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5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 u="sng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9412" y="1414017"/>
            <a:ext cx="7259574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199134"/>
            <a:ext cx="8259445" cy="5151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 u="sng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3278" y="879094"/>
            <a:ext cx="229298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u="none" spc="-5" dirty="0">
                <a:solidFill>
                  <a:srgbClr val="C00000"/>
                </a:solidFill>
              </a:rPr>
              <a:t>CHUYÊN</a:t>
            </a:r>
            <a:r>
              <a:rPr sz="2600" u="none" spc="-55" dirty="0">
                <a:solidFill>
                  <a:srgbClr val="C00000"/>
                </a:solidFill>
              </a:rPr>
              <a:t> </a:t>
            </a:r>
            <a:r>
              <a:rPr sz="2600" u="none" spc="5" dirty="0">
                <a:solidFill>
                  <a:srgbClr val="C00000"/>
                </a:solidFill>
              </a:rPr>
              <a:t>ĐỀ</a:t>
            </a:r>
            <a:r>
              <a:rPr sz="2600" u="none" spc="-35" dirty="0">
                <a:solidFill>
                  <a:srgbClr val="C00000"/>
                </a:solidFill>
              </a:rPr>
              <a:t> </a:t>
            </a:r>
            <a:r>
              <a:rPr sz="2600" u="none" dirty="0">
                <a:solidFill>
                  <a:srgbClr val="C00000"/>
                </a:solidFill>
              </a:rPr>
              <a:t>I.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1442974" y="1264398"/>
            <a:ext cx="7173595" cy="197231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5"/>
              </a:spcBef>
            </a:pP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TÁC</a:t>
            </a:r>
            <a:r>
              <a:rPr sz="2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 PHẨM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VĂN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HỌC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TRUNG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 ĐẠI</a:t>
            </a:r>
            <a:r>
              <a:rPr sz="26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VIỆT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NAM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2400" b="1" dirty="0">
                <a:latin typeface="Times New Roman"/>
                <a:cs typeface="Times New Roman"/>
              </a:rPr>
              <a:t>*****</a:t>
            </a:r>
            <a:endParaRPr sz="2400">
              <a:latin typeface="Times New Roman"/>
              <a:cs typeface="Times New Roman"/>
            </a:endParaRPr>
          </a:p>
          <a:p>
            <a:pPr marL="1682750" marR="1677035" algn="ctr">
              <a:lnSpc>
                <a:spcPct val="124400"/>
              </a:lnSpc>
              <a:spcBef>
                <a:spcPts val="2310"/>
              </a:spcBef>
            </a:pPr>
            <a:r>
              <a:rPr sz="1800" b="1" spc="-5" dirty="0">
                <a:latin typeface="Times New Roman"/>
                <a:cs typeface="Times New Roman"/>
              </a:rPr>
              <a:t>BẢNG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THỐNG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KÊ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PHẨM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HỌC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TRUNG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ĐẠI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25830" y="3662044"/>
          <a:ext cx="8615042" cy="2879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8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phẩm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Tác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giả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4AF8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Thể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loại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PTBĐ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4AF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Năm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sáng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tác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4AF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Nội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dung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631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4AF83"/>
                    </a:solidFill>
                  </a:tcPr>
                </a:tc>
                <a:tc>
                  <a:txBody>
                    <a:bodyPr/>
                    <a:lstStyle/>
                    <a:p>
                      <a:pPr marL="861694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Nghệ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thuật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631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4AF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9720">
                <a:tc>
                  <a:txBody>
                    <a:bodyPr/>
                    <a:lstStyle/>
                    <a:p>
                      <a:pPr marL="23495" marR="252095">
                        <a:lnSpc>
                          <a:spcPct val="124400"/>
                        </a:lnSpc>
                        <a:spcBef>
                          <a:spcPts val="819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Chuyện</a:t>
                      </a:r>
                      <a:r>
                        <a:rPr sz="16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người </a:t>
                      </a:r>
                      <a:r>
                        <a:rPr sz="1600" b="1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con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gái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Nam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Xương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Nguyễn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Dữ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88900">
                        <a:lnSpc>
                          <a:spcPct val="124400"/>
                        </a:lnSpc>
                        <a:spcBef>
                          <a:spcPts val="819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 Truyện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truyền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kì.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28270">
                        <a:lnSpc>
                          <a:spcPts val="2400"/>
                        </a:lnSpc>
                        <a:spcBef>
                          <a:spcPts val="150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- Tự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sự, </a:t>
                      </a:r>
                      <a:r>
                        <a:rPr sz="16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6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cảm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413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5400" marR="19050">
                        <a:lnSpc>
                          <a:spcPct val="124400"/>
                        </a:lnSpc>
                        <a:spcBef>
                          <a:spcPts val="125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kỉ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just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Khẳng</a:t>
                      </a:r>
                      <a:r>
                        <a:rPr sz="1600" spc="6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định</a:t>
                      </a:r>
                      <a:r>
                        <a:rPr sz="1600" spc="6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vẻ</a:t>
                      </a:r>
                      <a:r>
                        <a:rPr sz="1600" spc="6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600" spc="6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tâm</a:t>
                      </a:r>
                      <a:r>
                        <a:rPr sz="1600" spc="6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hồn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algn="just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truyền</a:t>
                      </a:r>
                      <a:r>
                        <a:rPr sz="16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thống</a:t>
                      </a:r>
                      <a:r>
                        <a:rPr sz="16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6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6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phụ</a:t>
                      </a:r>
                      <a:r>
                        <a:rPr sz="16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nữ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7780" algn="just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Việt Nam,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niềm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cảm thương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số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phận bi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kịch của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họ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dưới chế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độ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phong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kiến.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just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-Truyện</a:t>
                      </a:r>
                      <a:r>
                        <a:rPr sz="16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truyền</a:t>
                      </a:r>
                      <a:r>
                        <a:rPr sz="16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kì</a:t>
                      </a:r>
                      <a:r>
                        <a:rPr sz="16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viết</a:t>
                      </a:r>
                      <a:r>
                        <a:rPr sz="16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bằng</a:t>
                      </a:r>
                      <a:r>
                        <a:rPr sz="16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chữ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algn="just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Hán;</a:t>
                      </a:r>
                      <a:r>
                        <a:rPr sz="16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kết</a:t>
                      </a:r>
                      <a:r>
                        <a:rPr sz="16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hợp</a:t>
                      </a:r>
                      <a:r>
                        <a:rPr sz="1600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6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yếu</a:t>
                      </a:r>
                      <a:r>
                        <a:rPr sz="1600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tố</a:t>
                      </a:r>
                      <a:r>
                        <a:rPr sz="1600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hiện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5240" algn="just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ự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ế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tố</a:t>
                      </a:r>
                      <a:r>
                        <a:rPr sz="16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hoa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đư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ờ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ng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kì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ả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 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với cách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kể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chuyện, xây dựng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nhân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rất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thành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công.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780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Chuyện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cũ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trong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phủ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chúa</a:t>
                      </a:r>
                      <a:r>
                        <a:rPr sz="16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Trịnh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Tuỳ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bút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625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6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kỉ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Phản ánh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đời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xa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hoa vô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độ,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6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nhũng</a:t>
                      </a:r>
                      <a:r>
                        <a:rPr sz="16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nhiễu</a:t>
                      </a:r>
                      <a:r>
                        <a:rPr sz="16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6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dân</a:t>
                      </a:r>
                      <a:r>
                        <a:rPr sz="16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của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Tuỳ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bút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chữ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Hán,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ghi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chép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theo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cảm</a:t>
                      </a:r>
                      <a:r>
                        <a:rPr sz="16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hứng</a:t>
                      </a:r>
                      <a:r>
                        <a:rPr sz="16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6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việc,</a:t>
                      </a:r>
                      <a:r>
                        <a:rPr sz="16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6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chuyện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639810" cy="5873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Đau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đớn,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tủi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hổ,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giàu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lòng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trọng.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3825"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Kiều</a:t>
                      </a:r>
                      <a:r>
                        <a:rPr sz="1400" b="1" spc="5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ở</a:t>
                      </a:r>
                      <a:r>
                        <a:rPr sz="1400" b="1" spc="5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lầu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Ngưng</a:t>
                      </a:r>
                      <a:r>
                        <a:rPr sz="1400" b="1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Bích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374650">
                        <a:lnSpc>
                          <a:spcPct val="124300"/>
                        </a:lnSpc>
                        <a:spcBef>
                          <a:spcPts val="15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guyễn  Du)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Thiên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nhiên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hoang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vắng,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bao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la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đến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rợn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ngợp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Tâm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trạng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đau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khổ,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đơn,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nhớ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nhung,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lo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lắng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sợ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hãi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Thuý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Kiều: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Tâm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trạng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đơn, lẻ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loi,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nhớ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nhung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tuyệt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vọng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(nhớ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yêu,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nhớ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cha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mẹ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...)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Nỗi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buồn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trào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dâng,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lan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toả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vào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thiên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nhiên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như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từng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đợt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sóng.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Cửa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bể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chiều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hôm: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bơ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vơ,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lạc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lõng.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Thuyền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ai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thấp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thoáng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xa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xa: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vô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định.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Ngọn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nước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mới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sa,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hoa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trôi: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tương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lai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mờ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mịt,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không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sức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Tiếng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sóng: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sợ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hãi,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dự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cảm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cuộc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. Buồn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trông: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điệp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từ-&gt;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nỗi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buồn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dằng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dặc,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triền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miên,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liên tiếp...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9030"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Lục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Vân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Tiên</a:t>
                      </a:r>
                      <a:r>
                        <a:rPr sz="14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cứu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63500">
                        <a:lnSpc>
                          <a:spcPct val="1246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kiều Nguyệt </a:t>
                      </a:r>
                      <a:r>
                        <a:rPr sz="1400" b="1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Nga</a:t>
                      </a:r>
                      <a:r>
                        <a:rPr sz="14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(Truyện </a:t>
                      </a:r>
                      <a:r>
                        <a:rPr sz="1400" b="1" i="1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Lục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Vân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Tiên-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Nguyễn 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Đình</a:t>
                      </a:r>
                      <a:r>
                        <a:rPr sz="14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Chiểu)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Hình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ảnh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Lục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Vân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Tiên -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người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hùng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nghĩa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hiệp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hùng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tài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năng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tấm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lòng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vì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nghĩa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vong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thân.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chính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trực,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hào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hiệp, trọng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nghĩa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khinh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tài,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tâm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nhân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hậu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ct val="124300"/>
                        </a:lnSpc>
                        <a:spcBef>
                          <a:spcPts val="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có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lý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tưởng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cao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“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Nhớ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kiến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nghĩa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bất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vi,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Làm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ấy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cũng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phi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hùng”.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Hình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ảnh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Kiều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Nguyệt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Nga: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 cô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gái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khuê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các,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thuỳ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mị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nết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na,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có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học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thức 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rất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mực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đằm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thắm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trọng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ân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tình.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845"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Lục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Vân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Tiên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gặ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Nhân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Ngư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Ông: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639810" cy="1334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4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nạn</a:t>
                      </a:r>
                      <a:r>
                        <a:rPr sz="14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(Truyện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83820">
                        <a:lnSpc>
                          <a:spcPct val="124500"/>
                        </a:lnSpc>
                        <a:spcBef>
                          <a:spcPts val="5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Lục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Vân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Tiên-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Nguyễn 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Đình</a:t>
                      </a:r>
                      <a:r>
                        <a:rPr sz="1400" b="1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Chiểu)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61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Có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tấm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lòng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lương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thiện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nghĩa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cuộc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sạch,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ngoài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vòng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danh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lợi.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Nhân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Trịnh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Hâm: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người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có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tâm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địa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độc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ác,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gian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ngoan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xảo quyệt.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kẻ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bất nhân,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bất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nghĩa.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2450" y="879094"/>
            <a:ext cx="641413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u="none" dirty="0">
                <a:solidFill>
                  <a:srgbClr val="FF0000"/>
                </a:solidFill>
              </a:rPr>
              <a:t>CHUYỆN</a:t>
            </a:r>
            <a:r>
              <a:rPr sz="2600" u="none" spc="-30" dirty="0">
                <a:solidFill>
                  <a:srgbClr val="FF0000"/>
                </a:solidFill>
              </a:rPr>
              <a:t> </a:t>
            </a:r>
            <a:r>
              <a:rPr sz="2600" u="none" dirty="0">
                <a:solidFill>
                  <a:srgbClr val="FF0000"/>
                </a:solidFill>
              </a:rPr>
              <a:t>NGƯỜI</a:t>
            </a:r>
            <a:r>
              <a:rPr sz="2600" u="none" spc="-20" dirty="0">
                <a:solidFill>
                  <a:srgbClr val="FF0000"/>
                </a:solidFill>
              </a:rPr>
              <a:t> </a:t>
            </a:r>
            <a:r>
              <a:rPr sz="2600" u="none" spc="-5" dirty="0">
                <a:solidFill>
                  <a:srgbClr val="FF0000"/>
                </a:solidFill>
              </a:rPr>
              <a:t>CON</a:t>
            </a:r>
            <a:r>
              <a:rPr sz="2600" u="none" spc="-10" dirty="0">
                <a:solidFill>
                  <a:srgbClr val="FF0000"/>
                </a:solidFill>
              </a:rPr>
              <a:t> </a:t>
            </a:r>
            <a:r>
              <a:rPr sz="2600" u="none" dirty="0">
                <a:solidFill>
                  <a:srgbClr val="FF0000"/>
                </a:solidFill>
              </a:rPr>
              <a:t>GÁI</a:t>
            </a:r>
            <a:r>
              <a:rPr sz="2600" u="none" spc="-20" dirty="0">
                <a:solidFill>
                  <a:srgbClr val="FF0000"/>
                </a:solidFill>
              </a:rPr>
              <a:t> </a:t>
            </a:r>
            <a:r>
              <a:rPr sz="2600" u="none" spc="-5" dirty="0">
                <a:solidFill>
                  <a:srgbClr val="FF0000"/>
                </a:solidFill>
              </a:rPr>
              <a:t>NAM</a:t>
            </a:r>
            <a:r>
              <a:rPr sz="2600" u="none" spc="-15" dirty="0">
                <a:solidFill>
                  <a:srgbClr val="FF0000"/>
                </a:solidFill>
              </a:rPr>
              <a:t> </a:t>
            </a:r>
            <a:r>
              <a:rPr sz="2600" u="none" spc="-5" dirty="0">
                <a:solidFill>
                  <a:srgbClr val="FF0000"/>
                </a:solidFill>
              </a:rPr>
              <a:t>XƯƠNG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4105783" y="1372870"/>
            <a:ext cx="18478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-Nguyễn</a:t>
            </a:r>
            <a:r>
              <a:rPr sz="26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Dữ-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450" y="2286000"/>
            <a:ext cx="6179185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885189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BÀI</a:t>
            </a:r>
            <a:r>
              <a:rPr sz="2000" spc="-20" dirty="0"/>
              <a:t> </a:t>
            </a:r>
            <a:r>
              <a:rPr sz="2000" dirty="0"/>
              <a:t>1. </a:t>
            </a:r>
            <a:r>
              <a:rPr sz="2000" spc="-5" dirty="0"/>
              <a:t>TÓM </a:t>
            </a:r>
            <a:r>
              <a:rPr sz="2000" dirty="0"/>
              <a:t>TẮT</a:t>
            </a:r>
            <a:r>
              <a:rPr sz="2000" spc="-10" dirty="0"/>
              <a:t> </a:t>
            </a:r>
            <a:r>
              <a:rPr sz="2000" spc="-5" dirty="0"/>
              <a:t>KIẾN</a:t>
            </a:r>
            <a:r>
              <a:rPr sz="2000" dirty="0"/>
              <a:t> </a:t>
            </a:r>
            <a:r>
              <a:rPr sz="2000" spc="-5" dirty="0"/>
              <a:t>THỨC</a:t>
            </a:r>
            <a:r>
              <a:rPr sz="2000" spc="-15" dirty="0"/>
              <a:t> </a:t>
            </a:r>
            <a:r>
              <a:rPr sz="2000" dirty="0"/>
              <a:t>CƠ</a:t>
            </a:r>
            <a:r>
              <a:rPr sz="2000" spc="-10" dirty="0"/>
              <a:t> </a:t>
            </a:r>
            <a:r>
              <a:rPr sz="2000" spc="-5" dirty="0"/>
              <a:t>BẢN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901700" y="1465834"/>
            <a:ext cx="825944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A.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TÌM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HIỂU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CHUNG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Nguyễn </a:t>
            </a:r>
            <a:r>
              <a:rPr sz="1800" spc="-5" dirty="0">
                <a:latin typeface="Times New Roman"/>
                <a:cs typeface="Times New Roman"/>
              </a:rPr>
              <a:t>Dữ </a:t>
            </a:r>
            <a:r>
              <a:rPr sz="1800" spc="-10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kỷ </a:t>
            </a:r>
            <a:r>
              <a:rPr sz="1800" spc="-5" dirty="0">
                <a:latin typeface="Times New Roman"/>
                <a:cs typeface="Times New Roman"/>
              </a:rPr>
              <a:t>XVI, </a:t>
            </a:r>
            <a:r>
              <a:rPr sz="1800" dirty="0">
                <a:latin typeface="Times New Roman"/>
                <a:cs typeface="Times New Roman"/>
              </a:rPr>
              <a:t>giai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chế </a:t>
            </a:r>
            <a:r>
              <a:rPr sz="1800" spc="-10" dirty="0">
                <a:latin typeface="Times New Roman"/>
                <a:cs typeface="Times New Roman"/>
              </a:rPr>
              <a:t>độ </a:t>
            </a:r>
            <a:r>
              <a:rPr sz="1800" dirty="0">
                <a:latin typeface="Times New Roman"/>
                <a:cs typeface="Times New Roman"/>
              </a:rPr>
              <a:t>xã hội phong kiến </a:t>
            </a:r>
            <a:r>
              <a:rPr sz="1800" spc="-5" dirty="0">
                <a:latin typeface="Times New Roman"/>
                <a:cs typeface="Times New Roman"/>
              </a:rPr>
              <a:t>đang </a:t>
            </a:r>
            <a:r>
              <a:rPr sz="1800" dirty="0">
                <a:latin typeface="Times New Roman"/>
                <a:cs typeface="Times New Roman"/>
              </a:rPr>
              <a:t>từ đỉnh cao 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triển,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 rơi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 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trích: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"Chuyện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Xương"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16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20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cái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 Nương.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hiện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họ.</a:t>
            </a: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 truyện.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dirty="0">
                <a:latin typeface="Times New Roman"/>
                <a:cs typeface="Times New Roman"/>
              </a:rPr>
              <a:t>dụng yếu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" dirty="0">
                <a:latin typeface="Times New Roman"/>
                <a:cs typeface="Times New Roman"/>
              </a:rPr>
              <a:t> sự kết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trữ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 có nhan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5" dirty="0">
                <a:latin typeface="Times New Roman"/>
                <a:cs typeface="Times New Roman"/>
              </a:rPr>
              <a:t> dưới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 độ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5" dirty="0">
                <a:latin typeface="Times New Roman"/>
                <a:cs typeface="Times New Roman"/>
              </a:rPr>
              <a:t> CÁC KIẾN THỨC TRỌNG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1. Ý</a:t>
            </a:r>
            <a:r>
              <a:rPr sz="1800" b="1" spc="-5" dirty="0">
                <a:latin typeface="Times New Roman"/>
                <a:cs typeface="Times New Roman"/>
              </a:rPr>
              <a:t> nghĩa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yếu tố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kỳ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ảo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"Chuyện người</a:t>
            </a:r>
            <a:r>
              <a:rPr sz="1800" b="1" dirty="0">
                <a:latin typeface="Times New Roman"/>
                <a:cs typeface="Times New Roman"/>
              </a:rPr>
              <a:t> con gái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Nam Xương".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kỳ</a:t>
            </a:r>
            <a:r>
              <a:rPr sz="1800" spc="-5" dirty="0">
                <a:latin typeface="Times New Roman"/>
                <a:cs typeface="Times New Roman"/>
              </a:rPr>
              <a:t> 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dirty="0">
                <a:latin typeface="Times New Roman"/>
                <a:cs typeface="Times New Roman"/>
              </a:rPr>
              <a:t> mộng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rùa.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Phan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gặp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nạn,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rùa,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Phi,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</a:t>
            </a:r>
            <a:r>
              <a:rPr sz="1800" dirty="0">
                <a:latin typeface="Times New Roman"/>
                <a:cs typeface="Times New Roman"/>
              </a:rPr>
              <a:t> giả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Linh </a:t>
            </a:r>
            <a:r>
              <a:rPr sz="1800" spc="-5" dirty="0">
                <a:latin typeface="Times New Roman"/>
                <a:cs typeface="Times New Roman"/>
              </a:rPr>
              <a:t>Phi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rẽ</a:t>
            </a:r>
            <a:r>
              <a:rPr sz="1800" spc="-5" dirty="0">
                <a:latin typeface="Times New Roman"/>
                <a:cs typeface="Times New Roman"/>
              </a:rPr>
              <a:t> đường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dương</a:t>
            </a:r>
            <a:r>
              <a:rPr sz="1800" dirty="0">
                <a:latin typeface="Times New Roman"/>
                <a:cs typeface="Times New Roman"/>
              </a:rPr>
              <a:t> thế.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lễ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linh,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huyền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mất.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chi tiết</a:t>
            </a:r>
            <a:r>
              <a:rPr sz="1800" dirty="0">
                <a:latin typeface="Times New Roman"/>
                <a:cs typeface="Times New Roman"/>
              </a:rPr>
              <a:t> kỳ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ảo.</a:t>
            </a:r>
          </a:p>
          <a:p>
            <a:pPr marL="12700" marR="8255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vốn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Nương: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nặng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nặng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 </a:t>
            </a:r>
            <a:r>
              <a:rPr sz="1800" dirty="0">
                <a:latin typeface="Times New Roman"/>
                <a:cs typeface="Times New Roman"/>
              </a:rPr>
              <a:t>phần mộ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phục hồi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5" dirty="0">
                <a:latin typeface="Times New Roman"/>
                <a:cs typeface="Times New Roman"/>
              </a:rPr>
              <a:t> dự.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470900" cy="3463128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Tạo nên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dirty="0">
                <a:latin typeface="Times New Roman"/>
                <a:cs typeface="Times New Roman"/>
              </a:rPr>
              <a:t> thúc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5" dirty="0">
                <a:latin typeface="Times New Roman"/>
                <a:cs typeface="Times New Roman"/>
              </a:rPr>
              <a:t> công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cõi</a:t>
            </a:r>
            <a:r>
              <a:rPr sz="1800" spc="-5" dirty="0">
                <a:latin typeface="Times New Roman"/>
                <a:cs typeface="Times New Roman"/>
              </a:rPr>
              <a:t> đời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tiết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kỳ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kịch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 Nương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trở </a:t>
            </a:r>
            <a:r>
              <a:rPr sz="1800" spc="-5" dirty="0">
                <a:latin typeface="Times New Roman"/>
                <a:cs typeface="Times New Roman"/>
              </a:rPr>
              <a:t>về mà </a:t>
            </a:r>
            <a:r>
              <a:rPr sz="1800" dirty="0">
                <a:latin typeface="Times New Roman"/>
                <a:cs typeface="Times New Roman"/>
              </a:rPr>
              <a:t>vẫn xa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giữa dòng bởi </a:t>
            </a:r>
            <a:r>
              <a:rPr sz="1800" dirty="0">
                <a:latin typeface="Times New Roman"/>
                <a:cs typeface="Times New Roman"/>
              </a:rPr>
              <a:t>nàng và </a:t>
            </a:r>
            <a:r>
              <a:rPr sz="1800" spc="-5" dirty="0">
                <a:latin typeface="Times New Roman"/>
                <a:cs typeface="Times New Roman"/>
              </a:rPr>
              <a:t>chồng </a:t>
            </a:r>
            <a:r>
              <a:rPr sz="1800" dirty="0">
                <a:latin typeface="Times New Roman"/>
                <a:cs typeface="Times New Roman"/>
              </a:rPr>
              <a:t>con vẫn âm </a:t>
            </a:r>
            <a:r>
              <a:rPr sz="1800" spc="-5" dirty="0">
                <a:latin typeface="Times New Roman"/>
                <a:cs typeface="Times New Roman"/>
              </a:rPr>
              <a:t>dương </a:t>
            </a:r>
            <a:r>
              <a:rPr sz="1800" dirty="0">
                <a:latin typeface="Times New Roman"/>
                <a:cs typeface="Times New Roman"/>
              </a:rPr>
              <a:t>chia </a:t>
            </a:r>
            <a:r>
              <a:rPr sz="1800" spc="-5" dirty="0">
                <a:latin typeface="Times New Roman"/>
                <a:cs typeface="Times New Roman"/>
              </a:rPr>
              <a:t>lìa đôi ngả, </a:t>
            </a:r>
            <a:r>
              <a:rPr sz="1800" dirty="0">
                <a:latin typeface="Times New Roman"/>
                <a:cs typeface="Times New Roman"/>
              </a:rPr>
              <a:t> hạnh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vĩnh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viễn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chiêm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kéo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sực </a:t>
            </a:r>
            <a:r>
              <a:rPr sz="1800" dirty="0">
                <a:latin typeface="Times New Roman"/>
                <a:cs typeface="Times New Roman"/>
              </a:rPr>
              <a:t>tỉnh </a:t>
            </a:r>
            <a:r>
              <a:rPr sz="1800" spc="-5" dirty="0">
                <a:latin typeface="Times New Roman"/>
                <a:cs typeface="Times New Roman"/>
              </a:rPr>
              <a:t>giấc </a:t>
            </a:r>
            <a:r>
              <a:rPr sz="1800" dirty="0">
                <a:latin typeface="Times New Roman"/>
                <a:cs typeface="Times New Roman"/>
              </a:rPr>
              <a:t>mơ - </a:t>
            </a:r>
            <a:r>
              <a:rPr sz="1800" spc="-5" dirty="0">
                <a:latin typeface="Times New Roman"/>
                <a:cs typeface="Times New Roman"/>
              </a:rPr>
              <a:t>giấc </a:t>
            </a:r>
            <a:r>
              <a:rPr sz="1800" dirty="0">
                <a:latin typeface="Times New Roman"/>
                <a:cs typeface="Times New Roman"/>
              </a:rPr>
              <a:t>mơ về </a:t>
            </a:r>
            <a:r>
              <a:rPr sz="1800" spc="-5" dirty="0">
                <a:latin typeface="Times New Roman"/>
                <a:cs typeface="Times New Roman"/>
              </a:rPr>
              <a:t>những người phụ </a:t>
            </a:r>
            <a:r>
              <a:rPr sz="1800" dirty="0">
                <a:latin typeface="Times New Roman"/>
                <a:cs typeface="Times New Roman"/>
              </a:rPr>
              <a:t>nữ </a:t>
            </a:r>
            <a:r>
              <a:rPr sz="1800" spc="-5" dirty="0">
                <a:latin typeface="Times New Roman"/>
                <a:cs typeface="Times New Roman"/>
              </a:rPr>
              <a:t>đức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vẹn toàn. Sương </a:t>
            </a:r>
            <a:r>
              <a:rPr sz="1800" dirty="0">
                <a:latin typeface="Times New Roman"/>
                <a:cs typeface="Times New Roman"/>
              </a:rPr>
              <a:t>khói </a:t>
            </a:r>
            <a:r>
              <a:rPr sz="1800" spc="-5" dirty="0">
                <a:latin typeface="Times New Roman"/>
                <a:cs typeface="Times New Roman"/>
              </a:rPr>
              <a:t>giải </a:t>
            </a:r>
            <a:r>
              <a:rPr sz="1800" dirty="0">
                <a:latin typeface="Times New Roman"/>
                <a:cs typeface="Times New Roman"/>
              </a:rPr>
              <a:t> oan </a:t>
            </a:r>
            <a:r>
              <a:rPr sz="1800" spc="-5" dirty="0">
                <a:latin typeface="Times New Roman"/>
                <a:cs typeface="Times New Roman"/>
              </a:rPr>
              <a:t>tan </a:t>
            </a:r>
            <a:r>
              <a:rPr sz="1800" dirty="0">
                <a:latin typeface="Times New Roman"/>
                <a:cs typeface="Times New Roman"/>
              </a:rPr>
              <a:t>đi, chỉ </a:t>
            </a:r>
            <a:r>
              <a:rPr sz="1800" spc="-5" dirty="0">
                <a:latin typeface="Times New Roman"/>
                <a:cs typeface="Times New Roman"/>
              </a:rPr>
              <a:t>còn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sự thực cay đắng: </a:t>
            </a:r>
            <a:r>
              <a:rPr sz="1800" dirty="0">
                <a:latin typeface="Times New Roman"/>
                <a:cs typeface="Times New Roman"/>
              </a:rPr>
              <a:t>nỗi oan </a:t>
            </a:r>
            <a:r>
              <a:rPr sz="1800" spc="-5" dirty="0">
                <a:latin typeface="Times New Roman"/>
                <a:cs typeface="Times New Roman"/>
              </a:rPr>
              <a:t>của người </a:t>
            </a:r>
            <a:r>
              <a:rPr sz="1800" dirty="0">
                <a:latin typeface="Times New Roman"/>
                <a:cs typeface="Times New Roman"/>
              </a:rPr>
              <a:t>phụ nữ không </a:t>
            </a:r>
            <a:r>
              <a:rPr sz="1800" spc="-5" dirty="0">
                <a:latin typeface="Times New Roman"/>
                <a:cs typeface="Times New Roman"/>
              </a:rPr>
              <a:t>một đàn tràng </a:t>
            </a:r>
            <a:r>
              <a:rPr sz="1800" dirty="0">
                <a:latin typeface="Times New Roman"/>
                <a:cs typeface="Times New Roman"/>
              </a:rPr>
              <a:t> nào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nổi.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muộn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chồng, đàn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siêu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đều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vãn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dư vị </a:t>
            </a:r>
            <a:r>
              <a:rPr sz="1800" spc="-5" dirty="0">
                <a:latin typeface="Times New Roman"/>
                <a:cs typeface="Times New Roman"/>
              </a:rPr>
              <a:t>ngậm </a:t>
            </a:r>
            <a:r>
              <a:rPr sz="1800" dirty="0">
                <a:latin typeface="Times New Roman"/>
                <a:cs typeface="Times New Roman"/>
              </a:rPr>
              <a:t>ngùi trong lòng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đọc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học </a:t>
            </a:r>
            <a:r>
              <a:rPr sz="1800" spc="-5" dirty="0">
                <a:latin typeface="Times New Roman"/>
                <a:cs typeface="Times New Roman"/>
              </a:rPr>
              <a:t>thấm </a:t>
            </a:r>
            <a:r>
              <a:rPr sz="1800" dirty="0">
                <a:latin typeface="Times New Roman"/>
                <a:cs typeface="Times New Roman"/>
              </a:rPr>
              <a:t>thía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giữ </a:t>
            </a:r>
            <a:r>
              <a:rPr sz="1800" spc="-5" dirty="0">
                <a:latin typeface="Times New Roman"/>
                <a:cs typeface="Times New Roman"/>
              </a:rPr>
              <a:t>gìn hạnh phúc gia </a:t>
            </a:r>
            <a:r>
              <a:rPr sz="1800" dirty="0">
                <a:latin typeface="Times New Roman"/>
                <a:cs typeface="Times New Roman"/>
              </a:rPr>
              <a:t> đình.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Cảm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nhận</a:t>
            </a:r>
            <a:r>
              <a:rPr sz="1800" b="1" spc="10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em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10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văn</a:t>
            </a:r>
            <a:r>
              <a:rPr sz="1800" b="1" spc="10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bản</a:t>
            </a:r>
            <a:r>
              <a:rPr sz="1800" b="1" spc="10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"Chuyện</a:t>
            </a:r>
            <a:r>
              <a:rPr sz="1800" b="1" spc="10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người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con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gái</a:t>
            </a:r>
            <a:r>
              <a:rPr sz="1800" b="1" spc="1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Nam</a:t>
            </a:r>
            <a:r>
              <a:rPr sz="1800" b="1" spc="10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Xương"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của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Dữ.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*Gợi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</a:t>
            </a:r>
            <a:r>
              <a:rPr sz="18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Mở</a:t>
            </a:r>
            <a:r>
              <a:rPr sz="18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Giới</a:t>
            </a:r>
            <a:r>
              <a:rPr sz="1800" dirty="0">
                <a:latin typeface="Times New Roman"/>
                <a:cs typeface="Times New Roman"/>
              </a:rPr>
              <a:t> thiệu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giả,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dirty="0">
                <a:latin typeface="Times New Roman"/>
                <a:cs typeface="Times New Roman"/>
              </a:rPr>
              <a:t> trị</a:t>
            </a:r>
            <a:r>
              <a:rPr sz="1800" spc="-5" dirty="0">
                <a:latin typeface="Times New Roman"/>
                <a:cs typeface="Times New Roman"/>
              </a:rPr>
              <a:t> nhân </a:t>
            </a:r>
            <a:r>
              <a:rPr sz="1800" dirty="0">
                <a:latin typeface="Times New Roman"/>
                <a:cs typeface="Times New Roman"/>
              </a:rPr>
              <a:t>đạo,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 của</a:t>
            </a:r>
            <a:r>
              <a:rPr sz="1800" dirty="0">
                <a:latin typeface="Times New Roman"/>
                <a:cs typeface="Times New Roman"/>
              </a:rPr>
              <a:t> truyện.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b.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Thân</a:t>
            </a:r>
            <a:r>
              <a:rPr sz="18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i="1" dirty="0">
                <a:latin typeface="Times New Roman"/>
                <a:cs typeface="Times New Roman"/>
              </a:rPr>
              <a:t>1.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Giá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trị</a:t>
            </a:r>
            <a:r>
              <a:rPr sz="1800" b="1" i="1" spc="-5" dirty="0">
                <a:latin typeface="Times New Roman"/>
                <a:cs typeface="Times New Roman"/>
              </a:rPr>
              <a:t> hiện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thực: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Chàng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r>
              <a:rPr sz="1800" spc="-5" dirty="0">
                <a:latin typeface="Times New Roman"/>
                <a:cs typeface="Times New Roman"/>
              </a:rPr>
              <a:t> bên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dirty="0">
                <a:latin typeface="Times New Roman"/>
                <a:cs typeface="Times New Roman"/>
              </a:rPr>
              <a:t> hạnh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dirty="0">
                <a:latin typeface="Times New Roman"/>
                <a:cs typeface="Times New Roman"/>
              </a:rPr>
              <a:t> 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lính.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5" dirty="0">
                <a:latin typeface="Times New Roman"/>
                <a:cs typeface="Times New Roman"/>
              </a:rPr>
              <a:t> thương,</a:t>
            </a:r>
            <a:r>
              <a:rPr sz="1800" dirty="0">
                <a:latin typeface="Times New Roman"/>
                <a:cs typeface="Times New Roman"/>
              </a:rPr>
              <a:t> sầu</a:t>
            </a:r>
            <a:r>
              <a:rPr sz="1800" spc="-5" dirty="0">
                <a:latin typeface="Times New Roman"/>
                <a:cs typeface="Times New Roman"/>
              </a:rPr>
              <a:t> não,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bệnh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dirty="0">
                <a:latin typeface="Times New Roman"/>
                <a:cs typeface="Times New Roman"/>
              </a:rPr>
              <a:t> vợ</a:t>
            </a:r>
            <a:r>
              <a:rPr sz="1800" spc="-5" dirty="0">
                <a:latin typeface="Times New Roman"/>
                <a:cs typeface="Times New Roman"/>
              </a:rPr>
              <a:t> phải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gánh </a:t>
            </a:r>
            <a:r>
              <a:rPr sz="1800" spc="-5" dirty="0">
                <a:latin typeface="Times New Roman"/>
                <a:cs typeface="Times New Roman"/>
              </a:rPr>
              <a:t>vác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5" dirty="0">
                <a:latin typeface="Times New Roman"/>
                <a:cs typeface="Times New Roman"/>
              </a:rPr>
              <a:t> đình.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phụ nữ</a:t>
            </a:r>
            <a:r>
              <a:rPr sz="1800" spc="-5" dirty="0">
                <a:latin typeface="Times New Roman"/>
                <a:cs typeface="Times New Roman"/>
              </a:rPr>
              <a:t>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 Thị Thiết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chung, 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chồng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...</a:t>
            </a:r>
          </a:p>
          <a:p>
            <a:pPr marL="12700" marR="5080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đa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nghi,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hồ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đoán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-&gt;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đẩy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Nương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7744459" cy="4109458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+ Hiểu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sự 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hận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muộn.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i="1" dirty="0">
                <a:latin typeface="Times New Roman"/>
                <a:cs typeface="Times New Roman"/>
              </a:rPr>
              <a:t>2.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Giá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trị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nhân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đạo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-	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cao, </a:t>
            </a:r>
            <a:r>
              <a:rPr sz="1800" dirty="0">
                <a:latin typeface="Times New Roman"/>
                <a:cs typeface="Times New Roman"/>
              </a:rPr>
              <a:t>ca ngợi 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 </a:t>
            </a:r>
            <a:r>
              <a:rPr sz="1800" spc="-5" dirty="0">
                <a:latin typeface="Times New Roman"/>
                <a:cs typeface="Times New Roman"/>
              </a:rPr>
              <a:t>quý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 qua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5" dirty="0">
                <a:latin typeface="Times New Roman"/>
                <a:cs typeface="Times New Roman"/>
              </a:rPr>
              <a:t>ảnh Vũ Nương.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gánh</a:t>
            </a:r>
            <a:r>
              <a:rPr sz="1800" spc="-5" dirty="0">
                <a:latin typeface="Times New Roman"/>
                <a:cs typeface="Times New Roman"/>
              </a:rPr>
              <a:t> vác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5" dirty="0">
                <a:latin typeface="Times New Roman"/>
                <a:cs typeface="Times New Roman"/>
              </a:rPr>
              <a:t> nhà... </a:t>
            </a:r>
            <a:r>
              <a:rPr sz="1800" dirty="0">
                <a:latin typeface="Times New Roman"/>
                <a:cs typeface="Times New Roman"/>
              </a:rPr>
              <a:t>+ Hiếu </a:t>
            </a:r>
            <a:r>
              <a:rPr sz="1800" spc="-5" dirty="0">
                <a:latin typeface="Times New Roman"/>
                <a:cs typeface="Times New Roman"/>
              </a:rPr>
              <a:t>thảo, </a:t>
            </a:r>
            <a:r>
              <a:rPr sz="1800" dirty="0">
                <a:latin typeface="Times New Roman"/>
                <a:cs typeface="Times New Roman"/>
              </a:rPr>
              <a:t>tôn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kính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dirty="0">
                <a:latin typeface="Times New Roman"/>
                <a:cs typeface="Times New Roman"/>
              </a:rPr>
              <a:t> chồng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 Chung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thuỷ:</a:t>
            </a:r>
            <a:r>
              <a:rPr sz="1800" spc="-5" dirty="0">
                <a:latin typeface="Times New Roman"/>
                <a:cs typeface="Times New Roman"/>
              </a:rPr>
              <a:t> Một </a:t>
            </a:r>
            <a:r>
              <a:rPr sz="1800" dirty="0">
                <a:latin typeface="Times New Roman"/>
                <a:cs typeface="Times New Roman"/>
              </a:rPr>
              <a:t>lòng,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chờ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i="1" dirty="0">
                <a:latin typeface="Times New Roman"/>
                <a:cs typeface="Times New Roman"/>
              </a:rPr>
              <a:t>3.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Giá</a:t>
            </a:r>
            <a:r>
              <a:rPr sz="1800" b="1" i="1" spc="-2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trị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nghệ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thuật: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</a:t>
            </a:r>
            <a:r>
              <a:rPr sz="1800" spc="-10" dirty="0">
                <a:latin typeface="Times New Roman"/>
                <a:cs typeface="Times New Roman"/>
              </a:rPr>
              <a:t> nhân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Kịch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ngờ.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Yếu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 </a:t>
            </a:r>
            <a:r>
              <a:rPr sz="1800" dirty="0">
                <a:latin typeface="Times New Roman"/>
                <a:cs typeface="Times New Roman"/>
              </a:rPr>
              <a:t>kỳ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ảo</a:t>
            </a:r>
            <a:r>
              <a:rPr sz="1800">
                <a:latin typeface="Times New Roman"/>
                <a:cs typeface="Times New Roman"/>
              </a:rPr>
              <a:t>.</a:t>
            </a:r>
            <a:r>
              <a:rPr sz="1800" spc="-10">
                <a:latin typeface="Times New Roman"/>
                <a:cs typeface="Times New Roman"/>
              </a:rPr>
              <a:t> </a:t>
            </a:r>
            <a:endParaRPr lang="en-US" sz="1800" spc="-1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>
                <a:latin typeface="Times New Roman"/>
                <a:cs typeface="Times New Roman"/>
              </a:rPr>
              <a:t>c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Khẳng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dirty="0">
                <a:latin typeface="Times New Roman"/>
                <a:cs typeface="Times New Roman"/>
              </a:rPr>
              <a:t> giá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truyện.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Truyện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dirty="0">
                <a:latin typeface="Times New Roman"/>
                <a:cs typeface="Times New Roman"/>
              </a:rPr>
              <a:t> 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Nêu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nguyên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dirty="0">
                <a:latin typeface="Times New Roman"/>
                <a:cs typeface="Times New Roman"/>
              </a:rPr>
              <a:t> dẫn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tới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chết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oan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khuất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Vũ Nương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Nguyên</a:t>
            </a:r>
            <a:r>
              <a:rPr sz="1800" b="1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nhân</a:t>
            </a:r>
            <a:r>
              <a:rPr sz="1800" b="1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trực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tiếp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ngây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Đản.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Đêm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đêm,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ngồi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khuya,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thường </a:t>
            </a:r>
            <a:r>
              <a:rPr sz="1800" dirty="0">
                <a:latin typeface="Times New Roman"/>
                <a:cs typeface="Times New Roman"/>
              </a:rPr>
              <a:t>“trỏ </a:t>
            </a:r>
            <a:r>
              <a:rPr sz="1800" spc="-5" dirty="0">
                <a:latin typeface="Times New Roman"/>
                <a:cs typeface="Times New Roman"/>
              </a:rPr>
              <a:t>bóng </a:t>
            </a:r>
            <a:r>
              <a:rPr sz="1800" dirty="0">
                <a:latin typeface="Times New Roman"/>
                <a:cs typeface="Times New Roman"/>
              </a:rPr>
              <a:t>mình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spc="5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cha </a:t>
            </a:r>
            <a:r>
              <a:rPr sz="1800" spc="-5" dirty="0">
                <a:latin typeface="Times New Roman"/>
                <a:cs typeface="Times New Roman"/>
              </a:rPr>
              <a:t>Đản”. </a:t>
            </a:r>
            <a:r>
              <a:rPr sz="1800" dirty="0">
                <a:latin typeface="Times New Roman"/>
                <a:cs typeface="Times New Roman"/>
              </a:rPr>
              <a:t>Vậy nên Đản mới </a:t>
            </a:r>
            <a:r>
              <a:rPr sz="1800" spc="-5" dirty="0">
                <a:latin typeface="Times New Roman"/>
                <a:cs typeface="Times New Roman"/>
              </a:rPr>
              <a:t>ngộ </a:t>
            </a:r>
            <a:r>
              <a:rPr sz="1800" dirty="0">
                <a:latin typeface="Times New Roman"/>
                <a:cs typeface="Times New Roman"/>
              </a:rPr>
              <a:t>nhận đó là </a:t>
            </a:r>
            <a:r>
              <a:rPr sz="1800" spc="-5" dirty="0">
                <a:latin typeface="Times New Roman"/>
                <a:cs typeface="Times New Roman"/>
              </a:rPr>
              <a:t>cha </a:t>
            </a:r>
            <a:r>
              <a:rPr sz="1800" dirty="0">
                <a:latin typeface="Times New Roman"/>
                <a:cs typeface="Times New Roman"/>
              </a:rPr>
              <a:t>mình,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khiến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oan.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Nguyên nhân gián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tiếp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ghen.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Ngay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đầu,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thiệu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“đa </a:t>
            </a:r>
            <a:r>
              <a:rPr sz="1800" spc="-5" dirty="0">
                <a:latin typeface="Times New Roman"/>
                <a:cs typeface="Times New Roman"/>
              </a:rPr>
              <a:t>nghi,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vợ phòng </a:t>
            </a:r>
            <a:r>
              <a:rPr sz="1800" spc="-5" dirty="0">
                <a:latin typeface="Times New Roman"/>
                <a:cs typeface="Times New Roman"/>
              </a:rPr>
              <a:t>ngừa </a:t>
            </a:r>
            <a:r>
              <a:rPr sz="1800" dirty="0">
                <a:latin typeface="Times New Roman"/>
                <a:cs typeface="Times New Roman"/>
              </a:rPr>
              <a:t>quá </a:t>
            </a:r>
            <a:r>
              <a:rPr sz="1800" spc="-5" dirty="0">
                <a:latin typeface="Times New Roman"/>
                <a:cs typeface="Times New Roman"/>
              </a:rPr>
              <a:t>sức”, lại thêm </a:t>
            </a:r>
            <a:r>
              <a:rPr sz="1800" dirty="0">
                <a:latin typeface="Times New Roman"/>
                <a:cs typeface="Times New Roman"/>
              </a:rPr>
              <a:t>“không có </a:t>
            </a:r>
            <a:r>
              <a:rPr sz="1800" spc="-5" dirty="0">
                <a:latin typeface="Times New Roman"/>
                <a:cs typeface="Times New Roman"/>
              </a:rPr>
              <a:t>học”. Đó chính là </a:t>
            </a:r>
            <a:r>
              <a:rPr sz="1800" spc="5" dirty="0">
                <a:latin typeface="Times New Roman"/>
                <a:cs typeface="Times New Roman"/>
              </a:rPr>
              <a:t>mầm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mống của bi </a:t>
            </a:r>
            <a:r>
              <a:rPr sz="1800" spc="-5" dirty="0">
                <a:latin typeface="Times New Roman"/>
                <a:cs typeface="Times New Roman"/>
              </a:rPr>
              <a:t>kịch sau </a:t>
            </a:r>
            <a:r>
              <a:rPr sz="1800" dirty="0">
                <a:latin typeface="Times New Roman"/>
                <a:cs typeface="Times New Roman"/>
              </a:rPr>
              <a:t>này khi có </a:t>
            </a:r>
            <a:r>
              <a:rPr sz="1800" spc="5" dirty="0">
                <a:latin typeface="Times New Roman"/>
                <a:cs typeface="Times New Roman"/>
              </a:rPr>
              <a:t>biến </a:t>
            </a:r>
            <a:r>
              <a:rPr sz="1800" dirty="0">
                <a:latin typeface="Times New Roman"/>
                <a:cs typeface="Times New Roman"/>
              </a:rPr>
              <a:t>cố </a:t>
            </a:r>
            <a:r>
              <a:rPr sz="1800" spc="-5" dirty="0">
                <a:latin typeface="Times New Roman"/>
                <a:cs typeface="Times New Roman"/>
              </a:rPr>
              <a:t>xảy ra. </a:t>
            </a:r>
            <a:r>
              <a:rPr sz="1800" dirty="0">
                <a:latin typeface="Times New Roman"/>
                <a:cs typeface="Times New Roman"/>
              </a:rPr>
              <a:t>Biến cố đó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việc Trương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phải đi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lính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spc="-5" dirty="0">
                <a:latin typeface="Times New Roman"/>
                <a:cs typeface="Times New Roman"/>
              </a:rPr>
              <a:t>nhà, khi </a:t>
            </a:r>
            <a:r>
              <a:rPr sz="1800" dirty="0">
                <a:latin typeface="Times New Roman"/>
                <a:cs typeface="Times New Roman"/>
              </a:rPr>
              <a:t>về mẹ đã </a:t>
            </a:r>
            <a:r>
              <a:rPr sz="1800" spc="-5" dirty="0">
                <a:latin typeface="Times New Roman"/>
                <a:cs typeface="Times New Roman"/>
              </a:rPr>
              <a:t>mất. </a:t>
            </a:r>
            <a:r>
              <a:rPr sz="1800" spc="-10" dirty="0">
                <a:latin typeface="Times New Roman"/>
                <a:cs typeface="Times New Roman"/>
              </a:rPr>
              <a:t>Mang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trạng buồn khổ, chàng bế đứa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lên </a:t>
            </a:r>
            <a:r>
              <a:rPr sz="1800" spc="-10" dirty="0">
                <a:latin typeface="Times New Roman"/>
                <a:cs typeface="Times New Roman"/>
              </a:rPr>
              <a:t>ba đi </a:t>
            </a:r>
            <a:r>
              <a:rPr sz="1800" spc="-5" dirty="0">
                <a:latin typeface="Times New Roman"/>
                <a:cs typeface="Times New Roman"/>
              </a:rPr>
              <a:t>thăm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 mẹ, </a:t>
            </a:r>
            <a:r>
              <a:rPr sz="1800" spc="-10" dirty="0">
                <a:latin typeface="Times New Roman"/>
                <a:cs typeface="Times New Roman"/>
              </a:rPr>
              <a:t>đứa </a:t>
            </a:r>
            <a:r>
              <a:rPr sz="1800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quấy khóc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chịu nhận </a:t>
            </a:r>
            <a:r>
              <a:rPr sz="1800" spc="-5" dirty="0">
                <a:latin typeface="Times New Roman"/>
                <a:cs typeface="Times New Roman"/>
              </a:rPr>
              <a:t>cha. </a:t>
            </a:r>
            <a:r>
              <a:rPr sz="1800" dirty="0">
                <a:latin typeface="Times New Roman"/>
                <a:cs typeface="Times New Roman"/>
              </a:rPr>
              <a:t>Lời nói </a:t>
            </a:r>
            <a:r>
              <a:rPr sz="1800" spc="-5" dirty="0">
                <a:latin typeface="Times New Roman"/>
                <a:cs typeface="Times New Roman"/>
              </a:rPr>
              <a:t>ngây </a:t>
            </a:r>
            <a:r>
              <a:rPr sz="1800" dirty="0">
                <a:latin typeface="Times New Roman"/>
                <a:cs typeface="Times New Roman"/>
              </a:rPr>
              <a:t>thơ của </a:t>
            </a:r>
            <a:r>
              <a:rPr sz="1800" spc="-5" dirty="0">
                <a:latin typeface="Times New Roman"/>
                <a:cs typeface="Times New Roman"/>
              </a:rPr>
              <a:t>đứa </a:t>
            </a:r>
            <a:r>
              <a:rPr sz="1800" dirty="0">
                <a:latin typeface="Times New Roman"/>
                <a:cs typeface="Times New Roman"/>
              </a:rPr>
              <a:t>trẻ làm </a:t>
            </a:r>
            <a:r>
              <a:rPr sz="1800" spc="-5" dirty="0">
                <a:latin typeface="Times New Roman"/>
                <a:cs typeface="Times New Roman"/>
              </a:rPr>
              <a:t>đau </a:t>
            </a:r>
            <a:r>
              <a:rPr sz="1800" dirty="0">
                <a:latin typeface="Times New Roman"/>
                <a:cs typeface="Times New Roman"/>
              </a:rPr>
              <a:t> lòng </a:t>
            </a:r>
            <a:r>
              <a:rPr sz="1800" spc="-5" dirty="0">
                <a:latin typeface="Times New Roman"/>
                <a:cs typeface="Times New Roman"/>
              </a:rPr>
              <a:t>chàng: </a:t>
            </a:r>
            <a:r>
              <a:rPr sz="1800" dirty="0">
                <a:latin typeface="Times New Roman"/>
                <a:cs typeface="Times New Roman"/>
              </a:rPr>
              <a:t>“Ô hay! Thế ra ông cũng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cha tôi ư? </a:t>
            </a:r>
            <a:r>
              <a:rPr sz="1800" spc="-5" dirty="0">
                <a:latin typeface="Times New Roman"/>
                <a:cs typeface="Times New Roman"/>
              </a:rPr>
              <a:t>Ông lại biết nói, </a:t>
            </a:r>
            <a:r>
              <a:rPr sz="1800" dirty="0">
                <a:latin typeface="Times New Roman"/>
                <a:cs typeface="Times New Roman"/>
              </a:rPr>
              <a:t>chứ không như </a:t>
            </a:r>
            <a:r>
              <a:rPr sz="1800" spc="-5" dirty="0">
                <a:latin typeface="Times New Roman"/>
                <a:cs typeface="Times New Roman"/>
              </a:rPr>
              <a:t>cha </a:t>
            </a:r>
            <a:r>
              <a:rPr sz="1800" dirty="0">
                <a:latin typeface="Times New Roman"/>
                <a:cs typeface="Times New Roman"/>
              </a:rPr>
              <a:t>tôi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kia, </a:t>
            </a:r>
            <a:r>
              <a:rPr sz="1800" spc="-5" dirty="0">
                <a:latin typeface="Times New Roman"/>
                <a:cs typeface="Times New Roman"/>
              </a:rPr>
              <a:t>chỉ nín </a:t>
            </a:r>
            <a:r>
              <a:rPr sz="1800" dirty="0">
                <a:latin typeface="Times New Roman"/>
                <a:cs typeface="Times New Roman"/>
              </a:rPr>
              <a:t>thin </a:t>
            </a:r>
            <a:r>
              <a:rPr sz="1800" spc="-5" dirty="0">
                <a:latin typeface="Times New Roman"/>
                <a:cs typeface="Times New Roman"/>
              </a:rPr>
              <a:t>thít” Trương Sinh </a:t>
            </a:r>
            <a:r>
              <a:rPr sz="1800" spc="5" dirty="0">
                <a:latin typeface="Times New Roman"/>
                <a:cs typeface="Times New Roman"/>
              </a:rPr>
              <a:t>gạn </a:t>
            </a:r>
            <a:r>
              <a:rPr sz="1800" dirty="0">
                <a:latin typeface="Times New Roman"/>
                <a:cs typeface="Times New Roman"/>
              </a:rPr>
              <a:t>hỏi </a:t>
            </a:r>
            <a:r>
              <a:rPr sz="1800" spc="-5" dirty="0">
                <a:latin typeface="Times New Roman"/>
                <a:cs typeface="Times New Roman"/>
              </a:rPr>
              <a:t>đứa </a:t>
            </a:r>
            <a:r>
              <a:rPr sz="1800" dirty="0">
                <a:latin typeface="Times New Roman"/>
                <a:cs typeface="Times New Roman"/>
              </a:rPr>
              <a:t>bé lại </a:t>
            </a:r>
            <a:r>
              <a:rPr sz="1800" spc="-10" dirty="0">
                <a:latin typeface="Times New Roman"/>
                <a:cs typeface="Times New Roman"/>
              </a:rPr>
              <a:t>đưa </a:t>
            </a:r>
            <a:r>
              <a:rPr sz="1800" spc="-5" dirty="0">
                <a:latin typeface="Times New Roman"/>
                <a:cs typeface="Times New Roman"/>
              </a:rPr>
              <a:t>thêm </a:t>
            </a:r>
            <a:r>
              <a:rPr sz="1800" dirty="0">
                <a:latin typeface="Times New Roman"/>
                <a:cs typeface="Times New Roman"/>
              </a:rPr>
              <a:t>những thông tin </a:t>
            </a:r>
            <a:r>
              <a:rPr sz="1800" spc="-5" dirty="0">
                <a:latin typeface="Times New Roman"/>
                <a:cs typeface="Times New Roman"/>
              </a:rPr>
              <a:t>gay </a:t>
            </a:r>
            <a:r>
              <a:rPr sz="1800" dirty="0">
                <a:latin typeface="Times New Roman"/>
                <a:cs typeface="Times New Roman"/>
              </a:rPr>
              <a:t> cấn, </a:t>
            </a:r>
            <a:r>
              <a:rPr sz="1800" spc="-5" dirty="0">
                <a:latin typeface="Times New Roman"/>
                <a:cs typeface="Times New Roman"/>
              </a:rPr>
              <a:t>đáng nghi: </a:t>
            </a:r>
            <a:r>
              <a:rPr sz="1800" dirty="0">
                <a:latin typeface="Times New Roman"/>
                <a:cs typeface="Times New Roman"/>
              </a:rPr>
              <a:t>“Có </a:t>
            </a:r>
            <a:r>
              <a:rPr sz="1800" spc="-5" dirty="0">
                <a:latin typeface="Times New Roman"/>
                <a:cs typeface="Times New Roman"/>
              </a:rPr>
              <a:t>một người </a:t>
            </a:r>
            <a:r>
              <a:rPr sz="1800" dirty="0">
                <a:latin typeface="Times New Roman"/>
                <a:cs typeface="Times New Roman"/>
              </a:rPr>
              <a:t>đàn ông </a:t>
            </a:r>
            <a:r>
              <a:rPr sz="1800" spc="-5" dirty="0">
                <a:latin typeface="Times New Roman"/>
                <a:cs typeface="Times New Roman"/>
              </a:rPr>
              <a:t>đêm </a:t>
            </a:r>
            <a:r>
              <a:rPr sz="1800" spc="-10" dirty="0">
                <a:latin typeface="Times New Roman"/>
                <a:cs typeface="Times New Roman"/>
              </a:rPr>
              <a:t>nào </a:t>
            </a:r>
            <a:r>
              <a:rPr sz="1800" dirty="0">
                <a:latin typeface="Times New Roman"/>
                <a:cs typeface="Times New Roman"/>
              </a:rPr>
              <a:t>cũng đến” </a:t>
            </a:r>
            <a:r>
              <a:rPr sz="1800" spc="-5" dirty="0">
                <a:latin typeface="Times New Roman"/>
                <a:cs typeface="Times New Roman"/>
              </a:rPr>
              <a:t>(hành </a:t>
            </a:r>
            <a:r>
              <a:rPr sz="1800" dirty="0">
                <a:latin typeface="Times New Roman"/>
                <a:cs typeface="Times New Roman"/>
              </a:rPr>
              <a:t>động lén </a:t>
            </a:r>
            <a:r>
              <a:rPr sz="1800" spc="-5" dirty="0">
                <a:latin typeface="Times New Roman"/>
                <a:cs typeface="Times New Roman"/>
              </a:rPr>
              <a:t>lút </a:t>
            </a:r>
            <a:r>
              <a:rPr sz="1800" dirty="0">
                <a:latin typeface="Times New Roman"/>
                <a:cs typeface="Times New Roman"/>
              </a:rPr>
              <a:t>che mắt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hạ),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“mẹ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ngồi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ngồi”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(hai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quấn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quýt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nhau),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“chẳng </a:t>
            </a:r>
            <a:r>
              <a:rPr sz="1800" spc="-5" dirty="0">
                <a:latin typeface="Times New Roman"/>
                <a:cs typeface="Times New Roman"/>
              </a:rPr>
              <a:t>bao </a:t>
            </a:r>
            <a:r>
              <a:rPr sz="1800" dirty="0">
                <a:latin typeface="Times New Roman"/>
                <a:cs typeface="Times New Roman"/>
              </a:rPr>
              <a:t>giờ bế Đản </a:t>
            </a:r>
            <a:r>
              <a:rPr sz="1800" spc="-5" dirty="0">
                <a:latin typeface="Times New Roman"/>
                <a:cs typeface="Times New Roman"/>
              </a:rPr>
              <a:t>cả” (người </a:t>
            </a:r>
            <a:r>
              <a:rPr sz="1800" dirty="0">
                <a:latin typeface="Times New Roman"/>
                <a:cs typeface="Times New Roman"/>
              </a:rPr>
              <a:t>này không </a:t>
            </a:r>
            <a:r>
              <a:rPr sz="1800" spc="-5" dirty="0">
                <a:latin typeface="Times New Roman"/>
                <a:cs typeface="Times New Roman"/>
              </a:rPr>
              <a:t>muốn sự </a:t>
            </a:r>
            <a:r>
              <a:rPr sz="1800" dirty="0">
                <a:latin typeface="Times New Roman"/>
                <a:cs typeface="Times New Roman"/>
              </a:rPr>
              <a:t>có mặt </a:t>
            </a:r>
            <a:r>
              <a:rPr sz="1800" spc="-5" dirty="0">
                <a:latin typeface="Times New Roman"/>
                <a:cs typeface="Times New Roman"/>
              </a:rPr>
              <a:t>của đứa </a:t>
            </a:r>
            <a:r>
              <a:rPr sz="1800" dirty="0">
                <a:latin typeface="Times New Roman"/>
                <a:cs typeface="Times New Roman"/>
              </a:rPr>
              <a:t>bé).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lời nói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thổi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ghen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dirty="0">
                <a:latin typeface="Times New Roman"/>
                <a:cs typeface="Times New Roman"/>
              </a:rPr>
              <a:t> Trương </a:t>
            </a:r>
            <a:r>
              <a:rPr sz="1800" spc="-5" dirty="0">
                <a:latin typeface="Times New Roman"/>
                <a:cs typeface="Times New Roman"/>
              </a:rPr>
              <a:t>Sinh.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 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xử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 độ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phũ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phàng,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bạo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 </a:t>
            </a:r>
            <a:r>
              <a:rPr sz="1800" spc="-5" dirty="0">
                <a:latin typeface="Times New Roman"/>
                <a:cs typeface="Times New Roman"/>
              </a:rPr>
              <a:t>Sinh.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học,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ghen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tĩnh,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“đinh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ninh </a:t>
            </a:r>
            <a:r>
              <a:rPr sz="1800" spc="-10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vợ </a:t>
            </a:r>
            <a:r>
              <a:rPr sz="1800" spc="-5" dirty="0">
                <a:latin typeface="Times New Roman"/>
                <a:cs typeface="Times New Roman"/>
              </a:rPr>
              <a:t>hư”.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-5" dirty="0">
                <a:latin typeface="Times New Roman"/>
                <a:cs typeface="Times New Roman"/>
              </a:rPr>
              <a:t>bỏ ngoài </a:t>
            </a:r>
            <a:r>
              <a:rPr sz="1800" dirty="0">
                <a:latin typeface="Times New Roman"/>
                <a:cs typeface="Times New Roman"/>
              </a:rPr>
              <a:t>tai </a:t>
            </a:r>
            <a:r>
              <a:rPr sz="1800" spc="-5" dirty="0">
                <a:latin typeface="Times New Roman"/>
                <a:cs typeface="Times New Roman"/>
              </a:rPr>
              <a:t>tất </a:t>
            </a:r>
            <a:r>
              <a:rPr sz="1800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những lời </a:t>
            </a:r>
            <a:r>
              <a:rPr sz="1800" dirty="0">
                <a:latin typeface="Times New Roman"/>
                <a:cs typeface="Times New Roman"/>
              </a:rPr>
              <a:t>biện </a:t>
            </a:r>
            <a:r>
              <a:rPr sz="1800" spc="-5" dirty="0">
                <a:latin typeface="Times New Roman"/>
                <a:cs typeface="Times New Roman"/>
              </a:rPr>
              <a:t>bạch,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minh, </a:t>
            </a:r>
            <a:r>
              <a:rPr sz="1800" dirty="0">
                <a:latin typeface="Times New Roman"/>
                <a:cs typeface="Times New Roman"/>
              </a:rPr>
              <a:t>thậm </a:t>
            </a:r>
            <a:r>
              <a:rPr sz="1800" spc="-5" dirty="0">
                <a:latin typeface="Times New Roman"/>
                <a:cs typeface="Times New Roman"/>
              </a:rPr>
              <a:t>chí </a:t>
            </a:r>
            <a:r>
              <a:rPr sz="1800" spc="-1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van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xin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vợ.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vực </a:t>
            </a:r>
            <a:r>
              <a:rPr sz="1800" dirty="0">
                <a:latin typeface="Times New Roman"/>
                <a:cs typeface="Times New Roman"/>
              </a:rPr>
              <a:t>của họ </a:t>
            </a:r>
            <a:r>
              <a:rPr sz="1800" spc="-5" dirty="0">
                <a:latin typeface="Times New Roman"/>
                <a:cs typeface="Times New Roman"/>
              </a:rPr>
              <a:t>hàng, </a:t>
            </a:r>
            <a:r>
              <a:rPr sz="1800" dirty="0">
                <a:latin typeface="Times New Roman"/>
                <a:cs typeface="Times New Roman"/>
              </a:rPr>
              <a:t>làng </a:t>
            </a:r>
            <a:r>
              <a:rPr sz="1800" spc="-5" dirty="0">
                <a:latin typeface="Times New Roman"/>
                <a:cs typeface="Times New Roman"/>
              </a:rPr>
              <a:t>xóm </a:t>
            </a:r>
            <a:r>
              <a:rPr sz="1800" dirty="0">
                <a:latin typeface="Times New Roman"/>
                <a:cs typeface="Times New Roman"/>
              </a:rPr>
              <a:t>cũng không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cởi bỏ oan khuất cho </a:t>
            </a:r>
            <a:r>
              <a:rPr sz="1800" spc="-5" dirty="0">
                <a:latin typeface="Times New Roman"/>
                <a:cs typeface="Times New Roman"/>
              </a:rPr>
              <a:t>Vũ Nương. </a:t>
            </a:r>
            <a:r>
              <a:rPr sz="1800" dirty="0">
                <a:latin typeface="Times New Roman"/>
                <a:cs typeface="Times New Roman"/>
              </a:rPr>
              <a:t>Trương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vãn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giận.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đẻ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đẳng,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“con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khó”,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“con </a:t>
            </a:r>
            <a:r>
              <a:rPr sz="1800" dirty="0">
                <a:latin typeface="Times New Roman"/>
                <a:cs typeface="Times New Roman"/>
              </a:rPr>
              <a:t>nhà hào phú”. Thái </a:t>
            </a:r>
            <a:r>
              <a:rPr sz="1800" spc="10" dirty="0">
                <a:latin typeface="Times New Roman"/>
                <a:cs typeface="Times New Roman"/>
              </a:rPr>
              <a:t>độ </a:t>
            </a:r>
            <a:r>
              <a:rPr sz="1800" dirty="0">
                <a:latin typeface="Times New Roman"/>
                <a:cs typeface="Times New Roman"/>
              </a:rPr>
              <a:t>tàn </a:t>
            </a:r>
            <a:r>
              <a:rPr sz="1800" spc="-5" dirty="0">
                <a:latin typeface="Times New Roman"/>
                <a:cs typeface="Times New Roman"/>
              </a:rPr>
              <a:t>tệ, rẻ rúng </a:t>
            </a:r>
            <a:r>
              <a:rPr sz="1800" dirty="0">
                <a:latin typeface="Times New Roman"/>
                <a:cs typeface="Times New Roman"/>
              </a:rPr>
              <a:t>của Trương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 Vũ Nương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tiền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bắt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đen</a:t>
            </a:r>
            <a:r>
              <a:rPr sz="1800" dirty="0">
                <a:latin typeface="Times New Roman"/>
                <a:cs typeface="Times New Roman"/>
              </a:rPr>
              <a:t> bạc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thói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25830" y="923036"/>
          <a:ext cx="8615042" cy="5659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8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5675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(Vũ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trung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tuỳ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bút)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Phạm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Đình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Hổ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bọn</a:t>
                      </a:r>
                      <a:r>
                        <a:rPr sz="16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vua</a:t>
                      </a:r>
                      <a:r>
                        <a:rPr sz="16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chúa</a:t>
                      </a:r>
                      <a:r>
                        <a:rPr sz="1600" spc="45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quan</a:t>
                      </a:r>
                      <a:r>
                        <a:rPr sz="1600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lại</a:t>
                      </a:r>
                      <a:r>
                        <a:rPr sz="1600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phong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8415">
                        <a:lnSpc>
                          <a:spcPct val="1244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kiến</a:t>
                      </a:r>
                      <a:r>
                        <a:rPr sz="16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thời</a:t>
                      </a:r>
                      <a:r>
                        <a:rPr sz="16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vua</a:t>
                      </a:r>
                      <a:r>
                        <a:rPr sz="16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Lê</a:t>
                      </a:r>
                      <a:r>
                        <a:rPr sz="16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chúa</a:t>
                      </a:r>
                      <a:r>
                        <a:rPr sz="16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Trịnh</a:t>
                      </a:r>
                      <a:r>
                        <a:rPr sz="16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suy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tàn.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6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6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đương</a:t>
                      </a:r>
                      <a:r>
                        <a:rPr sz="16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thời</a:t>
                      </a:r>
                      <a:r>
                        <a:rPr sz="16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6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cách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cụ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thể,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chân thực,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sinh động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3495" marR="187325">
                        <a:lnSpc>
                          <a:spcPct val="12480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Hoàng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Lê</a:t>
                      </a:r>
                      <a:r>
                        <a:rPr sz="16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nhất </a:t>
                      </a:r>
                      <a:r>
                        <a:rPr sz="1600" b="1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thống chí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(hồi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14)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 marR="374650">
                        <a:lnSpc>
                          <a:spcPts val="2400"/>
                        </a:lnSpc>
                        <a:spcBef>
                          <a:spcPts val="14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Ngô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gia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văn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phái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Thể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chí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343535">
                        <a:lnSpc>
                          <a:spcPct val="1244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6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Tiểu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thuyết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lịch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sử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234315">
                        <a:lnSpc>
                          <a:spcPct val="12440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6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sự, </a:t>
                      </a:r>
                      <a:r>
                        <a:rPr sz="1600" i="1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tả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63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5400" marR="17780">
                        <a:lnSpc>
                          <a:spcPct val="1250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6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kỷ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just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Hình</a:t>
                      </a:r>
                      <a:r>
                        <a:rPr sz="16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ả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nh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ng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ư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ờ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sz="16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hùng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dân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tộ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algn="just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Nguyễn</a:t>
                      </a:r>
                      <a:r>
                        <a:rPr sz="16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Huệ-</a:t>
                      </a:r>
                      <a:r>
                        <a:rPr sz="16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Quang</a:t>
                      </a:r>
                      <a:r>
                        <a:rPr sz="16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Trung</a:t>
                      </a:r>
                      <a:r>
                        <a:rPr sz="16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với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7145" algn="just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chiến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công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thần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tốc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đại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phá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quân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Thanh;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sự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thất bại thảm hại của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quân</a:t>
                      </a:r>
                      <a:r>
                        <a:rPr sz="16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Thanh</a:t>
                      </a:r>
                      <a:r>
                        <a:rPr sz="16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6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6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phận</a:t>
                      </a:r>
                      <a:r>
                        <a:rPr sz="16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bi</a:t>
                      </a:r>
                      <a:r>
                        <a:rPr sz="16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đát</a:t>
                      </a:r>
                      <a:r>
                        <a:rPr sz="16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vua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tôi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Lê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Chiêu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Thống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phản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nước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hại dân.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4765" marR="15875" algn="just">
                        <a:lnSpc>
                          <a:spcPct val="1247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Tiểu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thuyết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lịch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sử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chương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hồi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viết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bằng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chữ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Hán;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cách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kể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chuyện nhanh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gọn,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chọn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lọc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sự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việc, khắc hoạ nhân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vật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chủ yếu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qua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hành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động và lời nói.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3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Truyện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Kiều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Nguyễn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 marR="146050">
                        <a:lnSpc>
                          <a:spcPct val="125000"/>
                        </a:lnSpc>
                        <a:spcBef>
                          <a:spcPts val="80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 Truyện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thơ</a:t>
                      </a:r>
                      <a:r>
                        <a:rPr sz="16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Nôm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213360">
                        <a:lnSpc>
                          <a:spcPct val="12440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- Tự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sự, </a:t>
                      </a:r>
                      <a:r>
                        <a:rPr sz="1600" i="1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i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tả,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6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cảm.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5400" marR="16510">
                        <a:lnSpc>
                          <a:spcPct val="124400"/>
                        </a:lnSpc>
                        <a:spcBef>
                          <a:spcPts val="1255"/>
                        </a:spcBef>
                        <a:tabLst>
                          <a:tab pos="387985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-	C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uố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i  thế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kỷ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đầu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 marR="19050">
                        <a:lnSpc>
                          <a:spcPct val="125000"/>
                        </a:lnSpc>
                        <a:spcBef>
                          <a:spcPts val="80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Thời</a:t>
                      </a:r>
                      <a:r>
                        <a:rPr sz="16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đại,</a:t>
                      </a:r>
                      <a:r>
                        <a:rPr sz="16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gia</a:t>
                      </a:r>
                      <a:r>
                        <a:rPr sz="16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đình</a:t>
                      </a:r>
                      <a:r>
                        <a:rPr sz="16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6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cuộc</a:t>
                      </a:r>
                      <a:r>
                        <a:rPr sz="16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đời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Nguyễn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Du.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Tóm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tắt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Truyện Kiều.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8415">
                        <a:lnSpc>
                          <a:spcPts val="2400"/>
                        </a:lnSpc>
                        <a:spcBef>
                          <a:spcPts val="15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Giá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trị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hiện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thực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giá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trị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nhân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đạo.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just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Truyện thơ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Nôm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lục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bát.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6510" algn="just">
                        <a:lnSpc>
                          <a:spcPct val="1244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 Ngôn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ngữ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có chức năng biểu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đạt,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cảm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thẩm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mĩ.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5875" algn="just">
                        <a:lnSpc>
                          <a:spcPct val="124500"/>
                        </a:lnSpc>
                        <a:spcBef>
                          <a:spcPts val="1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 Nghệ thuật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tự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sự: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dẫn chuyện,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xây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dựng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vật,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tả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thiên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nhiên…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780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Chị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em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Thuý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Kiều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600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sự,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i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tả,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90"/>
                        </a:spcBef>
                        <a:tabLst>
                          <a:tab pos="387985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	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Cuối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70"/>
                        </a:spcBef>
                        <a:tabLst>
                          <a:tab pos="580390" algn="l"/>
                        </a:tabLst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thế	kỷ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Trân</a:t>
                      </a:r>
                      <a:r>
                        <a:rPr sz="16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trọng</a:t>
                      </a:r>
                      <a:r>
                        <a:rPr sz="16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ngợi</a:t>
                      </a:r>
                      <a:r>
                        <a:rPr sz="16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6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vẻ</a:t>
                      </a:r>
                      <a:r>
                        <a:rPr sz="16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6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chị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em Thuý Kiều,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dự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cảm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số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Bố</a:t>
                      </a:r>
                      <a:r>
                        <a:rPr sz="16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cục</a:t>
                      </a:r>
                      <a:r>
                        <a:rPr sz="16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chặt</a:t>
                      </a:r>
                      <a:r>
                        <a:rPr sz="16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chẽ,</a:t>
                      </a:r>
                      <a:r>
                        <a:rPr sz="16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hoàn</a:t>
                      </a:r>
                      <a:r>
                        <a:rPr sz="16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chỉnh;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bút</a:t>
                      </a:r>
                      <a:r>
                        <a:rPr sz="16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pháp</a:t>
                      </a:r>
                      <a:r>
                        <a:rPr sz="1600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ước</a:t>
                      </a:r>
                      <a:r>
                        <a:rPr sz="16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lệ</a:t>
                      </a:r>
                      <a:r>
                        <a:rPr sz="1600" spc="4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tượng</a:t>
                      </a:r>
                      <a:r>
                        <a:rPr sz="1600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trưng;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Do </a:t>
            </a:r>
            <a:r>
              <a:rPr sz="1800" dirty="0">
                <a:latin typeface="Times New Roman"/>
                <a:cs typeface="Times New Roman"/>
              </a:rPr>
              <a:t>lễ </a:t>
            </a:r>
            <a:r>
              <a:rPr sz="1800" spc="-5" dirty="0">
                <a:latin typeface="Times New Roman"/>
                <a:cs typeface="Times New Roman"/>
              </a:rPr>
              <a:t>giáo </a:t>
            </a:r>
            <a:r>
              <a:rPr sz="1800" spc="-10" dirty="0">
                <a:latin typeface="Times New Roman"/>
                <a:cs typeface="Times New Roman"/>
              </a:rPr>
              <a:t>hà </a:t>
            </a:r>
            <a:r>
              <a:rPr sz="1800" dirty="0">
                <a:latin typeface="Times New Roman"/>
                <a:cs typeface="Times New Roman"/>
              </a:rPr>
              <a:t>khắc, phụ nữ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có quyền </a:t>
            </a:r>
            <a:r>
              <a:rPr sz="1800" spc="-5" dirty="0">
                <a:latin typeface="Times New Roman"/>
                <a:cs typeface="Times New Roman"/>
              </a:rPr>
              <a:t>được nói,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quyền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tự bảo vệ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lễ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đầu;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5" dirty="0">
                <a:latin typeface="Times New Roman"/>
                <a:cs typeface="Times New Roman"/>
              </a:rPr>
              <a:t>thất </a:t>
            </a:r>
            <a:r>
              <a:rPr sz="1800" dirty="0">
                <a:latin typeface="Times New Roman"/>
                <a:cs typeface="Times New Roman"/>
              </a:rPr>
              <a:t>tiết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chồng </a:t>
            </a:r>
            <a:r>
              <a:rPr sz="1800" spc="-5" dirty="0">
                <a:latin typeface="Times New Roman"/>
                <a:cs typeface="Times New Roman"/>
              </a:rPr>
              <a:t>thì sẽ </a:t>
            </a:r>
            <a:r>
              <a:rPr sz="1800" dirty="0">
                <a:latin typeface="Times New Roman"/>
                <a:cs typeface="Times New Roman"/>
              </a:rPr>
              <a:t>bị cả xã hội hắt </a:t>
            </a:r>
            <a:r>
              <a:rPr sz="1800" spc="-5" dirty="0">
                <a:latin typeface="Times New Roman"/>
                <a:cs typeface="Times New Roman"/>
              </a:rPr>
              <a:t>hủi, </a:t>
            </a:r>
            <a:r>
              <a:rPr sz="1800" dirty="0">
                <a:latin typeface="Times New Roman"/>
                <a:cs typeface="Times New Roman"/>
              </a:rPr>
              <a:t>chỉ còn một </a:t>
            </a:r>
            <a:r>
              <a:rPr sz="1800" spc="-5" dirty="0">
                <a:latin typeface="Times New Roman"/>
                <a:cs typeface="Times New Roman"/>
              </a:rPr>
              <a:t>con đường chết </a:t>
            </a:r>
            <a:r>
              <a:rPr sz="1800" dirty="0">
                <a:latin typeface="Times New Roman"/>
                <a:cs typeface="Times New Roman"/>
              </a:rPr>
              <a:t>để tự </a:t>
            </a:r>
            <a:r>
              <a:rPr sz="1800" spc="-5" dirty="0">
                <a:latin typeface="Times New Roman"/>
                <a:cs typeface="Times New Roman"/>
              </a:rPr>
              <a:t>giải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thoát.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Do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tranh </a:t>
            </a:r>
            <a:r>
              <a:rPr sz="1800" dirty="0">
                <a:latin typeface="Times New Roman"/>
                <a:cs typeface="Times New Roman"/>
              </a:rPr>
              <a:t>phong kiến </a:t>
            </a:r>
            <a:r>
              <a:rPr sz="1800" spc="-5" dirty="0">
                <a:latin typeface="Times New Roman"/>
                <a:cs typeface="Times New Roman"/>
              </a:rPr>
              <a:t>gây </a:t>
            </a:r>
            <a:r>
              <a:rPr sz="1800" dirty="0">
                <a:latin typeface="Times New Roman"/>
                <a:cs typeface="Times New Roman"/>
              </a:rPr>
              <a:t>nên cảnh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ly và cũng góp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dẫn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tử biệt.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 </a:t>
            </a:r>
            <a:r>
              <a:rPr sz="1800" dirty="0">
                <a:latin typeface="Times New Roman"/>
                <a:cs typeface="Times New Roman"/>
              </a:rPr>
              <a:t>không có chiến </a:t>
            </a:r>
            <a:r>
              <a:rPr sz="1800" spc="-5" dirty="0">
                <a:latin typeface="Times New Roman"/>
                <a:cs typeface="Times New Roman"/>
              </a:rPr>
              <a:t>tranh, </a:t>
            </a:r>
            <a:r>
              <a:rPr sz="1800" dirty="0">
                <a:latin typeface="Times New Roman"/>
                <a:cs typeface="Times New Roman"/>
              </a:rPr>
              <a:t>Trương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đi lính thì </a:t>
            </a:r>
            <a:r>
              <a:rPr sz="1800" spc="-10" dirty="0">
                <a:latin typeface="Times New Roman"/>
                <a:cs typeface="Times New Roman"/>
              </a:rPr>
              <a:t>Vũ </a:t>
            </a:r>
            <a:r>
              <a:rPr sz="1800" spc="-5" dirty="0">
                <a:latin typeface="Times New Roman"/>
                <a:cs typeface="Times New Roman"/>
              </a:rPr>
              <a:t>Nương </a:t>
            </a:r>
            <a:r>
              <a:rPr sz="1800" dirty="0">
                <a:latin typeface="Times New Roman"/>
                <a:cs typeface="Times New Roman"/>
              </a:rPr>
              <a:t>đã không phải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chịu</a:t>
            </a:r>
            <a:r>
              <a:rPr sz="1800" spc="-5" dirty="0">
                <a:latin typeface="Times New Roman"/>
                <a:cs typeface="Times New Roman"/>
              </a:rPr>
              <a:t> 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-5" dirty="0">
                <a:latin typeface="Times New Roman"/>
                <a:cs typeface="Times New Roman"/>
              </a:rPr>
              <a:t> tày</a:t>
            </a:r>
            <a:r>
              <a:rPr sz="1800" dirty="0">
                <a:latin typeface="Times New Roman"/>
                <a:cs typeface="Times New Roman"/>
              </a:rPr>
              <a:t> trời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 chết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như vậy.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Có</a:t>
            </a:r>
            <a:r>
              <a:rPr sz="1800" b="1" dirty="0">
                <a:latin typeface="Times New Roman"/>
                <a:cs typeface="Times New Roman"/>
              </a:rPr>
              <a:t> mấy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cái </a:t>
            </a:r>
            <a:r>
              <a:rPr sz="1800" b="1" spc="-5" dirty="0">
                <a:latin typeface="Times New Roman"/>
                <a:cs typeface="Times New Roman"/>
              </a:rPr>
              <a:t>bóng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xuất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hiện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dirty="0">
                <a:latin typeface="Times New Roman"/>
                <a:cs typeface="Times New Roman"/>
              </a:rPr>
              <a:t> tác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phẩm?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Nêu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tiết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bóng.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 bóng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-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Cái bóng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“trên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tường”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còn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được gọi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“Cha </a:t>
            </a:r>
            <a:r>
              <a:rPr sz="1800" i="1" dirty="0">
                <a:latin typeface="Times New Roman"/>
                <a:cs typeface="Times New Roman"/>
              </a:rPr>
              <a:t>Đản”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Đây vừa </a:t>
            </a:r>
            <a:r>
              <a:rPr sz="1800" dirty="0">
                <a:latin typeface="Times New Roman"/>
                <a:cs typeface="Times New Roman"/>
              </a:rPr>
              <a:t>là chi tiết </a:t>
            </a:r>
            <a:r>
              <a:rPr sz="1800" spc="-5" dirty="0">
                <a:latin typeface="Times New Roman"/>
                <a:cs typeface="Times New Roman"/>
              </a:rPr>
              <a:t>thắt nút,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nguyên </a:t>
            </a:r>
            <a:r>
              <a:rPr sz="1800" dirty="0">
                <a:latin typeface="Times New Roman"/>
                <a:cs typeface="Times New Roman"/>
              </a:rPr>
              <a:t>nhân trực </a:t>
            </a:r>
            <a:r>
              <a:rPr sz="1800" spc="-5" dirty="0">
                <a:latin typeface="Times New Roman"/>
                <a:cs typeface="Times New Roman"/>
              </a:rPr>
              <a:t>tiếp </a:t>
            </a:r>
            <a:r>
              <a:rPr sz="1800" dirty="0">
                <a:latin typeface="Times New Roman"/>
                <a:cs typeface="Times New Roman"/>
              </a:rPr>
              <a:t>dẫn </a:t>
            </a:r>
            <a:r>
              <a:rPr sz="1800" spc="-5" dirty="0">
                <a:latin typeface="Times New Roman"/>
                <a:cs typeface="Times New Roman"/>
              </a:rPr>
              <a:t>tới cái chết của Vũ Nương. Đồng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cũng là </a:t>
            </a:r>
            <a:r>
              <a:rPr sz="1800" spc="-5" dirty="0">
                <a:latin typeface="Times New Roman"/>
                <a:cs typeface="Times New Roman"/>
              </a:rPr>
              <a:t>chi </a:t>
            </a:r>
            <a:r>
              <a:rPr sz="1800" dirty="0">
                <a:latin typeface="Times New Roman"/>
                <a:cs typeface="Times New Roman"/>
              </a:rPr>
              <a:t>tiết mở </a:t>
            </a:r>
            <a:r>
              <a:rPr sz="1800" spc="-5" dirty="0">
                <a:latin typeface="Times New Roman"/>
                <a:cs typeface="Times New Roman"/>
              </a:rPr>
              <a:t>nút khi </a:t>
            </a:r>
            <a:r>
              <a:rPr sz="1800" dirty="0">
                <a:latin typeface="Times New Roman"/>
                <a:cs typeface="Times New Roman"/>
              </a:rPr>
              <a:t>Trương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nhận ra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bóng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tường chính </a:t>
            </a:r>
            <a:r>
              <a:rPr sz="1800" spc="-5" dirty="0">
                <a:latin typeface="Times New Roman"/>
                <a:cs typeface="Times New Roman"/>
              </a:rPr>
              <a:t>là người </a:t>
            </a:r>
            <a:r>
              <a:rPr sz="1800" dirty="0">
                <a:latin typeface="Times New Roman"/>
                <a:cs typeface="Times New Roman"/>
              </a:rPr>
              <a:t> mà </a:t>
            </a:r>
            <a:r>
              <a:rPr sz="1800" spc="-10" dirty="0">
                <a:latin typeface="Times New Roman"/>
                <a:cs typeface="Times New Roman"/>
              </a:rPr>
              <a:t>bé </a:t>
            </a:r>
            <a:r>
              <a:rPr sz="1800" dirty="0">
                <a:latin typeface="Times New Roman"/>
                <a:cs typeface="Times New Roman"/>
              </a:rPr>
              <a:t>Đản </a:t>
            </a:r>
            <a:r>
              <a:rPr sz="1800" spc="-5" dirty="0">
                <a:latin typeface="Times New Roman"/>
                <a:cs typeface="Times New Roman"/>
              </a:rPr>
              <a:t>gọi là Cha,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ra mình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nghi </a:t>
            </a:r>
            <a:r>
              <a:rPr sz="1800" dirty="0">
                <a:latin typeface="Times New Roman"/>
                <a:cs typeface="Times New Roman"/>
              </a:rPr>
              <a:t>oan cho </a:t>
            </a:r>
            <a:r>
              <a:rPr sz="1800" spc="-5" dirty="0">
                <a:latin typeface="Times New Roman"/>
                <a:cs typeface="Times New Roman"/>
              </a:rPr>
              <a:t>Vũ Nương. </a:t>
            </a:r>
            <a:r>
              <a:rPr sz="1800" dirty="0">
                <a:latin typeface="Times New Roman"/>
                <a:cs typeface="Times New Roman"/>
              </a:rPr>
              <a:t>Chi </a:t>
            </a:r>
            <a:r>
              <a:rPr sz="1800" spc="5" dirty="0">
                <a:latin typeface="Times New Roman"/>
                <a:cs typeface="Times New Roman"/>
              </a:rPr>
              <a:t>tiết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bóng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góp </a:t>
            </a:r>
            <a:r>
              <a:rPr sz="1800" spc="-5" dirty="0">
                <a:latin typeface="Times New Roman"/>
                <a:cs typeface="Times New Roman"/>
              </a:rPr>
              <a:t>phần hoàn </a:t>
            </a:r>
            <a:r>
              <a:rPr sz="1800" dirty="0">
                <a:latin typeface="Times New Roman"/>
                <a:cs typeface="Times New Roman"/>
              </a:rPr>
              <a:t>thiện thêm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cách của </a:t>
            </a:r>
            <a:r>
              <a:rPr sz="1800" spc="-5" dirty="0">
                <a:latin typeface="Times New Roman"/>
                <a:cs typeface="Times New Roman"/>
              </a:rPr>
              <a:t>Vũ Nương, đồng </a:t>
            </a:r>
            <a:r>
              <a:rPr sz="1800" dirty="0">
                <a:latin typeface="Times New Roman"/>
                <a:cs typeface="Times New Roman"/>
              </a:rPr>
              <a:t>thời cũng </a:t>
            </a:r>
            <a:r>
              <a:rPr sz="1800" spc="-5" dirty="0">
                <a:latin typeface="Times New Roman"/>
                <a:cs typeface="Times New Roman"/>
              </a:rPr>
              <a:t>thể hiện </a:t>
            </a:r>
            <a:r>
              <a:rPr sz="1800" dirty="0">
                <a:latin typeface="Times New Roman"/>
                <a:cs typeface="Times New Roman"/>
              </a:rPr>
              <a:t> rõ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 kịch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Vũ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 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Cái bóng </a:t>
            </a:r>
            <a:r>
              <a:rPr sz="1800" spc="-5" dirty="0">
                <a:latin typeface="Times New Roman"/>
                <a:cs typeface="Times New Roman"/>
              </a:rPr>
              <a:t>“trên tường” </a:t>
            </a:r>
            <a:r>
              <a:rPr sz="1800" dirty="0">
                <a:latin typeface="Times New Roman"/>
                <a:cs typeface="Times New Roman"/>
              </a:rPr>
              <a:t>còn góp phần tố </a:t>
            </a:r>
            <a:r>
              <a:rPr sz="1800" spc="-5" dirty="0">
                <a:latin typeface="Times New Roman"/>
                <a:cs typeface="Times New Roman"/>
              </a:rPr>
              <a:t>cáo những </a:t>
            </a:r>
            <a:r>
              <a:rPr sz="1800" dirty="0">
                <a:latin typeface="Times New Roman"/>
                <a:cs typeface="Times New Roman"/>
              </a:rPr>
              <a:t>oan trái, </a:t>
            </a:r>
            <a:r>
              <a:rPr sz="1800" spc="-5" dirty="0">
                <a:latin typeface="Times New Roman"/>
                <a:cs typeface="Times New Roman"/>
              </a:rPr>
              <a:t>bất </a:t>
            </a:r>
            <a:r>
              <a:rPr sz="1800" dirty="0">
                <a:latin typeface="Times New Roman"/>
                <a:cs typeface="Times New Roman"/>
              </a:rPr>
              <a:t>công trong xã </a:t>
            </a:r>
            <a:r>
              <a:rPr sz="1800" spc="-5" dirty="0">
                <a:latin typeface="Times New Roman"/>
                <a:cs typeface="Times New Roman"/>
              </a:rPr>
              <a:t>hội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5" dirty="0">
                <a:latin typeface="Times New Roman"/>
                <a:cs typeface="Times New Roman"/>
              </a:rPr>
              <a:t> xưa.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-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Cái bóng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“trên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sông”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Vũ </a:t>
            </a:r>
            <a:r>
              <a:rPr sz="1800" i="1" spc="-10" dirty="0">
                <a:latin typeface="Times New Roman"/>
                <a:cs typeface="Times New Roman"/>
              </a:rPr>
              <a:t>Nương </a:t>
            </a:r>
            <a:r>
              <a:rPr sz="1800" i="1" spc="5" dirty="0">
                <a:latin typeface="Times New Roman"/>
                <a:cs typeface="Times New Roman"/>
              </a:rPr>
              <a:t>trở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về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Đây </a:t>
            </a:r>
            <a:r>
              <a:rPr sz="1800" dirty="0">
                <a:latin typeface="Times New Roman"/>
                <a:cs typeface="Times New Roman"/>
              </a:rPr>
              <a:t>là 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</a:t>
            </a:r>
            <a:r>
              <a:rPr sz="1800" dirty="0">
                <a:latin typeface="Times New Roman"/>
                <a:cs typeface="Times New Roman"/>
              </a:rPr>
              <a:t> kỳ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ảo.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Bóng </a:t>
            </a:r>
            <a:r>
              <a:rPr sz="1800" spc="-5" dirty="0">
                <a:latin typeface="Times New Roman"/>
                <a:cs typeface="Times New Roman"/>
              </a:rPr>
              <a:t>“trên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sông”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 “Chiếc bóng” xuất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ở cuối </a:t>
            </a:r>
            <a:r>
              <a:rPr sz="1800" spc="-5" dirty="0">
                <a:latin typeface="Times New Roman"/>
                <a:cs typeface="Times New Roman"/>
              </a:rPr>
              <a:t>truyện: “Rồi trong </a:t>
            </a:r>
            <a:r>
              <a:rPr sz="1800" dirty="0">
                <a:latin typeface="Times New Roman"/>
                <a:cs typeface="Times New Roman"/>
              </a:rPr>
              <a:t>chốc lát, </a:t>
            </a:r>
            <a:r>
              <a:rPr sz="1800" spc="-5" dirty="0">
                <a:latin typeface="Times New Roman"/>
                <a:cs typeface="Times New Roman"/>
              </a:rPr>
              <a:t>bóng </a:t>
            </a:r>
            <a:r>
              <a:rPr sz="1800" dirty="0">
                <a:latin typeface="Times New Roman"/>
                <a:cs typeface="Times New Roman"/>
              </a:rPr>
              <a:t>nàng loang loáng </a:t>
            </a:r>
            <a:r>
              <a:rPr sz="1800" spc="5" dirty="0">
                <a:latin typeface="Times New Roman"/>
                <a:cs typeface="Times New Roman"/>
              </a:rPr>
              <a:t>mờ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mất”</a:t>
            </a:r>
            <a:r>
              <a:rPr sz="1800" dirty="0">
                <a:latin typeface="Times New Roman"/>
                <a:cs typeface="Times New Roman"/>
              </a:rPr>
              <a:t> 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10" dirty="0">
                <a:latin typeface="Times New Roman"/>
                <a:cs typeface="Times New Roman"/>
              </a:rPr>
              <a:t> sâu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 của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phẩm.</a:t>
            </a:r>
            <a:endParaRPr sz="1800" dirty="0">
              <a:latin typeface="Times New Roman"/>
              <a:cs typeface="Times New Roman"/>
            </a:endParaRPr>
          </a:p>
          <a:p>
            <a:pPr marL="12700" indent="57785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“Chiếc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bóng”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đời: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khi đánh mất </a:t>
            </a:r>
            <a:r>
              <a:rPr sz="1800" spc="-5" dirty="0">
                <a:latin typeface="Times New Roman"/>
                <a:cs typeface="Times New Roman"/>
              </a:rPr>
              <a:t>niềm tin,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phúc </a:t>
            </a:r>
            <a:r>
              <a:rPr sz="1800" dirty="0">
                <a:latin typeface="Times New Roman"/>
                <a:cs typeface="Times New Roman"/>
              </a:rPr>
              <a:t>chỉ còn là chiếc bóng mờ ảo, hư vô. </a:t>
            </a:r>
            <a:r>
              <a:rPr sz="1800" spc="-5" dirty="0">
                <a:latin typeface="Times New Roman"/>
                <a:cs typeface="Times New Roman"/>
              </a:rPr>
              <a:t>Oan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giải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dirty="0">
                <a:latin typeface="Times New Roman"/>
                <a:cs typeface="Times New Roman"/>
              </a:rPr>
              <a:t> thủy </a:t>
            </a:r>
            <a:r>
              <a:rPr sz="1800" spc="-5" dirty="0">
                <a:latin typeface="Times New Roman"/>
                <a:cs typeface="Times New Roman"/>
              </a:rPr>
              <a:t>chung,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5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b="1" dirty="0">
                <a:latin typeface="Times New Roman"/>
                <a:cs typeface="Times New Roman"/>
              </a:rPr>
              <a:t>5.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Tại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sao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Vũ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Nương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không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muốn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trở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với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chồng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rồi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lại</a:t>
            </a:r>
            <a:r>
              <a:rPr sz="1800" b="1" spc="-5" dirty="0">
                <a:latin typeface="Times New Roman"/>
                <a:cs typeface="Times New Roman"/>
              </a:rPr>
              <a:t> quyết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định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trở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về.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Trở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rồi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lại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không</a:t>
            </a:r>
            <a:r>
              <a:rPr sz="1800" b="1" dirty="0">
                <a:latin typeface="Times New Roman"/>
                <a:cs typeface="Times New Roman"/>
              </a:rPr>
              <a:t> trở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về.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muốn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nhắn</a:t>
            </a:r>
            <a:r>
              <a:rPr sz="1800" b="1" dirty="0">
                <a:latin typeface="Times New Roman"/>
                <a:cs typeface="Times New Roman"/>
              </a:rPr>
              <a:t> gửi </a:t>
            </a:r>
            <a:r>
              <a:rPr sz="1800" b="1" spc="-5" dirty="0">
                <a:latin typeface="Times New Roman"/>
                <a:cs typeface="Times New Roman"/>
              </a:rPr>
              <a:t>điều</a:t>
            </a:r>
            <a:r>
              <a:rPr sz="1800" b="1" dirty="0">
                <a:latin typeface="Times New Roman"/>
                <a:cs typeface="Times New Roman"/>
              </a:rPr>
              <a:t> gì?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đều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sạch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dưới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cung.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Phan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trở,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mất.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 chi </a:t>
            </a:r>
            <a:r>
              <a:rPr sz="1800" dirty="0">
                <a:latin typeface="Times New Roman"/>
                <a:cs typeface="Times New Roman"/>
              </a:rPr>
              <a:t>tiết này 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chỉ khắc </a:t>
            </a:r>
            <a:r>
              <a:rPr sz="1800" dirty="0">
                <a:latin typeface="Times New Roman"/>
                <a:cs typeface="Times New Roman"/>
              </a:rPr>
              <a:t>họa </a:t>
            </a:r>
            <a:r>
              <a:rPr sz="1800" spc="-5" dirty="0">
                <a:latin typeface="Times New Roman"/>
                <a:cs typeface="Times New Roman"/>
              </a:rPr>
              <a:t>sâu sắc </a:t>
            </a:r>
            <a:r>
              <a:rPr sz="1800" dirty="0">
                <a:latin typeface="Times New Roman"/>
                <a:cs typeface="Times New Roman"/>
              </a:rPr>
              <a:t>bi </a:t>
            </a:r>
            <a:r>
              <a:rPr sz="1800" spc="-5" dirty="0">
                <a:latin typeface="Times New Roman"/>
                <a:cs typeface="Times New Roman"/>
              </a:rPr>
              <a:t>kịch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Vũ </a:t>
            </a:r>
            <a:r>
              <a:rPr sz="1800" spc="-5" dirty="0">
                <a:latin typeface="Times New Roman"/>
                <a:cs typeface="Times New Roman"/>
              </a:rPr>
              <a:t>Nương mà </a:t>
            </a:r>
            <a:r>
              <a:rPr sz="1800" dirty="0">
                <a:latin typeface="Times New Roman"/>
                <a:cs typeface="Times New Roman"/>
              </a:rPr>
              <a:t>còn khẳng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thề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đức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Phi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 đó.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5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</a:pPr>
            <a:r>
              <a:rPr sz="1800" b="1" dirty="0">
                <a:latin typeface="Times New Roman"/>
                <a:cs typeface="Times New Roman"/>
              </a:rPr>
              <a:t>6. Phân tích ý </a:t>
            </a:r>
            <a:r>
              <a:rPr sz="1800" b="1" spc="-5" dirty="0">
                <a:latin typeface="Times New Roman"/>
                <a:cs typeface="Times New Roman"/>
              </a:rPr>
              <a:t>nghĩa </a:t>
            </a:r>
            <a:r>
              <a:rPr sz="1800" b="1" dirty="0">
                <a:latin typeface="Times New Roman"/>
                <a:cs typeface="Times New Roman"/>
              </a:rPr>
              <a:t>của lời </a:t>
            </a:r>
            <a:r>
              <a:rPr sz="1800" b="1" spc="-5" dirty="0">
                <a:latin typeface="Times New Roman"/>
                <a:cs typeface="Times New Roman"/>
              </a:rPr>
              <a:t>thoại sau: </a:t>
            </a:r>
            <a:r>
              <a:rPr sz="1800" b="1" i="1" spc="-5" dirty="0">
                <a:latin typeface="Times New Roman"/>
                <a:cs typeface="Times New Roman"/>
              </a:rPr>
              <a:t>“Thiếp cảm </a:t>
            </a:r>
            <a:r>
              <a:rPr sz="1800" b="1" i="1" dirty="0">
                <a:latin typeface="Times New Roman"/>
                <a:cs typeface="Times New Roman"/>
              </a:rPr>
              <a:t>ơn đức </a:t>
            </a:r>
            <a:r>
              <a:rPr sz="1800" b="1" i="1" spc="-5" dirty="0">
                <a:latin typeface="Times New Roman"/>
                <a:cs typeface="Times New Roman"/>
              </a:rPr>
              <a:t>của </a:t>
            </a:r>
            <a:r>
              <a:rPr sz="1800" b="1" i="1" dirty="0">
                <a:latin typeface="Times New Roman"/>
                <a:cs typeface="Times New Roman"/>
              </a:rPr>
              <a:t>Linh Phi, đã </a:t>
            </a:r>
            <a:r>
              <a:rPr sz="1800" b="1" i="1" spc="-5" dirty="0">
                <a:latin typeface="Times New Roman"/>
                <a:cs typeface="Times New Roman"/>
              </a:rPr>
              <a:t>thề sống 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chết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không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bỏ.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Đa</a:t>
            </a:r>
            <a:r>
              <a:rPr sz="1800" b="1" i="1" dirty="0">
                <a:latin typeface="Times New Roman"/>
                <a:cs typeface="Times New Roman"/>
              </a:rPr>
              <a:t> tạ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tình chàng,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thiếp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chẳng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thể</a:t>
            </a:r>
            <a:r>
              <a:rPr sz="1800" b="1" i="1" spc="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trở</a:t>
            </a:r>
            <a:r>
              <a:rPr sz="1800" b="1" i="1" dirty="0">
                <a:latin typeface="Times New Roman"/>
                <a:cs typeface="Times New Roman"/>
              </a:rPr>
              <a:t> về </a:t>
            </a:r>
            <a:r>
              <a:rPr sz="1800" b="1" i="1" spc="-5" dirty="0">
                <a:latin typeface="Times New Roman"/>
                <a:cs typeface="Times New Roman"/>
              </a:rPr>
              <a:t>nhân</a:t>
            </a:r>
            <a:r>
              <a:rPr sz="1800" b="1" i="1" dirty="0">
                <a:latin typeface="Times New Roman"/>
                <a:cs typeface="Times New Roman"/>
              </a:rPr>
              <a:t> gian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được </a:t>
            </a:r>
            <a:r>
              <a:rPr sz="1800" b="1" i="1" spc="-5" dirty="0">
                <a:latin typeface="Times New Roman"/>
                <a:cs typeface="Times New Roman"/>
              </a:rPr>
              <a:t>nữa.”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oan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 Xây </a:t>
            </a:r>
            <a:r>
              <a:rPr sz="1800" spc="-5" dirty="0">
                <a:latin typeface="Times New Roman"/>
                <a:cs typeface="Times New Roman"/>
              </a:rPr>
              <a:t>dựng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thoại cuối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phẩm,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Dữ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10" dirty="0">
                <a:latin typeface="Times New Roman"/>
                <a:cs typeface="Times New Roman"/>
              </a:rPr>
              <a:t>hoàn </a:t>
            </a:r>
            <a:r>
              <a:rPr sz="1800" dirty="0">
                <a:latin typeface="Times New Roman"/>
                <a:cs typeface="Times New Roman"/>
              </a:rPr>
              <a:t>thiện vẻ </a:t>
            </a:r>
            <a:r>
              <a:rPr sz="1800" spc="-5" dirty="0">
                <a:latin typeface="Times New Roman"/>
                <a:cs typeface="Times New Roman"/>
              </a:rPr>
              <a:t>đẹp tâm </a:t>
            </a:r>
            <a:r>
              <a:rPr sz="1800" dirty="0">
                <a:latin typeface="Times New Roman"/>
                <a:cs typeface="Times New Roman"/>
              </a:rPr>
              <a:t>hồn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 vật </a:t>
            </a:r>
            <a:r>
              <a:rPr sz="1800" spc="-5" dirty="0">
                <a:latin typeface="Times New Roman"/>
                <a:cs typeface="Times New Roman"/>
              </a:rPr>
              <a:t>Vũ Nương. </a:t>
            </a:r>
            <a:r>
              <a:rPr sz="1800" dirty="0">
                <a:latin typeface="Times New Roman"/>
                <a:cs typeface="Times New Roman"/>
              </a:rPr>
              <a:t>Cho dù </a:t>
            </a:r>
            <a:r>
              <a:rPr sz="1800" spc="-5" dirty="0">
                <a:latin typeface="Times New Roman"/>
                <a:cs typeface="Times New Roman"/>
              </a:rPr>
              <a:t>Vũ Nương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trở về nhân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nhưng khát vọng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nguôi.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Câu nói còn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thấy dù ở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hoàn cảnh nào (cả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bị đẩy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chỗ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tìm đến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 chết)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5" dirty="0">
                <a:latin typeface="Times New Roman"/>
                <a:cs typeface="Times New Roman"/>
              </a:rPr>
              <a:t>Vũ Nương</a:t>
            </a:r>
            <a:r>
              <a:rPr sz="1800" dirty="0">
                <a:latin typeface="Times New Roman"/>
                <a:cs typeface="Times New Roman"/>
              </a:rPr>
              <a:t> vẫn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 </a:t>
            </a:r>
            <a:r>
              <a:rPr sz="1800" dirty="0">
                <a:latin typeface="Times New Roman"/>
                <a:cs typeface="Times New Roman"/>
              </a:rPr>
              <a:t>thủy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2417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trân trọng </a:t>
            </a:r>
            <a:r>
              <a:rPr sz="1800" spc="-5" dirty="0">
                <a:latin typeface="Times New Roman"/>
                <a:cs typeface="Times New Roman"/>
              </a:rPr>
              <a:t>ân </a:t>
            </a:r>
            <a:r>
              <a:rPr sz="1800" dirty="0">
                <a:latin typeface="Times New Roman"/>
                <a:cs typeface="Times New Roman"/>
              </a:rPr>
              <a:t>nghĩa, thủy </a:t>
            </a:r>
            <a:r>
              <a:rPr sz="1800" spc="-5" dirty="0">
                <a:latin typeface="Times New Roman"/>
                <a:cs typeface="Times New Roman"/>
              </a:rPr>
              <a:t>chung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Vũ Nương </a:t>
            </a:r>
            <a:r>
              <a:rPr sz="1800" dirty="0">
                <a:latin typeface="Times New Roman"/>
                <a:cs typeface="Times New Roman"/>
              </a:rPr>
              <a:t>chính là sự </a:t>
            </a:r>
            <a:r>
              <a:rPr sz="1800" spc="-5" dirty="0">
                <a:latin typeface="Times New Roman"/>
                <a:cs typeface="Times New Roman"/>
              </a:rPr>
              <a:t>trân </a:t>
            </a:r>
            <a:r>
              <a:rPr sz="1800" dirty="0">
                <a:latin typeface="Times New Roman"/>
                <a:cs typeface="Times New Roman"/>
              </a:rPr>
              <a:t>trọng </a:t>
            </a:r>
            <a:r>
              <a:rPr sz="1800" spc="-5" dirty="0">
                <a:latin typeface="Times New Roman"/>
                <a:cs typeface="Times New Roman"/>
              </a:rPr>
              <a:t>danh dự </a:t>
            </a:r>
            <a:r>
              <a:rPr sz="1800" dirty="0">
                <a:latin typeface="Times New Roman"/>
                <a:cs typeface="Times New Roman"/>
              </a:rPr>
              <a:t>phẩm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 của chính mình. Đối </a:t>
            </a:r>
            <a:r>
              <a:rPr sz="1800" spc="-5" dirty="0">
                <a:latin typeface="Times New Roman"/>
                <a:cs typeface="Times New Roman"/>
              </a:rPr>
              <a:t>với nàng, </a:t>
            </a:r>
            <a:r>
              <a:rPr sz="1800" dirty="0">
                <a:latin typeface="Times New Roman"/>
                <a:cs typeface="Times New Roman"/>
              </a:rPr>
              <a:t>điều đó quan </a:t>
            </a:r>
            <a:r>
              <a:rPr sz="1800" spc="-5" dirty="0">
                <a:latin typeface="Times New Roman"/>
                <a:cs typeface="Times New Roman"/>
              </a:rPr>
              <a:t>trọng </a:t>
            </a:r>
            <a:r>
              <a:rPr sz="1800" dirty="0">
                <a:latin typeface="Times New Roman"/>
                <a:cs typeface="Times New Roman"/>
              </a:rPr>
              <a:t>hơn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sinh mệnh </a:t>
            </a:r>
            <a:r>
              <a:rPr sz="1800" spc="-5" dirty="0">
                <a:latin typeface="Times New Roman"/>
                <a:cs typeface="Times New Roman"/>
              </a:rPr>
              <a:t>của bản thân, </a:t>
            </a:r>
            <a:r>
              <a:rPr sz="1800" spc="-10" dirty="0">
                <a:latin typeface="Times New Roman"/>
                <a:cs typeface="Times New Roman"/>
              </a:rPr>
              <a:t>nó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thiêng </a:t>
            </a:r>
            <a:r>
              <a:rPr sz="1800" spc="-5" dirty="0">
                <a:latin typeface="Times New Roman"/>
                <a:cs typeface="Times New Roman"/>
              </a:rPr>
              <a:t>liêng </a:t>
            </a:r>
            <a:r>
              <a:rPr sz="1800" dirty="0">
                <a:latin typeface="Times New Roman"/>
                <a:cs typeface="Times New Roman"/>
              </a:rPr>
              <a:t>hơn </a:t>
            </a:r>
            <a:r>
              <a:rPr sz="1800" spc="5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khát vọng </a:t>
            </a:r>
            <a:r>
              <a:rPr sz="1800" dirty="0">
                <a:latin typeface="Times New Roman"/>
                <a:cs typeface="Times New Roman"/>
              </a:rPr>
              <a:t>trở về nhân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dù khát vọng </a:t>
            </a:r>
            <a:r>
              <a:rPr sz="1800" spc="-5" dirty="0">
                <a:latin typeface="Times New Roman"/>
                <a:cs typeface="Times New Roman"/>
              </a:rPr>
              <a:t>ấy </a:t>
            </a:r>
            <a:r>
              <a:rPr sz="1800" dirty="0">
                <a:latin typeface="Times New Roman"/>
                <a:cs typeface="Times New Roman"/>
              </a:rPr>
              <a:t>vô cùng </a:t>
            </a:r>
            <a:r>
              <a:rPr sz="1800" spc="-5" dirty="0">
                <a:latin typeface="Times New Roman"/>
                <a:cs typeface="Times New Roman"/>
              </a:rPr>
              <a:t>tha </a:t>
            </a:r>
            <a:r>
              <a:rPr sz="1800" dirty="0">
                <a:latin typeface="Times New Roman"/>
                <a:cs typeface="Times New Roman"/>
              </a:rPr>
              <a:t>thiết. </a:t>
            </a:r>
            <a:r>
              <a:rPr sz="1800" spc="-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 cũng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lí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 mà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dirty="0">
                <a:latin typeface="Times New Roman"/>
                <a:cs typeface="Times New Roman"/>
              </a:rPr>
              <a:t> không thể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“Trở 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gian”.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Câu nói còn là lời tố cáo </a:t>
            </a:r>
            <a:r>
              <a:rPr sz="1800" spc="-5" dirty="0">
                <a:latin typeface="Times New Roman"/>
                <a:cs typeface="Times New Roman"/>
              </a:rPr>
              <a:t>nhẹ nhàng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sâu sắc </a:t>
            </a:r>
            <a:r>
              <a:rPr sz="1800" dirty="0">
                <a:latin typeface="Times New Roman"/>
                <a:cs typeface="Times New Roman"/>
              </a:rPr>
              <a:t>xã hội phong kiến –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xã hội đầy bất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ngang </a:t>
            </a:r>
            <a:r>
              <a:rPr sz="1800" dirty="0">
                <a:latin typeface="Times New Roman"/>
                <a:cs typeface="Times New Roman"/>
              </a:rPr>
              <a:t>trái, xã </a:t>
            </a:r>
            <a:r>
              <a:rPr sz="1800" spc="-5" dirty="0">
                <a:latin typeface="Times New Roman"/>
                <a:cs typeface="Times New Roman"/>
              </a:rPr>
              <a:t>hội </a:t>
            </a:r>
            <a:r>
              <a:rPr sz="1800" dirty="0">
                <a:latin typeface="Times New Roman"/>
                <a:cs typeface="Times New Roman"/>
              </a:rPr>
              <a:t>không có đất để cho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phụ nữ như </a:t>
            </a:r>
            <a:r>
              <a:rPr sz="1800" spc="-5" dirty="0">
                <a:latin typeface="Times New Roman"/>
                <a:cs typeface="Times New Roman"/>
              </a:rPr>
              <a:t>Vũ </a:t>
            </a:r>
            <a:r>
              <a:rPr sz="1800" dirty="0">
                <a:latin typeface="Times New Roman"/>
                <a:cs typeface="Times New Roman"/>
              </a:rPr>
              <a:t>Thị </a:t>
            </a:r>
            <a:r>
              <a:rPr sz="1800" spc="-5" dirty="0">
                <a:latin typeface="Times New Roman"/>
                <a:cs typeface="Times New Roman"/>
              </a:rPr>
              <a:t>Thiết được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6642" y="885189"/>
            <a:ext cx="48672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BÀI</a:t>
            </a:r>
            <a:r>
              <a:rPr sz="2000" spc="-20" dirty="0"/>
              <a:t> </a:t>
            </a:r>
            <a:r>
              <a:rPr sz="2000" dirty="0"/>
              <a:t>2.</a:t>
            </a:r>
            <a:r>
              <a:rPr sz="2000" spc="10" dirty="0"/>
              <a:t> </a:t>
            </a:r>
            <a:r>
              <a:rPr sz="2000" spc="-5" dirty="0"/>
              <a:t>LUYỆN</a:t>
            </a:r>
            <a:r>
              <a:rPr sz="2000" spc="-10" dirty="0"/>
              <a:t> </a:t>
            </a:r>
            <a:r>
              <a:rPr sz="2000" dirty="0"/>
              <a:t>CÁC</a:t>
            </a:r>
            <a:r>
              <a:rPr sz="2000" spc="-15" dirty="0"/>
              <a:t> </a:t>
            </a:r>
            <a:r>
              <a:rPr sz="2000" spc="-5" dirty="0"/>
              <a:t>DẠNG </a:t>
            </a:r>
            <a:r>
              <a:rPr sz="2000" spc="5" dirty="0"/>
              <a:t>ĐỀ</a:t>
            </a:r>
            <a:r>
              <a:rPr sz="2000" spc="-25" dirty="0"/>
              <a:t> </a:t>
            </a:r>
            <a:r>
              <a:rPr sz="2000" spc="-5" dirty="0"/>
              <a:t>ĐỌC HIỂU</a:t>
            </a:r>
            <a:endParaRPr sz="2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pc="-5" dirty="0"/>
              <a:t>Đề</a:t>
            </a:r>
            <a:r>
              <a:rPr spc="-20" dirty="0"/>
              <a:t> </a:t>
            </a:r>
            <a:r>
              <a:rPr spc="-5" dirty="0"/>
              <a:t>số</a:t>
            </a:r>
            <a:r>
              <a:rPr spc="-20" dirty="0"/>
              <a:t> </a:t>
            </a:r>
            <a:r>
              <a:rPr dirty="0"/>
              <a:t>1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b="0" u="none" spc="-5" dirty="0">
                <a:latin typeface="Times New Roman"/>
                <a:cs typeface="Times New Roman"/>
              </a:rPr>
              <a:t>Đọc</a:t>
            </a:r>
            <a:r>
              <a:rPr b="0" u="none" dirty="0">
                <a:latin typeface="Times New Roman"/>
                <a:cs typeface="Times New Roman"/>
              </a:rPr>
              <a:t> đoạn</a:t>
            </a:r>
            <a:r>
              <a:rPr b="0" u="none" spc="-5" dirty="0">
                <a:latin typeface="Times New Roman"/>
                <a:cs typeface="Times New Roman"/>
              </a:rPr>
              <a:t> văn</a:t>
            </a:r>
            <a:r>
              <a:rPr b="0" u="none" spc="5" dirty="0">
                <a:latin typeface="Times New Roman"/>
                <a:cs typeface="Times New Roman"/>
              </a:rPr>
              <a:t> </a:t>
            </a:r>
            <a:r>
              <a:rPr b="0" u="none" spc="-10" dirty="0">
                <a:latin typeface="Times New Roman"/>
                <a:cs typeface="Times New Roman"/>
              </a:rPr>
              <a:t>sau</a:t>
            </a:r>
            <a:r>
              <a:rPr b="0" u="none" spc="-5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và trả</a:t>
            </a:r>
            <a:r>
              <a:rPr b="0" u="none" spc="-5" dirty="0">
                <a:latin typeface="Times New Roman"/>
                <a:cs typeface="Times New Roman"/>
              </a:rPr>
              <a:t> lời</a:t>
            </a:r>
            <a:r>
              <a:rPr b="0" u="none" dirty="0">
                <a:latin typeface="Times New Roman"/>
                <a:cs typeface="Times New Roman"/>
              </a:rPr>
              <a:t> các</a:t>
            </a:r>
            <a:r>
              <a:rPr b="0" u="none" spc="-15" dirty="0">
                <a:latin typeface="Times New Roman"/>
                <a:cs typeface="Times New Roman"/>
              </a:rPr>
              <a:t> </a:t>
            </a:r>
            <a:r>
              <a:rPr b="0" u="none" spc="-5" dirty="0">
                <a:latin typeface="Times New Roman"/>
                <a:cs typeface="Times New Roman"/>
              </a:rPr>
              <a:t>câu</a:t>
            </a:r>
            <a:r>
              <a:rPr b="0" u="none" dirty="0">
                <a:latin typeface="Times New Roman"/>
                <a:cs typeface="Times New Roman"/>
              </a:rPr>
              <a:t> hỏi</a:t>
            </a:r>
            <a:r>
              <a:rPr b="0" u="none" spc="-10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bên</a:t>
            </a:r>
            <a:r>
              <a:rPr b="0" u="none" spc="-10" dirty="0">
                <a:latin typeface="Times New Roman"/>
                <a:cs typeface="Times New Roman"/>
              </a:rPr>
              <a:t> </a:t>
            </a:r>
            <a:r>
              <a:rPr b="0" u="none" spc="-5" dirty="0">
                <a:latin typeface="Times New Roman"/>
                <a:cs typeface="Times New Roman"/>
              </a:rPr>
              <a:t>dưới:</a:t>
            </a:r>
          </a:p>
          <a:p>
            <a:pPr marL="356870">
              <a:lnSpc>
                <a:spcPct val="100000"/>
              </a:lnSpc>
              <a:spcBef>
                <a:spcPts val="540"/>
              </a:spcBef>
            </a:pPr>
            <a:r>
              <a:rPr b="0" i="1" u="none" dirty="0">
                <a:latin typeface="Times New Roman"/>
                <a:cs typeface="Times New Roman"/>
              </a:rPr>
              <a:t>Chàng </a:t>
            </a:r>
            <a:r>
              <a:rPr b="0" i="1" u="none" spc="-5" dirty="0">
                <a:latin typeface="Times New Roman"/>
                <a:cs typeface="Times New Roman"/>
              </a:rPr>
              <a:t>quỳ</a:t>
            </a:r>
            <a:r>
              <a:rPr b="0" i="1" u="none" spc="-1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xuống</a:t>
            </a:r>
            <a:r>
              <a:rPr b="0" i="1" u="none" dirty="0">
                <a:latin typeface="Times New Roman"/>
                <a:cs typeface="Times New Roman"/>
              </a:rPr>
              <a:t> đất vâng </a:t>
            </a:r>
            <a:r>
              <a:rPr b="0" i="1" u="none" spc="-5" dirty="0">
                <a:latin typeface="Times New Roman"/>
                <a:cs typeface="Times New Roman"/>
              </a:rPr>
              <a:t>lời</a:t>
            </a:r>
            <a:r>
              <a:rPr b="0" i="1" u="none" spc="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dạy.</a:t>
            </a:r>
            <a:r>
              <a:rPr b="0" i="1" u="none" spc="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Nàng</a:t>
            </a:r>
            <a:r>
              <a:rPr b="0" i="1" u="none" spc="-1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rót </a:t>
            </a:r>
            <a:r>
              <a:rPr b="0" i="1" u="none" dirty="0">
                <a:latin typeface="Times New Roman"/>
                <a:cs typeface="Times New Roman"/>
              </a:rPr>
              <a:t>chén</a:t>
            </a:r>
            <a:r>
              <a:rPr b="0" i="1" u="none" spc="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rượu</a:t>
            </a:r>
            <a:r>
              <a:rPr b="0" i="1" u="none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đầy</a:t>
            </a:r>
            <a:r>
              <a:rPr b="0" i="1" u="none" spc="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tiễn</a:t>
            </a:r>
            <a:r>
              <a:rPr b="0" i="1" u="none" dirty="0">
                <a:latin typeface="Times New Roman"/>
                <a:cs typeface="Times New Roman"/>
              </a:rPr>
              <a:t> chồng </a:t>
            </a:r>
            <a:r>
              <a:rPr b="0" i="1" u="none" spc="-5" dirty="0">
                <a:latin typeface="Times New Roman"/>
                <a:cs typeface="Times New Roman"/>
              </a:rPr>
              <a:t>mà</a:t>
            </a:r>
            <a:r>
              <a:rPr b="0" i="1" u="none" spc="-1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rằng:</a:t>
            </a:r>
          </a:p>
          <a:p>
            <a:pPr marL="12700" marR="5080" algn="just">
              <a:lnSpc>
                <a:spcPct val="124600"/>
              </a:lnSpc>
            </a:pPr>
            <a:r>
              <a:rPr b="0" i="1" u="none" dirty="0">
                <a:latin typeface="Times New Roman"/>
                <a:cs typeface="Times New Roman"/>
              </a:rPr>
              <a:t>-</a:t>
            </a:r>
            <a:r>
              <a:rPr b="0" i="1" u="none" spc="-3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Chàng</a:t>
            </a:r>
            <a:r>
              <a:rPr b="0" i="1" u="none" spc="-35" dirty="0">
                <a:latin typeface="Times New Roman"/>
                <a:cs typeface="Times New Roman"/>
              </a:rPr>
              <a:t> </a:t>
            </a:r>
            <a:r>
              <a:rPr b="0" i="1" u="none" spc="-10" dirty="0">
                <a:latin typeface="Times New Roman"/>
                <a:cs typeface="Times New Roman"/>
              </a:rPr>
              <a:t>đi</a:t>
            </a:r>
            <a:r>
              <a:rPr b="0" i="1" u="none" spc="-4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chuyến</a:t>
            </a:r>
            <a:r>
              <a:rPr b="0" i="1" u="none" spc="-3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này,</a:t>
            </a:r>
            <a:r>
              <a:rPr b="0" i="1" u="none" spc="-4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thiếp</a:t>
            </a:r>
            <a:r>
              <a:rPr b="0" i="1" u="none" spc="-4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chẳng</a:t>
            </a:r>
            <a:r>
              <a:rPr b="0" i="1" u="none" spc="-3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dám</a:t>
            </a:r>
            <a:r>
              <a:rPr b="0" i="1" u="none" spc="-3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mong</a:t>
            </a:r>
            <a:r>
              <a:rPr b="0" i="1" u="none" spc="-35" dirty="0">
                <a:latin typeface="Times New Roman"/>
                <a:cs typeface="Times New Roman"/>
              </a:rPr>
              <a:t> </a:t>
            </a:r>
            <a:r>
              <a:rPr b="0" i="1" u="none" spc="-10" dirty="0">
                <a:latin typeface="Times New Roman"/>
                <a:cs typeface="Times New Roman"/>
              </a:rPr>
              <a:t>đeo</a:t>
            </a:r>
            <a:r>
              <a:rPr b="0" i="1" u="none" spc="-3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được</a:t>
            </a:r>
            <a:r>
              <a:rPr b="0" i="1" u="none" spc="-4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ấn</a:t>
            </a:r>
            <a:r>
              <a:rPr b="0" i="1" u="none" spc="-4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phong</a:t>
            </a:r>
            <a:r>
              <a:rPr b="0" i="1" u="none" spc="-4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hầu,</a:t>
            </a:r>
            <a:r>
              <a:rPr b="0" i="1" u="none" spc="-4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mặc</a:t>
            </a:r>
            <a:r>
              <a:rPr b="0" i="1" u="none" spc="-4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áo</a:t>
            </a:r>
            <a:r>
              <a:rPr b="0" i="1" u="none" spc="-35" dirty="0">
                <a:latin typeface="Times New Roman"/>
                <a:cs typeface="Times New Roman"/>
              </a:rPr>
              <a:t> </a:t>
            </a:r>
            <a:r>
              <a:rPr b="0" i="1" u="none" spc="-10" dirty="0">
                <a:latin typeface="Times New Roman"/>
                <a:cs typeface="Times New Roman"/>
              </a:rPr>
              <a:t>gấm</a:t>
            </a:r>
            <a:r>
              <a:rPr b="0" i="1" u="none" spc="-3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trở</a:t>
            </a:r>
            <a:r>
              <a:rPr b="0" i="1" u="none" spc="-3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về </a:t>
            </a:r>
            <a:r>
              <a:rPr b="0" i="1" u="none" spc="-44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quê cũ, </a:t>
            </a:r>
            <a:r>
              <a:rPr b="0" i="1" u="none" spc="-5" dirty="0">
                <a:latin typeface="Times New Roman"/>
                <a:cs typeface="Times New Roman"/>
              </a:rPr>
              <a:t>chỉ </a:t>
            </a:r>
            <a:r>
              <a:rPr b="0" i="1" u="none" dirty="0">
                <a:latin typeface="Times New Roman"/>
                <a:cs typeface="Times New Roman"/>
              </a:rPr>
              <a:t>xin </a:t>
            </a:r>
            <a:r>
              <a:rPr b="0" i="1" u="none" spc="-5" dirty="0">
                <a:latin typeface="Times New Roman"/>
                <a:cs typeface="Times New Roman"/>
              </a:rPr>
              <a:t>ngày </a:t>
            </a:r>
            <a:r>
              <a:rPr b="0" i="1" u="none" spc="5" dirty="0">
                <a:latin typeface="Times New Roman"/>
                <a:cs typeface="Times New Roman"/>
              </a:rPr>
              <a:t>về </a:t>
            </a:r>
            <a:r>
              <a:rPr b="0" i="1" u="none" spc="-5" dirty="0">
                <a:latin typeface="Times New Roman"/>
                <a:cs typeface="Times New Roman"/>
              </a:rPr>
              <a:t>mang </a:t>
            </a:r>
            <a:r>
              <a:rPr b="0" i="1" u="none" dirty="0">
                <a:latin typeface="Times New Roman"/>
                <a:cs typeface="Times New Roman"/>
              </a:rPr>
              <a:t>theo được hai chữ bình yên, thế là đủ </a:t>
            </a:r>
            <a:r>
              <a:rPr b="0" i="1" u="none" spc="-5" dirty="0">
                <a:latin typeface="Times New Roman"/>
                <a:cs typeface="Times New Roman"/>
              </a:rPr>
              <a:t>rồi. </a:t>
            </a:r>
            <a:r>
              <a:rPr b="0" i="1" u="none" dirty="0">
                <a:latin typeface="Times New Roman"/>
                <a:cs typeface="Times New Roman"/>
              </a:rPr>
              <a:t>Chỉ e </a:t>
            </a:r>
            <a:r>
              <a:rPr b="0" i="1" u="none" spc="-5" dirty="0">
                <a:latin typeface="Times New Roman"/>
                <a:cs typeface="Times New Roman"/>
              </a:rPr>
              <a:t>việc </a:t>
            </a:r>
            <a:r>
              <a:rPr b="0" i="1" u="none" dirty="0">
                <a:latin typeface="Times New Roman"/>
                <a:cs typeface="Times New Roman"/>
              </a:rPr>
              <a:t>quân </a:t>
            </a:r>
            <a:r>
              <a:rPr b="0" i="1" u="none" spc="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khó </a:t>
            </a:r>
            <a:r>
              <a:rPr b="0" i="1" u="none" spc="-5" dirty="0">
                <a:latin typeface="Times New Roman"/>
                <a:cs typeface="Times New Roman"/>
              </a:rPr>
              <a:t>liệu, </a:t>
            </a:r>
            <a:r>
              <a:rPr b="0" i="1" u="none" dirty="0">
                <a:latin typeface="Times New Roman"/>
                <a:cs typeface="Times New Roman"/>
              </a:rPr>
              <a:t>thế </a:t>
            </a:r>
            <a:r>
              <a:rPr b="0" i="1" u="none" spc="-5" dirty="0">
                <a:latin typeface="Times New Roman"/>
                <a:cs typeface="Times New Roman"/>
              </a:rPr>
              <a:t>giặc </a:t>
            </a:r>
            <a:r>
              <a:rPr b="0" i="1" u="none" dirty="0">
                <a:latin typeface="Times New Roman"/>
                <a:cs typeface="Times New Roman"/>
              </a:rPr>
              <a:t>khôn </a:t>
            </a:r>
            <a:r>
              <a:rPr b="0" i="1" u="none" spc="-5" dirty="0">
                <a:latin typeface="Times New Roman"/>
                <a:cs typeface="Times New Roman"/>
              </a:rPr>
              <a:t>lường. Giặc </a:t>
            </a:r>
            <a:r>
              <a:rPr b="0" i="1" u="none" dirty="0">
                <a:latin typeface="Times New Roman"/>
                <a:cs typeface="Times New Roman"/>
              </a:rPr>
              <a:t>cuồng còn </a:t>
            </a:r>
            <a:r>
              <a:rPr b="0" i="1" u="none" spc="-5" dirty="0">
                <a:latin typeface="Times New Roman"/>
                <a:cs typeface="Times New Roman"/>
              </a:rPr>
              <a:t>lẩn </a:t>
            </a:r>
            <a:r>
              <a:rPr b="0" i="1" u="none" dirty="0">
                <a:latin typeface="Times New Roman"/>
                <a:cs typeface="Times New Roman"/>
              </a:rPr>
              <a:t>lút, quân </a:t>
            </a:r>
            <a:r>
              <a:rPr b="0" i="1" u="none" spc="-5" dirty="0">
                <a:latin typeface="Times New Roman"/>
                <a:cs typeface="Times New Roman"/>
              </a:rPr>
              <a:t>triều </a:t>
            </a:r>
            <a:r>
              <a:rPr b="0" i="1" u="none" dirty="0">
                <a:latin typeface="Times New Roman"/>
                <a:cs typeface="Times New Roman"/>
              </a:rPr>
              <a:t>còn gian </a:t>
            </a:r>
            <a:r>
              <a:rPr b="0" i="1" u="none" spc="-5" dirty="0">
                <a:latin typeface="Times New Roman"/>
                <a:cs typeface="Times New Roman"/>
              </a:rPr>
              <a:t>lao, </a:t>
            </a:r>
            <a:r>
              <a:rPr b="0" i="1" u="none" dirty="0">
                <a:latin typeface="Times New Roman"/>
                <a:cs typeface="Times New Roman"/>
              </a:rPr>
              <a:t>rồi thế </a:t>
            </a:r>
            <a:r>
              <a:rPr b="0" i="1" u="none" spc="-10" dirty="0">
                <a:latin typeface="Times New Roman"/>
                <a:cs typeface="Times New Roman"/>
              </a:rPr>
              <a:t>chẻ </a:t>
            </a:r>
            <a:r>
              <a:rPr b="0" i="1" u="none" spc="-434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tre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chưa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có,</a:t>
            </a:r>
            <a:r>
              <a:rPr b="0" i="1" u="none" spc="-6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mà</a:t>
            </a:r>
            <a:r>
              <a:rPr b="0" i="1" u="none" spc="-8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mùa</a:t>
            </a:r>
            <a:r>
              <a:rPr b="0" i="1" u="none" spc="-6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dưa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chín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quá</a:t>
            </a:r>
            <a:r>
              <a:rPr b="0" i="1" u="none" spc="-5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kì,</a:t>
            </a:r>
            <a:r>
              <a:rPr b="0" i="1" u="none" spc="-6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khiến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cho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tiện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thiếp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băn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khoăn,</a:t>
            </a:r>
            <a:r>
              <a:rPr b="0" i="1" u="none" spc="-5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mẹ</a:t>
            </a:r>
            <a:r>
              <a:rPr b="0" i="1" u="none" spc="-6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hiền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lo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lắng.</a:t>
            </a:r>
            <a:r>
              <a:rPr b="0" i="1" u="none" spc="-5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Nhìn </a:t>
            </a:r>
            <a:r>
              <a:rPr b="0" i="1" u="none" spc="-44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trăng </a:t>
            </a:r>
            <a:r>
              <a:rPr b="0" i="1" u="none" spc="-5" dirty="0">
                <a:latin typeface="Times New Roman"/>
                <a:cs typeface="Times New Roman"/>
              </a:rPr>
              <a:t>soi </a:t>
            </a:r>
            <a:r>
              <a:rPr b="0" i="1" u="none" dirty="0">
                <a:latin typeface="Times New Roman"/>
                <a:cs typeface="Times New Roman"/>
              </a:rPr>
              <a:t>thành cũ, lại </a:t>
            </a:r>
            <a:r>
              <a:rPr b="0" i="1" u="none" spc="-5" dirty="0">
                <a:latin typeface="Times New Roman"/>
                <a:cs typeface="Times New Roman"/>
              </a:rPr>
              <a:t>sửa soạn </a:t>
            </a:r>
            <a:r>
              <a:rPr b="0" i="1" u="none" dirty="0">
                <a:latin typeface="Times New Roman"/>
                <a:cs typeface="Times New Roman"/>
              </a:rPr>
              <a:t>áo </a:t>
            </a:r>
            <a:r>
              <a:rPr b="0" i="1" u="none" spc="-5" dirty="0">
                <a:latin typeface="Times New Roman"/>
                <a:cs typeface="Times New Roman"/>
              </a:rPr>
              <a:t>rét, </a:t>
            </a:r>
            <a:r>
              <a:rPr b="0" i="1" u="none" dirty="0">
                <a:latin typeface="Times New Roman"/>
                <a:cs typeface="Times New Roman"/>
              </a:rPr>
              <a:t>gửi </a:t>
            </a:r>
            <a:r>
              <a:rPr b="0" i="1" u="none" spc="-5" dirty="0">
                <a:latin typeface="Times New Roman"/>
                <a:cs typeface="Times New Roman"/>
              </a:rPr>
              <a:t>người </a:t>
            </a:r>
            <a:r>
              <a:rPr b="0" i="1" u="none" dirty="0">
                <a:latin typeface="Times New Roman"/>
                <a:cs typeface="Times New Roman"/>
              </a:rPr>
              <a:t>ải </a:t>
            </a:r>
            <a:r>
              <a:rPr b="0" i="1" u="none" spc="-5" dirty="0">
                <a:latin typeface="Times New Roman"/>
                <a:cs typeface="Times New Roman"/>
              </a:rPr>
              <a:t>xa, </a:t>
            </a:r>
            <a:r>
              <a:rPr b="0" i="1" u="none" dirty="0">
                <a:latin typeface="Times New Roman"/>
                <a:cs typeface="Times New Roman"/>
              </a:rPr>
              <a:t>trông liễu </a:t>
            </a:r>
            <a:r>
              <a:rPr b="0" i="1" u="none" spc="-5" dirty="0">
                <a:latin typeface="Times New Roman"/>
                <a:cs typeface="Times New Roman"/>
              </a:rPr>
              <a:t>rủ </a:t>
            </a:r>
            <a:r>
              <a:rPr b="0" i="1" u="none" dirty="0">
                <a:latin typeface="Times New Roman"/>
                <a:cs typeface="Times New Roman"/>
              </a:rPr>
              <a:t>bãi </a:t>
            </a:r>
            <a:r>
              <a:rPr b="0" i="1" u="none" spc="-5" dirty="0">
                <a:latin typeface="Times New Roman"/>
                <a:cs typeface="Times New Roman"/>
              </a:rPr>
              <a:t>hoang, </a:t>
            </a:r>
            <a:r>
              <a:rPr b="0" i="1" u="none" dirty="0">
                <a:latin typeface="Times New Roman"/>
                <a:cs typeface="Times New Roman"/>
              </a:rPr>
              <a:t>lại thổn </a:t>
            </a:r>
            <a:r>
              <a:rPr b="0" i="1" u="none" spc="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thức</a:t>
            </a:r>
            <a:r>
              <a:rPr b="0" i="1" u="none" spc="-8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tâm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tình,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thương</a:t>
            </a:r>
            <a:r>
              <a:rPr b="0" i="1" u="none" spc="-7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người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đất</a:t>
            </a:r>
            <a:r>
              <a:rPr b="0" i="1" u="none" spc="-8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thú!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Dù</a:t>
            </a:r>
            <a:r>
              <a:rPr b="0" i="1" u="none" spc="-8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có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thư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tín</a:t>
            </a:r>
            <a:r>
              <a:rPr b="0" i="1" u="none" spc="-8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nghìn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hàng</a:t>
            </a:r>
            <a:r>
              <a:rPr b="0" i="1" u="none" spc="-8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cũng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sợ</a:t>
            </a:r>
            <a:r>
              <a:rPr b="0" i="1" u="none" spc="-7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không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có</a:t>
            </a:r>
            <a:r>
              <a:rPr b="0" i="1" u="none" spc="-7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cánh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hồng </a:t>
            </a:r>
            <a:r>
              <a:rPr b="0" i="1" u="none" spc="-44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bay bổng.</a:t>
            </a:r>
          </a:p>
          <a:p>
            <a:pPr marL="12700" indent="173990" algn="just">
              <a:lnSpc>
                <a:spcPct val="100000"/>
              </a:lnSpc>
              <a:spcBef>
                <a:spcPts val="525"/>
              </a:spcBef>
            </a:pPr>
            <a:r>
              <a:rPr b="0" i="1" u="none" dirty="0">
                <a:latin typeface="Times New Roman"/>
                <a:cs typeface="Times New Roman"/>
              </a:rPr>
              <a:t>Nàng</a:t>
            </a:r>
            <a:r>
              <a:rPr b="0" i="1" u="none" spc="-8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nói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đến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đây,</a:t>
            </a:r>
            <a:r>
              <a:rPr b="0" i="1" u="none" spc="-6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mọi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người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đều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ứa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hai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hàng</a:t>
            </a:r>
            <a:r>
              <a:rPr b="0" i="1" u="none" spc="-8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lệ.</a:t>
            </a:r>
            <a:r>
              <a:rPr b="0" i="1" u="none" spc="-7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Rồi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đó,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tiệc</a:t>
            </a:r>
            <a:r>
              <a:rPr b="0" i="1" u="none" spc="-7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tiễn</a:t>
            </a:r>
            <a:r>
              <a:rPr b="0" i="1" u="none" spc="-9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vừa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tàn,</a:t>
            </a:r>
            <a:r>
              <a:rPr b="0" i="1" u="none" spc="-6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áo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spc="-5" dirty="0">
                <a:latin typeface="Times New Roman"/>
                <a:cs typeface="Times New Roman"/>
              </a:rPr>
              <a:t>chàng</a:t>
            </a:r>
            <a:r>
              <a:rPr b="0" i="1" u="none" spc="-70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đành</a:t>
            </a:r>
          </a:p>
          <a:p>
            <a:pPr marL="12700" marR="5715" algn="just">
              <a:lnSpc>
                <a:spcPct val="124400"/>
              </a:lnSpc>
              <a:spcBef>
                <a:spcPts val="15"/>
              </a:spcBef>
            </a:pPr>
            <a:r>
              <a:rPr b="0" i="1" u="none" spc="-5" dirty="0">
                <a:latin typeface="Times New Roman"/>
                <a:cs typeface="Times New Roman"/>
              </a:rPr>
              <a:t>rứt. Ngước mắt </a:t>
            </a:r>
            <a:r>
              <a:rPr b="0" i="1" u="none" dirty="0">
                <a:latin typeface="Times New Roman"/>
                <a:cs typeface="Times New Roman"/>
              </a:rPr>
              <a:t>cảnh </a:t>
            </a:r>
            <a:r>
              <a:rPr b="0" i="1" u="none" spc="-5" dirty="0">
                <a:latin typeface="Times New Roman"/>
                <a:cs typeface="Times New Roman"/>
              </a:rPr>
              <a:t>vật </a:t>
            </a:r>
            <a:r>
              <a:rPr b="0" i="1" u="none" dirty="0">
                <a:latin typeface="Times New Roman"/>
                <a:cs typeface="Times New Roman"/>
              </a:rPr>
              <a:t>vẫn </a:t>
            </a:r>
            <a:r>
              <a:rPr b="0" i="1" u="none" spc="-5" dirty="0">
                <a:latin typeface="Times New Roman"/>
                <a:cs typeface="Times New Roman"/>
              </a:rPr>
              <a:t>còn </a:t>
            </a:r>
            <a:r>
              <a:rPr b="0" i="1" u="none" dirty="0">
                <a:latin typeface="Times New Roman"/>
                <a:cs typeface="Times New Roman"/>
              </a:rPr>
              <a:t>như cũ, </a:t>
            </a:r>
            <a:r>
              <a:rPr b="0" i="1" u="none" spc="-5" dirty="0">
                <a:latin typeface="Times New Roman"/>
                <a:cs typeface="Times New Roman"/>
              </a:rPr>
              <a:t>mà lòng </a:t>
            </a:r>
            <a:r>
              <a:rPr b="0" i="1" u="none" dirty="0">
                <a:latin typeface="Times New Roman"/>
                <a:cs typeface="Times New Roman"/>
              </a:rPr>
              <a:t>người đã </a:t>
            </a:r>
            <a:r>
              <a:rPr b="0" i="1" u="none" spc="-5" dirty="0">
                <a:latin typeface="Times New Roman"/>
                <a:cs typeface="Times New Roman"/>
              </a:rPr>
              <a:t>nhuộm mối tình </a:t>
            </a:r>
            <a:r>
              <a:rPr b="0" i="1" u="none" spc="-10" dirty="0">
                <a:latin typeface="Times New Roman"/>
                <a:cs typeface="Times New Roman"/>
              </a:rPr>
              <a:t>muôn </a:t>
            </a:r>
            <a:r>
              <a:rPr b="0" i="1" u="none" spc="-5" dirty="0">
                <a:latin typeface="Times New Roman"/>
                <a:cs typeface="Times New Roman"/>
              </a:rPr>
              <a:t>dặm </a:t>
            </a:r>
            <a:r>
              <a:rPr b="0" i="1" u="none" dirty="0">
                <a:latin typeface="Times New Roman"/>
                <a:cs typeface="Times New Roman"/>
              </a:rPr>
              <a:t> quan</a:t>
            </a:r>
            <a:r>
              <a:rPr b="0" i="1" u="none" spc="-5" dirty="0">
                <a:latin typeface="Times New Roman"/>
                <a:cs typeface="Times New Roman"/>
              </a:rPr>
              <a:t> </a:t>
            </a:r>
            <a:r>
              <a:rPr b="0" i="1" u="none" dirty="0">
                <a:latin typeface="Times New Roman"/>
                <a:cs typeface="Times New Roman"/>
              </a:rPr>
              <a:t>san!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b="0" u="none" dirty="0">
                <a:latin typeface="Times New Roman"/>
                <a:cs typeface="Times New Roman"/>
              </a:rPr>
              <a:t>1.</a:t>
            </a:r>
            <a:r>
              <a:rPr b="0" u="none" spc="-5" dirty="0">
                <a:latin typeface="Times New Roman"/>
                <a:cs typeface="Times New Roman"/>
              </a:rPr>
              <a:t> Đoan</a:t>
            </a:r>
            <a:r>
              <a:rPr b="0" u="none" spc="-10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văn</a:t>
            </a:r>
            <a:r>
              <a:rPr b="0" u="none" spc="-10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trên</a:t>
            </a:r>
            <a:r>
              <a:rPr b="0" u="none" spc="-10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trích</a:t>
            </a:r>
            <a:r>
              <a:rPr b="0" u="none" spc="-5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trong</a:t>
            </a:r>
            <a:r>
              <a:rPr b="0" u="none" spc="-10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văn</a:t>
            </a:r>
            <a:r>
              <a:rPr b="0" u="none" spc="-15" dirty="0">
                <a:latin typeface="Times New Roman"/>
                <a:cs typeface="Times New Roman"/>
              </a:rPr>
              <a:t> </a:t>
            </a:r>
            <a:r>
              <a:rPr b="0" u="none" spc="5" dirty="0">
                <a:latin typeface="Times New Roman"/>
                <a:cs typeface="Times New Roman"/>
              </a:rPr>
              <a:t>bản</a:t>
            </a:r>
            <a:r>
              <a:rPr b="0" u="none" spc="-10" dirty="0">
                <a:latin typeface="Times New Roman"/>
                <a:cs typeface="Times New Roman"/>
              </a:rPr>
              <a:t> </a:t>
            </a:r>
            <a:r>
              <a:rPr b="0" u="none" spc="-5" dirty="0">
                <a:latin typeface="Times New Roman"/>
                <a:cs typeface="Times New Roman"/>
              </a:rPr>
              <a:t>nào?</a:t>
            </a:r>
            <a:r>
              <a:rPr b="0" u="none" dirty="0">
                <a:latin typeface="Times New Roman"/>
                <a:cs typeface="Times New Roman"/>
              </a:rPr>
              <a:t> </a:t>
            </a:r>
            <a:r>
              <a:rPr b="0" u="none" spc="-5" dirty="0">
                <a:latin typeface="Times New Roman"/>
                <a:cs typeface="Times New Roman"/>
              </a:rPr>
              <a:t>Do</a:t>
            </a:r>
            <a:r>
              <a:rPr b="0" u="none" spc="-15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ai</a:t>
            </a:r>
            <a:r>
              <a:rPr b="0" u="none" spc="-5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sáng </a:t>
            </a:r>
            <a:r>
              <a:rPr b="0" u="none" spc="-5" dirty="0">
                <a:latin typeface="Times New Roman"/>
                <a:cs typeface="Times New Roman"/>
              </a:rPr>
              <a:t>tác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b="0" u="none" dirty="0">
                <a:latin typeface="Times New Roman"/>
                <a:cs typeface="Times New Roman"/>
              </a:rPr>
              <a:t>2. </a:t>
            </a:r>
            <a:r>
              <a:rPr b="0" u="none" spc="-5" dirty="0">
                <a:latin typeface="Times New Roman"/>
                <a:cs typeface="Times New Roman"/>
              </a:rPr>
              <a:t>Xác </a:t>
            </a:r>
            <a:r>
              <a:rPr b="0" u="none" dirty="0">
                <a:latin typeface="Times New Roman"/>
                <a:cs typeface="Times New Roman"/>
              </a:rPr>
              <a:t>định</a:t>
            </a:r>
            <a:r>
              <a:rPr b="0" u="none" spc="-10" dirty="0">
                <a:latin typeface="Times New Roman"/>
                <a:cs typeface="Times New Roman"/>
              </a:rPr>
              <a:t> </a:t>
            </a:r>
            <a:r>
              <a:rPr b="0" u="none" spc="-5" dirty="0">
                <a:latin typeface="Times New Roman"/>
                <a:cs typeface="Times New Roman"/>
              </a:rPr>
              <a:t>phương </a:t>
            </a:r>
            <a:r>
              <a:rPr b="0" u="none" dirty="0">
                <a:latin typeface="Times New Roman"/>
                <a:cs typeface="Times New Roman"/>
              </a:rPr>
              <a:t>thức</a:t>
            </a:r>
            <a:r>
              <a:rPr b="0" u="none" spc="5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biểu </a:t>
            </a:r>
            <a:r>
              <a:rPr b="0" u="none" spc="-10" dirty="0">
                <a:latin typeface="Times New Roman"/>
                <a:cs typeface="Times New Roman"/>
              </a:rPr>
              <a:t>đạt</a:t>
            </a:r>
            <a:r>
              <a:rPr b="0" u="none" dirty="0">
                <a:latin typeface="Times New Roman"/>
                <a:cs typeface="Times New Roman"/>
              </a:rPr>
              <a:t> </a:t>
            </a:r>
            <a:r>
              <a:rPr b="0" u="none" spc="-5" dirty="0">
                <a:latin typeface="Times New Roman"/>
                <a:cs typeface="Times New Roman"/>
              </a:rPr>
              <a:t>chính</a:t>
            </a:r>
            <a:r>
              <a:rPr b="0" u="none" spc="5" dirty="0">
                <a:latin typeface="Times New Roman"/>
                <a:cs typeface="Times New Roman"/>
              </a:rPr>
              <a:t> </a:t>
            </a:r>
            <a:r>
              <a:rPr b="0" u="none" dirty="0">
                <a:latin typeface="Times New Roman"/>
                <a:cs typeface="Times New Roman"/>
              </a:rPr>
              <a:t>trong</a:t>
            </a:r>
            <a:r>
              <a:rPr b="0" u="none" spc="-5" dirty="0">
                <a:latin typeface="Times New Roman"/>
                <a:cs typeface="Times New Roman"/>
              </a:rPr>
              <a:t> đoạn</a:t>
            </a:r>
            <a:r>
              <a:rPr b="0" u="none" dirty="0">
                <a:latin typeface="Times New Roman"/>
                <a:cs typeface="Times New Roman"/>
              </a:rPr>
              <a:t> </a:t>
            </a:r>
            <a:r>
              <a:rPr b="0" u="none" spc="-5" dirty="0">
                <a:latin typeface="Times New Roman"/>
                <a:cs typeface="Times New Roman"/>
              </a:rPr>
              <a:t>trên?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00" y="819658"/>
            <a:ext cx="83597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marR="5651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3. </a:t>
            </a:r>
            <a:r>
              <a:rPr sz="1800" spc="-10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 các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phần nòng cốt trong câu </a:t>
            </a:r>
            <a:r>
              <a:rPr sz="1800" spc="-10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và cho biết nó thuộc kiểu </a:t>
            </a:r>
            <a:r>
              <a:rPr sz="1800" spc="-5" dirty="0">
                <a:latin typeface="Times New Roman"/>
                <a:cs typeface="Times New Roman"/>
              </a:rPr>
              <a:t>câu gì: </a:t>
            </a:r>
            <a:r>
              <a:rPr sz="1800" i="1" spc="-10" dirty="0">
                <a:latin typeface="Times New Roman"/>
                <a:cs typeface="Times New Roman"/>
              </a:rPr>
              <a:t>Giặc 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cuồng còn lẩn </a:t>
            </a:r>
            <a:r>
              <a:rPr sz="1800" i="1" spc="-5" dirty="0">
                <a:latin typeface="Times New Roman"/>
                <a:cs typeface="Times New Roman"/>
              </a:rPr>
              <a:t>lút, </a:t>
            </a:r>
            <a:r>
              <a:rPr sz="1800" i="1" dirty="0">
                <a:latin typeface="Times New Roman"/>
                <a:cs typeface="Times New Roman"/>
              </a:rPr>
              <a:t>quân triều còn gian lao, </a:t>
            </a:r>
            <a:r>
              <a:rPr sz="1800" i="1" spc="-5" dirty="0">
                <a:latin typeface="Times New Roman"/>
                <a:cs typeface="Times New Roman"/>
              </a:rPr>
              <a:t>rồi </a:t>
            </a:r>
            <a:r>
              <a:rPr sz="1800" i="1" dirty="0">
                <a:latin typeface="Times New Roman"/>
                <a:cs typeface="Times New Roman"/>
              </a:rPr>
              <a:t>thế chẻ </a:t>
            </a:r>
            <a:r>
              <a:rPr sz="1800" i="1" spc="-5" dirty="0">
                <a:latin typeface="Times New Roman"/>
                <a:cs typeface="Times New Roman"/>
              </a:rPr>
              <a:t>tre </a:t>
            </a:r>
            <a:r>
              <a:rPr sz="1800" i="1" dirty="0">
                <a:latin typeface="Times New Roman"/>
                <a:cs typeface="Times New Roman"/>
              </a:rPr>
              <a:t>chưa có, </a:t>
            </a:r>
            <a:r>
              <a:rPr sz="1800" i="1" spc="-5" dirty="0">
                <a:latin typeface="Times New Roman"/>
                <a:cs typeface="Times New Roman"/>
              </a:rPr>
              <a:t>mà mùa </a:t>
            </a:r>
            <a:r>
              <a:rPr sz="1800" i="1" dirty="0">
                <a:latin typeface="Times New Roman"/>
                <a:cs typeface="Times New Roman"/>
              </a:rPr>
              <a:t>dưa chín </a:t>
            </a:r>
            <a:r>
              <a:rPr sz="1800" i="1" spc="-5" dirty="0">
                <a:latin typeface="Times New Roman"/>
                <a:cs typeface="Times New Roman"/>
              </a:rPr>
              <a:t>quá </a:t>
            </a:r>
            <a:r>
              <a:rPr sz="1800" i="1" dirty="0">
                <a:latin typeface="Times New Roman"/>
                <a:cs typeface="Times New Roman"/>
              </a:rPr>
              <a:t> kì,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khiến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 </a:t>
            </a:r>
            <a:r>
              <a:rPr sz="1800" i="1" spc="-5" dirty="0">
                <a:latin typeface="Times New Roman"/>
                <a:cs typeface="Times New Roman"/>
              </a:rPr>
              <a:t>tiện</a:t>
            </a:r>
            <a:r>
              <a:rPr sz="1800" i="1" dirty="0">
                <a:latin typeface="Times New Roman"/>
                <a:cs typeface="Times New Roman"/>
              </a:rPr>
              <a:t> thiếp băn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khoăn,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hiền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lắng.</a:t>
            </a:r>
            <a:endParaRPr sz="1800" dirty="0">
              <a:latin typeface="Times New Roman"/>
              <a:cs typeface="Times New Roman"/>
            </a:endParaRPr>
          </a:p>
          <a:p>
            <a:pPr marL="63500" marR="558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Câu sau </a:t>
            </a:r>
            <a:r>
              <a:rPr sz="1800" dirty="0">
                <a:latin typeface="Times New Roman"/>
                <a:cs typeface="Times New Roman"/>
              </a:rPr>
              <a:t>đây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phải là câu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thán không? </a:t>
            </a:r>
            <a:r>
              <a:rPr sz="1800" spc="-5" dirty="0">
                <a:latin typeface="Times New Roman"/>
                <a:cs typeface="Times New Roman"/>
              </a:rPr>
              <a:t>Vì sao?: </a:t>
            </a:r>
            <a:r>
              <a:rPr sz="1800" i="1" dirty="0">
                <a:latin typeface="Times New Roman"/>
                <a:cs typeface="Times New Roman"/>
              </a:rPr>
              <a:t>Nhìn </a:t>
            </a:r>
            <a:r>
              <a:rPr sz="1800" i="1" spc="-5" dirty="0">
                <a:latin typeface="Times New Roman"/>
                <a:cs typeface="Times New Roman"/>
              </a:rPr>
              <a:t>trăng soi </a:t>
            </a:r>
            <a:r>
              <a:rPr sz="1800" i="1" dirty="0">
                <a:latin typeface="Times New Roman"/>
                <a:cs typeface="Times New Roman"/>
              </a:rPr>
              <a:t>thành </a:t>
            </a:r>
            <a:r>
              <a:rPr sz="1800" i="1" spc="-5" dirty="0">
                <a:latin typeface="Times New Roman"/>
                <a:cs typeface="Times New Roman"/>
              </a:rPr>
              <a:t>cũ, </a:t>
            </a:r>
            <a:r>
              <a:rPr sz="1800" i="1" spc="5" dirty="0">
                <a:latin typeface="Times New Roman"/>
                <a:cs typeface="Times New Roman"/>
              </a:rPr>
              <a:t>lại </a:t>
            </a:r>
            <a:r>
              <a:rPr sz="1800" i="1" spc="-5" dirty="0">
                <a:latin typeface="Times New Roman"/>
                <a:cs typeface="Times New Roman"/>
              </a:rPr>
              <a:t>sửa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soạn </a:t>
            </a:r>
            <a:r>
              <a:rPr sz="1800" i="1" dirty="0">
                <a:latin typeface="Times New Roman"/>
                <a:cs typeface="Times New Roman"/>
              </a:rPr>
              <a:t>áo </a:t>
            </a:r>
            <a:r>
              <a:rPr sz="1800" i="1" spc="-5" dirty="0">
                <a:latin typeface="Times New Roman"/>
                <a:cs typeface="Times New Roman"/>
              </a:rPr>
              <a:t>rét, gửi người </a:t>
            </a:r>
            <a:r>
              <a:rPr sz="1800" i="1" dirty="0">
                <a:latin typeface="Times New Roman"/>
                <a:cs typeface="Times New Roman"/>
              </a:rPr>
              <a:t>ải xa, </a:t>
            </a:r>
            <a:r>
              <a:rPr sz="1800" i="1" spc="-5" dirty="0">
                <a:latin typeface="Times New Roman"/>
                <a:cs typeface="Times New Roman"/>
              </a:rPr>
              <a:t>trông </a:t>
            </a:r>
            <a:r>
              <a:rPr sz="1800" i="1" dirty="0">
                <a:latin typeface="Times New Roman"/>
                <a:cs typeface="Times New Roman"/>
              </a:rPr>
              <a:t>liễu </a:t>
            </a:r>
            <a:r>
              <a:rPr sz="1800" i="1" spc="-5" dirty="0">
                <a:latin typeface="Times New Roman"/>
                <a:cs typeface="Times New Roman"/>
              </a:rPr>
              <a:t>rủ </a:t>
            </a:r>
            <a:r>
              <a:rPr sz="1800" i="1" dirty="0">
                <a:latin typeface="Times New Roman"/>
                <a:cs typeface="Times New Roman"/>
              </a:rPr>
              <a:t>bãi </a:t>
            </a:r>
            <a:r>
              <a:rPr sz="1800" i="1" spc="-5" dirty="0">
                <a:latin typeface="Times New Roman"/>
                <a:cs typeface="Times New Roman"/>
              </a:rPr>
              <a:t>hoang, </a:t>
            </a:r>
            <a:r>
              <a:rPr sz="1800" i="1" dirty="0">
                <a:latin typeface="Times New Roman"/>
                <a:cs typeface="Times New Roman"/>
              </a:rPr>
              <a:t>lại thổn thức tâm </a:t>
            </a:r>
            <a:r>
              <a:rPr sz="1800" i="1" spc="-5" dirty="0">
                <a:latin typeface="Times New Roman"/>
                <a:cs typeface="Times New Roman"/>
              </a:rPr>
              <a:t>tình, thương người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đất thú!</a:t>
            </a:r>
            <a:endParaRPr sz="1800" dirty="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“Chuyện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Nguyễn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endParaRPr sz="1800" dirty="0">
              <a:latin typeface="Times New Roman"/>
              <a:cs typeface="Times New Roman"/>
            </a:endParaRPr>
          </a:p>
          <a:p>
            <a:pPr marL="63500" marR="495236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Phương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5" dirty="0">
                <a:latin typeface="Times New Roman"/>
                <a:cs typeface="Times New Roman"/>
              </a:rPr>
              <a:t> 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63500">
              <a:lnSpc>
                <a:spcPct val="100000"/>
              </a:lnSpc>
              <a:spcBef>
                <a:spcPts val="350"/>
              </a:spcBef>
            </a:pP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Giặc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cuồng</a:t>
            </a:r>
            <a:r>
              <a:rPr sz="1800" i="1" spc="-5" dirty="0">
                <a:latin typeface="Times New Roman"/>
                <a:cs typeface="Times New Roman"/>
              </a:rPr>
              <a:t>/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còn lẩn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lút</a:t>
            </a:r>
            <a:r>
              <a:rPr sz="1800" i="1" dirty="0">
                <a:latin typeface="Times New Roman"/>
                <a:cs typeface="Times New Roman"/>
              </a:rPr>
              <a:t>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quân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triều</a:t>
            </a:r>
            <a:r>
              <a:rPr sz="1800" i="1" spc="-5" dirty="0">
                <a:latin typeface="Times New Roman"/>
                <a:cs typeface="Times New Roman"/>
              </a:rPr>
              <a:t>/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còn</a:t>
            </a:r>
            <a:r>
              <a:rPr sz="1800" i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gian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lao</a:t>
            </a:r>
            <a:r>
              <a:rPr sz="1800" i="1" spc="-5" dirty="0">
                <a:latin typeface="Times New Roman"/>
                <a:cs typeface="Times New Roman"/>
              </a:rPr>
              <a:t>,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thế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chẻ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tre</a:t>
            </a:r>
            <a:r>
              <a:rPr sz="1800" i="1" spc="-5" dirty="0">
                <a:latin typeface="Times New Roman"/>
                <a:cs typeface="Times New Roman"/>
              </a:rPr>
              <a:t>/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chưa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có</a:t>
            </a:r>
            <a:r>
              <a:rPr sz="1800" i="1" dirty="0">
                <a:latin typeface="Times New Roman"/>
                <a:cs typeface="Times New Roman"/>
              </a:rPr>
              <a:t>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mùa</a:t>
            </a:r>
            <a:endParaRPr sz="1800" dirty="0">
              <a:latin typeface="Times New Roman"/>
              <a:cs typeface="Times New Roman"/>
            </a:endParaRPr>
          </a:p>
          <a:p>
            <a:pPr marL="351790">
              <a:lnSpc>
                <a:spcPct val="100000"/>
              </a:lnSpc>
              <a:spcBef>
                <a:spcPts val="540"/>
              </a:spcBef>
              <a:tabLst>
                <a:tab pos="1468755" algn="l"/>
                <a:tab pos="2566035" algn="l"/>
                <a:tab pos="3628390" algn="l"/>
                <a:tab pos="5238115" algn="l"/>
                <a:tab pos="6321425" algn="l"/>
                <a:tab pos="7126605" algn="l"/>
              </a:tabLst>
            </a:pPr>
            <a:r>
              <a:rPr sz="1800" spc="-10" dirty="0">
                <a:latin typeface="Times New Roman"/>
                <a:cs typeface="Times New Roman"/>
              </a:rPr>
              <a:t>C</a:t>
            </a:r>
            <a:r>
              <a:rPr sz="1725" spc="-15" baseline="-7246" dirty="0">
                <a:latin typeface="Times New Roman"/>
                <a:cs typeface="Times New Roman"/>
              </a:rPr>
              <a:t>1	</a:t>
            </a: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725" spc="-7" baseline="-7246" dirty="0">
                <a:latin typeface="Times New Roman"/>
                <a:cs typeface="Times New Roman"/>
              </a:rPr>
              <a:t>1	</a:t>
            </a:r>
            <a:r>
              <a:rPr sz="1800" spc="-5" dirty="0">
                <a:latin typeface="Times New Roman"/>
                <a:cs typeface="Times New Roman"/>
              </a:rPr>
              <a:t>C</a:t>
            </a:r>
            <a:r>
              <a:rPr sz="1725" spc="-7" baseline="-7246" dirty="0">
                <a:latin typeface="Times New Roman"/>
                <a:cs typeface="Times New Roman"/>
              </a:rPr>
              <a:t>2	</a:t>
            </a: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725" spc="-7" baseline="-7246" dirty="0">
                <a:latin typeface="Times New Roman"/>
                <a:cs typeface="Times New Roman"/>
              </a:rPr>
              <a:t>2	</a:t>
            </a:r>
            <a:r>
              <a:rPr sz="1800" spc="-5" dirty="0">
                <a:latin typeface="Times New Roman"/>
                <a:cs typeface="Times New Roman"/>
              </a:rPr>
              <a:t>C</a:t>
            </a:r>
            <a:r>
              <a:rPr sz="1725" spc="-7" baseline="-7246" dirty="0">
                <a:latin typeface="Times New Roman"/>
                <a:cs typeface="Times New Roman"/>
              </a:rPr>
              <a:t>3	</a:t>
            </a: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725" spc="-7" baseline="-7246" dirty="0">
                <a:latin typeface="Times New Roman"/>
                <a:cs typeface="Times New Roman"/>
              </a:rPr>
              <a:t>3	</a:t>
            </a:r>
            <a:r>
              <a:rPr sz="1800" spc="-5" dirty="0">
                <a:latin typeface="Times New Roman"/>
                <a:cs typeface="Times New Roman"/>
              </a:rPr>
              <a:t>C</a:t>
            </a:r>
            <a:r>
              <a:rPr sz="1725" spc="-7" baseline="-7246" dirty="0">
                <a:latin typeface="Times New Roman"/>
                <a:cs typeface="Times New Roman"/>
              </a:rPr>
              <a:t>4</a:t>
            </a:r>
            <a:endParaRPr sz="1725" baseline="-7246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25"/>
              </a:spcBef>
            </a:pP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dưa</a:t>
            </a:r>
            <a:r>
              <a:rPr sz="1800" i="1" dirty="0">
                <a:latin typeface="Times New Roman"/>
                <a:cs typeface="Times New Roman"/>
              </a:rPr>
              <a:t>/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chín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quá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kì</a:t>
            </a:r>
            <a:r>
              <a:rPr sz="1800" i="1" dirty="0">
                <a:latin typeface="Times New Roman"/>
                <a:cs typeface="Times New Roman"/>
              </a:rPr>
              <a:t>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khiến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tiện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thiếp</a:t>
            </a:r>
            <a:r>
              <a:rPr sz="1800" i="1" dirty="0">
                <a:latin typeface="Times New Roman"/>
                <a:cs typeface="Times New Roman"/>
              </a:rPr>
              <a:t>/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băn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khoăn</a:t>
            </a:r>
            <a:r>
              <a:rPr sz="1800" i="1" spc="-5" dirty="0">
                <a:latin typeface="Times New Roman"/>
                <a:cs typeface="Times New Roman"/>
              </a:rPr>
              <a:t>,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mẹ</a:t>
            </a:r>
            <a:r>
              <a:rPr sz="1800" i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hiền</a:t>
            </a:r>
            <a:r>
              <a:rPr sz="1800" i="1" spc="-5" dirty="0">
                <a:latin typeface="Times New Roman"/>
                <a:cs typeface="Times New Roman"/>
              </a:rPr>
              <a:t>/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lắng</a:t>
            </a:r>
            <a:r>
              <a:rPr sz="1800" i="1" spc="-5" dirty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922655">
              <a:lnSpc>
                <a:spcPct val="100000"/>
              </a:lnSpc>
              <a:spcBef>
                <a:spcPts val="530"/>
              </a:spcBef>
              <a:tabLst>
                <a:tab pos="2819400" algn="l"/>
                <a:tab pos="3974465" algn="l"/>
                <a:tab pos="4956175" algn="l"/>
                <a:tab pos="5731510" algn="l"/>
              </a:tabLst>
            </a:pP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725" spc="-7" baseline="-7246" dirty="0">
                <a:latin typeface="Times New Roman"/>
                <a:cs typeface="Times New Roman"/>
              </a:rPr>
              <a:t>4	</a:t>
            </a:r>
            <a:r>
              <a:rPr sz="1800" spc="-5" dirty="0">
                <a:latin typeface="Times New Roman"/>
                <a:cs typeface="Times New Roman"/>
              </a:rPr>
              <a:t>C</a:t>
            </a:r>
            <a:r>
              <a:rPr sz="1725" spc="-7" baseline="-7246" dirty="0">
                <a:latin typeface="Times New Roman"/>
                <a:cs typeface="Times New Roman"/>
              </a:rPr>
              <a:t>5	</a:t>
            </a: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725" spc="-7" baseline="-7246" dirty="0">
                <a:latin typeface="Times New Roman"/>
                <a:cs typeface="Times New Roman"/>
              </a:rPr>
              <a:t>5	</a:t>
            </a:r>
            <a:r>
              <a:rPr sz="1800" spc="-5" dirty="0">
                <a:latin typeface="Times New Roman"/>
                <a:cs typeface="Times New Roman"/>
              </a:rPr>
              <a:t>C</a:t>
            </a:r>
            <a:r>
              <a:rPr sz="1725" spc="-7" baseline="-7246" dirty="0">
                <a:latin typeface="Times New Roman"/>
                <a:cs typeface="Times New Roman"/>
              </a:rPr>
              <a:t>6	</a:t>
            </a: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725" spc="-7" baseline="-7246" dirty="0">
                <a:latin typeface="Times New Roman"/>
                <a:cs typeface="Times New Roman"/>
              </a:rPr>
              <a:t>6</a:t>
            </a:r>
            <a:endParaRPr sz="1725" baseline="-7246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ghép</a:t>
            </a:r>
            <a:endParaRPr sz="180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4. Không phải 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thán,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nó 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đích</a:t>
            </a:r>
            <a:r>
              <a:rPr sz="1800" dirty="0">
                <a:latin typeface="Times New Roman"/>
                <a:cs typeface="Times New Roman"/>
              </a:rPr>
              <a:t> kể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nỗi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nhung</a:t>
            </a:r>
            <a:r>
              <a:rPr sz="1800" dirty="0">
                <a:latin typeface="Times New Roman"/>
                <a:cs typeface="Times New Roman"/>
              </a:rPr>
              <a:t> nhớ,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khoăn.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 dirty="0">
              <a:latin typeface="Times New Roman"/>
              <a:cs typeface="Times New Roman"/>
            </a:endParaRPr>
          </a:p>
          <a:p>
            <a:pPr marL="12700" indent="34417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Qua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sau,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giặc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ngoan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cố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chịu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trói,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quân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kết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thúc.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Trương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Sinh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tới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nhà,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đời,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vừa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nói.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Chàng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hỏi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mồ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mẹ,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bế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đứa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thăm;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đứa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trẻ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5" dirty="0">
                <a:latin typeface="Times New Roman"/>
                <a:cs typeface="Times New Roman"/>
              </a:rPr>
              <a:t> chịu,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ra</a:t>
            </a:r>
            <a:r>
              <a:rPr sz="1800" i="1" dirty="0">
                <a:latin typeface="Times New Roman"/>
                <a:cs typeface="Times New Roman"/>
              </a:rPr>
              <a:t> đến </a:t>
            </a:r>
            <a:r>
              <a:rPr sz="1800" i="1" spc="-5" dirty="0">
                <a:latin typeface="Times New Roman"/>
                <a:cs typeface="Times New Roman"/>
              </a:rPr>
              <a:t>đồng,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quấy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khóc.</a:t>
            </a:r>
            <a:r>
              <a:rPr sz="1800" i="1" dirty="0">
                <a:latin typeface="Times New Roman"/>
                <a:cs typeface="Times New Roman"/>
              </a:rPr>
              <a:t> Sinh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dỗ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dành: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- Nín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con, </a:t>
            </a:r>
            <a:r>
              <a:rPr sz="1800" i="1" spc="-5" dirty="0">
                <a:latin typeface="Times New Roman"/>
                <a:cs typeface="Times New Roman"/>
              </a:rPr>
              <a:t>đừng </a:t>
            </a:r>
            <a:r>
              <a:rPr sz="1800" i="1" dirty="0">
                <a:latin typeface="Times New Roman"/>
                <a:cs typeface="Times New Roman"/>
              </a:rPr>
              <a:t>khóc.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 đã</a:t>
            </a:r>
            <a:r>
              <a:rPr sz="1800" i="1" spc="-5" dirty="0">
                <a:latin typeface="Times New Roman"/>
                <a:cs typeface="Times New Roman"/>
              </a:rPr>
              <a:t> mất,</a:t>
            </a:r>
            <a:r>
              <a:rPr sz="1800" i="1" dirty="0">
                <a:latin typeface="Times New Roman"/>
                <a:cs typeface="Times New Roman"/>
              </a:rPr>
              <a:t> lòng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buồn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khổ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lắm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rồi.</a:t>
            </a:r>
            <a:endParaRPr sz="1800" dirty="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Đứa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ngây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nói: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-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Ô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hay!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ông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ư?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Ông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lại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nói,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chứ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kia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 </a:t>
            </a:r>
            <a:r>
              <a:rPr sz="1800" i="1" spc="-5" dirty="0">
                <a:latin typeface="Times New Roman"/>
                <a:cs typeface="Times New Roman"/>
              </a:rPr>
              <a:t>nín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thít.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10" dirty="0">
                <a:latin typeface="Times New Roman"/>
                <a:cs typeface="Times New Roman"/>
              </a:rPr>
              <a:t>đạt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Tìm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-5" dirty="0">
                <a:latin typeface="Times New Roman"/>
                <a:cs typeface="Times New Roman"/>
              </a:rPr>
              <a:t> theo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mục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trong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xã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đây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5" dirty="0">
                <a:latin typeface="Times New Roman"/>
                <a:cs typeface="Times New Roman"/>
              </a:rPr>
              <a:t> Phương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 </a:t>
            </a:r>
            <a:r>
              <a:rPr sz="1800" dirty="0">
                <a:latin typeface="Times New Roman"/>
                <a:cs typeface="Times New Roman"/>
              </a:rPr>
              <a:t>chính: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Các </a:t>
            </a:r>
            <a:r>
              <a:rPr sz="1800" dirty="0">
                <a:latin typeface="Times New Roman"/>
                <a:cs typeface="Times New Roman"/>
              </a:rPr>
              <a:t>kiểu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mục</a:t>
            </a:r>
            <a:r>
              <a:rPr sz="1800" spc="-5" dirty="0">
                <a:latin typeface="Times New Roman"/>
                <a:cs typeface="Times New Roman"/>
              </a:rPr>
              <a:t> đích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khiến: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Nín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đừng </a:t>
            </a:r>
            <a:r>
              <a:rPr sz="1800" dirty="0">
                <a:latin typeface="Times New Roman"/>
                <a:cs typeface="Times New Roman"/>
              </a:rPr>
              <a:t>khóc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 thán: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hay!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nghi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vấn: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ư?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trần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Ông lại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biết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nói, </a:t>
            </a:r>
            <a:r>
              <a:rPr sz="1800" i="1" dirty="0">
                <a:latin typeface="Times New Roman"/>
                <a:cs typeface="Times New Roman"/>
              </a:rPr>
              <a:t>chứ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5" dirty="0">
                <a:latin typeface="Times New Roman"/>
                <a:cs typeface="Times New Roman"/>
              </a:rPr>
              <a:t> cha</a:t>
            </a:r>
            <a:r>
              <a:rPr sz="1800" i="1" dirty="0">
                <a:latin typeface="Times New Roman"/>
                <a:cs typeface="Times New Roman"/>
              </a:rPr>
              <a:t> tôi trước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nín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thít.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khảo:</a:t>
            </a:r>
          </a:p>
          <a:p>
            <a:pPr marL="12700" marR="5080" indent="229870" algn="just">
              <a:lnSpc>
                <a:spcPct val="124600"/>
              </a:lnSpc>
            </a:pP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phụ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nữ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thời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phong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kiến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xưa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xuất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hiện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thường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phụ nữ </a:t>
            </a:r>
            <a:r>
              <a:rPr sz="1800" i="1" spc="-5" dirty="0">
                <a:latin typeface="Times New Roman"/>
                <a:cs typeface="Times New Roman"/>
              </a:rPr>
              <a:t>xinh </a:t>
            </a:r>
            <a:r>
              <a:rPr sz="1800" i="1" dirty="0">
                <a:latin typeface="Times New Roman"/>
                <a:cs typeface="Times New Roman"/>
              </a:rPr>
              <a:t>đẹp nhưng lại có </a:t>
            </a:r>
            <a:r>
              <a:rPr sz="1800" i="1" spc="-5" dirty="0">
                <a:latin typeface="Times New Roman"/>
                <a:cs typeface="Times New Roman"/>
              </a:rPr>
              <a:t>số </a:t>
            </a:r>
            <a:r>
              <a:rPr sz="1800" i="1" dirty="0">
                <a:latin typeface="Times New Roman"/>
                <a:cs typeface="Times New Roman"/>
              </a:rPr>
              <a:t>phận đầy oan trái. Ở Vũ Nương,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nàng </a:t>
            </a:r>
            <a:r>
              <a:rPr sz="1800" i="1" spc="-5" dirty="0">
                <a:latin typeface="Times New Roman"/>
                <a:cs typeface="Times New Roman"/>
              </a:rPr>
              <a:t>"thùy </a:t>
            </a:r>
            <a:r>
              <a:rPr sz="1800" i="1" dirty="0">
                <a:latin typeface="Times New Roman"/>
                <a:cs typeface="Times New Roman"/>
              </a:rPr>
              <a:t>mị, </a:t>
            </a:r>
            <a:r>
              <a:rPr sz="1800" i="1" spc="-10" dirty="0">
                <a:latin typeface="Times New Roman"/>
                <a:cs typeface="Times New Roman"/>
              </a:rPr>
              <a:t>nết 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na, lại </a:t>
            </a:r>
            <a:r>
              <a:rPr sz="1800" i="1" spc="-5" dirty="0">
                <a:latin typeface="Times New Roman"/>
                <a:cs typeface="Times New Roman"/>
              </a:rPr>
              <a:t>thêm </a:t>
            </a:r>
            <a:r>
              <a:rPr sz="1800" i="1" dirty="0">
                <a:latin typeface="Times New Roman"/>
                <a:cs typeface="Times New Roman"/>
              </a:rPr>
              <a:t>tư </a:t>
            </a:r>
            <a:r>
              <a:rPr sz="1800" i="1" spc="-5" dirty="0">
                <a:latin typeface="Times New Roman"/>
                <a:cs typeface="Times New Roman"/>
              </a:rPr>
              <a:t>dung </a:t>
            </a:r>
            <a:r>
              <a:rPr sz="1800" i="1" dirty="0">
                <a:latin typeface="Times New Roman"/>
                <a:cs typeface="Times New Roman"/>
              </a:rPr>
              <a:t>tốt </a:t>
            </a:r>
            <a:r>
              <a:rPr sz="1800" i="1" spc="-5" dirty="0">
                <a:latin typeface="Times New Roman"/>
                <a:cs typeface="Times New Roman"/>
              </a:rPr>
              <a:t>đẹp" khi </a:t>
            </a:r>
            <a:r>
              <a:rPr sz="1800" i="1" dirty="0">
                <a:latin typeface="Times New Roman"/>
                <a:cs typeface="Times New Roman"/>
              </a:rPr>
              <a:t>lấy </a:t>
            </a:r>
            <a:r>
              <a:rPr sz="1800" i="1" spc="-5" dirty="0">
                <a:latin typeface="Times New Roman"/>
                <a:cs typeface="Times New Roman"/>
              </a:rPr>
              <a:t>Trương Sinh, </a:t>
            </a:r>
            <a:r>
              <a:rPr sz="1800" i="1" dirty="0">
                <a:latin typeface="Times New Roman"/>
                <a:cs typeface="Times New Roman"/>
              </a:rPr>
              <a:t>biết chàng có </a:t>
            </a:r>
            <a:r>
              <a:rPr sz="1800" i="1" spc="-5" dirty="0">
                <a:latin typeface="Times New Roman"/>
                <a:cs typeface="Times New Roman"/>
              </a:rPr>
              <a:t>tính </a:t>
            </a:r>
            <a:r>
              <a:rPr sz="1800" i="1" dirty="0">
                <a:latin typeface="Times New Roman"/>
                <a:cs typeface="Times New Roman"/>
              </a:rPr>
              <a:t>hay </a:t>
            </a:r>
            <a:r>
              <a:rPr sz="1800" i="1" spc="-5" dirty="0">
                <a:latin typeface="Times New Roman"/>
                <a:cs typeface="Times New Roman"/>
              </a:rPr>
              <a:t>ghen </a:t>
            </a:r>
            <a:r>
              <a:rPr sz="1800" i="1" spc="-10" dirty="0">
                <a:latin typeface="Times New Roman"/>
                <a:cs typeface="Times New Roman"/>
              </a:rPr>
              <a:t>nên </a:t>
            </a:r>
            <a:r>
              <a:rPr sz="1800" i="1" dirty="0">
                <a:latin typeface="Times New Roman"/>
                <a:cs typeface="Times New Roman"/>
              </a:rPr>
              <a:t>nàng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"cũng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giữ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gìn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khuôn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phép,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chưa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từng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lúc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nào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để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vợ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chồng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xảy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thất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hòa".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luôn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dạ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yêu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chồng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thương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con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nên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chàng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Trương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lính,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nàng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"không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mong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được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đeo ấn phong </a:t>
            </a:r>
            <a:r>
              <a:rPr sz="1800" i="1" spc="-5" dirty="0">
                <a:latin typeface="Times New Roman"/>
                <a:cs typeface="Times New Roman"/>
              </a:rPr>
              <a:t>hầu, chỉ </a:t>
            </a:r>
            <a:r>
              <a:rPr sz="1800" i="1" dirty="0">
                <a:latin typeface="Times New Roman"/>
                <a:cs typeface="Times New Roman"/>
              </a:rPr>
              <a:t>cần ngày </a:t>
            </a:r>
            <a:r>
              <a:rPr sz="1800" i="1" spc="5" dirty="0">
                <a:latin typeface="Times New Roman"/>
                <a:cs typeface="Times New Roman"/>
              </a:rPr>
              <a:t>về </a:t>
            </a:r>
            <a:r>
              <a:rPr sz="1800" i="1" spc="-5" dirty="0">
                <a:latin typeface="Times New Roman"/>
                <a:cs typeface="Times New Roman"/>
              </a:rPr>
              <a:t>được </a:t>
            </a:r>
            <a:r>
              <a:rPr sz="1800" i="1" dirty="0">
                <a:latin typeface="Times New Roman"/>
                <a:cs typeface="Times New Roman"/>
              </a:rPr>
              <a:t>mang </a:t>
            </a:r>
            <a:r>
              <a:rPr sz="1800" i="1" spc="-5" dirty="0">
                <a:latin typeface="Times New Roman"/>
                <a:cs typeface="Times New Roman"/>
              </a:rPr>
              <a:t>theo </a:t>
            </a:r>
            <a:r>
              <a:rPr sz="1800" i="1" dirty="0">
                <a:latin typeface="Times New Roman"/>
                <a:cs typeface="Times New Roman"/>
              </a:rPr>
              <a:t>hai chữ </a:t>
            </a:r>
            <a:r>
              <a:rPr sz="1800" i="1" spc="-5" dirty="0">
                <a:latin typeface="Times New Roman"/>
                <a:cs typeface="Times New Roman"/>
              </a:rPr>
              <a:t>bình </a:t>
            </a:r>
            <a:r>
              <a:rPr sz="1800" i="1" dirty="0">
                <a:latin typeface="Times New Roman"/>
                <a:cs typeface="Times New Roman"/>
              </a:rPr>
              <a:t>yên". Có </a:t>
            </a:r>
            <a:r>
              <a:rPr sz="1800" i="1" spc="-5" dirty="0">
                <a:latin typeface="Times New Roman"/>
                <a:cs typeface="Times New Roman"/>
              </a:rPr>
              <a:t>thể thấy, nàng </a:t>
            </a:r>
            <a:r>
              <a:rPr sz="1800" i="1" dirty="0">
                <a:latin typeface="Times New Roman"/>
                <a:cs typeface="Times New Roman"/>
              </a:rPr>
              <a:t> là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gái </a:t>
            </a:r>
            <a:r>
              <a:rPr sz="1800" i="1" dirty="0">
                <a:latin typeface="Times New Roman"/>
                <a:cs typeface="Times New Roman"/>
              </a:rPr>
              <a:t>hiền </a:t>
            </a:r>
            <a:r>
              <a:rPr sz="1800" i="1" spc="-5" dirty="0">
                <a:latin typeface="Times New Roman"/>
                <a:cs typeface="Times New Roman"/>
              </a:rPr>
              <a:t>lành, </a:t>
            </a:r>
            <a:r>
              <a:rPr sz="1800" i="1" dirty="0">
                <a:latin typeface="Times New Roman"/>
                <a:cs typeface="Times New Roman"/>
              </a:rPr>
              <a:t>chất phác, </a:t>
            </a:r>
            <a:r>
              <a:rPr sz="1800" i="1" spc="-5" dirty="0">
                <a:latin typeface="Times New Roman"/>
                <a:cs typeface="Times New Roman"/>
              </a:rPr>
              <a:t>cưới chàng Trương, </a:t>
            </a:r>
            <a:r>
              <a:rPr sz="1800" i="1" dirty="0">
                <a:latin typeface="Times New Roman"/>
                <a:cs typeface="Times New Roman"/>
              </a:rPr>
              <a:t>nàng không </a:t>
            </a:r>
            <a:r>
              <a:rPr sz="1800" i="1" spc="5" dirty="0">
                <a:latin typeface="Times New Roman"/>
                <a:cs typeface="Times New Roman"/>
              </a:rPr>
              <a:t>hề </a:t>
            </a:r>
            <a:r>
              <a:rPr sz="1800" i="1" dirty="0">
                <a:latin typeface="Times New Roman"/>
                <a:cs typeface="Times New Roman"/>
              </a:rPr>
              <a:t>mong danh lợi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hay vinh </a:t>
            </a:r>
            <a:r>
              <a:rPr sz="1800" i="1" spc="-5" dirty="0">
                <a:latin typeface="Times New Roman"/>
                <a:cs typeface="Times New Roman"/>
              </a:rPr>
              <a:t>hoa, phú </a:t>
            </a:r>
            <a:r>
              <a:rPr sz="1800" i="1" dirty="0">
                <a:latin typeface="Times New Roman"/>
                <a:cs typeface="Times New Roman"/>
              </a:rPr>
              <a:t>quý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spc="5" dirty="0">
                <a:latin typeface="Times New Roman"/>
                <a:cs typeface="Times New Roman"/>
              </a:rPr>
              <a:t>chỉ </a:t>
            </a:r>
            <a:r>
              <a:rPr sz="1800" i="1" spc="-5" dirty="0">
                <a:latin typeface="Times New Roman"/>
                <a:cs typeface="Times New Roman"/>
              </a:rPr>
              <a:t>có mong </a:t>
            </a:r>
            <a:r>
              <a:rPr sz="1800" i="1" dirty="0">
                <a:latin typeface="Times New Roman"/>
                <a:cs typeface="Times New Roman"/>
              </a:rPr>
              <a:t>ước </a:t>
            </a:r>
            <a:r>
              <a:rPr sz="1800" i="1" spc="-5" dirty="0">
                <a:latin typeface="Times New Roman"/>
                <a:cs typeface="Times New Roman"/>
              </a:rPr>
              <a:t>rất </a:t>
            </a:r>
            <a:r>
              <a:rPr sz="1800" i="1" dirty="0">
                <a:latin typeface="Times New Roman"/>
                <a:cs typeface="Times New Roman"/>
              </a:rPr>
              <a:t>bình thường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người phụ nữ </a:t>
            </a:r>
            <a:r>
              <a:rPr sz="1800" i="1" spc="-5" dirty="0">
                <a:latin typeface="Times New Roman"/>
                <a:cs typeface="Times New Roman"/>
              </a:rPr>
              <a:t>nào </a:t>
            </a:r>
            <a:r>
              <a:rPr sz="1800" i="1" dirty="0">
                <a:latin typeface="Times New Roman"/>
                <a:cs typeface="Times New Roman"/>
              </a:rPr>
              <a:t>cũng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muốn </a:t>
            </a:r>
            <a:r>
              <a:rPr sz="1800" i="1" dirty="0">
                <a:latin typeface="Times New Roman"/>
                <a:cs typeface="Times New Roman"/>
              </a:rPr>
              <a:t>"thú vui </a:t>
            </a:r>
            <a:r>
              <a:rPr sz="1800" i="1" spc="-5" dirty="0">
                <a:latin typeface="Times New Roman"/>
                <a:cs typeface="Times New Roman"/>
              </a:rPr>
              <a:t>nghi gia, </a:t>
            </a:r>
            <a:r>
              <a:rPr sz="1800" i="1" dirty="0">
                <a:latin typeface="Times New Roman"/>
                <a:cs typeface="Times New Roman"/>
              </a:rPr>
              <a:t>nghi thất". Khi chàng </a:t>
            </a:r>
            <a:r>
              <a:rPr sz="1800" i="1" spc="-5" dirty="0">
                <a:latin typeface="Times New Roman"/>
                <a:cs typeface="Times New Roman"/>
              </a:rPr>
              <a:t>Trương </a:t>
            </a:r>
            <a:r>
              <a:rPr sz="1800" i="1" dirty="0">
                <a:latin typeface="Times New Roman"/>
                <a:cs typeface="Times New Roman"/>
              </a:rPr>
              <a:t>đi lính, Vũ Nương </a:t>
            </a:r>
            <a:r>
              <a:rPr sz="1800" i="1" spc="5" dirty="0">
                <a:latin typeface="Times New Roman"/>
                <a:cs typeface="Times New Roman"/>
              </a:rPr>
              <a:t>một </a:t>
            </a:r>
            <a:r>
              <a:rPr sz="1800" i="1" spc="-5" dirty="0">
                <a:latin typeface="Times New Roman"/>
                <a:cs typeface="Times New Roman"/>
              </a:rPr>
              <a:t>mình </a:t>
            </a:r>
            <a:r>
              <a:rPr sz="1800" i="1" dirty="0">
                <a:latin typeface="Times New Roman"/>
                <a:cs typeface="Times New Roman"/>
              </a:rPr>
              <a:t>nuôi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con, </a:t>
            </a:r>
            <a:r>
              <a:rPr sz="1800" i="1" spc="-5" dirty="0">
                <a:latin typeface="Times New Roman"/>
                <a:cs typeface="Times New Roman"/>
              </a:rPr>
              <a:t>hết </a:t>
            </a:r>
            <a:r>
              <a:rPr sz="1800" i="1" dirty="0">
                <a:latin typeface="Times New Roman"/>
                <a:cs typeface="Times New Roman"/>
              </a:rPr>
              <a:t>lòng </a:t>
            </a:r>
            <a:r>
              <a:rPr sz="1800" i="1" spc="-5" dirty="0">
                <a:latin typeface="Times New Roman"/>
                <a:cs typeface="Times New Roman"/>
              </a:rPr>
              <a:t>chăm </a:t>
            </a:r>
            <a:r>
              <a:rPr sz="1800" i="1" dirty="0">
                <a:latin typeface="Times New Roman"/>
                <a:cs typeface="Times New Roman"/>
              </a:rPr>
              <a:t>lo cho mẹ </a:t>
            </a:r>
            <a:r>
              <a:rPr sz="1800" i="1" spc="-5" dirty="0">
                <a:latin typeface="Times New Roman"/>
                <a:cs typeface="Times New Roman"/>
              </a:rPr>
              <a:t>chồng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5" dirty="0">
                <a:latin typeface="Times New Roman"/>
                <a:cs typeface="Times New Roman"/>
              </a:rPr>
              <a:t>mẹ </a:t>
            </a:r>
            <a:r>
              <a:rPr sz="1800" i="1" dirty="0">
                <a:latin typeface="Times New Roman"/>
                <a:cs typeface="Times New Roman"/>
              </a:rPr>
              <a:t>đẻ </a:t>
            </a:r>
            <a:r>
              <a:rPr sz="1800" i="1" spc="-5" dirty="0">
                <a:latin typeface="Times New Roman"/>
                <a:cs typeface="Times New Roman"/>
              </a:rPr>
              <a:t>của </a:t>
            </a:r>
            <a:r>
              <a:rPr sz="1800" i="1" dirty="0">
                <a:latin typeface="Times New Roman"/>
                <a:cs typeface="Times New Roman"/>
              </a:rPr>
              <a:t>mình. </a:t>
            </a:r>
            <a:r>
              <a:rPr sz="1800" i="1" spc="-5" dirty="0">
                <a:latin typeface="Times New Roman"/>
                <a:cs typeface="Times New Roman"/>
              </a:rPr>
              <a:t>Lúc </a:t>
            </a:r>
            <a:r>
              <a:rPr sz="1800" i="1" dirty="0">
                <a:latin typeface="Times New Roman"/>
                <a:cs typeface="Times New Roman"/>
              </a:rPr>
              <a:t>mẹ chồng </a:t>
            </a:r>
            <a:r>
              <a:rPr sz="1800" i="1" spc="-5" dirty="0">
                <a:latin typeface="Times New Roman"/>
                <a:cs typeface="Times New Roman"/>
              </a:rPr>
              <a:t>bị bệnh, </a:t>
            </a:r>
            <a:r>
              <a:rPr sz="1800" i="1" dirty="0">
                <a:latin typeface="Times New Roman"/>
                <a:cs typeface="Times New Roman"/>
              </a:rPr>
              <a:t>nàng đã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mực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chăm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sóc,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mất,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chay,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tế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lễ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chu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đáo,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nuôi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lớn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chờ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đợi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ngày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Trương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Sinh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trở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về.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Đó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nét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đẹp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ngoại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hình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tâm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hồn,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phẩm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chất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phụ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nữ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xưa.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gái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gái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mang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tên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Thúy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kiều,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gái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3442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i="1" dirty="0">
                <a:latin typeface="Times New Roman"/>
                <a:cs typeface="Times New Roman"/>
              </a:rPr>
              <a:t>tài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sắc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vẹn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toàn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số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phận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đầy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nghiệt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ngã.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bị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oan,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tiền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cứu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nàng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bán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mình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chuộc</a:t>
            </a:r>
            <a:r>
              <a:rPr sz="1800" i="1" dirty="0">
                <a:latin typeface="Times New Roman"/>
                <a:cs typeface="Times New Roman"/>
              </a:rPr>
              <a:t> cha dù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có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lời thề </a:t>
            </a:r>
            <a:r>
              <a:rPr sz="1800" i="1" dirty="0">
                <a:latin typeface="Times New Roman"/>
                <a:cs typeface="Times New Roman"/>
              </a:rPr>
              <a:t>non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hẹn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biển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 </a:t>
            </a:r>
            <a:r>
              <a:rPr sz="1800" i="1" spc="-5" dirty="0">
                <a:latin typeface="Times New Roman"/>
                <a:cs typeface="Times New Roman"/>
              </a:rPr>
              <a:t>Kim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Trọng. Từ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đó, nàng đã </a:t>
            </a:r>
            <a:r>
              <a:rPr sz="1800" i="1" spc="-5" dirty="0">
                <a:latin typeface="Times New Roman"/>
                <a:cs typeface="Times New Roman"/>
              </a:rPr>
              <a:t>không </a:t>
            </a:r>
            <a:r>
              <a:rPr sz="1800" i="1" dirty="0">
                <a:latin typeface="Times New Roman"/>
                <a:cs typeface="Times New Roman"/>
              </a:rPr>
              <a:t>biết bao nhiêu lần </a:t>
            </a:r>
            <a:r>
              <a:rPr sz="1800" i="1" spc="-5" dirty="0">
                <a:latin typeface="Times New Roman"/>
                <a:cs typeface="Times New Roman"/>
              </a:rPr>
              <a:t>rơi </a:t>
            </a:r>
            <a:r>
              <a:rPr sz="1800" i="1" dirty="0">
                <a:latin typeface="Times New Roman"/>
                <a:cs typeface="Times New Roman"/>
              </a:rPr>
              <a:t>vào tay của </a:t>
            </a:r>
            <a:r>
              <a:rPr sz="1800" i="1" spc="-5" dirty="0">
                <a:latin typeface="Times New Roman"/>
                <a:cs typeface="Times New Roman"/>
              </a:rPr>
              <a:t>những tên bán </a:t>
            </a:r>
            <a:r>
              <a:rPr sz="1800" i="1" dirty="0">
                <a:latin typeface="Times New Roman"/>
                <a:cs typeface="Times New Roman"/>
              </a:rPr>
              <a:t>người </a:t>
            </a:r>
            <a:r>
              <a:rPr sz="1800" i="1" spc="-5" dirty="0">
                <a:latin typeface="Times New Roman"/>
                <a:cs typeface="Times New Roman"/>
              </a:rPr>
              <a:t>như Tú </a:t>
            </a:r>
            <a:r>
              <a:rPr sz="1800" i="1" dirty="0">
                <a:latin typeface="Times New Roman"/>
                <a:cs typeface="Times New Roman"/>
              </a:rPr>
              <a:t>Bà, </a:t>
            </a:r>
            <a:r>
              <a:rPr sz="1800" i="1" spc="-5" dirty="0">
                <a:latin typeface="Times New Roman"/>
                <a:cs typeface="Times New Roman"/>
              </a:rPr>
              <a:t>Sở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Khanh, Mã </a:t>
            </a:r>
            <a:r>
              <a:rPr sz="1800" i="1" spc="-5" dirty="0">
                <a:latin typeface="Times New Roman"/>
                <a:cs typeface="Times New Roman"/>
              </a:rPr>
              <a:t>Giám Sinh... </a:t>
            </a:r>
            <a:r>
              <a:rPr sz="1800" i="1" dirty="0">
                <a:latin typeface="Times New Roman"/>
                <a:cs typeface="Times New Roman"/>
              </a:rPr>
              <a:t>Ở </a:t>
            </a:r>
            <a:r>
              <a:rPr sz="1800" i="1" spc="-5" dirty="0">
                <a:latin typeface="Times New Roman"/>
                <a:cs typeface="Times New Roman"/>
              </a:rPr>
              <a:t>nơi </a:t>
            </a:r>
            <a:r>
              <a:rPr sz="1800" i="1" dirty="0">
                <a:latin typeface="Times New Roman"/>
                <a:cs typeface="Times New Roman"/>
              </a:rPr>
              <a:t>đất </a:t>
            </a:r>
            <a:r>
              <a:rPr sz="1800" i="1" spc="-5" dirty="0">
                <a:latin typeface="Times New Roman"/>
                <a:cs typeface="Times New Roman"/>
              </a:rPr>
              <a:t>khách </a:t>
            </a:r>
            <a:r>
              <a:rPr sz="1800" i="1" dirty="0">
                <a:latin typeface="Times New Roman"/>
                <a:cs typeface="Times New Roman"/>
              </a:rPr>
              <a:t>quê </a:t>
            </a:r>
            <a:r>
              <a:rPr sz="1800" i="1" spc="-5" dirty="0">
                <a:latin typeface="Times New Roman"/>
                <a:cs typeface="Times New Roman"/>
              </a:rPr>
              <a:t>người, bị đẩy </a:t>
            </a:r>
            <a:r>
              <a:rPr sz="1800" i="1" dirty="0">
                <a:latin typeface="Times New Roman"/>
                <a:cs typeface="Times New Roman"/>
              </a:rPr>
              <a:t>vào chốn lầu xanh </a:t>
            </a:r>
            <a:r>
              <a:rPr sz="1800" i="1" spc="-5" dirty="0">
                <a:latin typeface="Times New Roman"/>
                <a:cs typeface="Times New Roman"/>
              </a:rPr>
              <a:t>nhơ nhớt, </a:t>
            </a:r>
            <a:r>
              <a:rPr sz="1800" i="1" dirty="0">
                <a:latin typeface="Times New Roman"/>
                <a:cs typeface="Times New Roman"/>
              </a:rPr>
              <a:t> nàng vẫn lo </a:t>
            </a:r>
            <a:r>
              <a:rPr sz="1800" i="1" spc="-5" dirty="0">
                <a:latin typeface="Times New Roman"/>
                <a:cs typeface="Times New Roman"/>
              </a:rPr>
              <a:t>nghĩ </a:t>
            </a:r>
            <a:r>
              <a:rPr sz="1800" i="1" dirty="0">
                <a:latin typeface="Times New Roman"/>
                <a:cs typeface="Times New Roman"/>
              </a:rPr>
              <a:t>cho Kim </a:t>
            </a:r>
            <a:r>
              <a:rPr sz="1800" i="1" spc="-5" dirty="0">
                <a:latin typeface="Times New Roman"/>
                <a:cs typeface="Times New Roman"/>
              </a:rPr>
              <a:t>Trọng, </a:t>
            </a:r>
            <a:r>
              <a:rPr sz="1800" i="1" dirty="0">
                <a:latin typeface="Times New Roman"/>
                <a:cs typeface="Times New Roman"/>
              </a:rPr>
              <a:t>cho cha </a:t>
            </a:r>
            <a:r>
              <a:rPr sz="1800" i="1" spc="-5" dirty="0">
                <a:latin typeface="Times New Roman"/>
                <a:cs typeface="Times New Roman"/>
              </a:rPr>
              <a:t>mẹ mình </a:t>
            </a:r>
            <a:r>
              <a:rPr sz="1800" i="1" dirty="0">
                <a:latin typeface="Times New Roman"/>
                <a:cs typeface="Times New Roman"/>
              </a:rPr>
              <a:t>hơn </a:t>
            </a:r>
            <a:r>
              <a:rPr sz="1800" i="1" spc="5" dirty="0">
                <a:latin typeface="Times New Roman"/>
                <a:cs typeface="Times New Roman"/>
              </a:rPr>
              <a:t>cả </a:t>
            </a:r>
            <a:r>
              <a:rPr sz="1800" i="1" dirty="0">
                <a:latin typeface="Times New Roman"/>
                <a:cs typeface="Times New Roman"/>
              </a:rPr>
              <a:t>bản </a:t>
            </a:r>
            <a:r>
              <a:rPr sz="1800" i="1" spc="-5" dirty="0">
                <a:latin typeface="Times New Roman"/>
                <a:cs typeface="Times New Roman"/>
              </a:rPr>
              <a:t>thân. </a:t>
            </a:r>
            <a:r>
              <a:rPr sz="1800" i="1" dirty="0">
                <a:latin typeface="Times New Roman"/>
                <a:cs typeface="Times New Roman"/>
              </a:rPr>
              <a:t>Nàng nhớ đến </a:t>
            </a:r>
            <a:r>
              <a:rPr sz="1800" i="1" spc="-5" dirty="0">
                <a:latin typeface="Times New Roman"/>
                <a:cs typeface="Times New Roman"/>
              </a:rPr>
              <a:t>Kim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Trọng,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nhớ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đến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ngày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cùng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chàng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nguyện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ước.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sẽ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chăm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ai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sẽ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quạt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mỗi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hạ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đến,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sẽ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ủ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chăn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mỗi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sang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đông.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Đó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hồn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thủy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chung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cao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thượng.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Vậy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phụ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nữ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xã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hội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xưa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đều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đẹp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đẹp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nết.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chung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thủy,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hiếu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thảo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với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 </a:t>
            </a:r>
            <a:r>
              <a:rPr sz="1800" i="1" spc="-5" dirty="0">
                <a:latin typeface="Times New Roman"/>
                <a:cs typeface="Times New Roman"/>
              </a:rPr>
              <a:t>mẹ, </a:t>
            </a:r>
            <a:r>
              <a:rPr sz="1800" i="1" dirty="0">
                <a:latin typeface="Times New Roman"/>
                <a:cs typeface="Times New Roman"/>
              </a:rPr>
              <a:t>luôn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hết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chăm </a:t>
            </a:r>
            <a:r>
              <a:rPr sz="1800" i="1" spc="-5" dirty="0">
                <a:latin typeface="Times New Roman"/>
                <a:cs typeface="Times New Roman"/>
              </a:rPr>
              <a:t>sóc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đình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10" dirty="0">
                <a:latin typeface="Times New Roman"/>
                <a:cs typeface="Times New Roman"/>
              </a:rPr>
              <a:t>lẽ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hạnh </a:t>
            </a:r>
            <a:r>
              <a:rPr sz="1800" i="1" spc="-5" dirty="0">
                <a:latin typeface="Times New Roman"/>
                <a:cs typeface="Times New Roman"/>
              </a:rPr>
              <a:t>phúc chưa</a:t>
            </a:r>
            <a:r>
              <a:rPr sz="1800" i="1" spc="5" dirty="0">
                <a:latin typeface="Times New Roman"/>
                <a:cs typeface="Times New Roman"/>
              </a:rPr>
              <a:t> cập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bến </a:t>
            </a:r>
            <a:r>
              <a:rPr sz="1800" i="1" spc="-5" dirty="0">
                <a:latin typeface="Times New Roman"/>
                <a:cs typeface="Times New Roman"/>
              </a:rPr>
              <a:t>nơi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>
              <a:latin typeface="Times New Roman"/>
              <a:cs typeface="Times New Roman"/>
            </a:endParaRPr>
          </a:p>
          <a:p>
            <a:pPr marL="300990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Chàng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quỳ</a:t>
            </a:r>
            <a:r>
              <a:rPr sz="1800" i="1" spc="-5" dirty="0">
                <a:latin typeface="Times New Roman"/>
                <a:cs typeface="Times New Roman"/>
              </a:rPr>
              <a:t> xuống</a:t>
            </a:r>
            <a:r>
              <a:rPr sz="1800" i="1" dirty="0">
                <a:latin typeface="Times New Roman"/>
                <a:cs typeface="Times New Roman"/>
              </a:rPr>
              <a:t> đất vâng </a:t>
            </a:r>
            <a:r>
              <a:rPr sz="1800" i="1" spc="-5" dirty="0">
                <a:latin typeface="Times New Roman"/>
                <a:cs typeface="Times New Roman"/>
              </a:rPr>
              <a:t>lời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dạy.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rót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chén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rượu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đầy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tiễn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chồng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rằng: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-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Chàng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chuyến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này,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thiếp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chẳng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dám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mong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đeo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được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phong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hầu,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mặc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gấm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trở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về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quê cũ, </a:t>
            </a:r>
            <a:r>
              <a:rPr sz="1800" i="1" spc="-5" dirty="0">
                <a:latin typeface="Times New Roman"/>
                <a:cs typeface="Times New Roman"/>
              </a:rPr>
              <a:t>chỉ </a:t>
            </a:r>
            <a:r>
              <a:rPr sz="1800" i="1" dirty="0">
                <a:latin typeface="Times New Roman"/>
                <a:cs typeface="Times New Roman"/>
              </a:rPr>
              <a:t>xin </a:t>
            </a:r>
            <a:r>
              <a:rPr sz="1800" i="1" spc="-5" dirty="0">
                <a:latin typeface="Times New Roman"/>
                <a:cs typeface="Times New Roman"/>
              </a:rPr>
              <a:t>ngày </a:t>
            </a:r>
            <a:r>
              <a:rPr sz="1800" i="1" spc="5" dirty="0">
                <a:latin typeface="Times New Roman"/>
                <a:cs typeface="Times New Roman"/>
              </a:rPr>
              <a:t>về </a:t>
            </a:r>
            <a:r>
              <a:rPr sz="1800" i="1" spc="-5" dirty="0">
                <a:latin typeface="Times New Roman"/>
                <a:cs typeface="Times New Roman"/>
              </a:rPr>
              <a:t>mang </a:t>
            </a:r>
            <a:r>
              <a:rPr sz="1800" i="1" dirty="0">
                <a:latin typeface="Times New Roman"/>
                <a:cs typeface="Times New Roman"/>
              </a:rPr>
              <a:t>theo được hai chữ bình yên, thế là đủ </a:t>
            </a:r>
            <a:r>
              <a:rPr sz="1800" i="1" spc="-5" dirty="0">
                <a:latin typeface="Times New Roman"/>
                <a:cs typeface="Times New Roman"/>
              </a:rPr>
              <a:t>rồi. </a:t>
            </a:r>
            <a:r>
              <a:rPr sz="1800" i="1" dirty="0">
                <a:latin typeface="Times New Roman"/>
                <a:cs typeface="Times New Roman"/>
              </a:rPr>
              <a:t>Chỉ e </a:t>
            </a:r>
            <a:r>
              <a:rPr sz="1800" i="1" spc="-5" dirty="0">
                <a:latin typeface="Times New Roman"/>
                <a:cs typeface="Times New Roman"/>
              </a:rPr>
              <a:t>việc </a:t>
            </a:r>
            <a:r>
              <a:rPr sz="1800" i="1" dirty="0">
                <a:latin typeface="Times New Roman"/>
                <a:cs typeface="Times New Roman"/>
              </a:rPr>
              <a:t>quân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khó </a:t>
            </a:r>
            <a:r>
              <a:rPr sz="1800" i="1" spc="-5" dirty="0">
                <a:latin typeface="Times New Roman"/>
                <a:cs typeface="Times New Roman"/>
              </a:rPr>
              <a:t>liệu, </a:t>
            </a:r>
            <a:r>
              <a:rPr sz="1800" i="1" dirty="0">
                <a:latin typeface="Times New Roman"/>
                <a:cs typeface="Times New Roman"/>
              </a:rPr>
              <a:t>thế </a:t>
            </a:r>
            <a:r>
              <a:rPr sz="1800" i="1" spc="-5" dirty="0">
                <a:latin typeface="Times New Roman"/>
                <a:cs typeface="Times New Roman"/>
              </a:rPr>
              <a:t>giặc </a:t>
            </a:r>
            <a:r>
              <a:rPr sz="1800" i="1" dirty="0">
                <a:latin typeface="Times New Roman"/>
                <a:cs typeface="Times New Roman"/>
              </a:rPr>
              <a:t>khôn </a:t>
            </a:r>
            <a:r>
              <a:rPr sz="1800" i="1" spc="-5" dirty="0">
                <a:latin typeface="Times New Roman"/>
                <a:cs typeface="Times New Roman"/>
              </a:rPr>
              <a:t>lường. Giặc </a:t>
            </a:r>
            <a:r>
              <a:rPr sz="1800" i="1" dirty="0">
                <a:latin typeface="Times New Roman"/>
                <a:cs typeface="Times New Roman"/>
              </a:rPr>
              <a:t>cuồng còn </a:t>
            </a:r>
            <a:r>
              <a:rPr sz="1800" i="1" spc="-5" dirty="0">
                <a:latin typeface="Times New Roman"/>
                <a:cs typeface="Times New Roman"/>
              </a:rPr>
              <a:t>lẩn </a:t>
            </a:r>
            <a:r>
              <a:rPr sz="1800" i="1" dirty="0">
                <a:latin typeface="Times New Roman"/>
                <a:cs typeface="Times New Roman"/>
              </a:rPr>
              <a:t>lút, quân </a:t>
            </a:r>
            <a:r>
              <a:rPr sz="1800" i="1" spc="-5" dirty="0">
                <a:latin typeface="Times New Roman"/>
                <a:cs typeface="Times New Roman"/>
              </a:rPr>
              <a:t>triều </a:t>
            </a:r>
            <a:r>
              <a:rPr sz="1800" i="1" dirty="0">
                <a:latin typeface="Times New Roman"/>
                <a:cs typeface="Times New Roman"/>
              </a:rPr>
              <a:t>còn gian </a:t>
            </a:r>
            <a:r>
              <a:rPr sz="1800" i="1" spc="-5" dirty="0">
                <a:latin typeface="Times New Roman"/>
                <a:cs typeface="Times New Roman"/>
              </a:rPr>
              <a:t>lao, </a:t>
            </a:r>
            <a:r>
              <a:rPr sz="1800" i="1" dirty="0">
                <a:latin typeface="Times New Roman"/>
                <a:cs typeface="Times New Roman"/>
              </a:rPr>
              <a:t>rồi thế </a:t>
            </a:r>
            <a:r>
              <a:rPr sz="1800" i="1" spc="-10" dirty="0">
                <a:latin typeface="Times New Roman"/>
                <a:cs typeface="Times New Roman"/>
              </a:rPr>
              <a:t>chẻ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tre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chưa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mùa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dưa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quá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kì,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khiến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tiện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thiếp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băn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khoăn,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hiền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lắng.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Nhìn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trăng </a:t>
            </a:r>
            <a:r>
              <a:rPr sz="1800" i="1" spc="-5" dirty="0">
                <a:latin typeface="Times New Roman"/>
                <a:cs typeface="Times New Roman"/>
              </a:rPr>
              <a:t>soi </a:t>
            </a:r>
            <a:r>
              <a:rPr sz="1800" i="1" dirty="0">
                <a:latin typeface="Times New Roman"/>
                <a:cs typeface="Times New Roman"/>
              </a:rPr>
              <a:t>thành cũ, lại </a:t>
            </a:r>
            <a:r>
              <a:rPr sz="1800" i="1" spc="-5" dirty="0">
                <a:latin typeface="Times New Roman"/>
                <a:cs typeface="Times New Roman"/>
              </a:rPr>
              <a:t>sửa soạn </a:t>
            </a:r>
            <a:r>
              <a:rPr sz="1800" i="1" dirty="0">
                <a:latin typeface="Times New Roman"/>
                <a:cs typeface="Times New Roman"/>
              </a:rPr>
              <a:t>áo </a:t>
            </a:r>
            <a:r>
              <a:rPr sz="1800" i="1" spc="-5" dirty="0">
                <a:latin typeface="Times New Roman"/>
                <a:cs typeface="Times New Roman"/>
              </a:rPr>
              <a:t>rét, </a:t>
            </a:r>
            <a:r>
              <a:rPr sz="1800" i="1" dirty="0">
                <a:latin typeface="Times New Roman"/>
                <a:cs typeface="Times New Roman"/>
              </a:rPr>
              <a:t>gửi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ải </a:t>
            </a:r>
            <a:r>
              <a:rPr sz="1800" i="1" spc="-5" dirty="0">
                <a:latin typeface="Times New Roman"/>
                <a:cs typeface="Times New Roman"/>
              </a:rPr>
              <a:t>xa, </a:t>
            </a:r>
            <a:r>
              <a:rPr sz="1800" i="1" dirty="0">
                <a:latin typeface="Times New Roman"/>
                <a:cs typeface="Times New Roman"/>
              </a:rPr>
              <a:t>trông liễu </a:t>
            </a:r>
            <a:r>
              <a:rPr sz="1800" i="1" spc="-5" dirty="0">
                <a:latin typeface="Times New Roman"/>
                <a:cs typeface="Times New Roman"/>
              </a:rPr>
              <a:t>rủ </a:t>
            </a:r>
            <a:r>
              <a:rPr sz="1800" i="1" dirty="0">
                <a:latin typeface="Times New Roman"/>
                <a:cs typeface="Times New Roman"/>
              </a:rPr>
              <a:t>bãi </a:t>
            </a:r>
            <a:r>
              <a:rPr sz="1800" i="1" spc="-5" dirty="0">
                <a:latin typeface="Times New Roman"/>
                <a:cs typeface="Times New Roman"/>
              </a:rPr>
              <a:t>hoang, </a:t>
            </a:r>
            <a:r>
              <a:rPr sz="1800" i="1" dirty="0">
                <a:latin typeface="Times New Roman"/>
                <a:cs typeface="Times New Roman"/>
              </a:rPr>
              <a:t>lại thổn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thức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tâm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tình,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thương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đất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thú!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Dù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thư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tín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nghìn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hàng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cũng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sợ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cánh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hồng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bay bổng.</a:t>
            </a:r>
            <a:endParaRPr sz="1800">
              <a:latin typeface="Times New Roman"/>
              <a:cs typeface="Times New Roman"/>
            </a:endParaRPr>
          </a:p>
          <a:p>
            <a:pPr marL="12700" indent="173990" algn="just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Nàng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đến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đây,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mọi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đều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ứa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hàng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lệ.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Rồi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đó,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tiệc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tiễn</a:t>
            </a:r>
            <a:r>
              <a:rPr sz="1800" i="1" spc="-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vừa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tàn,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áo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chàng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đành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rứt. Ngước mắt </a:t>
            </a:r>
            <a:r>
              <a:rPr sz="1800" i="1" dirty="0">
                <a:latin typeface="Times New Roman"/>
                <a:cs typeface="Times New Roman"/>
              </a:rPr>
              <a:t>cảnh </a:t>
            </a:r>
            <a:r>
              <a:rPr sz="1800" i="1" spc="-5" dirty="0">
                <a:latin typeface="Times New Roman"/>
                <a:cs typeface="Times New Roman"/>
              </a:rPr>
              <a:t>vật </a:t>
            </a:r>
            <a:r>
              <a:rPr sz="1800" i="1" dirty="0">
                <a:latin typeface="Times New Roman"/>
                <a:cs typeface="Times New Roman"/>
              </a:rPr>
              <a:t>vẫn </a:t>
            </a:r>
            <a:r>
              <a:rPr sz="1800" i="1" spc="-5" dirty="0">
                <a:latin typeface="Times New Roman"/>
                <a:cs typeface="Times New Roman"/>
              </a:rPr>
              <a:t>còn </a:t>
            </a:r>
            <a:r>
              <a:rPr sz="1800" i="1" dirty="0">
                <a:latin typeface="Times New Roman"/>
                <a:cs typeface="Times New Roman"/>
              </a:rPr>
              <a:t>như cũ, </a:t>
            </a:r>
            <a:r>
              <a:rPr sz="1800" i="1" spc="-5" dirty="0">
                <a:latin typeface="Times New Roman"/>
                <a:cs typeface="Times New Roman"/>
              </a:rPr>
              <a:t>mà lòng </a:t>
            </a:r>
            <a:r>
              <a:rPr sz="1800" i="1" dirty="0">
                <a:latin typeface="Times New Roman"/>
                <a:cs typeface="Times New Roman"/>
              </a:rPr>
              <a:t>người đã </a:t>
            </a:r>
            <a:r>
              <a:rPr sz="1800" i="1" spc="-5" dirty="0">
                <a:latin typeface="Times New Roman"/>
                <a:cs typeface="Times New Roman"/>
              </a:rPr>
              <a:t>nhuộm mối tình </a:t>
            </a:r>
            <a:r>
              <a:rPr sz="1800" i="1" spc="-10" dirty="0">
                <a:latin typeface="Times New Roman"/>
                <a:cs typeface="Times New Roman"/>
              </a:rPr>
              <a:t>muôn </a:t>
            </a:r>
            <a:r>
              <a:rPr sz="1800" i="1" spc="-5" dirty="0">
                <a:latin typeface="Times New Roman"/>
                <a:cs typeface="Times New Roman"/>
              </a:rPr>
              <a:t>dặm </a:t>
            </a:r>
            <a:r>
              <a:rPr sz="1800" i="1" dirty="0">
                <a:latin typeface="Times New Roman"/>
                <a:cs typeface="Times New Roman"/>
              </a:rPr>
              <a:t> quan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san!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 sáng </a:t>
            </a:r>
            <a:r>
              <a:rPr sz="1800" spc="-5" dirty="0">
                <a:latin typeface="Times New Roman"/>
                <a:cs typeface="Times New Roman"/>
              </a:rPr>
              <a:t>tác?</a:t>
            </a:r>
            <a:endParaRPr sz="180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không?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sao: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Ngước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mắt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cảnh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vật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vẫn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còn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như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cũ,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 người</a:t>
            </a:r>
            <a:r>
              <a:rPr sz="1800" i="1" spc="-10" dirty="0">
                <a:latin typeface="Times New Roman"/>
                <a:cs typeface="Times New Roman"/>
              </a:rPr>
              <a:t> đã</a:t>
            </a:r>
            <a:r>
              <a:rPr sz="1800" i="1" dirty="0">
                <a:latin typeface="Times New Roman"/>
                <a:cs typeface="Times New Roman"/>
              </a:rPr>
              <a:t> nhuộm </a:t>
            </a:r>
            <a:r>
              <a:rPr sz="1800" i="1" spc="-5" dirty="0">
                <a:latin typeface="Times New Roman"/>
                <a:cs typeface="Times New Roman"/>
              </a:rPr>
              <a:t>mối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tình </a:t>
            </a:r>
            <a:r>
              <a:rPr sz="1800" i="1" dirty="0">
                <a:latin typeface="Times New Roman"/>
                <a:cs typeface="Times New Roman"/>
              </a:rPr>
              <a:t>muôn dặm </a:t>
            </a:r>
            <a:r>
              <a:rPr sz="1800" i="1" spc="-5" dirty="0">
                <a:latin typeface="Times New Roman"/>
                <a:cs typeface="Times New Roman"/>
              </a:rPr>
              <a:t>quan</a:t>
            </a:r>
            <a:r>
              <a:rPr sz="1800" i="1" dirty="0">
                <a:latin typeface="Times New Roman"/>
                <a:cs typeface="Times New Roman"/>
              </a:rPr>
              <a:t> san!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5" dirty="0">
                <a:latin typeface="Times New Roman"/>
                <a:cs typeface="Times New Roman"/>
              </a:rPr>
              <a:t> Tìm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đoạn trên?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25830" y="923036"/>
          <a:ext cx="8615042" cy="565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8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5675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Trích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Truyện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 marR="63500">
                        <a:lnSpc>
                          <a:spcPct val="1244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Kiều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Nguyễn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Du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6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cảm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43815">
                        <a:lnSpc>
                          <a:spcPct val="1244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(nổi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bật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là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tả)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490220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18-,	đầu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phận</a:t>
                      </a:r>
                      <a:r>
                        <a:rPr sz="1600" spc="5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600" spc="5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vật,</a:t>
                      </a:r>
                      <a:r>
                        <a:rPr sz="1600" spc="5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thể</a:t>
                      </a:r>
                      <a:r>
                        <a:rPr sz="1600" spc="5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hiện</a:t>
                      </a:r>
                      <a:r>
                        <a:rPr sz="1600" spc="5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cảm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hứng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nhân văn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sâu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sắc.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ngôn</a:t>
                      </a:r>
                      <a:r>
                        <a:rPr sz="16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ngữ</a:t>
                      </a:r>
                      <a:r>
                        <a:rPr sz="16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tinh</a:t>
                      </a:r>
                      <a:r>
                        <a:rPr sz="16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luyện,</a:t>
                      </a:r>
                      <a:r>
                        <a:rPr sz="16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giàu</a:t>
                      </a:r>
                      <a:r>
                        <a:rPr sz="16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cảm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5875">
                        <a:lnSpc>
                          <a:spcPct val="1244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xúc;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khai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thác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triệt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biện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pháp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tu từ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190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Cảnh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ngày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xuân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Trích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Truyện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 marR="6350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Kiều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Nguyễn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Du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6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sự,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tả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4381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(nổi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bật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là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tả)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TK</a:t>
                      </a:r>
                      <a:r>
                        <a:rPr sz="16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18-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4765" marR="19050">
                        <a:lnSpc>
                          <a:spcPct val="125200"/>
                        </a:lnSpc>
                        <a:tabLst>
                          <a:tab pos="1039494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Bức</a:t>
                      </a:r>
                      <a:r>
                        <a:rPr sz="16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tranh	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thiên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nhiên,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lễ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hội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mùa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xuân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tươi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đẹp,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sáng.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4765" marR="17145">
                        <a:lnSpc>
                          <a:spcPct val="1252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6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ngữ</a:t>
                      </a:r>
                      <a:r>
                        <a:rPr sz="16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bút</a:t>
                      </a:r>
                      <a:r>
                        <a:rPr sz="16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pháp</a:t>
                      </a:r>
                      <a:r>
                        <a:rPr sz="16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tả</a:t>
                      </a:r>
                      <a:r>
                        <a:rPr sz="16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giàu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chất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tạo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hình.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9720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Kiều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ở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lầu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Ngưng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Bích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Trích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Truyện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 marR="6350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Kiều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Nguyễn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Du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6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sự,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77470">
                        <a:lnSpc>
                          <a:spcPct val="124400"/>
                        </a:lnSpc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6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cảm, </a:t>
                      </a:r>
                      <a:r>
                        <a:rPr sz="1600" i="1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tả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43815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(nổi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bật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là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cảm)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TK</a:t>
                      </a:r>
                      <a:r>
                        <a:rPr sz="16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18-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4765" marR="15875" algn="just">
                        <a:lnSpc>
                          <a:spcPct val="1247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Cảnh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ngộ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cô đơn,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buồn tủi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tấm lòng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thuỷ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chung, hiếu thảo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Thuý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Kiều.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14604" algn="just">
                        <a:lnSpc>
                          <a:spcPct val="124600"/>
                        </a:lnSpc>
                        <a:spcBef>
                          <a:spcPts val="80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Nghệ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thuật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tả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cảnh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ngụ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tình,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miêu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tả nội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tâm,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sử dụng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ngôn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ngữ độc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thoại, điệp từ, điệp cấu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trúc…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22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7535">
                <a:tc>
                  <a:txBody>
                    <a:bodyPr/>
                    <a:lstStyle/>
                    <a:p>
                      <a:pPr marL="23495" marR="108585">
                        <a:lnSpc>
                          <a:spcPct val="124700"/>
                        </a:lnSpc>
                        <a:spcBef>
                          <a:spcPts val="805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Lục Vân Tiên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Cứu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Kiều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 Nguyệt Nga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Trích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truyện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Lục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Vân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Tiên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22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Truyện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thơ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Nôm.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i="1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Tự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3208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600" i="1" dirty="0">
                          <a:latin typeface="Times New Roman"/>
                          <a:cs typeface="Times New Roman"/>
                        </a:rPr>
                        <a:t>sự,</a:t>
                      </a:r>
                      <a:r>
                        <a:rPr sz="1600" i="1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miêu </a:t>
                      </a:r>
                      <a:r>
                        <a:rPr sz="1600" i="1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tả,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biểu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cảm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TK</a:t>
                      </a:r>
                      <a:r>
                        <a:rPr sz="16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18-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4765" marR="17145" algn="just">
                        <a:lnSpc>
                          <a:spcPct val="124700"/>
                        </a:lnSpc>
                        <a:spcBef>
                          <a:spcPts val="80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Khắc hoạ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những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phẩm chất đẹp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đẽ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 hai nhân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vật: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Lục Vân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Tiên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tài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ba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dũng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cảm,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trọng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nghĩa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khinh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tài;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Kiều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Nguyệt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Nga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hiền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hậu,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nết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na,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ân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tình.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22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4765" marR="15875" algn="just">
                        <a:lnSpc>
                          <a:spcPct val="1246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Ngôn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ngữ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giản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dị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mộc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mạc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mang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màu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sắc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Nam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Bộ;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xây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ự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ng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ậ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qua</a:t>
                      </a:r>
                      <a:r>
                        <a:rPr sz="16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hành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đ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ộ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ng,</a:t>
                      </a:r>
                      <a:r>
                        <a:rPr sz="16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cử 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lời nói.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2417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xã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đây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“Chuyện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dirty="0">
                <a:latin typeface="Times New Roman"/>
                <a:cs typeface="Times New Roman"/>
              </a:rPr>
              <a:t> gái</a:t>
            </a:r>
            <a:r>
              <a:rPr sz="1800" spc="-5" dirty="0">
                <a:latin typeface="Times New Roman"/>
                <a:cs typeface="Times New Roman"/>
              </a:rPr>
              <a:t> Nam Xương”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2. 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 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5" dirty="0">
                <a:latin typeface="Times New Roman"/>
                <a:cs typeface="Times New Roman"/>
              </a:rPr>
              <a:t> thán, mục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đích</a:t>
            </a:r>
            <a:r>
              <a:rPr sz="1800" dirty="0">
                <a:latin typeface="Times New Roman"/>
                <a:cs typeface="Times New Roman"/>
              </a:rPr>
              <a:t> 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kể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3.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láy: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khoăn,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5" dirty="0">
                <a:latin typeface="Times New Roman"/>
                <a:cs typeface="Times New Roman"/>
              </a:rPr>
              <a:t> Tham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Qua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sau,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giặc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ngoan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cố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chịu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trói,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quân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kết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thúc.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Trương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Sinh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10" dirty="0">
                <a:latin typeface="Times New Roman"/>
                <a:cs typeface="Times New Roman"/>
              </a:rPr>
              <a:t>về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tới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nhà,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đời,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vừa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nói.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Chàng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hỏi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mồ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mẹ,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bế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đứa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thăm;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đứa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trẻ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5" dirty="0">
                <a:latin typeface="Times New Roman"/>
                <a:cs typeface="Times New Roman"/>
              </a:rPr>
              <a:t> chịu,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ra</a:t>
            </a:r>
            <a:r>
              <a:rPr sz="1800" i="1" dirty="0">
                <a:latin typeface="Times New Roman"/>
                <a:cs typeface="Times New Roman"/>
              </a:rPr>
              <a:t> đến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đồng,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quấy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khóc.</a:t>
            </a:r>
            <a:r>
              <a:rPr sz="1800" i="1" dirty="0">
                <a:latin typeface="Times New Roman"/>
                <a:cs typeface="Times New Roman"/>
              </a:rPr>
              <a:t> Sinh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dỗ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dành: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- Nín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con, </a:t>
            </a:r>
            <a:r>
              <a:rPr sz="1800" i="1" spc="-5" dirty="0">
                <a:latin typeface="Times New Roman"/>
                <a:cs typeface="Times New Roman"/>
              </a:rPr>
              <a:t>đừng </a:t>
            </a:r>
            <a:r>
              <a:rPr sz="1800" i="1" dirty="0">
                <a:latin typeface="Times New Roman"/>
                <a:cs typeface="Times New Roman"/>
              </a:rPr>
              <a:t>khóc.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 đã</a:t>
            </a:r>
            <a:r>
              <a:rPr sz="1800" i="1" spc="-5" dirty="0">
                <a:latin typeface="Times New Roman"/>
                <a:cs typeface="Times New Roman"/>
              </a:rPr>
              <a:t> mất,</a:t>
            </a:r>
            <a:r>
              <a:rPr sz="1800" i="1" dirty="0">
                <a:latin typeface="Times New Roman"/>
                <a:cs typeface="Times New Roman"/>
              </a:rPr>
              <a:t> lòng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buồn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khổ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lắm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rồi.</a:t>
            </a:r>
            <a:endParaRPr sz="1800" dirty="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Đứa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ngây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nói: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-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Ô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hay!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ông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ư?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Ông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lại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nói,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chứ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kia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 </a:t>
            </a:r>
            <a:r>
              <a:rPr sz="1800" i="1" spc="-5" dirty="0">
                <a:latin typeface="Times New Roman"/>
                <a:cs typeface="Times New Roman"/>
              </a:rPr>
              <a:t>nín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thít.</a:t>
            </a:r>
            <a:endParaRPr sz="1800" dirty="0">
              <a:latin typeface="Times New Roman"/>
              <a:cs typeface="Times New Roman"/>
            </a:endParaRPr>
          </a:p>
          <a:p>
            <a:pPr marL="1672589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(Trích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“Chuyện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-5" dirty="0">
                <a:latin typeface="Times New Roman"/>
                <a:cs typeface="Times New Roman"/>
              </a:rPr>
              <a:t> Nam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Xương”,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Dữ)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“Chuyện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gái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Xương”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Tìm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vấn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3.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dirty="0">
                <a:latin typeface="Times New Roman"/>
                <a:cs typeface="Times New Roman"/>
              </a:rPr>
              <a:t> em,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lí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 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kịch</a:t>
            </a:r>
            <a:r>
              <a:rPr sz="1800" spc="-5" dirty="0">
                <a:latin typeface="Times New Roman"/>
                <a:cs typeface="Times New Roman"/>
              </a:rPr>
              <a:t> oan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dirty="0">
                <a:latin typeface="Times New Roman"/>
                <a:cs typeface="Times New Roman"/>
              </a:rPr>
              <a:t> 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chịu?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xã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đây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phần: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Trương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vẻ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ngày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</a:t>
            </a:r>
            <a:r>
              <a:rPr sz="1800" dirty="0">
                <a:latin typeface="Times New Roman"/>
                <a:cs typeface="Times New Roman"/>
              </a:rPr>
              <a:t> 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Phần </a:t>
            </a:r>
            <a:r>
              <a:rPr sz="1800" spc="-10" dirty="0">
                <a:latin typeface="Times New Roman"/>
                <a:cs typeface="Times New Roman"/>
              </a:rPr>
              <a:t>2: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endParaRPr sz="1800" dirty="0">
              <a:latin typeface="Times New Roman"/>
              <a:cs typeface="Times New Roman"/>
            </a:endParaRPr>
          </a:p>
          <a:p>
            <a:pPr marL="12700" marR="502285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spc="-10" dirty="0">
                <a:latin typeface="Times New Roman"/>
                <a:cs typeface="Times New Roman"/>
              </a:rPr>
              <a:t>3: </a:t>
            </a:r>
            <a:r>
              <a:rPr sz="1800" spc="-5" dirty="0">
                <a:latin typeface="Times New Roman"/>
                <a:cs typeface="Times New Roman"/>
              </a:rPr>
              <a:t>Vũ Nương được </a:t>
            </a:r>
            <a:r>
              <a:rPr sz="1800" dirty="0">
                <a:latin typeface="Times New Roman"/>
                <a:cs typeface="Times New Roman"/>
              </a:rPr>
              <a:t>giải oan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 thán: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hay!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nghi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vấn: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ư?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 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3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dẫn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</a:t>
            </a:r>
            <a:r>
              <a:rPr sz="1800" dirty="0">
                <a:latin typeface="Times New Roman"/>
                <a:cs typeface="Times New Roman"/>
              </a:rPr>
              <a:t> của </a:t>
            </a:r>
            <a:r>
              <a:rPr sz="1800" spc="-5" dirty="0">
                <a:latin typeface="Times New Roman"/>
                <a:cs typeface="Times New Roman"/>
              </a:rPr>
              <a:t>Vũ Nương: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 </a:t>
            </a:r>
            <a:r>
              <a:rPr sz="1800" dirty="0">
                <a:latin typeface="Times New Roman"/>
                <a:cs typeface="Times New Roman"/>
              </a:rPr>
              <a:t>con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Sự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ghen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 </a:t>
            </a:r>
            <a:r>
              <a:rPr sz="1800" spc="-5" dirty="0">
                <a:latin typeface="Times New Roman"/>
                <a:cs typeface="Times New Roman"/>
              </a:rPr>
              <a:t>quáng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Đây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trực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Cuộc </a:t>
            </a:r>
            <a:r>
              <a:rPr sz="1800" dirty="0">
                <a:latin typeface="Times New Roman"/>
                <a:cs typeface="Times New Roman"/>
              </a:rPr>
              <a:t>chiến tranh phi nghĩa đã làm đôi </a:t>
            </a:r>
            <a:r>
              <a:rPr sz="1800" spc="5" dirty="0">
                <a:latin typeface="Times New Roman"/>
                <a:cs typeface="Times New Roman"/>
              </a:rPr>
              <a:t>vợ </a:t>
            </a:r>
            <a:r>
              <a:rPr sz="1800" spc="-5" dirty="0">
                <a:latin typeface="Times New Roman"/>
                <a:cs typeface="Times New Roman"/>
              </a:rPr>
              <a:t>chồng </a:t>
            </a:r>
            <a:r>
              <a:rPr sz="1800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xa </a:t>
            </a:r>
            <a:r>
              <a:rPr sz="1800" spc="-5" dirty="0">
                <a:latin typeface="Times New Roman"/>
                <a:cs typeface="Times New Roman"/>
              </a:rPr>
              <a:t>nhau, </a:t>
            </a:r>
            <a:r>
              <a:rPr sz="1800" dirty="0">
                <a:latin typeface="Times New Roman"/>
                <a:cs typeface="Times New Roman"/>
              </a:rPr>
              <a:t>khiến cho </a:t>
            </a:r>
            <a:r>
              <a:rPr sz="1800" spc="-5" dirty="0">
                <a:latin typeface="Times New Roman"/>
                <a:cs typeface="Times New Roman"/>
              </a:rPr>
              <a:t>một người </a:t>
            </a:r>
            <a:r>
              <a:rPr sz="1800" dirty="0">
                <a:latin typeface="Times New Roman"/>
                <a:cs typeface="Times New Roman"/>
              </a:rPr>
              <a:t> cả </a:t>
            </a:r>
            <a:r>
              <a:rPr sz="1800" spc="-5" dirty="0">
                <a:latin typeface="Times New Roman"/>
                <a:cs typeface="Times New Roman"/>
              </a:rPr>
              <a:t>ghen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Trương Sinh,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cần </a:t>
            </a:r>
            <a:r>
              <a:rPr sz="1800" dirty="0">
                <a:latin typeface="Times New Roman"/>
                <a:cs typeface="Times New Roman"/>
              </a:rPr>
              <a:t>một nguyên </a:t>
            </a:r>
            <a:r>
              <a:rPr sz="1800" spc="5" dirty="0">
                <a:latin typeface="Times New Roman"/>
                <a:cs typeface="Times New Roman"/>
              </a:rPr>
              <a:t>cớ </a:t>
            </a:r>
            <a:r>
              <a:rPr sz="1800" dirty="0">
                <a:latin typeface="Times New Roman"/>
                <a:cs typeface="Times New Roman"/>
              </a:rPr>
              <a:t>không rõ </a:t>
            </a:r>
            <a:r>
              <a:rPr sz="1800" spc="-5" dirty="0">
                <a:latin typeface="Times New Roman"/>
                <a:cs typeface="Times New Roman"/>
              </a:rPr>
              <a:t>ràng, là </a:t>
            </a:r>
            <a:r>
              <a:rPr sz="1800" dirty="0">
                <a:latin typeface="Times New Roman"/>
                <a:cs typeface="Times New Roman"/>
              </a:rPr>
              <a:t>hắt </a:t>
            </a:r>
            <a:r>
              <a:rPr sz="1800" spc="-5" dirty="0">
                <a:latin typeface="Times New Roman"/>
                <a:cs typeface="Times New Roman"/>
              </a:rPr>
              <a:t>hủi, </a:t>
            </a:r>
            <a:r>
              <a:rPr sz="1800" dirty="0">
                <a:latin typeface="Times New Roman"/>
                <a:cs typeface="Times New Roman"/>
              </a:rPr>
              <a:t>đánh </a:t>
            </a:r>
            <a:r>
              <a:rPr sz="1800" spc="-5" dirty="0">
                <a:latin typeface="Times New Roman"/>
                <a:cs typeface="Times New Roman"/>
              </a:rPr>
              <a:t>đuổi vợ,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 ngoài </a:t>
            </a:r>
            <a:r>
              <a:rPr sz="1800" spc="-5" dirty="0">
                <a:latin typeface="Times New Roman"/>
                <a:cs typeface="Times New Roman"/>
              </a:rPr>
              <a:t>tai </a:t>
            </a:r>
            <a:r>
              <a:rPr sz="1800" dirty="0">
                <a:latin typeface="Times New Roman"/>
                <a:cs typeface="Times New Roman"/>
              </a:rPr>
              <a:t>mọi lời thanh minh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vợ. Như vậy, </a:t>
            </a:r>
            <a:r>
              <a:rPr sz="1800" dirty="0">
                <a:latin typeface="Times New Roman"/>
                <a:cs typeface="Times New Roman"/>
              </a:rPr>
              <a:t>có thê </a:t>
            </a:r>
            <a:r>
              <a:rPr sz="1800" spc="-5" dirty="0">
                <a:latin typeface="Times New Roman"/>
                <a:cs typeface="Times New Roman"/>
              </a:rPr>
              <a:t>rnosi,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tranh </a:t>
            </a:r>
            <a:r>
              <a:rPr sz="1800" dirty="0">
                <a:latin typeface="Times New Roman"/>
                <a:cs typeface="Times New Roman"/>
              </a:rPr>
              <a:t>phi </a:t>
            </a:r>
            <a:r>
              <a:rPr sz="1800" spc="-5" dirty="0">
                <a:latin typeface="Times New Roman"/>
                <a:cs typeface="Times New Roman"/>
              </a:rPr>
              <a:t>nghĩa thời </a:t>
            </a:r>
            <a:r>
              <a:rPr sz="1800" dirty="0">
                <a:latin typeface="Times New Roman"/>
                <a:cs typeface="Times New Roman"/>
              </a:rPr>
              <a:t> phong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dirty="0">
                <a:latin typeface="Times New Roman"/>
                <a:cs typeface="Times New Roman"/>
              </a:rPr>
              <a:t> giá trị</a:t>
            </a:r>
            <a:r>
              <a:rPr sz="1800" spc="-5" dirty="0">
                <a:latin typeface="Times New Roman"/>
                <a:cs typeface="Times New Roman"/>
              </a:rPr>
              <a:t> hiện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5" dirty="0">
                <a:latin typeface="Times New Roman"/>
                <a:cs typeface="Times New Roman"/>
              </a:rPr>
              <a:t> Tham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0365" y="1219200"/>
            <a:ext cx="725957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BÀI </a:t>
            </a:r>
            <a:r>
              <a:rPr dirty="0"/>
              <a:t>3.</a:t>
            </a:r>
            <a:r>
              <a:rPr spc="-5" dirty="0"/>
              <a:t> LUYỆN</a:t>
            </a:r>
            <a:r>
              <a:rPr dirty="0"/>
              <a:t> CÁC</a:t>
            </a:r>
            <a:r>
              <a:rPr spc="-5" dirty="0"/>
              <a:t> DẠNG</a:t>
            </a:r>
            <a:r>
              <a:rPr spc="-10" dirty="0"/>
              <a:t> </a:t>
            </a:r>
            <a:r>
              <a:rPr spc="5" dirty="0"/>
              <a:t>ĐỀ </a:t>
            </a:r>
            <a:r>
              <a:rPr spc="-5" dirty="0"/>
              <a:t>VIẾT</a:t>
            </a:r>
            <a:r>
              <a:rPr spc="-10" dirty="0"/>
              <a:t> </a:t>
            </a:r>
            <a:r>
              <a:rPr spc="-5" dirty="0"/>
              <a:t>TẬP</a:t>
            </a:r>
            <a:r>
              <a:rPr dirty="0"/>
              <a:t> </a:t>
            </a:r>
            <a:r>
              <a:rPr spc="-5" dirty="0"/>
              <a:t>LÀM</a:t>
            </a:r>
            <a:r>
              <a:rPr dirty="0"/>
              <a:t> </a:t>
            </a:r>
            <a:r>
              <a:rPr spc="-5" dirty="0"/>
              <a:t>VĂN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806828"/>
            <a:ext cx="8256905" cy="70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I.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CÓ</a:t>
            </a:r>
            <a:r>
              <a:rPr sz="1800" b="1" spc="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MẤY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CÁI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BÓNG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XUẤT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HIỆN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PHẨM?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NÊU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 CÁI</a:t>
            </a:r>
            <a:r>
              <a:rPr sz="1800" b="1" dirty="0">
                <a:latin typeface="Times New Roman"/>
                <a:cs typeface="Times New Roman"/>
              </a:rPr>
              <a:t> BÓNG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ẤY?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01700" y="883030"/>
            <a:ext cx="784225" cy="5523230"/>
            <a:chOff x="901700" y="883030"/>
            <a:chExt cx="784225" cy="5523230"/>
          </a:xfrm>
        </p:grpSpPr>
        <p:sp>
          <p:nvSpPr>
            <p:cNvPr id="3" name="object 3"/>
            <p:cNvSpPr/>
            <p:nvPr/>
          </p:nvSpPr>
          <p:spPr>
            <a:xfrm>
              <a:off x="933450" y="914780"/>
              <a:ext cx="43815" cy="5459730"/>
            </a:xfrm>
            <a:custGeom>
              <a:avLst/>
              <a:gdLst/>
              <a:ahLst/>
              <a:cxnLst/>
              <a:rect l="l" t="t" r="r" b="b"/>
              <a:pathLst>
                <a:path w="43815" h="5459730">
                  <a:moveTo>
                    <a:pt x="0" y="0"/>
                  </a:moveTo>
                  <a:lnTo>
                    <a:pt x="43624" y="5459603"/>
                  </a:lnTo>
                </a:path>
              </a:pathLst>
            </a:custGeom>
            <a:ln w="63500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7071" y="3411982"/>
              <a:ext cx="674370" cy="503555"/>
            </a:xfrm>
            <a:custGeom>
              <a:avLst/>
              <a:gdLst/>
              <a:ahLst/>
              <a:cxnLst/>
              <a:rect l="l" t="t" r="r" b="b"/>
              <a:pathLst>
                <a:path w="674369" h="503554">
                  <a:moveTo>
                    <a:pt x="590080" y="0"/>
                  </a:moveTo>
                  <a:lnTo>
                    <a:pt x="83858" y="0"/>
                  </a:lnTo>
                  <a:lnTo>
                    <a:pt x="51215" y="6598"/>
                  </a:lnTo>
                  <a:lnTo>
                    <a:pt x="24560" y="24590"/>
                  </a:lnTo>
                  <a:lnTo>
                    <a:pt x="6589" y="51274"/>
                  </a:lnTo>
                  <a:lnTo>
                    <a:pt x="0" y="83946"/>
                  </a:lnTo>
                  <a:lnTo>
                    <a:pt x="0" y="419353"/>
                  </a:lnTo>
                  <a:lnTo>
                    <a:pt x="6589" y="452006"/>
                  </a:lnTo>
                  <a:lnTo>
                    <a:pt x="24560" y="478647"/>
                  </a:lnTo>
                  <a:lnTo>
                    <a:pt x="51215" y="496595"/>
                  </a:lnTo>
                  <a:lnTo>
                    <a:pt x="83858" y="503173"/>
                  </a:lnTo>
                  <a:lnTo>
                    <a:pt x="590080" y="503173"/>
                  </a:lnTo>
                  <a:lnTo>
                    <a:pt x="622732" y="496595"/>
                  </a:lnTo>
                  <a:lnTo>
                    <a:pt x="649373" y="478647"/>
                  </a:lnTo>
                  <a:lnTo>
                    <a:pt x="667321" y="452006"/>
                  </a:lnTo>
                  <a:lnTo>
                    <a:pt x="673900" y="419353"/>
                  </a:lnTo>
                  <a:lnTo>
                    <a:pt x="673900" y="83946"/>
                  </a:lnTo>
                  <a:lnTo>
                    <a:pt x="667321" y="51274"/>
                  </a:lnTo>
                  <a:lnTo>
                    <a:pt x="649373" y="24590"/>
                  </a:lnTo>
                  <a:lnTo>
                    <a:pt x="622732" y="6598"/>
                  </a:lnTo>
                  <a:lnTo>
                    <a:pt x="590080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7071" y="3411982"/>
              <a:ext cx="674370" cy="503555"/>
            </a:xfrm>
            <a:custGeom>
              <a:avLst/>
              <a:gdLst/>
              <a:ahLst/>
              <a:cxnLst/>
              <a:rect l="l" t="t" r="r" b="b"/>
              <a:pathLst>
                <a:path w="674369" h="503554">
                  <a:moveTo>
                    <a:pt x="0" y="83946"/>
                  </a:moveTo>
                  <a:lnTo>
                    <a:pt x="6589" y="51274"/>
                  </a:lnTo>
                  <a:lnTo>
                    <a:pt x="24560" y="24590"/>
                  </a:lnTo>
                  <a:lnTo>
                    <a:pt x="51215" y="6598"/>
                  </a:lnTo>
                  <a:lnTo>
                    <a:pt x="83858" y="0"/>
                  </a:lnTo>
                  <a:lnTo>
                    <a:pt x="590080" y="0"/>
                  </a:lnTo>
                  <a:lnTo>
                    <a:pt x="622732" y="6598"/>
                  </a:lnTo>
                  <a:lnTo>
                    <a:pt x="649373" y="24590"/>
                  </a:lnTo>
                  <a:lnTo>
                    <a:pt x="667321" y="51274"/>
                  </a:lnTo>
                  <a:lnTo>
                    <a:pt x="673900" y="83946"/>
                  </a:lnTo>
                  <a:lnTo>
                    <a:pt x="673900" y="419353"/>
                  </a:lnTo>
                  <a:lnTo>
                    <a:pt x="667321" y="452006"/>
                  </a:lnTo>
                  <a:lnTo>
                    <a:pt x="649373" y="478647"/>
                  </a:lnTo>
                  <a:lnTo>
                    <a:pt x="622732" y="496595"/>
                  </a:lnTo>
                  <a:lnTo>
                    <a:pt x="590080" y="503173"/>
                  </a:lnTo>
                  <a:lnTo>
                    <a:pt x="83858" y="503173"/>
                  </a:lnTo>
                  <a:lnTo>
                    <a:pt x="51215" y="496595"/>
                  </a:lnTo>
                  <a:lnTo>
                    <a:pt x="24560" y="478647"/>
                  </a:lnTo>
                  <a:lnTo>
                    <a:pt x="6589" y="452006"/>
                  </a:lnTo>
                  <a:lnTo>
                    <a:pt x="0" y="419353"/>
                  </a:lnTo>
                  <a:lnTo>
                    <a:pt x="0" y="8394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126032" y="3464178"/>
            <a:ext cx="437515" cy="3556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2540">
              <a:lnSpc>
                <a:spcPts val="1270"/>
              </a:lnSpc>
              <a:spcBef>
                <a:spcPts val="185"/>
              </a:spcBef>
            </a:pPr>
            <a:r>
              <a:rPr sz="1100" b="1" spc="-5" dirty="0">
                <a:latin typeface="Times New Roman"/>
                <a:cs typeface="Times New Roman"/>
              </a:rPr>
              <a:t>T</a:t>
            </a:r>
            <a:r>
              <a:rPr sz="1100" b="1" dirty="0">
                <a:latin typeface="Times New Roman"/>
                <a:cs typeface="Times New Roman"/>
              </a:rPr>
              <a:t>H</a:t>
            </a:r>
            <a:r>
              <a:rPr sz="1100" b="1" spc="-10" dirty="0">
                <a:latin typeface="Times New Roman"/>
                <a:cs typeface="Times New Roman"/>
              </a:rPr>
              <a:t>Â</a:t>
            </a:r>
            <a:r>
              <a:rPr sz="1100" b="1" dirty="0">
                <a:latin typeface="Times New Roman"/>
                <a:cs typeface="Times New Roman"/>
              </a:rPr>
              <a:t>N  </a:t>
            </a:r>
            <a:r>
              <a:rPr sz="1100" b="1" spc="-10" dirty="0">
                <a:latin typeface="Times New Roman"/>
                <a:cs typeface="Times New Roman"/>
              </a:rPr>
              <a:t>Đ</a:t>
            </a:r>
            <a:r>
              <a:rPr sz="1100" b="1" dirty="0">
                <a:latin typeface="Times New Roman"/>
                <a:cs typeface="Times New Roman"/>
              </a:rPr>
              <a:t>O</a:t>
            </a:r>
            <a:r>
              <a:rPr sz="1100" b="1" spc="-10" dirty="0">
                <a:latin typeface="Times New Roman"/>
                <a:cs typeface="Times New Roman"/>
              </a:rPr>
              <a:t>Ạ</a:t>
            </a:r>
            <a:r>
              <a:rPr sz="1100" b="1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77239" y="939863"/>
            <a:ext cx="683895" cy="513080"/>
            <a:chOff x="977239" y="939863"/>
            <a:chExt cx="683895" cy="513080"/>
          </a:xfrm>
        </p:grpSpPr>
        <p:sp>
          <p:nvSpPr>
            <p:cNvPr id="8" name="object 8"/>
            <p:cNvSpPr/>
            <p:nvPr/>
          </p:nvSpPr>
          <p:spPr>
            <a:xfrm>
              <a:off x="982002" y="944625"/>
              <a:ext cx="674370" cy="503555"/>
            </a:xfrm>
            <a:custGeom>
              <a:avLst/>
              <a:gdLst/>
              <a:ahLst/>
              <a:cxnLst/>
              <a:rect l="l" t="t" r="r" b="b"/>
              <a:pathLst>
                <a:path w="674369" h="503555">
                  <a:moveTo>
                    <a:pt x="590130" y="0"/>
                  </a:moveTo>
                  <a:lnTo>
                    <a:pt x="83858" y="0"/>
                  </a:lnTo>
                  <a:lnTo>
                    <a:pt x="51215" y="6596"/>
                  </a:lnTo>
                  <a:lnTo>
                    <a:pt x="24560" y="24574"/>
                  </a:lnTo>
                  <a:lnTo>
                    <a:pt x="6589" y="51220"/>
                  </a:lnTo>
                  <a:lnTo>
                    <a:pt x="0" y="83820"/>
                  </a:lnTo>
                  <a:lnTo>
                    <a:pt x="0" y="419353"/>
                  </a:lnTo>
                  <a:lnTo>
                    <a:pt x="6589" y="452006"/>
                  </a:lnTo>
                  <a:lnTo>
                    <a:pt x="24560" y="478647"/>
                  </a:lnTo>
                  <a:lnTo>
                    <a:pt x="51215" y="496595"/>
                  </a:lnTo>
                  <a:lnTo>
                    <a:pt x="83858" y="503174"/>
                  </a:lnTo>
                  <a:lnTo>
                    <a:pt x="590130" y="503174"/>
                  </a:lnTo>
                  <a:lnTo>
                    <a:pt x="622730" y="496595"/>
                  </a:lnTo>
                  <a:lnTo>
                    <a:pt x="649376" y="478647"/>
                  </a:lnTo>
                  <a:lnTo>
                    <a:pt x="667354" y="452006"/>
                  </a:lnTo>
                  <a:lnTo>
                    <a:pt x="673950" y="419353"/>
                  </a:lnTo>
                  <a:lnTo>
                    <a:pt x="673950" y="83820"/>
                  </a:lnTo>
                  <a:lnTo>
                    <a:pt x="667354" y="51220"/>
                  </a:lnTo>
                  <a:lnTo>
                    <a:pt x="649376" y="24574"/>
                  </a:lnTo>
                  <a:lnTo>
                    <a:pt x="622730" y="6596"/>
                  </a:lnTo>
                  <a:lnTo>
                    <a:pt x="59013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82002" y="944625"/>
              <a:ext cx="674370" cy="503555"/>
            </a:xfrm>
            <a:custGeom>
              <a:avLst/>
              <a:gdLst/>
              <a:ahLst/>
              <a:cxnLst/>
              <a:rect l="l" t="t" r="r" b="b"/>
              <a:pathLst>
                <a:path w="674369" h="503555">
                  <a:moveTo>
                    <a:pt x="0" y="83820"/>
                  </a:moveTo>
                  <a:lnTo>
                    <a:pt x="6589" y="51220"/>
                  </a:lnTo>
                  <a:lnTo>
                    <a:pt x="24560" y="24574"/>
                  </a:lnTo>
                  <a:lnTo>
                    <a:pt x="51215" y="6596"/>
                  </a:lnTo>
                  <a:lnTo>
                    <a:pt x="83858" y="0"/>
                  </a:lnTo>
                  <a:lnTo>
                    <a:pt x="590130" y="0"/>
                  </a:lnTo>
                  <a:lnTo>
                    <a:pt x="622730" y="6596"/>
                  </a:lnTo>
                  <a:lnTo>
                    <a:pt x="649376" y="24574"/>
                  </a:lnTo>
                  <a:lnTo>
                    <a:pt x="667354" y="51220"/>
                  </a:lnTo>
                  <a:lnTo>
                    <a:pt x="673950" y="83820"/>
                  </a:lnTo>
                  <a:lnTo>
                    <a:pt x="673950" y="419353"/>
                  </a:lnTo>
                  <a:lnTo>
                    <a:pt x="667354" y="452006"/>
                  </a:lnTo>
                  <a:lnTo>
                    <a:pt x="649376" y="478647"/>
                  </a:lnTo>
                  <a:lnTo>
                    <a:pt x="622730" y="496595"/>
                  </a:lnTo>
                  <a:lnTo>
                    <a:pt x="590130" y="503174"/>
                  </a:lnTo>
                  <a:lnTo>
                    <a:pt x="83858" y="503174"/>
                  </a:lnTo>
                  <a:lnTo>
                    <a:pt x="51215" y="496595"/>
                  </a:lnTo>
                  <a:lnTo>
                    <a:pt x="24560" y="478647"/>
                  </a:lnTo>
                  <a:lnTo>
                    <a:pt x="6589" y="452006"/>
                  </a:lnTo>
                  <a:lnTo>
                    <a:pt x="0" y="419353"/>
                  </a:lnTo>
                  <a:lnTo>
                    <a:pt x="0" y="838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101648" y="996441"/>
            <a:ext cx="437515" cy="3568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83820">
              <a:lnSpc>
                <a:spcPts val="1280"/>
              </a:lnSpc>
              <a:spcBef>
                <a:spcPts val="180"/>
              </a:spcBef>
            </a:pPr>
            <a:r>
              <a:rPr sz="1100" b="1" dirty="0">
                <a:latin typeface="Times New Roman"/>
                <a:cs typeface="Times New Roman"/>
              </a:rPr>
              <a:t>MỞ 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Đ</a:t>
            </a:r>
            <a:r>
              <a:rPr sz="1100" b="1" dirty="0">
                <a:latin typeface="Times New Roman"/>
                <a:cs typeface="Times New Roman"/>
              </a:rPr>
              <a:t>O</a:t>
            </a:r>
            <a:r>
              <a:rPr sz="1100" b="1" spc="-10" dirty="0">
                <a:latin typeface="Times New Roman"/>
                <a:cs typeface="Times New Roman"/>
              </a:rPr>
              <a:t>Ạ</a:t>
            </a:r>
            <a:r>
              <a:rPr sz="1100" b="1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020533" y="5852223"/>
            <a:ext cx="683895" cy="513080"/>
            <a:chOff x="1020533" y="5852223"/>
            <a:chExt cx="683895" cy="513080"/>
          </a:xfrm>
        </p:grpSpPr>
        <p:sp>
          <p:nvSpPr>
            <p:cNvPr id="12" name="object 12"/>
            <p:cNvSpPr/>
            <p:nvPr/>
          </p:nvSpPr>
          <p:spPr>
            <a:xfrm>
              <a:off x="1025296" y="5856985"/>
              <a:ext cx="674370" cy="503555"/>
            </a:xfrm>
            <a:custGeom>
              <a:avLst/>
              <a:gdLst/>
              <a:ahLst/>
              <a:cxnLst/>
              <a:rect l="l" t="t" r="r" b="b"/>
              <a:pathLst>
                <a:path w="674369" h="503554">
                  <a:moveTo>
                    <a:pt x="590143" y="0"/>
                  </a:moveTo>
                  <a:lnTo>
                    <a:pt x="83870" y="0"/>
                  </a:lnTo>
                  <a:lnTo>
                    <a:pt x="51226" y="6578"/>
                  </a:lnTo>
                  <a:lnTo>
                    <a:pt x="24566" y="24526"/>
                  </a:lnTo>
                  <a:lnTo>
                    <a:pt x="6591" y="51167"/>
                  </a:lnTo>
                  <a:lnTo>
                    <a:pt x="0" y="83819"/>
                  </a:lnTo>
                  <a:lnTo>
                    <a:pt x="0" y="419353"/>
                  </a:lnTo>
                  <a:lnTo>
                    <a:pt x="6591" y="451953"/>
                  </a:lnTo>
                  <a:lnTo>
                    <a:pt x="24566" y="478599"/>
                  </a:lnTo>
                  <a:lnTo>
                    <a:pt x="51226" y="496577"/>
                  </a:lnTo>
                  <a:lnTo>
                    <a:pt x="83870" y="503173"/>
                  </a:lnTo>
                  <a:lnTo>
                    <a:pt x="590143" y="503173"/>
                  </a:lnTo>
                  <a:lnTo>
                    <a:pt x="622742" y="496577"/>
                  </a:lnTo>
                  <a:lnTo>
                    <a:pt x="649389" y="478599"/>
                  </a:lnTo>
                  <a:lnTo>
                    <a:pt x="667367" y="451953"/>
                  </a:lnTo>
                  <a:lnTo>
                    <a:pt x="673963" y="419353"/>
                  </a:lnTo>
                  <a:lnTo>
                    <a:pt x="673963" y="83819"/>
                  </a:lnTo>
                  <a:lnTo>
                    <a:pt x="667367" y="51167"/>
                  </a:lnTo>
                  <a:lnTo>
                    <a:pt x="649389" y="24526"/>
                  </a:lnTo>
                  <a:lnTo>
                    <a:pt x="622742" y="6578"/>
                  </a:lnTo>
                  <a:lnTo>
                    <a:pt x="59014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25296" y="5856985"/>
              <a:ext cx="674370" cy="503555"/>
            </a:xfrm>
            <a:custGeom>
              <a:avLst/>
              <a:gdLst/>
              <a:ahLst/>
              <a:cxnLst/>
              <a:rect l="l" t="t" r="r" b="b"/>
              <a:pathLst>
                <a:path w="674369" h="503554">
                  <a:moveTo>
                    <a:pt x="0" y="83819"/>
                  </a:moveTo>
                  <a:lnTo>
                    <a:pt x="6591" y="51167"/>
                  </a:lnTo>
                  <a:lnTo>
                    <a:pt x="24566" y="24526"/>
                  </a:lnTo>
                  <a:lnTo>
                    <a:pt x="51226" y="6578"/>
                  </a:lnTo>
                  <a:lnTo>
                    <a:pt x="83870" y="0"/>
                  </a:lnTo>
                  <a:lnTo>
                    <a:pt x="590143" y="0"/>
                  </a:lnTo>
                  <a:lnTo>
                    <a:pt x="622742" y="6578"/>
                  </a:lnTo>
                  <a:lnTo>
                    <a:pt x="649389" y="24526"/>
                  </a:lnTo>
                  <a:lnTo>
                    <a:pt x="667367" y="51167"/>
                  </a:lnTo>
                  <a:lnTo>
                    <a:pt x="673963" y="83819"/>
                  </a:lnTo>
                  <a:lnTo>
                    <a:pt x="673963" y="419353"/>
                  </a:lnTo>
                  <a:lnTo>
                    <a:pt x="667367" y="451953"/>
                  </a:lnTo>
                  <a:lnTo>
                    <a:pt x="649389" y="478599"/>
                  </a:lnTo>
                  <a:lnTo>
                    <a:pt x="622742" y="496577"/>
                  </a:lnTo>
                  <a:lnTo>
                    <a:pt x="590143" y="503173"/>
                  </a:lnTo>
                  <a:lnTo>
                    <a:pt x="83870" y="503173"/>
                  </a:lnTo>
                  <a:lnTo>
                    <a:pt x="51226" y="496577"/>
                  </a:lnTo>
                  <a:lnTo>
                    <a:pt x="24566" y="478599"/>
                  </a:lnTo>
                  <a:lnTo>
                    <a:pt x="6591" y="451953"/>
                  </a:lnTo>
                  <a:lnTo>
                    <a:pt x="0" y="419353"/>
                  </a:lnTo>
                  <a:lnTo>
                    <a:pt x="0" y="8381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144320" y="5910834"/>
            <a:ext cx="437515" cy="3556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57785">
              <a:lnSpc>
                <a:spcPts val="1270"/>
              </a:lnSpc>
              <a:spcBef>
                <a:spcPts val="185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KẾT </a:t>
            </a:r>
            <a:r>
              <a:rPr sz="11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Đ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1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Ạ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06295" y="1019175"/>
            <a:ext cx="7254875" cy="3276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35"/>
              </a:spcBef>
            </a:pPr>
            <a:r>
              <a:rPr sz="1200" spc="-5" dirty="0">
                <a:latin typeface="Calibri"/>
                <a:cs typeface="Calibri"/>
              </a:rPr>
              <a:t>Giới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thiệu</a:t>
            </a:r>
            <a:r>
              <a:rPr sz="1200" dirty="0">
                <a:latin typeface="Calibri"/>
                <a:cs typeface="Calibri"/>
              </a:rPr>
              <a:t> tác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giả,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tác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phẩm,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chi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tiết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cái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bóng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được tác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giả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láy đi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láy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lại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với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hai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hình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ảnh</a:t>
            </a:r>
            <a:r>
              <a:rPr sz="1300" dirty="0">
                <a:latin typeface="Calibri"/>
                <a:cs typeface="Calibri"/>
              </a:rPr>
              <a:t> cái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bóng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khác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nhau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73245" y="1525269"/>
            <a:ext cx="5280025" cy="3194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5"/>
              </a:spcBef>
            </a:pPr>
            <a:r>
              <a:rPr sz="1200" dirty="0">
                <a:latin typeface="Calibri"/>
                <a:cs typeface="Calibri"/>
              </a:rPr>
              <a:t>-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tiết thắt nút,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nguyên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nhân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trực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tiếp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dẫn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tới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cái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chết của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Vũ Nương.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71975" y="1905000"/>
            <a:ext cx="5280025" cy="50419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96520" marR="87630">
              <a:lnSpc>
                <a:spcPct val="109200"/>
              </a:lnSpc>
              <a:spcBef>
                <a:spcPts val="200"/>
              </a:spcBef>
            </a:pPr>
            <a:r>
              <a:rPr sz="1300" spc="-5" dirty="0">
                <a:latin typeface="Calibri"/>
                <a:cs typeface="Calibri"/>
              </a:rPr>
              <a:t>- Chi tiết mở </a:t>
            </a:r>
            <a:r>
              <a:rPr sz="1300" dirty="0">
                <a:latin typeface="Calibri"/>
                <a:cs typeface="Calibri"/>
              </a:rPr>
              <a:t>nút </a:t>
            </a:r>
            <a:r>
              <a:rPr sz="1300" spc="-5" dirty="0">
                <a:latin typeface="Calibri"/>
                <a:cs typeface="Calibri"/>
              </a:rPr>
              <a:t>khi Trương Sinh nhận ra </a:t>
            </a:r>
            <a:r>
              <a:rPr sz="1300" dirty="0">
                <a:latin typeface="Calibri"/>
                <a:cs typeface="Calibri"/>
              </a:rPr>
              <a:t>cái </a:t>
            </a:r>
            <a:r>
              <a:rPr sz="1300" spc="-5" dirty="0">
                <a:latin typeface="Calibri"/>
                <a:cs typeface="Calibri"/>
              </a:rPr>
              <a:t>bóng trên tường chính là người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mà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bé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Đản gọi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là Cha,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5" dirty="0">
                <a:latin typeface="Calibri"/>
                <a:cs typeface="Calibri"/>
              </a:rPr>
              <a:t>từ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đó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nhận ra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mình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đã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nghi oan cho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Vũ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Nương.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71975" y="2466975"/>
            <a:ext cx="5280025" cy="5334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6520" marR="87630">
              <a:lnSpc>
                <a:spcPct val="109200"/>
              </a:lnSpc>
              <a:spcBef>
                <a:spcPts val="204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6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Hoàn</a:t>
            </a:r>
            <a:r>
              <a:rPr sz="1300" spc="6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thiện</a:t>
            </a:r>
            <a:r>
              <a:rPr sz="1300" spc="6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vẻ</a:t>
            </a:r>
            <a:r>
              <a:rPr sz="1300" spc="6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đẹp</a:t>
            </a:r>
            <a:r>
              <a:rPr sz="1300" spc="6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nhân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cách,</a:t>
            </a:r>
            <a:r>
              <a:rPr sz="1300" spc="6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thể</a:t>
            </a:r>
            <a:r>
              <a:rPr sz="1300" spc="7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hiện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rõ</a:t>
            </a:r>
            <a:r>
              <a:rPr sz="1300" spc="8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nét</a:t>
            </a:r>
            <a:r>
              <a:rPr sz="1300" spc="5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hơn</a:t>
            </a:r>
            <a:r>
              <a:rPr sz="1300" spc="6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số</a:t>
            </a:r>
            <a:r>
              <a:rPr sz="1300" spc="7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phận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bi</a:t>
            </a:r>
            <a:r>
              <a:rPr sz="1300" spc="7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kịch</a:t>
            </a:r>
            <a:r>
              <a:rPr sz="1300" spc="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của</a:t>
            </a:r>
            <a:r>
              <a:rPr sz="1300" spc="6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Vũ </a:t>
            </a:r>
            <a:r>
              <a:rPr sz="1300" spc="-27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Nương nói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riêng và người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phụ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nữ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Việt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Nam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nói</a:t>
            </a:r>
            <a:r>
              <a:rPr sz="1300" spc="-5" dirty="0">
                <a:latin typeface="Calibri"/>
                <a:cs typeface="Calibri"/>
              </a:rPr>
              <a:t> chung.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71340" y="3090545"/>
            <a:ext cx="5280025" cy="31877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35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0" dirty="0">
                <a:latin typeface="Calibri"/>
                <a:cs typeface="Calibri"/>
              </a:rPr>
              <a:t> Góp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phần tố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cáo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những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oan trái,</a:t>
            </a:r>
            <a:r>
              <a:rPr sz="1300" dirty="0">
                <a:latin typeface="Calibri"/>
                <a:cs typeface="Calibri"/>
              </a:rPr>
              <a:t> bất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công trong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xã </a:t>
            </a:r>
            <a:r>
              <a:rPr sz="1300" dirty="0">
                <a:latin typeface="Calibri"/>
                <a:cs typeface="Calibri"/>
              </a:rPr>
              <a:t>hội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phong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kiến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xưa.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6264" y="2239010"/>
            <a:ext cx="2125345" cy="92583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96520" marR="86995" algn="just">
              <a:lnSpc>
                <a:spcPct val="121500"/>
              </a:lnSpc>
              <a:spcBef>
                <a:spcPts val="10"/>
              </a:spcBef>
            </a:pPr>
            <a:r>
              <a:rPr sz="1300" b="1" spc="-5" dirty="0">
                <a:latin typeface="Calibri"/>
                <a:cs typeface="Calibri"/>
              </a:rPr>
              <a:t>1.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</a:t>
            </a:r>
            <a:r>
              <a:rPr sz="1300" b="1" spc="-5" dirty="0">
                <a:latin typeface="Calibri"/>
                <a:cs typeface="Calibri"/>
              </a:rPr>
              <a:t>ái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bóng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“trên</a:t>
            </a:r>
            <a:r>
              <a:rPr sz="1300" b="1" spc="28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tường” 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hay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còn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được</a:t>
            </a:r>
            <a:r>
              <a:rPr sz="1300" b="1" dirty="0">
                <a:latin typeface="Calibri"/>
                <a:cs typeface="Calibri"/>
              </a:rPr>
              <a:t> gọi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là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“Cha </a:t>
            </a:r>
            <a:r>
              <a:rPr sz="1300" b="1" spc="-5" dirty="0">
                <a:latin typeface="Calibri"/>
                <a:cs typeface="Calibri"/>
              </a:rPr>
              <a:t> Đản”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68804" y="4530090"/>
            <a:ext cx="2125345" cy="5943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95250" marR="91440">
              <a:lnSpc>
                <a:spcPct val="121500"/>
              </a:lnSpc>
              <a:spcBef>
                <a:spcPts val="10"/>
              </a:spcBef>
            </a:pPr>
            <a:r>
              <a:rPr sz="1300" b="1" spc="-5" dirty="0">
                <a:latin typeface="Calibri"/>
                <a:cs typeface="Calibri"/>
              </a:rPr>
              <a:t>2.</a:t>
            </a:r>
            <a:r>
              <a:rPr sz="1300" b="1" spc="15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</a:t>
            </a:r>
            <a:r>
              <a:rPr sz="1300" b="1" spc="-5" dirty="0">
                <a:latin typeface="Calibri"/>
                <a:cs typeface="Calibri"/>
              </a:rPr>
              <a:t>ái</a:t>
            </a:r>
            <a:r>
              <a:rPr sz="1300" b="1" spc="16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bóng</a:t>
            </a:r>
            <a:r>
              <a:rPr sz="1300" b="1" spc="15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“trên</a:t>
            </a:r>
            <a:r>
              <a:rPr sz="1300" b="1" spc="15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sông”</a:t>
            </a:r>
            <a:r>
              <a:rPr sz="1300" b="1" spc="15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khi </a:t>
            </a:r>
            <a:r>
              <a:rPr sz="1300" b="1" spc="-28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Vũ</a:t>
            </a:r>
            <a:r>
              <a:rPr sz="1300" b="1" spc="-1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Nương trở</a:t>
            </a:r>
            <a:r>
              <a:rPr sz="1300" b="1" dirty="0">
                <a:latin typeface="Calibri"/>
                <a:cs typeface="Calibri"/>
              </a:rPr>
              <a:t> về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71975" y="5114925"/>
            <a:ext cx="5280025" cy="7556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96520" marR="86995" algn="just">
              <a:lnSpc>
                <a:spcPct val="109700"/>
              </a:lnSpc>
              <a:spcBef>
                <a:spcPts val="195"/>
              </a:spcBef>
            </a:pPr>
            <a:r>
              <a:rPr sz="1200" dirty="0">
                <a:latin typeface="Calibri"/>
                <a:cs typeface="Calibri"/>
              </a:rPr>
              <a:t>- </a:t>
            </a:r>
            <a:r>
              <a:rPr sz="1300" spc="-5" dirty="0">
                <a:latin typeface="Calibri"/>
                <a:cs typeface="Calibri"/>
              </a:rPr>
              <a:t>Mang ý nghĩa thức </a:t>
            </a:r>
            <a:r>
              <a:rPr sz="1300" spc="-10" dirty="0">
                <a:latin typeface="Calibri"/>
                <a:cs typeface="Calibri"/>
              </a:rPr>
              <a:t>tỉnh người </a:t>
            </a:r>
            <a:r>
              <a:rPr sz="1300" spc="-5" dirty="0">
                <a:latin typeface="Calibri"/>
                <a:cs typeface="Calibri"/>
              </a:rPr>
              <a:t>đọc về bài học hạnh phúc muôn đời: một khi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đánh mất niềm tin, </a:t>
            </a:r>
            <a:r>
              <a:rPr sz="1300" dirty="0">
                <a:latin typeface="Calibri"/>
                <a:cs typeface="Calibri"/>
              </a:rPr>
              <a:t>hạnh </a:t>
            </a:r>
            <a:r>
              <a:rPr sz="1300" spc="-5" dirty="0">
                <a:latin typeface="Calibri"/>
                <a:cs typeface="Calibri"/>
              </a:rPr>
              <a:t>phúc </a:t>
            </a:r>
            <a:r>
              <a:rPr sz="1300" dirty="0">
                <a:latin typeface="Calibri"/>
                <a:cs typeface="Calibri"/>
              </a:rPr>
              <a:t>chỉ </a:t>
            </a:r>
            <a:r>
              <a:rPr sz="1300" spc="-5" dirty="0">
                <a:latin typeface="Calibri"/>
                <a:cs typeface="Calibri"/>
              </a:rPr>
              <a:t>còn là </a:t>
            </a:r>
            <a:r>
              <a:rPr sz="1300" dirty="0">
                <a:latin typeface="Calibri"/>
                <a:cs typeface="Calibri"/>
              </a:rPr>
              <a:t>chiếc </a:t>
            </a:r>
            <a:r>
              <a:rPr sz="1300" spc="-5" dirty="0">
                <a:latin typeface="Calibri"/>
                <a:cs typeface="Calibri"/>
              </a:rPr>
              <a:t>bóng </a:t>
            </a:r>
            <a:r>
              <a:rPr sz="1300" dirty="0">
                <a:latin typeface="Calibri"/>
                <a:cs typeface="Calibri"/>
              </a:rPr>
              <a:t>mờ </a:t>
            </a:r>
            <a:r>
              <a:rPr sz="1300" spc="-5" dirty="0">
                <a:latin typeface="Calibri"/>
                <a:cs typeface="Calibri"/>
              </a:rPr>
              <a:t>ảo, </a:t>
            </a:r>
            <a:r>
              <a:rPr sz="1300" dirty="0">
                <a:latin typeface="Calibri"/>
                <a:cs typeface="Calibri"/>
              </a:rPr>
              <a:t>hư </a:t>
            </a:r>
            <a:r>
              <a:rPr sz="1300" spc="-5" dirty="0">
                <a:latin typeface="Calibri"/>
                <a:cs typeface="Calibri"/>
              </a:rPr>
              <a:t>vô. Oan đã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được</a:t>
            </a:r>
            <a:r>
              <a:rPr sz="1300" spc="-5" dirty="0">
                <a:latin typeface="Calibri"/>
                <a:cs typeface="Calibri"/>
              </a:rPr>
              <a:t> giải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nhưng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Vũ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Nương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không </a:t>
            </a:r>
            <a:r>
              <a:rPr sz="1300" spc="-10" dirty="0">
                <a:latin typeface="Calibri"/>
                <a:cs typeface="Calibri"/>
              </a:rPr>
              <a:t>thể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trở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về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trần gian được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nữa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81500" y="4209415"/>
            <a:ext cx="5280025" cy="7715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6520" marR="88265" algn="just">
              <a:lnSpc>
                <a:spcPct val="109200"/>
              </a:lnSpc>
              <a:spcBef>
                <a:spcPts val="204"/>
              </a:spcBef>
            </a:pPr>
            <a:r>
              <a:rPr sz="1200" dirty="0">
                <a:latin typeface="Calibri"/>
                <a:cs typeface="Calibri"/>
              </a:rPr>
              <a:t>- </a:t>
            </a:r>
            <a:r>
              <a:rPr sz="1300" spc="-5" dirty="0">
                <a:latin typeface="Calibri"/>
                <a:cs typeface="Calibri"/>
              </a:rPr>
              <a:t>Chiếc bóng” xuất </a:t>
            </a:r>
            <a:r>
              <a:rPr sz="1300" dirty="0">
                <a:latin typeface="Calibri"/>
                <a:cs typeface="Calibri"/>
              </a:rPr>
              <a:t>hiện </a:t>
            </a:r>
            <a:r>
              <a:rPr sz="1300" spc="-5" dirty="0">
                <a:latin typeface="Calibri"/>
                <a:cs typeface="Calibri"/>
              </a:rPr>
              <a:t>ở cuối truyện: “Rồi trong </a:t>
            </a:r>
            <a:r>
              <a:rPr sz="1300" dirty="0">
                <a:latin typeface="Calibri"/>
                <a:cs typeface="Calibri"/>
              </a:rPr>
              <a:t>chốc </a:t>
            </a:r>
            <a:r>
              <a:rPr sz="1300" spc="-5" dirty="0">
                <a:latin typeface="Calibri"/>
                <a:cs typeface="Calibri"/>
              </a:rPr>
              <a:t>lát, bóng nàng loang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loáng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mờ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nhạt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dần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mà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biến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đi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mất”: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khắc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họa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giá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trị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hiện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thực,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nhân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đạo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sâu </a:t>
            </a:r>
            <a:r>
              <a:rPr sz="1300" spc="-28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sắc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của tác phẩm.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73245" y="3788409"/>
            <a:ext cx="5280025" cy="3194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40"/>
              </a:spcBef>
            </a:pPr>
            <a:r>
              <a:rPr sz="1200" dirty="0">
                <a:latin typeface="Calibri"/>
                <a:cs typeface="Calibri"/>
              </a:rPr>
              <a:t>-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Cái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bóng mang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ý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nghĩa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của</a:t>
            </a:r>
            <a:r>
              <a:rPr sz="1300" spc="-5" dirty="0">
                <a:latin typeface="Calibri"/>
                <a:cs typeface="Calibri"/>
              </a:rPr>
              <a:t> chi tiết kỳ ảo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67889" y="5918834"/>
            <a:ext cx="2660650" cy="3194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45"/>
              </a:spcBef>
            </a:pPr>
            <a:r>
              <a:rPr sz="1200" dirty="0">
                <a:latin typeface="Calibri"/>
                <a:cs typeface="Calibri"/>
              </a:rPr>
              <a:t>Khẳng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định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lại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vấn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đề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990213" y="1677034"/>
            <a:ext cx="383540" cy="795020"/>
          </a:xfrm>
          <a:custGeom>
            <a:avLst/>
            <a:gdLst/>
            <a:ahLst/>
            <a:cxnLst/>
            <a:rect l="l" t="t" r="r" b="b"/>
            <a:pathLst>
              <a:path w="383539" h="795019">
                <a:moveTo>
                  <a:pt x="383032" y="567055"/>
                </a:moveTo>
                <a:lnTo>
                  <a:pt x="298069" y="572897"/>
                </a:lnTo>
                <a:lnTo>
                  <a:pt x="315023" y="601649"/>
                </a:lnTo>
                <a:lnTo>
                  <a:pt x="1524" y="786511"/>
                </a:lnTo>
                <a:lnTo>
                  <a:pt x="6350" y="794639"/>
                </a:lnTo>
                <a:lnTo>
                  <a:pt x="319824" y="609790"/>
                </a:lnTo>
                <a:lnTo>
                  <a:pt x="336804" y="638556"/>
                </a:lnTo>
                <a:lnTo>
                  <a:pt x="364794" y="595249"/>
                </a:lnTo>
                <a:lnTo>
                  <a:pt x="383032" y="567055"/>
                </a:lnTo>
                <a:close/>
              </a:path>
              <a:path w="383539" h="795019">
                <a:moveTo>
                  <a:pt x="383032" y="0"/>
                </a:moveTo>
                <a:lnTo>
                  <a:pt x="308991" y="42164"/>
                </a:lnTo>
                <a:lnTo>
                  <a:pt x="336715" y="60731"/>
                </a:lnTo>
                <a:lnTo>
                  <a:pt x="0" y="564388"/>
                </a:lnTo>
                <a:lnTo>
                  <a:pt x="7874" y="569722"/>
                </a:lnTo>
                <a:lnTo>
                  <a:pt x="344627" y="66027"/>
                </a:lnTo>
                <a:lnTo>
                  <a:pt x="372364" y="84582"/>
                </a:lnTo>
                <a:lnTo>
                  <a:pt x="376694" y="50165"/>
                </a:lnTo>
                <a:lnTo>
                  <a:pt x="3830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992753" y="2624963"/>
            <a:ext cx="381000" cy="133350"/>
          </a:xfrm>
          <a:custGeom>
            <a:avLst/>
            <a:gdLst/>
            <a:ahLst/>
            <a:cxnLst/>
            <a:rect l="l" t="t" r="r" b="b"/>
            <a:pathLst>
              <a:path w="381000" h="133350">
                <a:moveTo>
                  <a:pt x="306144" y="101500"/>
                </a:moveTo>
                <a:lnTo>
                  <a:pt x="296545" y="133350"/>
                </a:lnTo>
                <a:lnTo>
                  <a:pt x="380492" y="118872"/>
                </a:lnTo>
                <a:lnTo>
                  <a:pt x="365941" y="105156"/>
                </a:lnTo>
                <a:lnTo>
                  <a:pt x="318262" y="105156"/>
                </a:lnTo>
                <a:lnTo>
                  <a:pt x="306144" y="101500"/>
                </a:lnTo>
                <a:close/>
              </a:path>
              <a:path w="381000" h="133350">
                <a:moveTo>
                  <a:pt x="308903" y="92345"/>
                </a:moveTo>
                <a:lnTo>
                  <a:pt x="306144" y="101500"/>
                </a:lnTo>
                <a:lnTo>
                  <a:pt x="318262" y="105156"/>
                </a:lnTo>
                <a:lnTo>
                  <a:pt x="321056" y="96012"/>
                </a:lnTo>
                <a:lnTo>
                  <a:pt x="308903" y="92345"/>
                </a:lnTo>
                <a:close/>
              </a:path>
              <a:path w="381000" h="133350">
                <a:moveTo>
                  <a:pt x="318516" y="60451"/>
                </a:moveTo>
                <a:lnTo>
                  <a:pt x="308903" y="92345"/>
                </a:lnTo>
                <a:lnTo>
                  <a:pt x="321056" y="96012"/>
                </a:lnTo>
                <a:lnTo>
                  <a:pt x="318262" y="105156"/>
                </a:lnTo>
                <a:lnTo>
                  <a:pt x="365941" y="105156"/>
                </a:lnTo>
                <a:lnTo>
                  <a:pt x="318516" y="60451"/>
                </a:lnTo>
                <a:close/>
              </a:path>
              <a:path w="381000" h="133350">
                <a:moveTo>
                  <a:pt x="2794" y="0"/>
                </a:moveTo>
                <a:lnTo>
                  <a:pt x="0" y="9144"/>
                </a:lnTo>
                <a:lnTo>
                  <a:pt x="306144" y="101500"/>
                </a:lnTo>
                <a:lnTo>
                  <a:pt x="308903" y="92345"/>
                </a:lnTo>
                <a:lnTo>
                  <a:pt x="2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990975" y="2834894"/>
            <a:ext cx="382270" cy="347345"/>
          </a:xfrm>
          <a:custGeom>
            <a:avLst/>
            <a:gdLst/>
            <a:ahLst/>
            <a:cxnLst/>
            <a:rect l="l" t="t" r="r" b="b"/>
            <a:pathLst>
              <a:path w="382270" h="347344">
                <a:moveTo>
                  <a:pt x="322590" y="299466"/>
                </a:moveTo>
                <a:lnTo>
                  <a:pt x="300227" y="324103"/>
                </a:lnTo>
                <a:lnTo>
                  <a:pt x="382270" y="347090"/>
                </a:lnTo>
                <a:lnTo>
                  <a:pt x="367061" y="307975"/>
                </a:lnTo>
                <a:lnTo>
                  <a:pt x="331977" y="307975"/>
                </a:lnTo>
                <a:lnTo>
                  <a:pt x="322590" y="299466"/>
                </a:lnTo>
                <a:close/>
              </a:path>
              <a:path w="382270" h="347344">
                <a:moveTo>
                  <a:pt x="329053" y="292345"/>
                </a:moveTo>
                <a:lnTo>
                  <a:pt x="322590" y="299466"/>
                </a:lnTo>
                <a:lnTo>
                  <a:pt x="331977" y="307975"/>
                </a:lnTo>
                <a:lnTo>
                  <a:pt x="338454" y="300863"/>
                </a:lnTo>
                <a:lnTo>
                  <a:pt x="329053" y="292345"/>
                </a:lnTo>
                <a:close/>
              </a:path>
              <a:path w="382270" h="347344">
                <a:moveTo>
                  <a:pt x="351409" y="267715"/>
                </a:moveTo>
                <a:lnTo>
                  <a:pt x="329053" y="292345"/>
                </a:lnTo>
                <a:lnTo>
                  <a:pt x="338454" y="300863"/>
                </a:lnTo>
                <a:lnTo>
                  <a:pt x="331977" y="307975"/>
                </a:lnTo>
                <a:lnTo>
                  <a:pt x="367061" y="307975"/>
                </a:lnTo>
                <a:lnTo>
                  <a:pt x="351409" y="267715"/>
                </a:lnTo>
                <a:close/>
              </a:path>
              <a:path w="382270" h="347344">
                <a:moveTo>
                  <a:pt x="6350" y="0"/>
                </a:moveTo>
                <a:lnTo>
                  <a:pt x="0" y="7111"/>
                </a:lnTo>
                <a:lnTo>
                  <a:pt x="322590" y="299466"/>
                </a:lnTo>
                <a:lnTo>
                  <a:pt x="329053" y="292345"/>
                </a:lnTo>
                <a:lnTo>
                  <a:pt x="6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90213" y="3943984"/>
            <a:ext cx="383540" cy="588645"/>
          </a:xfrm>
          <a:custGeom>
            <a:avLst/>
            <a:gdLst/>
            <a:ahLst/>
            <a:cxnLst/>
            <a:rect l="l" t="t" r="r" b="b"/>
            <a:pathLst>
              <a:path w="383539" h="588645">
                <a:moveTo>
                  <a:pt x="337610" y="61407"/>
                </a:moveTo>
                <a:lnTo>
                  <a:pt x="0" y="583564"/>
                </a:lnTo>
                <a:lnTo>
                  <a:pt x="7874" y="588644"/>
                </a:lnTo>
                <a:lnTo>
                  <a:pt x="345622" y="66590"/>
                </a:lnTo>
                <a:lnTo>
                  <a:pt x="337610" y="61407"/>
                </a:lnTo>
                <a:close/>
              </a:path>
              <a:path w="383539" h="588645">
                <a:moveTo>
                  <a:pt x="377410" y="50673"/>
                </a:moveTo>
                <a:lnTo>
                  <a:pt x="344550" y="50673"/>
                </a:lnTo>
                <a:lnTo>
                  <a:pt x="352551" y="55879"/>
                </a:lnTo>
                <a:lnTo>
                  <a:pt x="345622" y="66590"/>
                </a:lnTo>
                <a:lnTo>
                  <a:pt x="373634" y="84709"/>
                </a:lnTo>
                <a:lnTo>
                  <a:pt x="377410" y="50673"/>
                </a:lnTo>
                <a:close/>
              </a:path>
              <a:path w="383539" h="588645">
                <a:moveTo>
                  <a:pt x="344550" y="50673"/>
                </a:moveTo>
                <a:lnTo>
                  <a:pt x="337610" y="61407"/>
                </a:lnTo>
                <a:lnTo>
                  <a:pt x="345622" y="66590"/>
                </a:lnTo>
                <a:lnTo>
                  <a:pt x="352551" y="55879"/>
                </a:lnTo>
                <a:lnTo>
                  <a:pt x="344550" y="50673"/>
                </a:lnTo>
                <a:close/>
              </a:path>
              <a:path w="383539" h="588645">
                <a:moveTo>
                  <a:pt x="383032" y="0"/>
                </a:moveTo>
                <a:lnTo>
                  <a:pt x="309625" y="43306"/>
                </a:lnTo>
                <a:lnTo>
                  <a:pt x="337610" y="61407"/>
                </a:lnTo>
                <a:lnTo>
                  <a:pt x="344550" y="50673"/>
                </a:lnTo>
                <a:lnTo>
                  <a:pt x="377410" y="50673"/>
                </a:lnTo>
                <a:lnTo>
                  <a:pt x="3830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92371" y="4633340"/>
            <a:ext cx="391160" cy="172720"/>
          </a:xfrm>
          <a:custGeom>
            <a:avLst/>
            <a:gdLst/>
            <a:ahLst/>
            <a:cxnLst/>
            <a:rect l="l" t="t" r="r" b="b"/>
            <a:pathLst>
              <a:path w="391160" h="172720">
                <a:moveTo>
                  <a:pt x="318852" y="30787"/>
                </a:moveTo>
                <a:lnTo>
                  <a:pt x="0" y="163448"/>
                </a:lnTo>
                <a:lnTo>
                  <a:pt x="3555" y="172338"/>
                </a:lnTo>
                <a:lnTo>
                  <a:pt x="322540" y="39673"/>
                </a:lnTo>
                <a:lnTo>
                  <a:pt x="318852" y="30787"/>
                </a:lnTo>
                <a:close/>
              </a:path>
              <a:path w="391160" h="172720">
                <a:moveTo>
                  <a:pt x="373768" y="25907"/>
                </a:moveTo>
                <a:lnTo>
                  <a:pt x="330580" y="25907"/>
                </a:lnTo>
                <a:lnTo>
                  <a:pt x="334263" y="34797"/>
                </a:lnTo>
                <a:lnTo>
                  <a:pt x="322540" y="39673"/>
                </a:lnTo>
                <a:lnTo>
                  <a:pt x="335279" y="70357"/>
                </a:lnTo>
                <a:lnTo>
                  <a:pt x="373768" y="25907"/>
                </a:lnTo>
                <a:close/>
              </a:path>
              <a:path w="391160" h="172720">
                <a:moveTo>
                  <a:pt x="330580" y="25907"/>
                </a:moveTo>
                <a:lnTo>
                  <a:pt x="318852" y="30787"/>
                </a:lnTo>
                <a:lnTo>
                  <a:pt x="322540" y="39673"/>
                </a:lnTo>
                <a:lnTo>
                  <a:pt x="334263" y="34797"/>
                </a:lnTo>
                <a:lnTo>
                  <a:pt x="330580" y="25907"/>
                </a:lnTo>
                <a:close/>
              </a:path>
              <a:path w="391160" h="172720">
                <a:moveTo>
                  <a:pt x="306069" y="0"/>
                </a:moveTo>
                <a:lnTo>
                  <a:pt x="318852" y="30787"/>
                </a:lnTo>
                <a:lnTo>
                  <a:pt x="330580" y="25907"/>
                </a:lnTo>
                <a:lnTo>
                  <a:pt x="373768" y="25907"/>
                </a:lnTo>
                <a:lnTo>
                  <a:pt x="391032" y="5968"/>
                </a:lnTo>
                <a:lnTo>
                  <a:pt x="3060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91228" y="5120766"/>
            <a:ext cx="401320" cy="318770"/>
          </a:xfrm>
          <a:custGeom>
            <a:avLst/>
            <a:gdLst/>
            <a:ahLst/>
            <a:cxnLst/>
            <a:rect l="l" t="t" r="r" b="b"/>
            <a:pathLst>
              <a:path w="401320" h="318770">
                <a:moveTo>
                  <a:pt x="338369" y="275051"/>
                </a:moveTo>
                <a:lnTo>
                  <a:pt x="317626" y="301243"/>
                </a:lnTo>
                <a:lnTo>
                  <a:pt x="401066" y="318642"/>
                </a:lnTo>
                <a:lnTo>
                  <a:pt x="384396" y="282955"/>
                </a:lnTo>
                <a:lnTo>
                  <a:pt x="348361" y="282955"/>
                </a:lnTo>
                <a:lnTo>
                  <a:pt x="338369" y="275051"/>
                </a:lnTo>
                <a:close/>
              </a:path>
              <a:path w="401320" h="318770">
                <a:moveTo>
                  <a:pt x="344266" y="267605"/>
                </a:moveTo>
                <a:lnTo>
                  <a:pt x="338369" y="275051"/>
                </a:lnTo>
                <a:lnTo>
                  <a:pt x="348361" y="282955"/>
                </a:lnTo>
                <a:lnTo>
                  <a:pt x="354203" y="275462"/>
                </a:lnTo>
                <a:lnTo>
                  <a:pt x="344266" y="267605"/>
                </a:lnTo>
                <a:close/>
              </a:path>
              <a:path w="401320" h="318770">
                <a:moveTo>
                  <a:pt x="364998" y="241426"/>
                </a:moveTo>
                <a:lnTo>
                  <a:pt x="344266" y="267605"/>
                </a:lnTo>
                <a:lnTo>
                  <a:pt x="354203" y="275462"/>
                </a:lnTo>
                <a:lnTo>
                  <a:pt x="348361" y="282955"/>
                </a:lnTo>
                <a:lnTo>
                  <a:pt x="384396" y="282955"/>
                </a:lnTo>
                <a:lnTo>
                  <a:pt x="364998" y="241426"/>
                </a:lnTo>
                <a:close/>
              </a:path>
              <a:path w="401320" h="318770">
                <a:moveTo>
                  <a:pt x="5842" y="0"/>
                </a:moveTo>
                <a:lnTo>
                  <a:pt x="0" y="7365"/>
                </a:lnTo>
                <a:lnTo>
                  <a:pt x="338369" y="275051"/>
                </a:lnTo>
                <a:lnTo>
                  <a:pt x="344266" y="267605"/>
                </a:lnTo>
                <a:lnTo>
                  <a:pt x="58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576578" y="1115059"/>
            <a:ext cx="591820" cy="4993005"/>
          </a:xfrm>
          <a:custGeom>
            <a:avLst/>
            <a:gdLst/>
            <a:ahLst/>
            <a:cxnLst/>
            <a:rect l="l" t="t" r="r" b="b"/>
            <a:pathLst>
              <a:path w="591819" h="4993005">
                <a:moveTo>
                  <a:pt x="305689" y="3658616"/>
                </a:moveTo>
                <a:lnTo>
                  <a:pt x="273926" y="3668611"/>
                </a:lnTo>
                <a:lnTo>
                  <a:pt x="9144" y="2827528"/>
                </a:lnTo>
                <a:lnTo>
                  <a:pt x="0" y="2830322"/>
                </a:lnTo>
                <a:lnTo>
                  <a:pt x="264807" y="3671481"/>
                </a:lnTo>
                <a:lnTo>
                  <a:pt x="233045" y="3681476"/>
                </a:lnTo>
                <a:lnTo>
                  <a:pt x="292227" y="3742690"/>
                </a:lnTo>
                <a:lnTo>
                  <a:pt x="301701" y="3683508"/>
                </a:lnTo>
                <a:lnTo>
                  <a:pt x="305689" y="3658616"/>
                </a:lnTo>
                <a:close/>
              </a:path>
              <a:path w="591819" h="4993005">
                <a:moveTo>
                  <a:pt x="310515" y="1435735"/>
                </a:moveTo>
                <a:lnTo>
                  <a:pt x="305511" y="1413002"/>
                </a:lnTo>
                <a:lnTo>
                  <a:pt x="292227" y="1352550"/>
                </a:lnTo>
                <a:lnTo>
                  <a:pt x="236601" y="1417193"/>
                </a:lnTo>
                <a:lnTo>
                  <a:pt x="268922" y="1425308"/>
                </a:lnTo>
                <a:lnTo>
                  <a:pt x="47625" y="2303907"/>
                </a:lnTo>
                <a:lnTo>
                  <a:pt x="56769" y="2306193"/>
                </a:lnTo>
                <a:lnTo>
                  <a:pt x="278193" y="1427632"/>
                </a:lnTo>
                <a:lnTo>
                  <a:pt x="310515" y="1435735"/>
                </a:lnTo>
                <a:close/>
              </a:path>
              <a:path w="591819" h="4993005">
                <a:moveTo>
                  <a:pt x="529717" y="38100"/>
                </a:moveTo>
                <a:lnTo>
                  <a:pt x="520306" y="33401"/>
                </a:lnTo>
                <a:lnTo>
                  <a:pt x="453517" y="0"/>
                </a:lnTo>
                <a:lnTo>
                  <a:pt x="453517" y="33401"/>
                </a:lnTo>
                <a:lnTo>
                  <a:pt x="109347" y="33401"/>
                </a:lnTo>
                <a:lnTo>
                  <a:pt x="109347" y="42926"/>
                </a:lnTo>
                <a:lnTo>
                  <a:pt x="453517" y="42926"/>
                </a:lnTo>
                <a:lnTo>
                  <a:pt x="453517" y="76200"/>
                </a:lnTo>
                <a:lnTo>
                  <a:pt x="520065" y="42926"/>
                </a:lnTo>
                <a:lnTo>
                  <a:pt x="529717" y="38100"/>
                </a:lnTo>
                <a:close/>
              </a:path>
              <a:path w="591819" h="4993005">
                <a:moveTo>
                  <a:pt x="591312" y="4953000"/>
                </a:moveTo>
                <a:lnTo>
                  <a:pt x="583819" y="4949444"/>
                </a:lnTo>
                <a:lnTo>
                  <a:pt x="514350" y="4916424"/>
                </a:lnTo>
                <a:lnTo>
                  <a:pt x="515010" y="4949698"/>
                </a:lnTo>
                <a:lnTo>
                  <a:pt x="109220" y="4957826"/>
                </a:lnTo>
                <a:lnTo>
                  <a:pt x="109474" y="4967351"/>
                </a:lnTo>
                <a:lnTo>
                  <a:pt x="515200" y="4959235"/>
                </a:lnTo>
                <a:lnTo>
                  <a:pt x="515874" y="4992624"/>
                </a:lnTo>
                <a:lnTo>
                  <a:pt x="591312" y="4953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886714"/>
            <a:ext cx="45516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none" spc="-5" dirty="0">
                <a:solidFill>
                  <a:srgbClr val="000000"/>
                </a:solidFill>
              </a:rPr>
              <a:t>II.</a:t>
            </a:r>
            <a:r>
              <a:rPr sz="1800" u="none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CẢM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NHẬN VỀ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NHÂN VẬT VŨ NƯƠNG</a:t>
            </a:r>
            <a:endParaRPr sz="1800"/>
          </a:p>
        </p:txBody>
      </p:sp>
      <p:grpSp>
        <p:nvGrpSpPr>
          <p:cNvPr id="3" name="object 3"/>
          <p:cNvGrpSpPr/>
          <p:nvPr/>
        </p:nvGrpSpPr>
        <p:grpSpPr>
          <a:xfrm>
            <a:off x="901700" y="1224407"/>
            <a:ext cx="780415" cy="5407025"/>
            <a:chOff x="901700" y="1224407"/>
            <a:chExt cx="780415" cy="5407025"/>
          </a:xfrm>
        </p:grpSpPr>
        <p:sp>
          <p:nvSpPr>
            <p:cNvPr id="4" name="object 4"/>
            <p:cNvSpPr/>
            <p:nvPr/>
          </p:nvSpPr>
          <p:spPr>
            <a:xfrm>
              <a:off x="933450" y="1256157"/>
              <a:ext cx="43815" cy="5343525"/>
            </a:xfrm>
            <a:custGeom>
              <a:avLst/>
              <a:gdLst/>
              <a:ahLst/>
              <a:cxnLst/>
              <a:rect l="l" t="t" r="r" b="b"/>
              <a:pathLst>
                <a:path w="43815" h="5343525">
                  <a:moveTo>
                    <a:pt x="0" y="0"/>
                  </a:moveTo>
                  <a:lnTo>
                    <a:pt x="43408" y="5343499"/>
                  </a:lnTo>
                </a:path>
              </a:pathLst>
            </a:custGeom>
            <a:ln w="63499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6703" y="3700272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588543" y="0"/>
                  </a:moveTo>
                  <a:lnTo>
                    <a:pt x="82067" y="0"/>
                  </a:lnTo>
                  <a:lnTo>
                    <a:pt x="50122" y="6461"/>
                  </a:lnTo>
                  <a:lnTo>
                    <a:pt x="24036" y="24066"/>
                  </a:lnTo>
                  <a:lnTo>
                    <a:pt x="6449" y="50149"/>
                  </a:lnTo>
                  <a:lnTo>
                    <a:pt x="0" y="82041"/>
                  </a:lnTo>
                  <a:lnTo>
                    <a:pt x="0" y="410337"/>
                  </a:lnTo>
                  <a:lnTo>
                    <a:pt x="6449" y="442303"/>
                  </a:lnTo>
                  <a:lnTo>
                    <a:pt x="24036" y="468423"/>
                  </a:lnTo>
                  <a:lnTo>
                    <a:pt x="50122" y="486042"/>
                  </a:lnTo>
                  <a:lnTo>
                    <a:pt x="82067" y="492505"/>
                  </a:lnTo>
                  <a:lnTo>
                    <a:pt x="588543" y="492505"/>
                  </a:lnTo>
                  <a:lnTo>
                    <a:pt x="620489" y="486042"/>
                  </a:lnTo>
                  <a:lnTo>
                    <a:pt x="646566" y="468423"/>
                  </a:lnTo>
                  <a:lnTo>
                    <a:pt x="664142" y="442303"/>
                  </a:lnTo>
                  <a:lnTo>
                    <a:pt x="670585" y="410337"/>
                  </a:lnTo>
                  <a:lnTo>
                    <a:pt x="670585" y="82041"/>
                  </a:lnTo>
                  <a:lnTo>
                    <a:pt x="664142" y="50149"/>
                  </a:lnTo>
                  <a:lnTo>
                    <a:pt x="646566" y="24066"/>
                  </a:lnTo>
                  <a:lnTo>
                    <a:pt x="620489" y="6461"/>
                  </a:lnTo>
                  <a:lnTo>
                    <a:pt x="588543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06703" y="3700272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0" y="82041"/>
                  </a:moveTo>
                  <a:lnTo>
                    <a:pt x="6449" y="50149"/>
                  </a:lnTo>
                  <a:lnTo>
                    <a:pt x="24036" y="24066"/>
                  </a:lnTo>
                  <a:lnTo>
                    <a:pt x="50122" y="6461"/>
                  </a:lnTo>
                  <a:lnTo>
                    <a:pt x="82067" y="0"/>
                  </a:lnTo>
                  <a:lnTo>
                    <a:pt x="588543" y="0"/>
                  </a:lnTo>
                  <a:lnTo>
                    <a:pt x="620489" y="6461"/>
                  </a:lnTo>
                  <a:lnTo>
                    <a:pt x="646566" y="24066"/>
                  </a:lnTo>
                  <a:lnTo>
                    <a:pt x="664142" y="50149"/>
                  </a:lnTo>
                  <a:lnTo>
                    <a:pt x="670585" y="82041"/>
                  </a:lnTo>
                  <a:lnTo>
                    <a:pt x="670585" y="410337"/>
                  </a:lnTo>
                  <a:lnTo>
                    <a:pt x="664142" y="442303"/>
                  </a:lnTo>
                  <a:lnTo>
                    <a:pt x="646566" y="468423"/>
                  </a:lnTo>
                  <a:lnTo>
                    <a:pt x="620489" y="486042"/>
                  </a:lnTo>
                  <a:lnTo>
                    <a:pt x="588543" y="492505"/>
                  </a:lnTo>
                  <a:lnTo>
                    <a:pt x="82067" y="492505"/>
                  </a:lnTo>
                  <a:lnTo>
                    <a:pt x="50122" y="486042"/>
                  </a:lnTo>
                  <a:lnTo>
                    <a:pt x="24036" y="468423"/>
                  </a:lnTo>
                  <a:lnTo>
                    <a:pt x="6449" y="442303"/>
                  </a:lnTo>
                  <a:lnTo>
                    <a:pt x="0" y="410337"/>
                  </a:lnTo>
                  <a:lnTo>
                    <a:pt x="0" y="8204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124508" y="3752214"/>
            <a:ext cx="437515" cy="3556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2540">
              <a:lnSpc>
                <a:spcPts val="1270"/>
              </a:lnSpc>
              <a:spcBef>
                <a:spcPts val="185"/>
              </a:spcBef>
            </a:pPr>
            <a:r>
              <a:rPr sz="1100" b="1" spc="-5" dirty="0">
                <a:latin typeface="Times New Roman"/>
                <a:cs typeface="Times New Roman"/>
              </a:rPr>
              <a:t>T</a:t>
            </a:r>
            <a:r>
              <a:rPr sz="1100" b="1" dirty="0">
                <a:latin typeface="Times New Roman"/>
                <a:cs typeface="Times New Roman"/>
              </a:rPr>
              <a:t>H</a:t>
            </a:r>
            <a:r>
              <a:rPr sz="1100" b="1" spc="-10" dirty="0">
                <a:latin typeface="Times New Roman"/>
                <a:cs typeface="Times New Roman"/>
              </a:rPr>
              <a:t>Â</a:t>
            </a:r>
            <a:r>
              <a:rPr sz="1100" b="1" dirty="0">
                <a:latin typeface="Times New Roman"/>
                <a:cs typeface="Times New Roman"/>
              </a:rPr>
              <a:t>N  </a:t>
            </a:r>
            <a:r>
              <a:rPr sz="1100" b="1" spc="-10" dirty="0">
                <a:latin typeface="Times New Roman"/>
                <a:cs typeface="Times New Roman"/>
              </a:rPr>
              <a:t>Đ</a:t>
            </a:r>
            <a:r>
              <a:rPr sz="1100" b="1" dirty="0">
                <a:latin typeface="Times New Roman"/>
                <a:cs typeface="Times New Roman"/>
              </a:rPr>
              <a:t>O</a:t>
            </a:r>
            <a:r>
              <a:rPr sz="1100" b="1" spc="-10" dirty="0">
                <a:latin typeface="Times New Roman"/>
                <a:cs typeface="Times New Roman"/>
              </a:rPr>
              <a:t>Ạ</a:t>
            </a:r>
            <a:r>
              <a:rPr sz="1100" b="1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76998" y="1280985"/>
            <a:ext cx="680720" cy="502284"/>
            <a:chOff x="976998" y="1280985"/>
            <a:chExt cx="680720" cy="502284"/>
          </a:xfrm>
        </p:grpSpPr>
        <p:sp>
          <p:nvSpPr>
            <p:cNvPr id="9" name="object 9"/>
            <p:cNvSpPr/>
            <p:nvPr/>
          </p:nvSpPr>
          <p:spPr>
            <a:xfrm>
              <a:off x="981760" y="1285747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588467" y="0"/>
                  </a:moveTo>
                  <a:lnTo>
                    <a:pt x="82067" y="0"/>
                  </a:lnTo>
                  <a:lnTo>
                    <a:pt x="50122" y="6443"/>
                  </a:lnTo>
                  <a:lnTo>
                    <a:pt x="24036" y="24018"/>
                  </a:lnTo>
                  <a:lnTo>
                    <a:pt x="6449" y="50095"/>
                  </a:lnTo>
                  <a:lnTo>
                    <a:pt x="0" y="82041"/>
                  </a:lnTo>
                  <a:lnTo>
                    <a:pt x="0" y="410337"/>
                  </a:lnTo>
                  <a:lnTo>
                    <a:pt x="6449" y="442283"/>
                  </a:lnTo>
                  <a:lnTo>
                    <a:pt x="24036" y="468360"/>
                  </a:lnTo>
                  <a:lnTo>
                    <a:pt x="50122" y="485935"/>
                  </a:lnTo>
                  <a:lnTo>
                    <a:pt x="82067" y="492378"/>
                  </a:lnTo>
                  <a:lnTo>
                    <a:pt x="588467" y="492378"/>
                  </a:lnTo>
                  <a:lnTo>
                    <a:pt x="620433" y="485935"/>
                  </a:lnTo>
                  <a:lnTo>
                    <a:pt x="646553" y="468360"/>
                  </a:lnTo>
                  <a:lnTo>
                    <a:pt x="664173" y="442283"/>
                  </a:lnTo>
                  <a:lnTo>
                    <a:pt x="670636" y="410337"/>
                  </a:lnTo>
                  <a:lnTo>
                    <a:pt x="670636" y="82041"/>
                  </a:lnTo>
                  <a:lnTo>
                    <a:pt x="664173" y="50095"/>
                  </a:lnTo>
                  <a:lnTo>
                    <a:pt x="646553" y="24018"/>
                  </a:lnTo>
                  <a:lnTo>
                    <a:pt x="620433" y="6443"/>
                  </a:lnTo>
                  <a:lnTo>
                    <a:pt x="58846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81760" y="1285747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0" y="82041"/>
                  </a:moveTo>
                  <a:lnTo>
                    <a:pt x="6449" y="50095"/>
                  </a:lnTo>
                  <a:lnTo>
                    <a:pt x="24036" y="24018"/>
                  </a:lnTo>
                  <a:lnTo>
                    <a:pt x="50122" y="6443"/>
                  </a:lnTo>
                  <a:lnTo>
                    <a:pt x="82067" y="0"/>
                  </a:lnTo>
                  <a:lnTo>
                    <a:pt x="588467" y="0"/>
                  </a:lnTo>
                  <a:lnTo>
                    <a:pt x="620433" y="6443"/>
                  </a:lnTo>
                  <a:lnTo>
                    <a:pt x="646553" y="24018"/>
                  </a:lnTo>
                  <a:lnTo>
                    <a:pt x="664173" y="50095"/>
                  </a:lnTo>
                  <a:lnTo>
                    <a:pt x="670636" y="82041"/>
                  </a:lnTo>
                  <a:lnTo>
                    <a:pt x="670636" y="410337"/>
                  </a:lnTo>
                  <a:lnTo>
                    <a:pt x="664173" y="442283"/>
                  </a:lnTo>
                  <a:lnTo>
                    <a:pt x="646553" y="468360"/>
                  </a:lnTo>
                  <a:lnTo>
                    <a:pt x="620433" y="485935"/>
                  </a:lnTo>
                  <a:lnTo>
                    <a:pt x="588467" y="492378"/>
                  </a:lnTo>
                  <a:lnTo>
                    <a:pt x="82067" y="492378"/>
                  </a:lnTo>
                  <a:lnTo>
                    <a:pt x="50122" y="485935"/>
                  </a:lnTo>
                  <a:lnTo>
                    <a:pt x="24036" y="468360"/>
                  </a:lnTo>
                  <a:lnTo>
                    <a:pt x="6449" y="442283"/>
                  </a:lnTo>
                  <a:lnTo>
                    <a:pt x="0" y="410337"/>
                  </a:lnTo>
                  <a:lnTo>
                    <a:pt x="0" y="8204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98600" y="1337818"/>
            <a:ext cx="437515" cy="3556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83820">
              <a:lnSpc>
                <a:spcPts val="1270"/>
              </a:lnSpc>
              <a:spcBef>
                <a:spcPts val="185"/>
              </a:spcBef>
            </a:pPr>
            <a:r>
              <a:rPr sz="1100" b="1" dirty="0">
                <a:latin typeface="Times New Roman"/>
                <a:cs typeface="Times New Roman"/>
              </a:rPr>
              <a:t>MỞ 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Đ</a:t>
            </a:r>
            <a:r>
              <a:rPr sz="1100" b="1" dirty="0">
                <a:latin typeface="Times New Roman"/>
                <a:cs typeface="Times New Roman"/>
              </a:rPr>
              <a:t>O</a:t>
            </a:r>
            <a:r>
              <a:rPr sz="1100" b="1" spc="-10" dirty="0">
                <a:latin typeface="Times New Roman"/>
                <a:cs typeface="Times New Roman"/>
              </a:rPr>
              <a:t>Ạ</a:t>
            </a:r>
            <a:r>
              <a:rPr sz="1100" b="1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20076" y="6088189"/>
            <a:ext cx="680720" cy="502284"/>
            <a:chOff x="1020076" y="6088189"/>
            <a:chExt cx="680720" cy="502284"/>
          </a:xfrm>
        </p:grpSpPr>
        <p:sp>
          <p:nvSpPr>
            <p:cNvPr id="13" name="object 13"/>
            <p:cNvSpPr/>
            <p:nvPr/>
          </p:nvSpPr>
          <p:spPr>
            <a:xfrm>
              <a:off x="1024839" y="6092952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59">
                  <a:moveTo>
                    <a:pt x="588568" y="0"/>
                  </a:moveTo>
                  <a:lnTo>
                    <a:pt x="82080" y="0"/>
                  </a:lnTo>
                  <a:lnTo>
                    <a:pt x="50133" y="6443"/>
                  </a:lnTo>
                  <a:lnTo>
                    <a:pt x="24042" y="24018"/>
                  </a:lnTo>
                  <a:lnTo>
                    <a:pt x="6451" y="50095"/>
                  </a:lnTo>
                  <a:lnTo>
                    <a:pt x="0" y="82042"/>
                  </a:lnTo>
                  <a:lnTo>
                    <a:pt x="0" y="410324"/>
                  </a:lnTo>
                  <a:lnTo>
                    <a:pt x="6451" y="442271"/>
                  </a:lnTo>
                  <a:lnTo>
                    <a:pt x="24042" y="468361"/>
                  </a:lnTo>
                  <a:lnTo>
                    <a:pt x="50133" y="485953"/>
                  </a:lnTo>
                  <a:lnTo>
                    <a:pt x="82080" y="492404"/>
                  </a:lnTo>
                  <a:lnTo>
                    <a:pt x="588568" y="492404"/>
                  </a:lnTo>
                  <a:lnTo>
                    <a:pt x="620515" y="485953"/>
                  </a:lnTo>
                  <a:lnTo>
                    <a:pt x="646591" y="468361"/>
                  </a:lnTo>
                  <a:lnTo>
                    <a:pt x="664167" y="442271"/>
                  </a:lnTo>
                  <a:lnTo>
                    <a:pt x="670610" y="410324"/>
                  </a:lnTo>
                  <a:lnTo>
                    <a:pt x="670610" y="82042"/>
                  </a:lnTo>
                  <a:lnTo>
                    <a:pt x="664167" y="50095"/>
                  </a:lnTo>
                  <a:lnTo>
                    <a:pt x="646591" y="24018"/>
                  </a:lnTo>
                  <a:lnTo>
                    <a:pt x="620515" y="6443"/>
                  </a:lnTo>
                  <a:lnTo>
                    <a:pt x="58856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24839" y="6092952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59">
                  <a:moveTo>
                    <a:pt x="0" y="82042"/>
                  </a:moveTo>
                  <a:lnTo>
                    <a:pt x="6451" y="50095"/>
                  </a:lnTo>
                  <a:lnTo>
                    <a:pt x="24042" y="24018"/>
                  </a:lnTo>
                  <a:lnTo>
                    <a:pt x="50133" y="6443"/>
                  </a:lnTo>
                  <a:lnTo>
                    <a:pt x="82080" y="0"/>
                  </a:lnTo>
                  <a:lnTo>
                    <a:pt x="588568" y="0"/>
                  </a:lnTo>
                  <a:lnTo>
                    <a:pt x="620515" y="6443"/>
                  </a:lnTo>
                  <a:lnTo>
                    <a:pt x="646591" y="24018"/>
                  </a:lnTo>
                  <a:lnTo>
                    <a:pt x="664167" y="50095"/>
                  </a:lnTo>
                  <a:lnTo>
                    <a:pt x="670610" y="82042"/>
                  </a:lnTo>
                  <a:lnTo>
                    <a:pt x="670610" y="410324"/>
                  </a:lnTo>
                  <a:lnTo>
                    <a:pt x="664167" y="442271"/>
                  </a:lnTo>
                  <a:lnTo>
                    <a:pt x="646591" y="468361"/>
                  </a:lnTo>
                  <a:lnTo>
                    <a:pt x="620515" y="485953"/>
                  </a:lnTo>
                  <a:lnTo>
                    <a:pt x="588568" y="492404"/>
                  </a:lnTo>
                  <a:lnTo>
                    <a:pt x="82080" y="492404"/>
                  </a:lnTo>
                  <a:lnTo>
                    <a:pt x="50133" y="485953"/>
                  </a:lnTo>
                  <a:lnTo>
                    <a:pt x="24042" y="468361"/>
                  </a:lnTo>
                  <a:lnTo>
                    <a:pt x="6451" y="442271"/>
                  </a:lnTo>
                  <a:lnTo>
                    <a:pt x="0" y="410324"/>
                  </a:lnTo>
                  <a:lnTo>
                    <a:pt x="0" y="8204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141272" y="6145529"/>
            <a:ext cx="437515" cy="3556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57785">
              <a:lnSpc>
                <a:spcPts val="1270"/>
              </a:lnSpc>
              <a:spcBef>
                <a:spcPts val="185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KẾT </a:t>
            </a:r>
            <a:r>
              <a:rPr sz="11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Đ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1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Ạ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16429" y="2585847"/>
            <a:ext cx="1884045" cy="52959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5250" marR="148590">
              <a:lnSpc>
                <a:spcPct val="109200"/>
              </a:lnSpc>
              <a:spcBef>
                <a:spcPts val="210"/>
              </a:spcBef>
            </a:pPr>
            <a:r>
              <a:rPr sz="1200" b="1" dirty="0">
                <a:latin typeface="Calibri"/>
                <a:cs typeface="Calibri"/>
              </a:rPr>
              <a:t>1.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Có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đầy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đủ</a:t>
            </a:r>
            <a:r>
              <a:rPr sz="1200" b="1" spc="-5" dirty="0">
                <a:latin typeface="Calibri"/>
                <a:cs typeface="Calibri"/>
              </a:rPr>
              <a:t> vẻ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đẹp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ngoại </a:t>
            </a:r>
            <a:r>
              <a:rPr sz="1200" b="1" spc="-254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hình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và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tính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nết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68804" y="4871846"/>
            <a:ext cx="1884045" cy="5943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95250" marR="339725">
              <a:lnSpc>
                <a:spcPct val="120800"/>
              </a:lnSpc>
              <a:spcBef>
                <a:spcPts val="30"/>
              </a:spcBef>
            </a:pPr>
            <a:r>
              <a:rPr sz="1300" b="1" spc="-5" dirty="0">
                <a:latin typeface="Calibri"/>
                <a:cs typeface="Calibri"/>
              </a:rPr>
              <a:t>2. Có số phận bi kịch, </a:t>
            </a:r>
            <a:r>
              <a:rPr sz="1300" b="1" spc="-28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chịu</a:t>
            </a:r>
            <a:r>
              <a:rPr sz="1300" b="1" spc="-2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oan</a:t>
            </a:r>
            <a:r>
              <a:rPr sz="1300" b="1" spc="-15" dirty="0">
                <a:latin typeface="Calibri"/>
                <a:cs typeface="Calibri"/>
              </a:rPr>
              <a:t> </a:t>
            </a:r>
            <a:r>
              <a:rPr sz="1300" b="1" dirty="0">
                <a:latin typeface="Calibri"/>
                <a:cs typeface="Calibri"/>
              </a:rPr>
              <a:t>khuất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54195" y="5315711"/>
            <a:ext cx="5280025" cy="5429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95885" marR="333375">
              <a:lnSpc>
                <a:spcPct val="121700"/>
              </a:lnSpc>
              <a:spcBef>
                <a:spcPts val="10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Không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thể thanh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minh </a:t>
            </a:r>
            <a:r>
              <a:rPr sz="1300" spc="-5" dirty="0">
                <a:latin typeface="Calibri"/>
                <a:cs typeface="Calibri"/>
              </a:rPr>
              <a:t>được, nàng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chọn cái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chết</a:t>
            </a:r>
            <a:r>
              <a:rPr sz="1300" spc="-5" dirty="0">
                <a:latin typeface="Calibri"/>
                <a:cs typeface="Calibri"/>
              </a:rPr>
              <a:t> để chứng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minh </a:t>
            </a:r>
            <a:r>
              <a:rPr sz="1300" dirty="0">
                <a:latin typeface="Calibri"/>
                <a:cs typeface="Calibri"/>
              </a:rPr>
              <a:t>cho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sự </a:t>
            </a:r>
            <a:r>
              <a:rPr sz="1300" spc="-27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trong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sạch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của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mình.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54195" y="4401311"/>
            <a:ext cx="5280025" cy="6096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 marL="95885" marR="167005">
              <a:lnSpc>
                <a:spcPct val="121500"/>
              </a:lnSpc>
              <a:spcBef>
                <a:spcPts val="15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Sự hồ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đồ,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độc đoán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của </a:t>
            </a:r>
            <a:r>
              <a:rPr sz="1300" spc="-10" dirty="0">
                <a:latin typeface="Calibri"/>
                <a:cs typeface="Calibri"/>
              </a:rPr>
              <a:t>Trương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Sinh cùng</a:t>
            </a:r>
            <a:r>
              <a:rPr sz="1300" dirty="0">
                <a:latin typeface="Calibri"/>
                <a:cs typeface="Calibri"/>
              </a:rPr>
              <a:t> với sự</a:t>
            </a:r>
            <a:r>
              <a:rPr sz="1300" spc="-5" dirty="0">
                <a:latin typeface="Calibri"/>
                <a:cs typeface="Calibri"/>
              </a:rPr>
              <a:t> vô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ý của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trò chơi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“cái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bóng”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đã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trực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tiếp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đẩy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cuộc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đời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Vũ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Nương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5" dirty="0">
                <a:latin typeface="Calibri"/>
                <a:cs typeface="Calibri"/>
              </a:rPr>
              <a:t>đến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chỗ bi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kịch,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chịu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oan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khuất.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06295" y="1360932"/>
            <a:ext cx="7254875" cy="3276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4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34"/>
              </a:spcBef>
            </a:pPr>
            <a:r>
              <a:rPr sz="1200" spc="-5" dirty="0">
                <a:latin typeface="Calibri"/>
                <a:cs typeface="Calibri"/>
              </a:rPr>
              <a:t>Giới thiệu </a:t>
            </a:r>
            <a:r>
              <a:rPr sz="1200" dirty="0">
                <a:latin typeface="Calibri"/>
                <a:cs typeface="Calibri"/>
              </a:rPr>
              <a:t>tác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giả,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tác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phẩm,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vấn đề nghị luận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25620" y="2052447"/>
            <a:ext cx="5532755" cy="5334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132080">
              <a:lnSpc>
                <a:spcPct val="100000"/>
              </a:lnSpc>
              <a:spcBef>
                <a:spcPts val="350"/>
              </a:spcBef>
            </a:pPr>
            <a:r>
              <a:rPr sz="1300" spc="-10" dirty="0">
                <a:latin typeface="Calibri"/>
                <a:cs typeface="Calibri"/>
              </a:rPr>
              <a:t>“Vũ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Thị </a:t>
            </a:r>
            <a:r>
              <a:rPr sz="1300" spc="-5" dirty="0">
                <a:latin typeface="Calibri"/>
                <a:cs typeface="Calibri"/>
              </a:rPr>
              <a:t>Thiết, người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con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gái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quê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ở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Nam</a:t>
            </a:r>
            <a:r>
              <a:rPr sz="1300" spc="-5" dirty="0">
                <a:latin typeface="Calibri"/>
                <a:cs typeface="Calibri"/>
              </a:rPr>
              <a:t> Xương,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tính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đã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thùy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mị,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nết</a:t>
            </a:r>
            <a:r>
              <a:rPr sz="1300" spc="-5" dirty="0">
                <a:latin typeface="Calibri"/>
                <a:cs typeface="Calibri"/>
              </a:rPr>
              <a:t> na,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lại</a:t>
            </a:r>
            <a:endParaRPr sz="13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  <a:spcBef>
                <a:spcPts val="130"/>
              </a:spcBef>
            </a:pPr>
            <a:r>
              <a:rPr sz="1300" spc="-5" dirty="0">
                <a:latin typeface="Calibri"/>
                <a:cs typeface="Calibri"/>
              </a:rPr>
              <a:t>thêm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tư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dung </a:t>
            </a:r>
            <a:r>
              <a:rPr sz="1300" dirty="0">
                <a:latin typeface="Calibri"/>
                <a:cs typeface="Calibri"/>
              </a:rPr>
              <a:t>tốt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đẹp”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52925" y="2809367"/>
            <a:ext cx="5504180" cy="11715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30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Giữ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gìn khuôn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phép, </a:t>
            </a:r>
            <a:r>
              <a:rPr sz="1300" dirty="0">
                <a:latin typeface="Calibri"/>
                <a:cs typeface="Calibri"/>
              </a:rPr>
              <a:t>cuộc</a:t>
            </a:r>
            <a:r>
              <a:rPr sz="1300" spc="-5" dirty="0">
                <a:latin typeface="Calibri"/>
                <a:cs typeface="Calibri"/>
              </a:rPr>
              <a:t> sống </a:t>
            </a:r>
            <a:r>
              <a:rPr sz="1300" spc="5" dirty="0">
                <a:latin typeface="Calibri"/>
                <a:cs typeface="Calibri"/>
              </a:rPr>
              <a:t>vợ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chồng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vui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vẻ,</a:t>
            </a:r>
            <a:r>
              <a:rPr sz="1300" spc="-5" dirty="0">
                <a:latin typeface="Calibri"/>
                <a:cs typeface="Calibri"/>
              </a:rPr>
              <a:t> đầm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ấm</a:t>
            </a:r>
            <a:endParaRPr sz="1300">
              <a:latin typeface="Calibri"/>
              <a:cs typeface="Calibri"/>
            </a:endParaRPr>
          </a:p>
          <a:p>
            <a:pPr marL="95885" marR="360680">
              <a:lnSpc>
                <a:spcPct val="108500"/>
              </a:lnSpc>
              <a:spcBef>
                <a:spcPts val="840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Lời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dặn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chồng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trước khi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chồng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ra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trận cũng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không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mong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muốn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chồng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vinh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hiển,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chỉ</a:t>
            </a:r>
            <a:r>
              <a:rPr sz="1300" spc="-5" dirty="0">
                <a:latin typeface="Calibri"/>
                <a:cs typeface="Calibri"/>
              </a:rPr>
              <a:t> mong chồng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bình</a:t>
            </a:r>
            <a:r>
              <a:rPr sz="1300" spc="-5" dirty="0">
                <a:latin typeface="Calibri"/>
                <a:cs typeface="Calibri"/>
              </a:rPr>
              <a:t> yên </a:t>
            </a:r>
            <a:r>
              <a:rPr sz="1300" dirty="0">
                <a:latin typeface="Calibri"/>
                <a:cs typeface="Calibri"/>
              </a:rPr>
              <a:t>trở </a:t>
            </a:r>
            <a:r>
              <a:rPr sz="1300" spc="-5" dirty="0">
                <a:latin typeface="Calibri"/>
                <a:cs typeface="Calibri"/>
              </a:rPr>
              <a:t>về</a:t>
            </a:r>
            <a:endParaRPr sz="1300">
              <a:latin typeface="Calibri"/>
              <a:cs typeface="Calibri"/>
            </a:endParaRPr>
          </a:p>
          <a:p>
            <a:pPr marL="132715">
              <a:lnSpc>
                <a:spcPct val="100000"/>
              </a:lnSpc>
              <a:spcBef>
                <a:spcPts val="969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Trong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thời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gian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chồng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lính,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phụ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dưỡng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mẹ</a:t>
            </a:r>
            <a:r>
              <a:rPr sz="1300" spc="-5" dirty="0">
                <a:latin typeface="Calibri"/>
                <a:cs typeface="Calibri"/>
              </a:rPr>
              <a:t> chồng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chu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đáo,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khi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mẹ </a:t>
            </a:r>
            <a:r>
              <a:rPr sz="1300" spc="-5" dirty="0">
                <a:latin typeface="Calibri"/>
                <a:cs typeface="Calibri"/>
              </a:rPr>
              <a:t>chồng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29764" y="6030061"/>
            <a:ext cx="7604759" cy="7048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5885" marR="284480">
              <a:lnSpc>
                <a:spcPct val="109200"/>
              </a:lnSpc>
              <a:spcBef>
                <a:spcPts val="210"/>
              </a:spcBef>
            </a:pPr>
            <a:r>
              <a:rPr sz="1300" spc="-5" dirty="0">
                <a:latin typeface="Calibri"/>
                <a:cs typeface="Calibri"/>
              </a:rPr>
              <a:t>Qua tấn bi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kịch,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tác</a:t>
            </a:r>
            <a:r>
              <a:rPr sz="1300" dirty="0">
                <a:latin typeface="Calibri"/>
                <a:cs typeface="Calibri"/>
              </a:rPr>
              <a:t> giả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đã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làm nổi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bật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hình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ảnh</a:t>
            </a:r>
            <a:r>
              <a:rPr sz="1300" spc="-5" dirty="0">
                <a:latin typeface="Calibri"/>
                <a:cs typeface="Calibri"/>
              </a:rPr>
              <a:t> Vũ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Nương,</a:t>
            </a:r>
            <a:r>
              <a:rPr sz="1300" dirty="0">
                <a:latin typeface="Calibri"/>
                <a:cs typeface="Calibri"/>
              </a:rPr>
              <a:t> đẹp </a:t>
            </a:r>
            <a:r>
              <a:rPr sz="1300" spc="-5" dirty="0">
                <a:latin typeface="Calibri"/>
                <a:cs typeface="Calibri"/>
              </a:rPr>
              <a:t>cả </a:t>
            </a:r>
            <a:r>
              <a:rPr sz="1300" dirty="0">
                <a:latin typeface="Calibri"/>
                <a:cs typeface="Calibri"/>
              </a:rPr>
              <a:t>ngoại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hình lẫn </a:t>
            </a:r>
            <a:r>
              <a:rPr sz="1300" dirty="0">
                <a:latin typeface="Calibri"/>
                <a:cs typeface="Calibri"/>
              </a:rPr>
              <a:t>nội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tâm. Người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phụ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nữ ấy 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trong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xã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hội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phong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kiến </a:t>
            </a:r>
            <a:r>
              <a:rPr sz="1300" spc="-5" dirty="0">
                <a:latin typeface="Calibri"/>
                <a:cs typeface="Calibri"/>
              </a:rPr>
              <a:t>không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được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che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chở,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bị </a:t>
            </a:r>
            <a:r>
              <a:rPr sz="1300" spc="-5" dirty="0">
                <a:latin typeface="Calibri"/>
                <a:cs typeface="Calibri"/>
              </a:rPr>
              <a:t>ruồng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rẫy,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bị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đối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xử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bất công,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nhiều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khi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phải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tìm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đến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những </a:t>
            </a:r>
            <a:r>
              <a:rPr sz="1300" spc="-27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cái</a:t>
            </a:r>
            <a:r>
              <a:rPr sz="1300" spc="-5" dirty="0">
                <a:latin typeface="Calibri"/>
                <a:cs typeface="Calibri"/>
              </a:rPr>
              <a:t> chết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oan uổng.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538605" y="1456816"/>
            <a:ext cx="567690" cy="4994275"/>
            <a:chOff x="1538605" y="1456816"/>
            <a:chExt cx="567690" cy="4994275"/>
          </a:xfrm>
        </p:grpSpPr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85798" y="6374638"/>
              <a:ext cx="243966" cy="7620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538605" y="1456816"/>
              <a:ext cx="567690" cy="3415029"/>
            </a:xfrm>
            <a:custGeom>
              <a:avLst/>
              <a:gdLst/>
              <a:ahLst/>
              <a:cxnLst/>
              <a:rect l="l" t="t" r="r" b="b"/>
              <a:pathLst>
                <a:path w="567689" h="3415029">
                  <a:moveTo>
                    <a:pt x="336931" y="3330067"/>
                  </a:moveTo>
                  <a:lnTo>
                    <a:pt x="305993" y="3342563"/>
                  </a:lnTo>
                  <a:lnTo>
                    <a:pt x="66040" y="2750947"/>
                  </a:lnTo>
                  <a:lnTo>
                    <a:pt x="57150" y="2754503"/>
                  </a:lnTo>
                  <a:lnTo>
                    <a:pt x="297065" y="3346170"/>
                  </a:lnTo>
                  <a:lnTo>
                    <a:pt x="266192" y="3358642"/>
                  </a:lnTo>
                  <a:lnTo>
                    <a:pt x="330200" y="3415030"/>
                  </a:lnTo>
                  <a:lnTo>
                    <a:pt x="334708" y="3358007"/>
                  </a:lnTo>
                  <a:lnTo>
                    <a:pt x="336931" y="3330067"/>
                  </a:lnTo>
                  <a:close/>
                </a:path>
                <a:path w="567689" h="3415029">
                  <a:moveTo>
                    <a:pt x="383032" y="1437513"/>
                  </a:moveTo>
                  <a:lnTo>
                    <a:pt x="381279" y="1409065"/>
                  </a:lnTo>
                  <a:lnTo>
                    <a:pt x="377825" y="1352550"/>
                  </a:lnTo>
                  <a:lnTo>
                    <a:pt x="312928" y="1407668"/>
                  </a:lnTo>
                  <a:lnTo>
                    <a:pt x="343636" y="1420749"/>
                  </a:lnTo>
                  <a:lnTo>
                    <a:pt x="0" y="2226945"/>
                  </a:lnTo>
                  <a:lnTo>
                    <a:pt x="8763" y="2230628"/>
                  </a:lnTo>
                  <a:lnTo>
                    <a:pt x="352374" y="1424470"/>
                  </a:lnTo>
                  <a:lnTo>
                    <a:pt x="383032" y="1437513"/>
                  </a:lnTo>
                  <a:close/>
                </a:path>
                <a:path w="567689" h="3415029">
                  <a:moveTo>
                    <a:pt x="567690" y="38100"/>
                  </a:moveTo>
                  <a:lnTo>
                    <a:pt x="558038" y="33274"/>
                  </a:lnTo>
                  <a:lnTo>
                    <a:pt x="491490" y="0"/>
                  </a:lnTo>
                  <a:lnTo>
                    <a:pt x="491490" y="33274"/>
                  </a:lnTo>
                  <a:lnTo>
                    <a:pt x="147320" y="33274"/>
                  </a:lnTo>
                  <a:lnTo>
                    <a:pt x="147320" y="42799"/>
                  </a:lnTo>
                  <a:lnTo>
                    <a:pt x="491490" y="42799"/>
                  </a:lnTo>
                  <a:lnTo>
                    <a:pt x="491490" y="76200"/>
                  </a:lnTo>
                  <a:lnTo>
                    <a:pt x="558279" y="42799"/>
                  </a:lnTo>
                  <a:lnTo>
                    <a:pt x="567690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3797553" y="2285492"/>
            <a:ext cx="528320" cy="403860"/>
          </a:xfrm>
          <a:custGeom>
            <a:avLst/>
            <a:gdLst/>
            <a:ahLst/>
            <a:cxnLst/>
            <a:rect l="l" t="t" r="r" b="b"/>
            <a:pathLst>
              <a:path w="528320" h="403860">
                <a:moveTo>
                  <a:pt x="464565" y="42409"/>
                </a:moveTo>
                <a:lnTo>
                  <a:pt x="0" y="396240"/>
                </a:lnTo>
                <a:lnTo>
                  <a:pt x="5842" y="403860"/>
                </a:lnTo>
                <a:lnTo>
                  <a:pt x="470334" y="49990"/>
                </a:lnTo>
                <a:lnTo>
                  <a:pt x="464565" y="42409"/>
                </a:lnTo>
                <a:close/>
              </a:path>
              <a:path w="528320" h="403860">
                <a:moveTo>
                  <a:pt x="511018" y="34671"/>
                </a:moveTo>
                <a:lnTo>
                  <a:pt x="474725" y="34671"/>
                </a:lnTo>
                <a:lnTo>
                  <a:pt x="480441" y="42291"/>
                </a:lnTo>
                <a:lnTo>
                  <a:pt x="470334" y="49990"/>
                </a:lnTo>
                <a:lnTo>
                  <a:pt x="490474" y="76454"/>
                </a:lnTo>
                <a:lnTo>
                  <a:pt x="511018" y="34671"/>
                </a:lnTo>
                <a:close/>
              </a:path>
              <a:path w="528320" h="403860">
                <a:moveTo>
                  <a:pt x="474725" y="34671"/>
                </a:moveTo>
                <a:lnTo>
                  <a:pt x="464565" y="42409"/>
                </a:lnTo>
                <a:lnTo>
                  <a:pt x="470334" y="49990"/>
                </a:lnTo>
                <a:lnTo>
                  <a:pt x="480441" y="42291"/>
                </a:lnTo>
                <a:lnTo>
                  <a:pt x="474725" y="34671"/>
                </a:lnTo>
                <a:close/>
              </a:path>
              <a:path w="528320" h="403860">
                <a:moveTo>
                  <a:pt x="528066" y="0"/>
                </a:moveTo>
                <a:lnTo>
                  <a:pt x="444373" y="15875"/>
                </a:lnTo>
                <a:lnTo>
                  <a:pt x="464565" y="42409"/>
                </a:lnTo>
                <a:lnTo>
                  <a:pt x="474725" y="34671"/>
                </a:lnTo>
                <a:lnTo>
                  <a:pt x="511018" y="34671"/>
                </a:lnTo>
                <a:lnTo>
                  <a:pt x="528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97046" y="2910839"/>
            <a:ext cx="557530" cy="584835"/>
          </a:xfrm>
          <a:custGeom>
            <a:avLst/>
            <a:gdLst/>
            <a:ahLst/>
            <a:cxnLst/>
            <a:rect l="l" t="t" r="r" b="b"/>
            <a:pathLst>
              <a:path w="557529" h="584835">
                <a:moveTo>
                  <a:pt x="501088" y="532403"/>
                </a:moveTo>
                <a:lnTo>
                  <a:pt x="477012" y="555371"/>
                </a:lnTo>
                <a:lnTo>
                  <a:pt x="557149" y="584326"/>
                </a:lnTo>
                <a:lnTo>
                  <a:pt x="544054" y="541655"/>
                </a:lnTo>
                <a:lnTo>
                  <a:pt x="509904" y="541655"/>
                </a:lnTo>
                <a:lnTo>
                  <a:pt x="501088" y="532403"/>
                </a:lnTo>
                <a:close/>
              </a:path>
              <a:path w="557529" h="584835">
                <a:moveTo>
                  <a:pt x="507977" y="525832"/>
                </a:moveTo>
                <a:lnTo>
                  <a:pt x="501088" y="532403"/>
                </a:lnTo>
                <a:lnTo>
                  <a:pt x="509904" y="541655"/>
                </a:lnTo>
                <a:lnTo>
                  <a:pt x="516763" y="535051"/>
                </a:lnTo>
                <a:lnTo>
                  <a:pt x="507977" y="525832"/>
                </a:lnTo>
                <a:close/>
              </a:path>
              <a:path w="557529" h="584835">
                <a:moveTo>
                  <a:pt x="532129" y="502793"/>
                </a:moveTo>
                <a:lnTo>
                  <a:pt x="507977" y="525832"/>
                </a:lnTo>
                <a:lnTo>
                  <a:pt x="516763" y="535051"/>
                </a:lnTo>
                <a:lnTo>
                  <a:pt x="509904" y="541655"/>
                </a:lnTo>
                <a:lnTo>
                  <a:pt x="544054" y="541655"/>
                </a:lnTo>
                <a:lnTo>
                  <a:pt x="532129" y="502793"/>
                </a:lnTo>
                <a:close/>
              </a:path>
              <a:path w="557529" h="584835">
                <a:moveTo>
                  <a:pt x="6857" y="0"/>
                </a:moveTo>
                <a:lnTo>
                  <a:pt x="0" y="6604"/>
                </a:lnTo>
                <a:lnTo>
                  <a:pt x="501088" y="532403"/>
                </a:lnTo>
                <a:lnTo>
                  <a:pt x="507977" y="525832"/>
                </a:lnTo>
                <a:lnTo>
                  <a:pt x="68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50055" y="4666741"/>
            <a:ext cx="604520" cy="432434"/>
          </a:xfrm>
          <a:custGeom>
            <a:avLst/>
            <a:gdLst/>
            <a:ahLst/>
            <a:cxnLst/>
            <a:rect l="l" t="t" r="r" b="b"/>
            <a:pathLst>
              <a:path w="604520" h="432435">
                <a:moveTo>
                  <a:pt x="539296" y="40277"/>
                </a:moveTo>
                <a:lnTo>
                  <a:pt x="0" y="424687"/>
                </a:lnTo>
                <a:lnTo>
                  <a:pt x="5588" y="432434"/>
                </a:lnTo>
                <a:lnTo>
                  <a:pt x="544912" y="48129"/>
                </a:lnTo>
                <a:lnTo>
                  <a:pt x="539296" y="40277"/>
                </a:lnTo>
                <a:close/>
              </a:path>
              <a:path w="604520" h="432435">
                <a:moveTo>
                  <a:pt x="586692" y="32892"/>
                </a:moveTo>
                <a:lnTo>
                  <a:pt x="549656" y="32892"/>
                </a:lnTo>
                <a:lnTo>
                  <a:pt x="555244" y="40766"/>
                </a:lnTo>
                <a:lnTo>
                  <a:pt x="544912" y="48129"/>
                </a:lnTo>
                <a:lnTo>
                  <a:pt x="564261" y="75183"/>
                </a:lnTo>
                <a:lnTo>
                  <a:pt x="586692" y="32892"/>
                </a:lnTo>
                <a:close/>
              </a:path>
              <a:path w="604520" h="432435">
                <a:moveTo>
                  <a:pt x="549656" y="32892"/>
                </a:moveTo>
                <a:lnTo>
                  <a:pt x="539296" y="40277"/>
                </a:lnTo>
                <a:lnTo>
                  <a:pt x="544912" y="48129"/>
                </a:lnTo>
                <a:lnTo>
                  <a:pt x="555244" y="40766"/>
                </a:lnTo>
                <a:lnTo>
                  <a:pt x="549656" y="32892"/>
                </a:lnTo>
                <a:close/>
              </a:path>
              <a:path w="604520" h="432435">
                <a:moveTo>
                  <a:pt x="604139" y="0"/>
                </a:moveTo>
                <a:lnTo>
                  <a:pt x="519938" y="13207"/>
                </a:lnTo>
                <a:lnTo>
                  <a:pt x="539296" y="40277"/>
                </a:lnTo>
                <a:lnTo>
                  <a:pt x="549656" y="32892"/>
                </a:lnTo>
                <a:lnTo>
                  <a:pt x="586692" y="32892"/>
                </a:lnTo>
                <a:lnTo>
                  <a:pt x="604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50436" y="5195951"/>
            <a:ext cx="603885" cy="347345"/>
          </a:xfrm>
          <a:custGeom>
            <a:avLst/>
            <a:gdLst/>
            <a:ahLst/>
            <a:cxnLst/>
            <a:rect l="l" t="t" r="r" b="b"/>
            <a:pathLst>
              <a:path w="603885" h="347345">
                <a:moveTo>
                  <a:pt x="535154" y="313471"/>
                </a:moveTo>
                <a:lnTo>
                  <a:pt x="518667" y="342392"/>
                </a:lnTo>
                <a:lnTo>
                  <a:pt x="603758" y="347091"/>
                </a:lnTo>
                <a:lnTo>
                  <a:pt x="585505" y="319786"/>
                </a:lnTo>
                <a:lnTo>
                  <a:pt x="546226" y="319786"/>
                </a:lnTo>
                <a:lnTo>
                  <a:pt x="535154" y="313471"/>
                </a:lnTo>
                <a:close/>
              </a:path>
              <a:path w="603885" h="347345">
                <a:moveTo>
                  <a:pt x="539859" y="305217"/>
                </a:moveTo>
                <a:lnTo>
                  <a:pt x="535154" y="313471"/>
                </a:lnTo>
                <a:lnTo>
                  <a:pt x="546226" y="319786"/>
                </a:lnTo>
                <a:lnTo>
                  <a:pt x="550926" y="311531"/>
                </a:lnTo>
                <a:lnTo>
                  <a:pt x="539859" y="305217"/>
                </a:lnTo>
                <a:close/>
              </a:path>
              <a:path w="603885" h="347345">
                <a:moveTo>
                  <a:pt x="556387" y="276225"/>
                </a:moveTo>
                <a:lnTo>
                  <a:pt x="539859" y="305217"/>
                </a:lnTo>
                <a:lnTo>
                  <a:pt x="550926" y="311531"/>
                </a:lnTo>
                <a:lnTo>
                  <a:pt x="546226" y="319786"/>
                </a:lnTo>
                <a:lnTo>
                  <a:pt x="585505" y="319786"/>
                </a:lnTo>
                <a:lnTo>
                  <a:pt x="556387" y="276225"/>
                </a:lnTo>
                <a:close/>
              </a:path>
              <a:path w="603885" h="347345">
                <a:moveTo>
                  <a:pt x="4825" y="0"/>
                </a:moveTo>
                <a:lnTo>
                  <a:pt x="0" y="8255"/>
                </a:lnTo>
                <a:lnTo>
                  <a:pt x="535154" y="313471"/>
                </a:lnTo>
                <a:lnTo>
                  <a:pt x="539859" y="305217"/>
                </a:lnTo>
                <a:lnTo>
                  <a:pt x="48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886714"/>
            <a:ext cx="7022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none" spc="-5" dirty="0">
                <a:solidFill>
                  <a:srgbClr val="000000"/>
                </a:solidFill>
              </a:rPr>
              <a:t>III.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CẢM</a:t>
            </a:r>
            <a:r>
              <a:rPr sz="1800" u="none" spc="10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NHẬN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VỀ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GIÁ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TRỊ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NHÂN</a:t>
            </a:r>
            <a:r>
              <a:rPr sz="1800" u="none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ĐẠO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VÀ</a:t>
            </a:r>
            <a:r>
              <a:rPr sz="1800" u="none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GIÁ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TRỊ</a:t>
            </a:r>
            <a:r>
              <a:rPr sz="1800" u="none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HIỆN</a:t>
            </a:r>
            <a:r>
              <a:rPr sz="1800" u="none" spc="5" dirty="0">
                <a:solidFill>
                  <a:srgbClr val="000000"/>
                </a:solidFill>
              </a:rPr>
              <a:t> </a:t>
            </a:r>
            <a:r>
              <a:rPr sz="1800" u="none" spc="-5" dirty="0">
                <a:solidFill>
                  <a:srgbClr val="000000"/>
                </a:solidFill>
              </a:rPr>
              <a:t>THỰC</a:t>
            </a:r>
            <a:endParaRPr sz="1800"/>
          </a:p>
        </p:txBody>
      </p:sp>
      <p:grpSp>
        <p:nvGrpSpPr>
          <p:cNvPr id="3" name="object 3"/>
          <p:cNvGrpSpPr/>
          <p:nvPr/>
        </p:nvGrpSpPr>
        <p:grpSpPr>
          <a:xfrm>
            <a:off x="901700" y="1224407"/>
            <a:ext cx="780415" cy="5407025"/>
            <a:chOff x="901700" y="1224407"/>
            <a:chExt cx="780415" cy="5407025"/>
          </a:xfrm>
        </p:grpSpPr>
        <p:sp>
          <p:nvSpPr>
            <p:cNvPr id="4" name="object 4"/>
            <p:cNvSpPr/>
            <p:nvPr/>
          </p:nvSpPr>
          <p:spPr>
            <a:xfrm>
              <a:off x="933450" y="1256157"/>
              <a:ext cx="43815" cy="5343525"/>
            </a:xfrm>
            <a:custGeom>
              <a:avLst/>
              <a:gdLst/>
              <a:ahLst/>
              <a:cxnLst/>
              <a:rect l="l" t="t" r="r" b="b"/>
              <a:pathLst>
                <a:path w="43815" h="5343525">
                  <a:moveTo>
                    <a:pt x="0" y="0"/>
                  </a:moveTo>
                  <a:lnTo>
                    <a:pt x="43408" y="5343499"/>
                  </a:lnTo>
                </a:path>
              </a:pathLst>
            </a:custGeom>
            <a:ln w="63499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6703" y="3700272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588543" y="0"/>
                  </a:moveTo>
                  <a:lnTo>
                    <a:pt x="82067" y="0"/>
                  </a:lnTo>
                  <a:lnTo>
                    <a:pt x="50122" y="6461"/>
                  </a:lnTo>
                  <a:lnTo>
                    <a:pt x="24036" y="24066"/>
                  </a:lnTo>
                  <a:lnTo>
                    <a:pt x="6449" y="50149"/>
                  </a:lnTo>
                  <a:lnTo>
                    <a:pt x="0" y="82041"/>
                  </a:lnTo>
                  <a:lnTo>
                    <a:pt x="0" y="410337"/>
                  </a:lnTo>
                  <a:lnTo>
                    <a:pt x="6449" y="442303"/>
                  </a:lnTo>
                  <a:lnTo>
                    <a:pt x="24036" y="468423"/>
                  </a:lnTo>
                  <a:lnTo>
                    <a:pt x="50122" y="486042"/>
                  </a:lnTo>
                  <a:lnTo>
                    <a:pt x="82067" y="492505"/>
                  </a:lnTo>
                  <a:lnTo>
                    <a:pt x="588543" y="492505"/>
                  </a:lnTo>
                  <a:lnTo>
                    <a:pt x="620489" y="486042"/>
                  </a:lnTo>
                  <a:lnTo>
                    <a:pt x="646566" y="468423"/>
                  </a:lnTo>
                  <a:lnTo>
                    <a:pt x="664142" y="442303"/>
                  </a:lnTo>
                  <a:lnTo>
                    <a:pt x="670585" y="410337"/>
                  </a:lnTo>
                  <a:lnTo>
                    <a:pt x="670585" y="82041"/>
                  </a:lnTo>
                  <a:lnTo>
                    <a:pt x="664142" y="50149"/>
                  </a:lnTo>
                  <a:lnTo>
                    <a:pt x="646566" y="24066"/>
                  </a:lnTo>
                  <a:lnTo>
                    <a:pt x="620489" y="6461"/>
                  </a:lnTo>
                  <a:lnTo>
                    <a:pt x="588543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06703" y="3700272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0" y="82041"/>
                  </a:moveTo>
                  <a:lnTo>
                    <a:pt x="6449" y="50149"/>
                  </a:lnTo>
                  <a:lnTo>
                    <a:pt x="24036" y="24066"/>
                  </a:lnTo>
                  <a:lnTo>
                    <a:pt x="50122" y="6461"/>
                  </a:lnTo>
                  <a:lnTo>
                    <a:pt x="82067" y="0"/>
                  </a:lnTo>
                  <a:lnTo>
                    <a:pt x="588543" y="0"/>
                  </a:lnTo>
                  <a:lnTo>
                    <a:pt x="620489" y="6461"/>
                  </a:lnTo>
                  <a:lnTo>
                    <a:pt x="646566" y="24066"/>
                  </a:lnTo>
                  <a:lnTo>
                    <a:pt x="664142" y="50149"/>
                  </a:lnTo>
                  <a:lnTo>
                    <a:pt x="670585" y="82041"/>
                  </a:lnTo>
                  <a:lnTo>
                    <a:pt x="670585" y="410337"/>
                  </a:lnTo>
                  <a:lnTo>
                    <a:pt x="664142" y="442303"/>
                  </a:lnTo>
                  <a:lnTo>
                    <a:pt x="646566" y="468423"/>
                  </a:lnTo>
                  <a:lnTo>
                    <a:pt x="620489" y="486042"/>
                  </a:lnTo>
                  <a:lnTo>
                    <a:pt x="588543" y="492505"/>
                  </a:lnTo>
                  <a:lnTo>
                    <a:pt x="82067" y="492505"/>
                  </a:lnTo>
                  <a:lnTo>
                    <a:pt x="50122" y="486042"/>
                  </a:lnTo>
                  <a:lnTo>
                    <a:pt x="24036" y="468423"/>
                  </a:lnTo>
                  <a:lnTo>
                    <a:pt x="6449" y="442303"/>
                  </a:lnTo>
                  <a:lnTo>
                    <a:pt x="0" y="410337"/>
                  </a:lnTo>
                  <a:lnTo>
                    <a:pt x="0" y="8204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124508" y="3752214"/>
            <a:ext cx="437515" cy="3556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2540">
              <a:lnSpc>
                <a:spcPts val="1270"/>
              </a:lnSpc>
              <a:spcBef>
                <a:spcPts val="185"/>
              </a:spcBef>
            </a:pPr>
            <a:r>
              <a:rPr sz="1100" b="1" spc="-5" dirty="0">
                <a:latin typeface="Times New Roman"/>
                <a:cs typeface="Times New Roman"/>
              </a:rPr>
              <a:t>T</a:t>
            </a:r>
            <a:r>
              <a:rPr sz="1100" b="1" dirty="0">
                <a:latin typeface="Times New Roman"/>
                <a:cs typeface="Times New Roman"/>
              </a:rPr>
              <a:t>H</a:t>
            </a:r>
            <a:r>
              <a:rPr sz="1100" b="1" spc="-10" dirty="0">
                <a:latin typeface="Times New Roman"/>
                <a:cs typeface="Times New Roman"/>
              </a:rPr>
              <a:t>Â</a:t>
            </a:r>
            <a:r>
              <a:rPr sz="1100" b="1" dirty="0">
                <a:latin typeface="Times New Roman"/>
                <a:cs typeface="Times New Roman"/>
              </a:rPr>
              <a:t>N  </a:t>
            </a:r>
            <a:r>
              <a:rPr sz="1100" b="1" spc="-10" dirty="0">
                <a:latin typeface="Times New Roman"/>
                <a:cs typeface="Times New Roman"/>
              </a:rPr>
              <a:t>Đ</a:t>
            </a:r>
            <a:r>
              <a:rPr sz="1100" b="1" dirty="0">
                <a:latin typeface="Times New Roman"/>
                <a:cs typeface="Times New Roman"/>
              </a:rPr>
              <a:t>O</a:t>
            </a:r>
            <a:r>
              <a:rPr sz="1100" b="1" spc="-10" dirty="0">
                <a:latin typeface="Times New Roman"/>
                <a:cs typeface="Times New Roman"/>
              </a:rPr>
              <a:t>Ạ</a:t>
            </a:r>
            <a:r>
              <a:rPr sz="1100" b="1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76998" y="1280985"/>
            <a:ext cx="680720" cy="502284"/>
            <a:chOff x="976998" y="1280985"/>
            <a:chExt cx="680720" cy="502284"/>
          </a:xfrm>
        </p:grpSpPr>
        <p:sp>
          <p:nvSpPr>
            <p:cNvPr id="9" name="object 9"/>
            <p:cNvSpPr/>
            <p:nvPr/>
          </p:nvSpPr>
          <p:spPr>
            <a:xfrm>
              <a:off x="981760" y="1285747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588467" y="0"/>
                  </a:moveTo>
                  <a:lnTo>
                    <a:pt x="82067" y="0"/>
                  </a:lnTo>
                  <a:lnTo>
                    <a:pt x="50122" y="6443"/>
                  </a:lnTo>
                  <a:lnTo>
                    <a:pt x="24036" y="24018"/>
                  </a:lnTo>
                  <a:lnTo>
                    <a:pt x="6449" y="50095"/>
                  </a:lnTo>
                  <a:lnTo>
                    <a:pt x="0" y="82041"/>
                  </a:lnTo>
                  <a:lnTo>
                    <a:pt x="0" y="410337"/>
                  </a:lnTo>
                  <a:lnTo>
                    <a:pt x="6449" y="442283"/>
                  </a:lnTo>
                  <a:lnTo>
                    <a:pt x="24036" y="468360"/>
                  </a:lnTo>
                  <a:lnTo>
                    <a:pt x="50122" y="485935"/>
                  </a:lnTo>
                  <a:lnTo>
                    <a:pt x="82067" y="492378"/>
                  </a:lnTo>
                  <a:lnTo>
                    <a:pt x="588467" y="492378"/>
                  </a:lnTo>
                  <a:lnTo>
                    <a:pt x="620433" y="485935"/>
                  </a:lnTo>
                  <a:lnTo>
                    <a:pt x="646553" y="468360"/>
                  </a:lnTo>
                  <a:lnTo>
                    <a:pt x="664173" y="442283"/>
                  </a:lnTo>
                  <a:lnTo>
                    <a:pt x="670636" y="410337"/>
                  </a:lnTo>
                  <a:lnTo>
                    <a:pt x="670636" y="82041"/>
                  </a:lnTo>
                  <a:lnTo>
                    <a:pt x="664173" y="50095"/>
                  </a:lnTo>
                  <a:lnTo>
                    <a:pt x="646553" y="24018"/>
                  </a:lnTo>
                  <a:lnTo>
                    <a:pt x="620433" y="6443"/>
                  </a:lnTo>
                  <a:lnTo>
                    <a:pt x="58846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81760" y="1285747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0" y="82041"/>
                  </a:moveTo>
                  <a:lnTo>
                    <a:pt x="6449" y="50095"/>
                  </a:lnTo>
                  <a:lnTo>
                    <a:pt x="24036" y="24018"/>
                  </a:lnTo>
                  <a:lnTo>
                    <a:pt x="50122" y="6443"/>
                  </a:lnTo>
                  <a:lnTo>
                    <a:pt x="82067" y="0"/>
                  </a:lnTo>
                  <a:lnTo>
                    <a:pt x="588467" y="0"/>
                  </a:lnTo>
                  <a:lnTo>
                    <a:pt x="620433" y="6443"/>
                  </a:lnTo>
                  <a:lnTo>
                    <a:pt x="646553" y="24018"/>
                  </a:lnTo>
                  <a:lnTo>
                    <a:pt x="664173" y="50095"/>
                  </a:lnTo>
                  <a:lnTo>
                    <a:pt x="670636" y="82041"/>
                  </a:lnTo>
                  <a:lnTo>
                    <a:pt x="670636" y="410337"/>
                  </a:lnTo>
                  <a:lnTo>
                    <a:pt x="664173" y="442283"/>
                  </a:lnTo>
                  <a:lnTo>
                    <a:pt x="646553" y="468360"/>
                  </a:lnTo>
                  <a:lnTo>
                    <a:pt x="620433" y="485935"/>
                  </a:lnTo>
                  <a:lnTo>
                    <a:pt x="588467" y="492378"/>
                  </a:lnTo>
                  <a:lnTo>
                    <a:pt x="82067" y="492378"/>
                  </a:lnTo>
                  <a:lnTo>
                    <a:pt x="50122" y="485935"/>
                  </a:lnTo>
                  <a:lnTo>
                    <a:pt x="24036" y="468360"/>
                  </a:lnTo>
                  <a:lnTo>
                    <a:pt x="6449" y="442283"/>
                  </a:lnTo>
                  <a:lnTo>
                    <a:pt x="0" y="410337"/>
                  </a:lnTo>
                  <a:lnTo>
                    <a:pt x="0" y="8204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98600" y="1337818"/>
            <a:ext cx="437515" cy="3556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83820">
              <a:lnSpc>
                <a:spcPts val="1270"/>
              </a:lnSpc>
              <a:spcBef>
                <a:spcPts val="185"/>
              </a:spcBef>
            </a:pPr>
            <a:r>
              <a:rPr sz="1100" b="1" dirty="0">
                <a:latin typeface="Times New Roman"/>
                <a:cs typeface="Times New Roman"/>
              </a:rPr>
              <a:t>MỞ 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Đ</a:t>
            </a:r>
            <a:r>
              <a:rPr sz="1100" b="1" dirty="0">
                <a:latin typeface="Times New Roman"/>
                <a:cs typeface="Times New Roman"/>
              </a:rPr>
              <a:t>O</a:t>
            </a:r>
            <a:r>
              <a:rPr sz="1100" b="1" spc="-10" dirty="0">
                <a:latin typeface="Times New Roman"/>
                <a:cs typeface="Times New Roman"/>
              </a:rPr>
              <a:t>Ạ</a:t>
            </a:r>
            <a:r>
              <a:rPr sz="1100" b="1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20076" y="6088189"/>
            <a:ext cx="680720" cy="502284"/>
            <a:chOff x="1020076" y="6088189"/>
            <a:chExt cx="680720" cy="502284"/>
          </a:xfrm>
        </p:grpSpPr>
        <p:sp>
          <p:nvSpPr>
            <p:cNvPr id="13" name="object 13"/>
            <p:cNvSpPr/>
            <p:nvPr/>
          </p:nvSpPr>
          <p:spPr>
            <a:xfrm>
              <a:off x="1024839" y="6092952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59">
                  <a:moveTo>
                    <a:pt x="588568" y="0"/>
                  </a:moveTo>
                  <a:lnTo>
                    <a:pt x="82080" y="0"/>
                  </a:lnTo>
                  <a:lnTo>
                    <a:pt x="50133" y="6443"/>
                  </a:lnTo>
                  <a:lnTo>
                    <a:pt x="24042" y="24018"/>
                  </a:lnTo>
                  <a:lnTo>
                    <a:pt x="6451" y="50095"/>
                  </a:lnTo>
                  <a:lnTo>
                    <a:pt x="0" y="82042"/>
                  </a:lnTo>
                  <a:lnTo>
                    <a:pt x="0" y="410324"/>
                  </a:lnTo>
                  <a:lnTo>
                    <a:pt x="6451" y="442271"/>
                  </a:lnTo>
                  <a:lnTo>
                    <a:pt x="24042" y="468361"/>
                  </a:lnTo>
                  <a:lnTo>
                    <a:pt x="50133" y="485953"/>
                  </a:lnTo>
                  <a:lnTo>
                    <a:pt x="82080" y="492404"/>
                  </a:lnTo>
                  <a:lnTo>
                    <a:pt x="588568" y="492404"/>
                  </a:lnTo>
                  <a:lnTo>
                    <a:pt x="620515" y="485953"/>
                  </a:lnTo>
                  <a:lnTo>
                    <a:pt x="646591" y="468361"/>
                  </a:lnTo>
                  <a:lnTo>
                    <a:pt x="664167" y="442271"/>
                  </a:lnTo>
                  <a:lnTo>
                    <a:pt x="670610" y="410324"/>
                  </a:lnTo>
                  <a:lnTo>
                    <a:pt x="670610" y="82042"/>
                  </a:lnTo>
                  <a:lnTo>
                    <a:pt x="664167" y="50095"/>
                  </a:lnTo>
                  <a:lnTo>
                    <a:pt x="646591" y="24018"/>
                  </a:lnTo>
                  <a:lnTo>
                    <a:pt x="620515" y="6443"/>
                  </a:lnTo>
                  <a:lnTo>
                    <a:pt x="58856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24839" y="6092952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59">
                  <a:moveTo>
                    <a:pt x="0" y="82042"/>
                  </a:moveTo>
                  <a:lnTo>
                    <a:pt x="6451" y="50095"/>
                  </a:lnTo>
                  <a:lnTo>
                    <a:pt x="24042" y="24018"/>
                  </a:lnTo>
                  <a:lnTo>
                    <a:pt x="50133" y="6443"/>
                  </a:lnTo>
                  <a:lnTo>
                    <a:pt x="82080" y="0"/>
                  </a:lnTo>
                  <a:lnTo>
                    <a:pt x="588568" y="0"/>
                  </a:lnTo>
                  <a:lnTo>
                    <a:pt x="620515" y="6443"/>
                  </a:lnTo>
                  <a:lnTo>
                    <a:pt x="646591" y="24018"/>
                  </a:lnTo>
                  <a:lnTo>
                    <a:pt x="664167" y="50095"/>
                  </a:lnTo>
                  <a:lnTo>
                    <a:pt x="670610" y="82042"/>
                  </a:lnTo>
                  <a:lnTo>
                    <a:pt x="670610" y="410324"/>
                  </a:lnTo>
                  <a:lnTo>
                    <a:pt x="664167" y="442271"/>
                  </a:lnTo>
                  <a:lnTo>
                    <a:pt x="646591" y="468361"/>
                  </a:lnTo>
                  <a:lnTo>
                    <a:pt x="620515" y="485953"/>
                  </a:lnTo>
                  <a:lnTo>
                    <a:pt x="588568" y="492404"/>
                  </a:lnTo>
                  <a:lnTo>
                    <a:pt x="82080" y="492404"/>
                  </a:lnTo>
                  <a:lnTo>
                    <a:pt x="50133" y="485953"/>
                  </a:lnTo>
                  <a:lnTo>
                    <a:pt x="24042" y="468361"/>
                  </a:lnTo>
                  <a:lnTo>
                    <a:pt x="6451" y="442271"/>
                  </a:lnTo>
                  <a:lnTo>
                    <a:pt x="0" y="410324"/>
                  </a:lnTo>
                  <a:lnTo>
                    <a:pt x="0" y="8204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141272" y="6145529"/>
            <a:ext cx="437515" cy="3556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57785">
              <a:lnSpc>
                <a:spcPts val="1270"/>
              </a:lnSpc>
              <a:spcBef>
                <a:spcPts val="185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KẾT </a:t>
            </a:r>
            <a:r>
              <a:rPr sz="11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Đ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1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Ạ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06295" y="1360932"/>
            <a:ext cx="7254875" cy="3276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4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34"/>
              </a:spcBef>
            </a:pPr>
            <a:r>
              <a:rPr sz="1200" spc="-5" dirty="0">
                <a:latin typeface="Calibri"/>
                <a:cs typeface="Calibri"/>
              </a:rPr>
              <a:t>Giới thiệu </a:t>
            </a:r>
            <a:r>
              <a:rPr sz="1200" dirty="0">
                <a:latin typeface="Calibri"/>
                <a:cs typeface="Calibri"/>
              </a:rPr>
              <a:t>tác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giả,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tác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phẩm,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vấn đề nghị luận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25620" y="1894967"/>
            <a:ext cx="5504180" cy="5429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40"/>
              </a:spcBef>
            </a:pPr>
            <a:r>
              <a:rPr sz="1300" spc="-10" dirty="0">
                <a:latin typeface="Calibri"/>
                <a:cs typeface="Calibri"/>
              </a:rPr>
              <a:t>Đề</a:t>
            </a:r>
            <a:r>
              <a:rPr sz="1300" spc="-5" dirty="0">
                <a:latin typeface="Calibri"/>
                <a:cs typeface="Calibri"/>
              </a:rPr>
              <a:t> cao, ca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ngợi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phẩm hạnh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cao quý của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người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phụ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nữ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qua hình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ảnh</a:t>
            </a:r>
            <a:r>
              <a:rPr sz="1300" spc="-5" dirty="0">
                <a:latin typeface="Calibri"/>
                <a:cs typeface="Calibri"/>
              </a:rPr>
              <a:t> Vũ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Nương:</a:t>
            </a:r>
            <a:endParaRPr sz="1300">
              <a:latin typeface="Calibri"/>
              <a:cs typeface="Calibri"/>
            </a:endParaRPr>
          </a:p>
          <a:p>
            <a:pPr marL="132080">
              <a:lnSpc>
                <a:spcPct val="100000"/>
              </a:lnSpc>
              <a:spcBef>
                <a:spcPts val="155"/>
              </a:spcBef>
            </a:pPr>
            <a:r>
              <a:rPr sz="1300" spc="-5" dirty="0">
                <a:latin typeface="Calibri"/>
                <a:cs typeface="Calibri"/>
              </a:rPr>
              <a:t>+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Đảm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đang: Thay </a:t>
            </a:r>
            <a:r>
              <a:rPr sz="1300" dirty="0">
                <a:latin typeface="Calibri"/>
                <a:cs typeface="Calibri"/>
              </a:rPr>
              <a:t>chồng</a:t>
            </a:r>
            <a:r>
              <a:rPr sz="1300" spc="-5" dirty="0">
                <a:latin typeface="Calibri"/>
                <a:cs typeface="Calibri"/>
              </a:rPr>
              <a:t> gánh vác việc nhà...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73245" y="2523617"/>
            <a:ext cx="3208655" cy="47561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5"/>
              </a:spcBef>
            </a:pPr>
            <a:r>
              <a:rPr sz="1300" spc="-5" dirty="0">
                <a:latin typeface="Calibri"/>
                <a:cs typeface="Calibri"/>
              </a:rPr>
              <a:t>+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Hiếu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thảo,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tôn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kính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mẹ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chồng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...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92295" y="3104007"/>
            <a:ext cx="3256279" cy="4718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40"/>
              </a:spcBef>
            </a:pPr>
            <a:r>
              <a:rPr sz="1300" spc="-5" dirty="0">
                <a:latin typeface="Calibri"/>
                <a:cs typeface="Calibri"/>
              </a:rPr>
              <a:t>+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Chung </a:t>
            </a:r>
            <a:r>
              <a:rPr sz="1300" dirty="0">
                <a:latin typeface="Calibri"/>
                <a:cs typeface="Calibri"/>
              </a:rPr>
              <a:t>thuỷ: </a:t>
            </a:r>
            <a:r>
              <a:rPr sz="1300" spc="-5" dirty="0">
                <a:latin typeface="Calibri"/>
                <a:cs typeface="Calibri"/>
              </a:rPr>
              <a:t>Một</a:t>
            </a:r>
            <a:r>
              <a:rPr sz="1300" dirty="0">
                <a:latin typeface="Calibri"/>
                <a:cs typeface="Calibri"/>
              </a:rPr>
              <a:t> lòng,</a:t>
            </a:r>
            <a:r>
              <a:rPr sz="1300" spc="-10" dirty="0">
                <a:latin typeface="Calibri"/>
                <a:cs typeface="Calibri"/>
              </a:rPr>
              <a:t> một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dạ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chờ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chồng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...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8804" y="2585847"/>
            <a:ext cx="2125345" cy="5943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40"/>
              </a:spcBef>
            </a:pPr>
            <a:r>
              <a:rPr sz="1300" b="1" spc="-5" dirty="0">
                <a:latin typeface="Calibri"/>
                <a:cs typeface="Calibri"/>
              </a:rPr>
              <a:t>1.</a:t>
            </a:r>
            <a:r>
              <a:rPr sz="1300" b="1" spc="-1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Giá</a:t>
            </a:r>
            <a:r>
              <a:rPr sz="1300" b="1" spc="-1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trị</a:t>
            </a:r>
            <a:r>
              <a:rPr sz="1300" b="1" spc="-1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nhân</a:t>
            </a:r>
            <a:r>
              <a:rPr sz="1300" b="1" spc="-1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đạo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68804" y="4871846"/>
            <a:ext cx="2125345" cy="5943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40"/>
              </a:spcBef>
            </a:pPr>
            <a:r>
              <a:rPr sz="1300" b="1" spc="-5" dirty="0">
                <a:latin typeface="Calibri"/>
                <a:cs typeface="Calibri"/>
              </a:rPr>
              <a:t>2.</a:t>
            </a:r>
            <a:r>
              <a:rPr sz="1300" b="1" spc="-2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Giá</a:t>
            </a:r>
            <a:r>
              <a:rPr sz="1300" b="1" spc="-1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trị</a:t>
            </a:r>
            <a:r>
              <a:rPr sz="1300" b="1" spc="-15" dirty="0">
                <a:latin typeface="Calibri"/>
                <a:cs typeface="Calibri"/>
              </a:rPr>
              <a:t> </a:t>
            </a:r>
            <a:r>
              <a:rPr sz="1300" b="1" dirty="0">
                <a:latin typeface="Calibri"/>
                <a:cs typeface="Calibri"/>
              </a:rPr>
              <a:t>hiện</a:t>
            </a:r>
            <a:r>
              <a:rPr sz="1300" b="1" spc="-1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thực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92295" y="5180457"/>
            <a:ext cx="5537200" cy="101028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45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Người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phụ nữ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là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nạn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nhân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của lễ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giáo phong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kiến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bất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công.</a:t>
            </a:r>
            <a:endParaRPr sz="13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  <a:spcBef>
                <a:spcPts val="350"/>
              </a:spcBef>
            </a:pPr>
            <a:r>
              <a:rPr sz="1300" spc="-5" dirty="0">
                <a:latin typeface="Calibri"/>
                <a:cs typeface="Calibri"/>
              </a:rPr>
              <a:t>+ Vũ Nương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một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người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thuỷ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chung, yêu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thương</a:t>
            </a:r>
            <a:r>
              <a:rPr sz="1300" dirty="0">
                <a:latin typeface="Calibri"/>
                <a:cs typeface="Calibri"/>
              </a:rPr>
              <a:t> chồng</a:t>
            </a:r>
            <a:r>
              <a:rPr sz="1300" spc="-5" dirty="0">
                <a:latin typeface="Calibri"/>
                <a:cs typeface="Calibri"/>
              </a:rPr>
              <a:t> con,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có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hiếu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với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mẹ</a:t>
            </a:r>
            <a:endParaRPr sz="1300">
              <a:latin typeface="Calibri"/>
              <a:cs typeface="Calibri"/>
            </a:endParaRPr>
          </a:p>
          <a:p>
            <a:pPr marL="95885" marR="166370">
              <a:lnSpc>
                <a:spcPts val="1910"/>
              </a:lnSpc>
              <a:spcBef>
                <a:spcPts val="110"/>
              </a:spcBef>
            </a:pPr>
            <a:r>
              <a:rPr sz="1300" spc="-5" dirty="0">
                <a:latin typeface="Calibri"/>
                <a:cs typeface="Calibri"/>
              </a:rPr>
              <a:t>+ </a:t>
            </a:r>
            <a:r>
              <a:rPr sz="1300" spc="-10" dirty="0">
                <a:latin typeface="Calibri"/>
                <a:cs typeface="Calibri"/>
              </a:rPr>
              <a:t>Trương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Sinh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là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người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đa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nghi,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hồ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đồ,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độc</a:t>
            </a:r>
            <a:r>
              <a:rPr sz="1300" dirty="0">
                <a:latin typeface="Calibri"/>
                <a:cs typeface="Calibri"/>
              </a:rPr>
              <a:t> đoán </a:t>
            </a:r>
            <a:r>
              <a:rPr sz="1300" spc="-5" dirty="0">
                <a:latin typeface="Calibri"/>
                <a:cs typeface="Calibri"/>
              </a:rPr>
              <a:t>-&gt;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đẩy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Vũ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Nương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5" dirty="0">
                <a:latin typeface="Calibri"/>
                <a:cs typeface="Calibri"/>
              </a:rPr>
              <a:t>đến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cái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chết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thảm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thương.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00550" y="3790441"/>
            <a:ext cx="5280025" cy="117094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45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Tố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cáo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xã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hội</a:t>
            </a:r>
            <a:r>
              <a:rPr sz="1300" spc="-5" dirty="0">
                <a:latin typeface="Calibri"/>
                <a:cs typeface="Calibri"/>
              </a:rPr>
              <a:t> phong</a:t>
            </a:r>
            <a:r>
              <a:rPr sz="1300" dirty="0">
                <a:latin typeface="Calibri"/>
                <a:cs typeface="Calibri"/>
              </a:rPr>
              <a:t> kiến</a:t>
            </a:r>
            <a:r>
              <a:rPr sz="1300" spc="-5" dirty="0">
                <a:latin typeface="Calibri"/>
                <a:cs typeface="Calibri"/>
              </a:rPr>
              <a:t> bất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công, </a:t>
            </a:r>
            <a:r>
              <a:rPr sz="1300" dirty="0">
                <a:latin typeface="Calibri"/>
                <a:cs typeface="Calibri"/>
              </a:rPr>
              <a:t>thối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nát:</a:t>
            </a:r>
            <a:endParaRPr sz="13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  <a:spcBef>
                <a:spcPts val="160"/>
              </a:spcBef>
            </a:pPr>
            <a:r>
              <a:rPr sz="1300" spc="-5" dirty="0">
                <a:latin typeface="Calibri"/>
                <a:cs typeface="Calibri"/>
              </a:rPr>
              <a:t>+ Chàng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Trương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đang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sống</a:t>
            </a:r>
            <a:r>
              <a:rPr sz="1300" spc="-5" dirty="0">
                <a:latin typeface="Calibri"/>
                <a:cs typeface="Calibri"/>
              </a:rPr>
              <a:t> bên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gia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đình hạnh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phúc </a:t>
            </a:r>
            <a:r>
              <a:rPr sz="1300" dirty="0">
                <a:latin typeface="Calibri"/>
                <a:cs typeface="Calibri"/>
              </a:rPr>
              <a:t>phải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đi lính.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(chiến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tranh</a:t>
            </a:r>
            <a:endParaRPr sz="13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  <a:spcBef>
                <a:spcPts val="140"/>
              </a:spcBef>
            </a:pPr>
            <a:r>
              <a:rPr sz="1300" spc="-5" dirty="0">
                <a:latin typeface="Calibri"/>
                <a:cs typeface="Calibri"/>
              </a:rPr>
              <a:t>phi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nghĩa)</a:t>
            </a:r>
            <a:endParaRPr sz="13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  <a:spcBef>
                <a:spcPts val="160"/>
              </a:spcBef>
            </a:pPr>
            <a:r>
              <a:rPr sz="1300" spc="-5" dirty="0">
                <a:latin typeface="Calibri"/>
                <a:cs typeface="Calibri"/>
              </a:rPr>
              <a:t>+ </a:t>
            </a:r>
            <a:r>
              <a:rPr sz="1300" spc="-10" dirty="0">
                <a:latin typeface="Calibri"/>
                <a:cs typeface="Calibri"/>
              </a:rPr>
              <a:t>Mẹ</a:t>
            </a:r>
            <a:r>
              <a:rPr sz="1300" spc="-5" dirty="0">
                <a:latin typeface="Calibri"/>
                <a:cs typeface="Calibri"/>
              </a:rPr>
              <a:t> già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nhớ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thương,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sầu não,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lâm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bệnh qua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đời.</a:t>
            </a:r>
            <a:endParaRPr sz="1300">
              <a:latin typeface="Calibri"/>
              <a:cs typeface="Calibri"/>
            </a:endParaRPr>
          </a:p>
          <a:p>
            <a:pPr marL="95885">
              <a:lnSpc>
                <a:spcPct val="100000"/>
              </a:lnSpc>
              <a:spcBef>
                <a:spcPts val="145"/>
              </a:spcBef>
            </a:pPr>
            <a:r>
              <a:rPr sz="1300" spc="-5" dirty="0">
                <a:latin typeface="Calibri"/>
                <a:cs typeface="Calibri"/>
              </a:rPr>
              <a:t>+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Người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vợ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phải gánh </a:t>
            </a:r>
            <a:r>
              <a:rPr sz="1300" dirty="0">
                <a:latin typeface="Calibri"/>
                <a:cs typeface="Calibri"/>
              </a:rPr>
              <a:t>vác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công </a:t>
            </a:r>
            <a:r>
              <a:rPr sz="1300" dirty="0">
                <a:latin typeface="Calibri"/>
                <a:cs typeface="Calibri"/>
              </a:rPr>
              <a:t>việc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gia đình.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67889" y="6260566"/>
            <a:ext cx="2660650" cy="3194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45"/>
              </a:spcBef>
            </a:pPr>
            <a:r>
              <a:rPr sz="1200" dirty="0">
                <a:latin typeface="Calibri"/>
                <a:cs typeface="Calibri"/>
              </a:rPr>
              <a:t>Khẳng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định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lại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vấn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đề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67053" y="1456816"/>
            <a:ext cx="601345" cy="4993005"/>
          </a:xfrm>
          <a:custGeom>
            <a:avLst/>
            <a:gdLst/>
            <a:ahLst/>
            <a:cxnLst/>
            <a:rect l="l" t="t" r="r" b="b"/>
            <a:pathLst>
              <a:path w="601344" h="4993005">
                <a:moveTo>
                  <a:pt x="313563" y="1551178"/>
                </a:moveTo>
                <a:lnTo>
                  <a:pt x="309968" y="1525524"/>
                </a:lnTo>
                <a:lnTo>
                  <a:pt x="301752" y="1466850"/>
                </a:lnTo>
                <a:lnTo>
                  <a:pt x="241427" y="1526921"/>
                </a:lnTo>
                <a:lnTo>
                  <a:pt x="272948" y="1537525"/>
                </a:lnTo>
                <a:lnTo>
                  <a:pt x="47625" y="2208276"/>
                </a:lnTo>
                <a:lnTo>
                  <a:pt x="56769" y="2211324"/>
                </a:lnTo>
                <a:lnTo>
                  <a:pt x="281978" y="1540560"/>
                </a:lnTo>
                <a:lnTo>
                  <a:pt x="313563" y="1551178"/>
                </a:lnTo>
                <a:close/>
              </a:path>
              <a:path w="601344" h="4993005">
                <a:moveTo>
                  <a:pt x="316103" y="3639693"/>
                </a:moveTo>
                <a:lnTo>
                  <a:pt x="284251" y="3649357"/>
                </a:lnTo>
                <a:lnTo>
                  <a:pt x="9144" y="2741803"/>
                </a:lnTo>
                <a:lnTo>
                  <a:pt x="0" y="2744597"/>
                </a:lnTo>
                <a:lnTo>
                  <a:pt x="275094" y="3652126"/>
                </a:lnTo>
                <a:lnTo>
                  <a:pt x="243205" y="3661791"/>
                </a:lnTo>
                <a:lnTo>
                  <a:pt x="301752" y="3723640"/>
                </a:lnTo>
                <a:lnTo>
                  <a:pt x="311912" y="3664204"/>
                </a:lnTo>
                <a:lnTo>
                  <a:pt x="316103" y="3639693"/>
                </a:lnTo>
                <a:close/>
              </a:path>
              <a:path w="601344" h="4993005">
                <a:moveTo>
                  <a:pt x="539242" y="38100"/>
                </a:moveTo>
                <a:lnTo>
                  <a:pt x="529590" y="33274"/>
                </a:lnTo>
                <a:lnTo>
                  <a:pt x="463042" y="0"/>
                </a:lnTo>
                <a:lnTo>
                  <a:pt x="463042" y="33274"/>
                </a:lnTo>
                <a:lnTo>
                  <a:pt x="118872" y="33274"/>
                </a:lnTo>
                <a:lnTo>
                  <a:pt x="118872" y="42799"/>
                </a:lnTo>
                <a:lnTo>
                  <a:pt x="463042" y="42799"/>
                </a:lnTo>
                <a:lnTo>
                  <a:pt x="463042" y="76200"/>
                </a:lnTo>
                <a:lnTo>
                  <a:pt x="529831" y="42799"/>
                </a:lnTo>
                <a:lnTo>
                  <a:pt x="539242" y="38100"/>
                </a:lnTo>
                <a:close/>
              </a:path>
              <a:path w="601344" h="4993005">
                <a:moveTo>
                  <a:pt x="600837" y="4953000"/>
                </a:moveTo>
                <a:lnTo>
                  <a:pt x="593344" y="4949444"/>
                </a:lnTo>
                <a:lnTo>
                  <a:pt x="523875" y="4916424"/>
                </a:lnTo>
                <a:lnTo>
                  <a:pt x="524535" y="4949698"/>
                </a:lnTo>
                <a:lnTo>
                  <a:pt x="118745" y="4957699"/>
                </a:lnTo>
                <a:lnTo>
                  <a:pt x="118999" y="4967224"/>
                </a:lnTo>
                <a:lnTo>
                  <a:pt x="524725" y="4959223"/>
                </a:lnTo>
                <a:lnTo>
                  <a:pt x="525399" y="4992624"/>
                </a:lnTo>
                <a:lnTo>
                  <a:pt x="600837" y="4953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990085" y="2066417"/>
            <a:ext cx="335915" cy="521970"/>
          </a:xfrm>
          <a:custGeom>
            <a:avLst/>
            <a:gdLst/>
            <a:ahLst/>
            <a:cxnLst/>
            <a:rect l="l" t="t" r="r" b="b"/>
            <a:pathLst>
              <a:path w="335914" h="521969">
                <a:moveTo>
                  <a:pt x="290481" y="61624"/>
                </a:moveTo>
                <a:lnTo>
                  <a:pt x="0" y="516890"/>
                </a:lnTo>
                <a:lnTo>
                  <a:pt x="8127" y="521970"/>
                </a:lnTo>
                <a:lnTo>
                  <a:pt x="298560" y="66781"/>
                </a:lnTo>
                <a:lnTo>
                  <a:pt x="290481" y="61624"/>
                </a:lnTo>
                <a:close/>
              </a:path>
              <a:path w="335914" h="521969">
                <a:moveTo>
                  <a:pt x="330189" y="50927"/>
                </a:moveTo>
                <a:lnTo>
                  <a:pt x="297306" y="50927"/>
                </a:lnTo>
                <a:lnTo>
                  <a:pt x="305435" y="56007"/>
                </a:lnTo>
                <a:lnTo>
                  <a:pt x="298560" y="66781"/>
                </a:lnTo>
                <a:lnTo>
                  <a:pt x="326643" y="84709"/>
                </a:lnTo>
                <a:lnTo>
                  <a:pt x="330189" y="50927"/>
                </a:lnTo>
                <a:close/>
              </a:path>
              <a:path w="335914" h="521969">
                <a:moveTo>
                  <a:pt x="297306" y="50927"/>
                </a:moveTo>
                <a:lnTo>
                  <a:pt x="290481" y="61624"/>
                </a:lnTo>
                <a:lnTo>
                  <a:pt x="298560" y="66781"/>
                </a:lnTo>
                <a:lnTo>
                  <a:pt x="305435" y="56007"/>
                </a:lnTo>
                <a:lnTo>
                  <a:pt x="297306" y="50927"/>
                </a:lnTo>
                <a:close/>
              </a:path>
              <a:path w="335914" h="521969">
                <a:moveTo>
                  <a:pt x="335534" y="0"/>
                </a:moveTo>
                <a:lnTo>
                  <a:pt x="262381" y="43687"/>
                </a:lnTo>
                <a:lnTo>
                  <a:pt x="290481" y="61624"/>
                </a:lnTo>
                <a:lnTo>
                  <a:pt x="297306" y="50927"/>
                </a:lnTo>
                <a:lnTo>
                  <a:pt x="330189" y="50927"/>
                </a:lnTo>
                <a:lnTo>
                  <a:pt x="3355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992879" y="2707132"/>
            <a:ext cx="380365" cy="126364"/>
          </a:xfrm>
          <a:custGeom>
            <a:avLst/>
            <a:gdLst/>
            <a:ahLst/>
            <a:cxnLst/>
            <a:rect l="l" t="t" r="r" b="b"/>
            <a:pathLst>
              <a:path w="380364" h="126364">
                <a:moveTo>
                  <a:pt x="305696" y="32197"/>
                </a:moveTo>
                <a:lnTo>
                  <a:pt x="0" y="116712"/>
                </a:lnTo>
                <a:lnTo>
                  <a:pt x="2540" y="125856"/>
                </a:lnTo>
                <a:lnTo>
                  <a:pt x="308224" y="41345"/>
                </a:lnTo>
                <a:lnTo>
                  <a:pt x="305696" y="32197"/>
                </a:lnTo>
                <a:close/>
              </a:path>
              <a:path w="380364" h="126364">
                <a:moveTo>
                  <a:pt x="366701" y="28828"/>
                </a:moveTo>
                <a:lnTo>
                  <a:pt x="317881" y="28828"/>
                </a:lnTo>
                <a:lnTo>
                  <a:pt x="320421" y="37972"/>
                </a:lnTo>
                <a:lnTo>
                  <a:pt x="308224" y="41345"/>
                </a:lnTo>
                <a:lnTo>
                  <a:pt x="317119" y="73532"/>
                </a:lnTo>
                <a:lnTo>
                  <a:pt x="366701" y="28828"/>
                </a:lnTo>
                <a:close/>
              </a:path>
              <a:path w="380364" h="126364">
                <a:moveTo>
                  <a:pt x="317881" y="28828"/>
                </a:moveTo>
                <a:lnTo>
                  <a:pt x="305696" y="32197"/>
                </a:lnTo>
                <a:lnTo>
                  <a:pt x="308224" y="41345"/>
                </a:lnTo>
                <a:lnTo>
                  <a:pt x="320421" y="37972"/>
                </a:lnTo>
                <a:lnTo>
                  <a:pt x="317881" y="28828"/>
                </a:lnTo>
                <a:close/>
              </a:path>
              <a:path w="380364" h="126364">
                <a:moveTo>
                  <a:pt x="296799" y="0"/>
                </a:moveTo>
                <a:lnTo>
                  <a:pt x="305696" y="32197"/>
                </a:lnTo>
                <a:lnTo>
                  <a:pt x="317881" y="28828"/>
                </a:lnTo>
                <a:lnTo>
                  <a:pt x="366701" y="28828"/>
                </a:lnTo>
                <a:lnTo>
                  <a:pt x="380365" y="16509"/>
                </a:lnTo>
                <a:lnTo>
                  <a:pt x="296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991102" y="3100323"/>
            <a:ext cx="382270" cy="309245"/>
          </a:xfrm>
          <a:custGeom>
            <a:avLst/>
            <a:gdLst/>
            <a:ahLst/>
            <a:cxnLst/>
            <a:rect l="l" t="t" r="r" b="b"/>
            <a:pathLst>
              <a:path w="382270" h="309245">
                <a:moveTo>
                  <a:pt x="319856" y="265000"/>
                </a:moveTo>
                <a:lnTo>
                  <a:pt x="298958" y="290956"/>
                </a:lnTo>
                <a:lnTo>
                  <a:pt x="382143" y="309117"/>
                </a:lnTo>
                <a:lnTo>
                  <a:pt x="365588" y="272923"/>
                </a:lnTo>
                <a:lnTo>
                  <a:pt x="329692" y="272923"/>
                </a:lnTo>
                <a:lnTo>
                  <a:pt x="319856" y="265000"/>
                </a:lnTo>
                <a:close/>
              </a:path>
              <a:path w="382270" h="309245">
                <a:moveTo>
                  <a:pt x="325803" y="257614"/>
                </a:moveTo>
                <a:lnTo>
                  <a:pt x="319856" y="265000"/>
                </a:lnTo>
                <a:lnTo>
                  <a:pt x="329692" y="272923"/>
                </a:lnTo>
                <a:lnTo>
                  <a:pt x="335661" y="265556"/>
                </a:lnTo>
                <a:lnTo>
                  <a:pt x="325803" y="257614"/>
                </a:lnTo>
                <a:close/>
              </a:path>
              <a:path w="382270" h="309245">
                <a:moveTo>
                  <a:pt x="346710" y="231648"/>
                </a:moveTo>
                <a:lnTo>
                  <a:pt x="325803" y="257614"/>
                </a:lnTo>
                <a:lnTo>
                  <a:pt x="335661" y="265556"/>
                </a:lnTo>
                <a:lnTo>
                  <a:pt x="329692" y="272923"/>
                </a:lnTo>
                <a:lnTo>
                  <a:pt x="365588" y="272923"/>
                </a:lnTo>
                <a:lnTo>
                  <a:pt x="346710" y="231648"/>
                </a:lnTo>
                <a:close/>
              </a:path>
              <a:path w="382270" h="309245">
                <a:moveTo>
                  <a:pt x="6096" y="0"/>
                </a:moveTo>
                <a:lnTo>
                  <a:pt x="0" y="7365"/>
                </a:lnTo>
                <a:lnTo>
                  <a:pt x="319856" y="265000"/>
                </a:lnTo>
                <a:lnTo>
                  <a:pt x="325803" y="257614"/>
                </a:lnTo>
                <a:lnTo>
                  <a:pt x="6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90085" y="4323841"/>
            <a:ext cx="383540" cy="640715"/>
          </a:xfrm>
          <a:custGeom>
            <a:avLst/>
            <a:gdLst/>
            <a:ahLst/>
            <a:cxnLst/>
            <a:rect l="l" t="t" r="r" b="b"/>
            <a:pathLst>
              <a:path w="383539" h="640714">
                <a:moveTo>
                  <a:pt x="340147" y="63032"/>
                </a:moveTo>
                <a:lnTo>
                  <a:pt x="0" y="635762"/>
                </a:lnTo>
                <a:lnTo>
                  <a:pt x="8127" y="640588"/>
                </a:lnTo>
                <a:lnTo>
                  <a:pt x="348359" y="67927"/>
                </a:lnTo>
                <a:lnTo>
                  <a:pt x="340147" y="63032"/>
                </a:lnTo>
                <a:close/>
              </a:path>
              <a:path w="383539" h="640714">
                <a:moveTo>
                  <a:pt x="379335" y="52197"/>
                </a:moveTo>
                <a:lnTo>
                  <a:pt x="346583" y="52197"/>
                </a:lnTo>
                <a:lnTo>
                  <a:pt x="354838" y="57023"/>
                </a:lnTo>
                <a:lnTo>
                  <a:pt x="348359" y="67927"/>
                </a:lnTo>
                <a:lnTo>
                  <a:pt x="376936" y="84962"/>
                </a:lnTo>
                <a:lnTo>
                  <a:pt x="379335" y="52197"/>
                </a:lnTo>
                <a:close/>
              </a:path>
              <a:path w="383539" h="640714">
                <a:moveTo>
                  <a:pt x="346583" y="52197"/>
                </a:moveTo>
                <a:lnTo>
                  <a:pt x="340147" y="63032"/>
                </a:lnTo>
                <a:lnTo>
                  <a:pt x="348359" y="67927"/>
                </a:lnTo>
                <a:lnTo>
                  <a:pt x="354838" y="57023"/>
                </a:lnTo>
                <a:lnTo>
                  <a:pt x="346583" y="52197"/>
                </a:lnTo>
                <a:close/>
              </a:path>
              <a:path w="383539" h="640714">
                <a:moveTo>
                  <a:pt x="383159" y="0"/>
                </a:moveTo>
                <a:lnTo>
                  <a:pt x="311530" y="45974"/>
                </a:lnTo>
                <a:lnTo>
                  <a:pt x="340147" y="63032"/>
                </a:lnTo>
                <a:lnTo>
                  <a:pt x="346583" y="52197"/>
                </a:lnTo>
                <a:lnTo>
                  <a:pt x="379335" y="52197"/>
                </a:lnTo>
                <a:lnTo>
                  <a:pt x="3831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90340" y="5225922"/>
            <a:ext cx="401955" cy="546100"/>
          </a:xfrm>
          <a:custGeom>
            <a:avLst/>
            <a:gdLst/>
            <a:ahLst/>
            <a:cxnLst/>
            <a:rect l="l" t="t" r="r" b="b"/>
            <a:pathLst>
              <a:path w="401954" h="546100">
                <a:moveTo>
                  <a:pt x="353024" y="487063"/>
                </a:moveTo>
                <a:lnTo>
                  <a:pt x="326136" y="506729"/>
                </a:lnTo>
                <a:lnTo>
                  <a:pt x="401955" y="545719"/>
                </a:lnTo>
                <a:lnTo>
                  <a:pt x="393683" y="497331"/>
                </a:lnTo>
                <a:lnTo>
                  <a:pt x="360552" y="497331"/>
                </a:lnTo>
                <a:lnTo>
                  <a:pt x="353024" y="487063"/>
                </a:lnTo>
                <a:close/>
              </a:path>
              <a:path w="401954" h="546100">
                <a:moveTo>
                  <a:pt x="360791" y="481382"/>
                </a:moveTo>
                <a:lnTo>
                  <a:pt x="353024" y="487063"/>
                </a:lnTo>
                <a:lnTo>
                  <a:pt x="360552" y="497331"/>
                </a:lnTo>
                <a:lnTo>
                  <a:pt x="368300" y="491616"/>
                </a:lnTo>
                <a:lnTo>
                  <a:pt x="360791" y="481382"/>
                </a:lnTo>
                <a:close/>
              </a:path>
              <a:path w="401954" h="546100">
                <a:moveTo>
                  <a:pt x="387604" y="461771"/>
                </a:moveTo>
                <a:lnTo>
                  <a:pt x="360791" y="481382"/>
                </a:lnTo>
                <a:lnTo>
                  <a:pt x="368300" y="491616"/>
                </a:lnTo>
                <a:lnTo>
                  <a:pt x="360552" y="497331"/>
                </a:lnTo>
                <a:lnTo>
                  <a:pt x="393683" y="497331"/>
                </a:lnTo>
                <a:lnTo>
                  <a:pt x="387604" y="461771"/>
                </a:lnTo>
                <a:close/>
              </a:path>
              <a:path w="401954" h="546100">
                <a:moveTo>
                  <a:pt x="7620" y="0"/>
                </a:moveTo>
                <a:lnTo>
                  <a:pt x="0" y="5587"/>
                </a:lnTo>
                <a:lnTo>
                  <a:pt x="353024" y="487063"/>
                </a:lnTo>
                <a:lnTo>
                  <a:pt x="360791" y="481382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IV.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CẢM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NHẬN/</a:t>
            </a:r>
            <a:r>
              <a:rPr sz="1800" b="1" dirty="0">
                <a:latin typeface="Times New Roman"/>
                <a:cs typeface="Times New Roman"/>
              </a:rPr>
              <a:t> PHÂN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 </a:t>
            </a:r>
            <a:r>
              <a:rPr sz="1800" b="1" dirty="0">
                <a:latin typeface="Times New Roman"/>
                <a:cs typeface="Times New Roman"/>
              </a:rPr>
              <a:t>VẬT</a:t>
            </a:r>
            <a:r>
              <a:rPr sz="1800" b="1" spc="-5" dirty="0">
                <a:latin typeface="Times New Roman"/>
                <a:cs typeface="Times New Roman"/>
              </a:rPr>
              <a:t> VŨ NƯƠNG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Xương: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kỷ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kì.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“Chuyện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Xương”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kì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lục </a:t>
            </a:r>
            <a:r>
              <a:rPr sz="1800" spc="-10" dirty="0">
                <a:latin typeface="Times New Roman"/>
                <a:cs typeface="Times New Roman"/>
              </a:rPr>
              <a:t>nổi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" dirty="0">
                <a:latin typeface="Times New Roman"/>
                <a:cs typeface="Times New Roman"/>
              </a:rPr>
              <a:t> Dữ,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phụ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xưa,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 thời cũng</a:t>
            </a:r>
            <a:r>
              <a:rPr sz="1800" spc="-5" dirty="0">
                <a:latin typeface="Times New Roman"/>
                <a:cs typeface="Times New Roman"/>
              </a:rPr>
              <a:t> lên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án,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giáo</a:t>
            </a:r>
            <a:r>
              <a:rPr sz="1800" dirty="0">
                <a:latin typeface="Times New Roman"/>
                <a:cs typeface="Times New Roman"/>
              </a:rPr>
              <a:t> phong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10" dirty="0">
                <a:latin typeface="Times New Roman"/>
                <a:cs typeface="Times New Roman"/>
              </a:rPr>
              <a:t> hà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Nương: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dirty="0">
                <a:latin typeface="Times New Roman"/>
                <a:cs typeface="Times New Roman"/>
              </a:rPr>
              <a:t> 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xưa.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a. Khái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quát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“Chuyện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dirty="0">
                <a:latin typeface="Times New Roman"/>
                <a:cs typeface="Times New Roman"/>
              </a:rPr>
              <a:t> con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gái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Nam</a:t>
            </a:r>
            <a:r>
              <a:rPr sz="1800" b="1" spc="-10" dirty="0">
                <a:latin typeface="Times New Roman"/>
                <a:cs typeface="Times New Roman"/>
              </a:rPr>
              <a:t> Xương”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“Chuyện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Xương”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16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bộ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(ghi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chép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kỳ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truyền)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kỉ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XVI.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cổ dân</a:t>
            </a:r>
            <a:r>
              <a:rPr sz="1800" spc="-5" dirty="0">
                <a:latin typeface="Times New Roman"/>
                <a:cs typeface="Times New Roman"/>
              </a:rPr>
              <a:t> gian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“Vợ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Trương”.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truyện: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kể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thùy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mị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</a:p>
          <a:p>
            <a:pPr marL="12700" marR="698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dung tốt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 một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 </a:t>
            </a:r>
            <a:r>
              <a:rPr sz="1800" spc="-5" dirty="0">
                <a:latin typeface="Times New Roman"/>
                <a:cs typeface="Times New Roman"/>
              </a:rPr>
              <a:t>hiền,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thảo</a:t>
            </a:r>
            <a:r>
              <a:rPr sz="1800" dirty="0">
                <a:latin typeface="Times New Roman"/>
                <a:cs typeface="Times New Roman"/>
              </a:rPr>
              <a:t> nhưng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 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dirty="0">
                <a:latin typeface="Times New Roman"/>
                <a:cs typeface="Times New Roman"/>
              </a:rPr>
              <a:t> tử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5" dirty="0">
                <a:latin typeface="Times New Roman"/>
                <a:cs typeface="Times New Roman"/>
              </a:rPr>
              <a:t> tiết.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b. Phân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tích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nhân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vật </a:t>
            </a:r>
            <a:r>
              <a:rPr sz="1800" b="1" spc="-5" dirty="0">
                <a:latin typeface="Times New Roman"/>
                <a:cs typeface="Times New Roman"/>
              </a:rPr>
              <a:t>Vũ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Nương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i="1" dirty="0">
                <a:latin typeface="Times New Roman"/>
                <a:cs typeface="Times New Roman"/>
              </a:rPr>
              <a:t>*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Hoàn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cảnh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sống</a:t>
            </a:r>
            <a:r>
              <a:rPr sz="1800" b="1" i="1" spc="-5" dirty="0">
                <a:latin typeface="Times New Roman"/>
                <a:cs typeface="Times New Roman"/>
              </a:rPr>
              <a:t> của nhân </a:t>
            </a:r>
            <a:r>
              <a:rPr sz="1800" b="1" i="1" dirty="0">
                <a:latin typeface="Times New Roman"/>
                <a:cs typeface="Times New Roman"/>
              </a:rPr>
              <a:t>vật: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Hoàn cảnh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dirty="0">
                <a:latin typeface="Times New Roman"/>
                <a:cs typeface="Times New Roman"/>
              </a:rPr>
              <a:t> 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dirty="0">
                <a:latin typeface="Times New Roman"/>
                <a:cs typeface="Times New Roman"/>
              </a:rPr>
              <a:t> bấy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xảy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nữ.</a:t>
            </a:r>
          </a:p>
          <a:p>
            <a:pPr marL="12700" marR="6985">
              <a:lnSpc>
                <a:spcPts val="2690"/>
              </a:lnSpc>
              <a:spcBef>
                <a:spcPts val="18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đình: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Hôn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đẳng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cấp,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 nhau, 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hai</a:t>
            </a:r>
            <a:r>
              <a:rPr sz="1800" spc="5" dirty="0">
                <a:latin typeface="Times New Roman"/>
                <a:cs typeface="Times New Roman"/>
              </a:rPr>
              <a:t> vợ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i="1" dirty="0">
                <a:latin typeface="Times New Roman"/>
                <a:cs typeface="Times New Roman"/>
              </a:rPr>
              <a:t>* Vũ</a:t>
            </a:r>
            <a:r>
              <a:rPr sz="1800" b="1" i="1" spc="-5" dirty="0">
                <a:latin typeface="Times New Roman"/>
                <a:cs typeface="Times New Roman"/>
              </a:rPr>
              <a:t> Nương, </a:t>
            </a:r>
            <a:r>
              <a:rPr sz="1800" b="1" i="1" dirty="0">
                <a:latin typeface="Times New Roman"/>
                <a:cs typeface="Times New Roman"/>
              </a:rPr>
              <a:t>một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người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phụ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nữ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có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nhiều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phẩm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chất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tốt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đẹp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Biết </a:t>
            </a:r>
            <a:r>
              <a:rPr sz="1800" dirty="0">
                <a:latin typeface="Times New Roman"/>
                <a:cs typeface="Times New Roman"/>
              </a:rPr>
              <a:t>chồng Trương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vốn có </a:t>
            </a:r>
            <a:r>
              <a:rPr sz="1800" spc="-5" dirty="0">
                <a:latin typeface="Times New Roman"/>
                <a:cs typeface="Times New Roman"/>
              </a:rPr>
              <a:t>tính </a:t>
            </a:r>
            <a:r>
              <a:rPr sz="1800" dirty="0">
                <a:latin typeface="Times New Roman"/>
                <a:cs typeface="Times New Roman"/>
              </a:rPr>
              <a:t>đa </a:t>
            </a:r>
            <a:r>
              <a:rPr sz="1800" spc="-5" dirty="0">
                <a:latin typeface="Times New Roman"/>
                <a:cs typeface="Times New Roman"/>
              </a:rPr>
              <a:t>nghi, nên Vũ Nương luôn </a:t>
            </a:r>
            <a:r>
              <a:rPr sz="1800" dirty="0">
                <a:latin typeface="Times New Roman"/>
                <a:cs typeface="Times New Roman"/>
              </a:rPr>
              <a:t>“giữ </a:t>
            </a:r>
            <a:r>
              <a:rPr sz="1800" spc="-5" dirty="0">
                <a:latin typeface="Times New Roman"/>
                <a:cs typeface="Times New Roman"/>
              </a:rPr>
              <a:t>gìn khuôn phép, </a:t>
            </a:r>
            <a:r>
              <a:rPr sz="1800" dirty="0">
                <a:latin typeface="Times New Roman"/>
                <a:cs typeface="Times New Roman"/>
              </a:rPr>
              <a:t> không từng để </a:t>
            </a:r>
            <a:r>
              <a:rPr sz="1800" spc="-5" dirty="0">
                <a:latin typeface="Times New Roman"/>
                <a:cs typeface="Times New Roman"/>
              </a:rPr>
              <a:t>bao giờ </a:t>
            </a:r>
            <a:r>
              <a:rPr sz="1800" dirty="0">
                <a:latin typeface="Times New Roman"/>
                <a:cs typeface="Times New Roman"/>
              </a:rPr>
              <a:t>vợ chồng </a:t>
            </a:r>
            <a:r>
              <a:rPr sz="1800" spc="-5" dirty="0">
                <a:latin typeface="Times New Roman"/>
                <a:cs typeface="Times New Roman"/>
              </a:rPr>
              <a:t>phải đến thất hòa” </a:t>
            </a:r>
            <a:r>
              <a:rPr sz="1800" dirty="0">
                <a:latin typeface="Times New Roman"/>
                <a:cs typeface="Times New Roman"/>
              </a:rPr>
              <a:t>=&gt;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vợ </a:t>
            </a:r>
            <a:r>
              <a:rPr sz="1800" spc="-5" dirty="0">
                <a:latin typeface="Times New Roman"/>
                <a:cs typeface="Times New Roman"/>
              </a:rPr>
              <a:t>hiền </a:t>
            </a:r>
            <a:r>
              <a:rPr sz="1800" dirty="0">
                <a:latin typeface="Times New Roman"/>
                <a:cs typeface="Times New Roman"/>
              </a:rPr>
              <a:t>thục,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khéo, </a:t>
            </a:r>
            <a:r>
              <a:rPr sz="1800" spc="-5" dirty="0">
                <a:latin typeface="Times New Roman"/>
                <a:cs typeface="Times New Roman"/>
              </a:rPr>
              <a:t>nết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mực.</a:t>
            </a:r>
          </a:p>
          <a:p>
            <a:pPr marL="12700" marR="762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lính: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rót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chén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rượu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dặn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đằm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thắm,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“Chàng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chuyến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…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rồi”.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vẫn một lòng </a:t>
            </a:r>
            <a:r>
              <a:rPr sz="1800" spc="-5" dirty="0">
                <a:latin typeface="Times New Roman"/>
                <a:cs typeface="Times New Roman"/>
              </a:rPr>
              <a:t>chung </a:t>
            </a:r>
            <a:r>
              <a:rPr sz="1800" dirty="0">
                <a:latin typeface="Times New Roman"/>
                <a:cs typeface="Times New Roman"/>
              </a:rPr>
              <a:t>thủy, thương nhớ khôn </a:t>
            </a:r>
            <a:r>
              <a:rPr sz="1800" spc="-5" dirty="0">
                <a:latin typeface="Times New Roman"/>
                <a:cs typeface="Times New Roman"/>
              </a:rPr>
              <a:t>nguôi, </a:t>
            </a:r>
            <a:r>
              <a:rPr sz="1800" dirty="0">
                <a:latin typeface="Times New Roman"/>
                <a:cs typeface="Times New Roman"/>
              </a:rPr>
              <a:t>chỉ mong </a:t>
            </a:r>
            <a:r>
              <a:rPr sz="1800" spc="-5" dirty="0">
                <a:latin typeface="Times New Roman"/>
                <a:cs typeface="Times New Roman"/>
              </a:rPr>
              <a:t>chồng </a:t>
            </a:r>
            <a:r>
              <a:rPr sz="1800" dirty="0">
                <a:latin typeface="Times New Roman"/>
                <a:cs typeface="Times New Roman"/>
              </a:rPr>
              <a:t>trở về một </a:t>
            </a:r>
            <a:r>
              <a:rPr sz="1800" spc="-5" dirty="0">
                <a:latin typeface="Times New Roman"/>
                <a:cs typeface="Times New Roman"/>
              </a:rPr>
              <a:t>cách bình </a:t>
            </a:r>
            <a:r>
              <a:rPr sz="1800" dirty="0">
                <a:latin typeface="Times New Roman"/>
                <a:cs typeface="Times New Roman"/>
              </a:rPr>
              <a:t> yên vô </a:t>
            </a:r>
            <a:r>
              <a:rPr sz="1800" spc="-5" dirty="0">
                <a:latin typeface="Times New Roman"/>
                <a:cs typeface="Times New Roman"/>
              </a:rPr>
              <a:t>sự,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tháng</a:t>
            </a:r>
            <a:r>
              <a:rPr sz="1800" dirty="0">
                <a:latin typeface="Times New Roman"/>
                <a:cs typeface="Times New Roman"/>
              </a:rPr>
              <a:t> 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võ</a:t>
            </a:r>
            <a:r>
              <a:rPr sz="1800" dirty="0">
                <a:latin typeface="Times New Roman"/>
                <a:cs typeface="Times New Roman"/>
              </a:rPr>
              <a:t> nuôi con.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chăm</a:t>
            </a:r>
            <a:r>
              <a:rPr sz="1800" dirty="0">
                <a:latin typeface="Times New Roman"/>
                <a:cs typeface="Times New Roman"/>
              </a:rPr>
              <a:t> lo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ốm thì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thuốc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chạy</a:t>
            </a:r>
          </a:p>
          <a:p>
            <a:pPr marL="12700" marR="6350" algn="just">
              <a:lnSpc>
                <a:spcPct val="1245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chữa </a:t>
            </a:r>
            <a:r>
              <a:rPr sz="1800" dirty="0">
                <a:latin typeface="Times New Roman"/>
                <a:cs typeface="Times New Roman"/>
              </a:rPr>
              <a:t>hết mực, </a:t>
            </a:r>
            <a:r>
              <a:rPr sz="1800" spc="-5" dirty="0">
                <a:latin typeface="Times New Roman"/>
                <a:cs typeface="Times New Roman"/>
              </a:rPr>
              <a:t>lễ bái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5" dirty="0">
                <a:latin typeface="Times New Roman"/>
                <a:cs typeface="Times New Roman"/>
              </a:rPr>
              <a:t>phật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khôn </a:t>
            </a:r>
            <a:r>
              <a:rPr sz="1800" dirty="0">
                <a:latin typeface="Times New Roman"/>
                <a:cs typeface="Times New Roman"/>
              </a:rPr>
              <a:t>khéo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an ủi cho </a:t>
            </a:r>
            <a:r>
              <a:rPr sz="1800" spc="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vơi </a:t>
            </a:r>
            <a:r>
              <a:rPr sz="1800" spc="-5" dirty="0">
                <a:latin typeface="Times New Roman"/>
                <a:cs typeface="Times New Roman"/>
              </a:rPr>
              <a:t>bớt </a:t>
            </a:r>
            <a:r>
              <a:rPr sz="1800" dirty="0">
                <a:latin typeface="Times New Roman"/>
                <a:cs typeface="Times New Roman"/>
              </a:rPr>
              <a:t> đi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ngóng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chay,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lễ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mất. </a:t>
            </a:r>
            <a:r>
              <a:rPr sz="1800" spc="-5" dirty="0">
                <a:latin typeface="Times New Roman"/>
                <a:cs typeface="Times New Roman"/>
              </a:rPr>
              <a:t>=&gt;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dirty="0">
                <a:latin typeface="Times New Roman"/>
                <a:cs typeface="Times New Roman"/>
              </a:rPr>
              <a:t> là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 </a:t>
            </a:r>
            <a:r>
              <a:rPr sz="1800" spc="-5" dirty="0">
                <a:latin typeface="Times New Roman"/>
                <a:cs typeface="Times New Roman"/>
              </a:rPr>
              <a:t>thảo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mực: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nàng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bé </a:t>
            </a:r>
            <a:r>
              <a:rPr sz="1800" spc="-5" dirty="0">
                <a:latin typeface="Times New Roman"/>
                <a:cs typeface="Times New Roman"/>
              </a:rPr>
              <a:t>Đản </a:t>
            </a:r>
            <a:r>
              <a:rPr sz="1800" dirty="0">
                <a:latin typeface="Times New Roman"/>
                <a:cs typeface="Times New Roman"/>
              </a:rPr>
              <a:t>và một mình </a:t>
            </a:r>
            <a:r>
              <a:rPr sz="1800" spc="-5" dirty="0">
                <a:latin typeface="Times New Roman"/>
                <a:cs typeface="Times New Roman"/>
              </a:rPr>
              <a:t>gánh </a:t>
            </a:r>
            <a:r>
              <a:rPr sz="1800" dirty="0">
                <a:latin typeface="Times New Roman"/>
                <a:cs typeface="Times New Roman"/>
              </a:rPr>
              <a:t>vác </a:t>
            </a:r>
            <a:r>
              <a:rPr sz="1800" spc="5" dirty="0">
                <a:latin typeface="Times New Roman"/>
                <a:cs typeface="Times New Roman"/>
              </a:rPr>
              <a:t>hết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nhà chồng </a:t>
            </a:r>
            <a:r>
              <a:rPr sz="1800" dirty="0">
                <a:latin typeface="Times New Roman"/>
                <a:cs typeface="Times New Roman"/>
              </a:rPr>
              <a:t>nhưng nàng chẳng </a:t>
            </a:r>
            <a:r>
              <a:rPr sz="1800" spc="-5" dirty="0">
                <a:latin typeface="Times New Roman"/>
                <a:cs typeface="Times New Roman"/>
              </a:rPr>
              <a:t>bao </a:t>
            </a:r>
            <a:r>
              <a:rPr sz="1800" dirty="0">
                <a:latin typeface="Times New Roman"/>
                <a:cs typeface="Times New Roman"/>
              </a:rPr>
              <a:t> giờ </a:t>
            </a:r>
            <a:r>
              <a:rPr sz="1800" spc="-5" dirty="0">
                <a:latin typeface="Times New Roman"/>
                <a:cs typeface="Times New Roman"/>
              </a:rPr>
              <a:t>chểnh </a:t>
            </a:r>
            <a:r>
              <a:rPr sz="1800" dirty="0">
                <a:latin typeface="Times New Roman"/>
                <a:cs typeface="Times New Roman"/>
              </a:rPr>
              <a:t>mảng chuyện </a:t>
            </a:r>
            <a:r>
              <a:rPr sz="1800" spc="-5" dirty="0">
                <a:latin typeface="Times New Roman"/>
                <a:cs typeface="Times New Roman"/>
              </a:rPr>
              <a:t>chăm lo, </a:t>
            </a:r>
            <a:r>
              <a:rPr sz="1800" dirty="0">
                <a:latin typeface="Times New Roman"/>
                <a:cs typeface="Times New Roman"/>
              </a:rPr>
              <a:t>dạy </a:t>
            </a:r>
            <a:r>
              <a:rPr sz="1800" spc="-5" dirty="0">
                <a:latin typeface="Times New Roman"/>
                <a:cs typeface="Times New Roman"/>
              </a:rPr>
              <a:t>bảo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cái. </a:t>
            </a:r>
            <a:r>
              <a:rPr sz="1800" dirty="0">
                <a:latin typeface="Times New Roman"/>
                <a:cs typeface="Times New Roman"/>
              </a:rPr>
              <a:t>Để con trai bớt cái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giác </a:t>
            </a:r>
            <a:r>
              <a:rPr sz="1800" dirty="0">
                <a:latin typeface="Times New Roman"/>
                <a:cs typeface="Times New Roman"/>
              </a:rPr>
              <a:t>thiếu vắng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cha,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cha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Đản.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nữ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vẹn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</a:p>
          <a:p>
            <a:pPr marL="12700" marR="698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– ngôn – </a:t>
            </a:r>
            <a:r>
              <a:rPr sz="1800" spc="-5" dirty="0">
                <a:latin typeface="Times New Roman"/>
                <a:cs typeface="Times New Roman"/>
              </a:rPr>
              <a:t>hạnh. Nhà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Nguyễn Dữ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giành thái </a:t>
            </a:r>
            <a:r>
              <a:rPr sz="1800" spc="5" dirty="0">
                <a:latin typeface="Times New Roman"/>
                <a:cs typeface="Times New Roman"/>
              </a:rPr>
              <a:t>độ </a:t>
            </a:r>
            <a:r>
              <a:rPr sz="1800" spc="-5" dirty="0">
                <a:latin typeface="Times New Roman"/>
                <a:cs typeface="Times New Roman"/>
              </a:rPr>
              <a:t>cảm thông, trân </a:t>
            </a:r>
            <a:r>
              <a:rPr sz="1800" dirty="0">
                <a:latin typeface="Times New Roman"/>
                <a:cs typeface="Times New Roman"/>
              </a:rPr>
              <a:t>trọng </a:t>
            </a:r>
            <a:r>
              <a:rPr sz="1800" spc="-5" dirty="0">
                <a:latin typeface="Times New Roman"/>
                <a:cs typeface="Times New Roman"/>
              </a:rPr>
              <a:t>đối với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i="1" dirty="0">
                <a:latin typeface="Times New Roman"/>
                <a:cs typeface="Times New Roman"/>
              </a:rPr>
              <a:t>*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Bi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kịch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số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phận</a:t>
            </a:r>
            <a:r>
              <a:rPr sz="1800" b="1" i="1" dirty="0">
                <a:latin typeface="Times New Roman"/>
                <a:cs typeface="Times New Roman"/>
              </a:rPr>
              <a:t> bất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hạnh,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hẩm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hiu của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nhân</a:t>
            </a:r>
            <a:r>
              <a:rPr sz="1800" b="1" i="1" dirty="0">
                <a:latin typeface="Times New Roman"/>
                <a:cs typeface="Times New Roman"/>
              </a:rPr>
              <a:t> vật: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Nàng </a:t>
            </a:r>
            <a:r>
              <a:rPr sz="1800" spc="-5" dirty="0">
                <a:latin typeface="Times New Roman"/>
                <a:cs typeface="Times New Roman"/>
              </a:rPr>
              <a:t>là nạn nhân </a:t>
            </a:r>
            <a:r>
              <a:rPr sz="1800" dirty="0">
                <a:latin typeface="Times New Roman"/>
                <a:cs typeface="Times New Roman"/>
              </a:rPr>
              <a:t>trực tiếp của chế độ nam </a:t>
            </a:r>
            <a:r>
              <a:rPr sz="1800" spc="-5" dirty="0">
                <a:latin typeface="Times New Roman"/>
                <a:cs typeface="Times New Roman"/>
              </a:rPr>
              <a:t>quyền,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10" dirty="0">
                <a:latin typeface="Times New Roman"/>
                <a:cs typeface="Times New Roman"/>
              </a:rPr>
              <a:t>xã </a:t>
            </a:r>
            <a:r>
              <a:rPr sz="1800" spc="-5" dirty="0">
                <a:latin typeface="Times New Roman"/>
                <a:cs typeface="Times New Roman"/>
              </a:rPr>
              <a:t>hội mà </a:t>
            </a:r>
            <a:r>
              <a:rPr sz="1800" dirty="0">
                <a:latin typeface="Times New Roman"/>
                <a:cs typeface="Times New Roman"/>
              </a:rPr>
              <a:t>hôn </a:t>
            </a:r>
            <a:r>
              <a:rPr sz="1800" spc="-5" dirty="0">
                <a:latin typeface="Times New Roman"/>
                <a:cs typeface="Times New Roman"/>
              </a:rPr>
              <a:t>nhân không </a:t>
            </a:r>
            <a:r>
              <a:rPr sz="1800" spc="5" dirty="0">
                <a:latin typeface="Times New Roman"/>
                <a:cs typeface="Times New Roman"/>
              </a:rPr>
              <a:t>hề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" dirty="0">
                <a:latin typeface="Times New Roman"/>
                <a:cs typeface="Times New Roman"/>
              </a:rPr>
              <a:t> 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spc="-5" dirty="0">
                <a:latin typeface="Times New Roman"/>
                <a:cs typeface="Times New Roman"/>
              </a:rPr>
              <a:t> do: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xin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 </a:t>
            </a:r>
            <a:r>
              <a:rPr sz="1800" spc="-5" dirty="0">
                <a:latin typeface="Times New Roman"/>
                <a:cs typeface="Times New Roman"/>
              </a:rPr>
              <a:t>lạng</a:t>
            </a:r>
            <a:r>
              <a:rPr sz="1800" dirty="0">
                <a:latin typeface="Times New Roman"/>
                <a:cs typeface="Times New Roman"/>
              </a:rPr>
              <a:t> vàng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 cưới Vũ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25830" y="923036"/>
          <a:ext cx="8615042" cy="2526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8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2780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Nguyễn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Đình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Chiểu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3885"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Lục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Vân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Tiên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gặp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nạn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Trích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Truyện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Lục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3495" marR="384175" algn="just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Vân Tiên của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Nguyễn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Đình </a:t>
                      </a:r>
                      <a:r>
                        <a:rPr sz="1600" spc="-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Chiểu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Truyện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thơ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Nôm.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i="1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Tự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32080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600" i="1" dirty="0">
                          <a:latin typeface="Times New Roman"/>
                          <a:cs typeface="Times New Roman"/>
                        </a:rPr>
                        <a:t>sự,</a:t>
                      </a:r>
                      <a:r>
                        <a:rPr sz="1600" i="1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miêu </a:t>
                      </a:r>
                      <a:r>
                        <a:rPr sz="1600" i="1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tả,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biểu 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5" dirty="0">
                          <a:latin typeface="Times New Roman"/>
                          <a:cs typeface="Times New Roman"/>
                        </a:rPr>
                        <a:t>cảm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6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TK</a:t>
                      </a:r>
                      <a:r>
                        <a:rPr sz="16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18-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17145" algn="just">
                        <a:lnSpc>
                          <a:spcPct val="124700"/>
                        </a:lnSpc>
                        <a:spcBef>
                          <a:spcPts val="80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Sự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đối lập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giữa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cái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thiện và cái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ác,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giữa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cách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cao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cả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những toan tính thấp hèn, đồng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thời</a:t>
                      </a:r>
                      <a:r>
                        <a:rPr sz="16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thể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hiện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thái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độ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quý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trọng</a:t>
                      </a:r>
                      <a:r>
                        <a:rPr sz="1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niềm</a:t>
                      </a:r>
                      <a:r>
                        <a:rPr sz="160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tin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của tác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giả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22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algn="just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Ngôn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ngữ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giàu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cảm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xúc,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khoáng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5875" algn="just">
                        <a:lnSpc>
                          <a:spcPct val="12440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đạt, bình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dị,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dân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dã;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nghệ thuật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kể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chuyện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theo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mô</a:t>
                      </a:r>
                      <a:r>
                        <a:rPr sz="16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típ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dân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gian,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4765" marR="14604" algn="just">
                        <a:lnSpc>
                          <a:spcPct val="124400"/>
                        </a:lnSpc>
                        <a:spcBef>
                          <a:spcPts val="1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miêu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tả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qua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hành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động, </a:t>
                      </a:r>
                      <a:r>
                        <a:rPr sz="1600" spc="-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lời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nói;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cảm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hứng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thiên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nhiên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trữ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tình,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dạt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dào…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một nạn </a:t>
            </a:r>
            <a:r>
              <a:rPr sz="1800" spc="-5" dirty="0">
                <a:latin typeface="Times New Roman"/>
                <a:cs typeface="Times New Roman"/>
              </a:rPr>
              <a:t>nhân của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tranh </a:t>
            </a:r>
            <a:r>
              <a:rPr sz="1800" dirty="0">
                <a:latin typeface="Times New Roman"/>
                <a:cs typeface="Times New Roman"/>
              </a:rPr>
              <a:t>phi nghĩa: </a:t>
            </a:r>
            <a:r>
              <a:rPr sz="1800" spc="-5" dirty="0">
                <a:latin typeface="Times New Roman"/>
                <a:cs typeface="Times New Roman"/>
              </a:rPr>
              <a:t>Cuộc sống </a:t>
            </a:r>
            <a:r>
              <a:rPr sz="1800" dirty="0">
                <a:latin typeface="Times New Roman"/>
                <a:cs typeface="Times New Roman"/>
              </a:rPr>
              <a:t>hôn nhân với Trương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lâu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tòng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đứa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còn </a:t>
            </a:r>
            <a:r>
              <a:rPr sz="1800" dirty="0">
                <a:latin typeface="Times New Roman"/>
                <a:cs typeface="Times New Roman"/>
              </a:rPr>
              <a:t>chưa ra đời. Trong vòng ba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chồng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lính, nàng </a:t>
            </a:r>
            <a:r>
              <a:rPr sz="1800" dirty="0">
                <a:latin typeface="Times New Roman"/>
                <a:cs typeface="Times New Roman"/>
              </a:rPr>
              <a:t>phải </a:t>
            </a:r>
            <a:r>
              <a:rPr sz="1800" spc="-5" dirty="0">
                <a:latin typeface="Times New Roman"/>
                <a:cs typeface="Times New Roman"/>
              </a:rPr>
              <a:t>cáng </a:t>
            </a:r>
            <a:r>
              <a:rPr sz="1800" dirty="0">
                <a:latin typeface="Times New Roman"/>
                <a:cs typeface="Times New Roman"/>
              </a:rPr>
              <a:t>đáng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 </a:t>
            </a:r>
            <a:r>
              <a:rPr sz="1800" spc="-5" dirty="0">
                <a:latin typeface="Times New Roman"/>
                <a:cs typeface="Times New Roman"/>
              </a:rPr>
              <a:t>đình, chăm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phụng </a:t>
            </a:r>
            <a:r>
              <a:rPr sz="1800" spc="-5" dirty="0">
                <a:latin typeface="Times New Roman"/>
                <a:cs typeface="Times New Roman"/>
              </a:rPr>
              <a:t>dưỡng</a:t>
            </a:r>
            <a:r>
              <a:rPr sz="1800" dirty="0">
                <a:latin typeface="Times New Roman"/>
                <a:cs typeface="Times New Roman"/>
              </a:rPr>
              <a:t> 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 </a:t>
            </a:r>
            <a:r>
              <a:rPr sz="1800" spc="-5" dirty="0">
                <a:latin typeface="Times New Roman"/>
                <a:cs typeface="Times New Roman"/>
              </a:rPr>
              <a:t>bệnh.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Nỗi đau, </a:t>
            </a:r>
            <a:r>
              <a:rPr sz="1800" dirty="0">
                <a:latin typeface="Times New Roman"/>
                <a:cs typeface="Times New Roman"/>
              </a:rPr>
              <a:t>oan </a:t>
            </a:r>
            <a:r>
              <a:rPr sz="1800" spc="-5" dirty="0">
                <a:latin typeface="Times New Roman"/>
                <a:cs typeface="Times New Roman"/>
              </a:rPr>
              <a:t>khuất: Người chồng </a:t>
            </a:r>
            <a:r>
              <a:rPr sz="1800" dirty="0">
                <a:latin typeface="Times New Roman"/>
                <a:cs typeface="Times New Roman"/>
              </a:rPr>
              <a:t>vốn </a:t>
            </a:r>
            <a:r>
              <a:rPr sz="1800" spc="-10" dirty="0">
                <a:latin typeface="Times New Roman"/>
                <a:cs typeface="Times New Roman"/>
              </a:rPr>
              <a:t>đa </a:t>
            </a:r>
            <a:r>
              <a:rPr sz="1800" dirty="0">
                <a:latin typeface="Times New Roman"/>
                <a:cs typeface="Times New Roman"/>
              </a:rPr>
              <a:t>nghi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nghe lời </a:t>
            </a:r>
            <a:r>
              <a:rPr sz="1800" spc="-5" dirty="0">
                <a:latin typeface="Times New Roman"/>
                <a:cs typeface="Times New Roman"/>
              </a:rPr>
              <a:t>đứa con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ngây </a:t>
            </a:r>
            <a:r>
              <a:rPr sz="1800" dirty="0">
                <a:latin typeface="Times New Roman"/>
                <a:cs typeface="Times New Roman"/>
              </a:rPr>
              <a:t>dại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nghi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oan, cho rằng </a:t>
            </a:r>
            <a:r>
              <a:rPr sz="1800" spc="-10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đã thất </a:t>
            </a:r>
            <a:r>
              <a:rPr sz="1800" spc="-5" dirty="0">
                <a:latin typeface="Times New Roman"/>
                <a:cs typeface="Times New Roman"/>
              </a:rPr>
              <a:t>tiết, hắn </a:t>
            </a:r>
            <a:r>
              <a:rPr sz="1800" dirty="0">
                <a:latin typeface="Times New Roman"/>
                <a:cs typeface="Times New Roman"/>
              </a:rPr>
              <a:t>mắng </a:t>
            </a:r>
            <a:r>
              <a:rPr sz="1800" spc="-5" dirty="0">
                <a:latin typeface="Times New Roman"/>
                <a:cs typeface="Times New Roman"/>
              </a:rPr>
              <a:t>nhiếc, </a:t>
            </a:r>
            <a:r>
              <a:rPr sz="1800" dirty="0">
                <a:latin typeface="Times New Roman"/>
                <a:cs typeface="Times New Roman"/>
              </a:rPr>
              <a:t>đánh và đuổi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đi mặc nàng đau khổ,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khóc </a:t>
            </a:r>
            <a:r>
              <a:rPr sz="1800" spc="-5" dirty="0">
                <a:latin typeface="Times New Roman"/>
                <a:cs typeface="Times New Roman"/>
              </a:rPr>
              <a:t>lóc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5" dirty="0">
                <a:latin typeface="Times New Roman"/>
                <a:cs typeface="Times New Roman"/>
              </a:rPr>
              <a:t> tỏ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-5" dirty="0">
                <a:latin typeface="Times New Roman"/>
                <a:cs typeface="Times New Roman"/>
              </a:rPr>
              <a:t> khuất.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thể thanh </a:t>
            </a:r>
            <a:r>
              <a:rPr sz="1800" spc="-5" dirty="0">
                <a:latin typeface="Times New Roman"/>
                <a:cs typeface="Times New Roman"/>
              </a:rPr>
              <a:t>minh cho </a:t>
            </a:r>
            <a:r>
              <a:rPr sz="1800" dirty="0">
                <a:latin typeface="Times New Roman"/>
                <a:cs typeface="Times New Roman"/>
              </a:rPr>
              <a:t>mình được,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tìm đến cái chết </a:t>
            </a:r>
            <a:r>
              <a:rPr sz="1800" spc="-5" dirty="0">
                <a:latin typeface="Times New Roman"/>
                <a:cs typeface="Times New Roman"/>
              </a:rPr>
              <a:t>để tỏ bày nỗi oan ức và </a:t>
            </a:r>
            <a:r>
              <a:rPr sz="1800" spc="-10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dự.</a:t>
            </a:r>
            <a:r>
              <a:rPr sz="1800" spc="-15" dirty="0">
                <a:latin typeface="Times New Roman"/>
                <a:cs typeface="Times New Roman"/>
              </a:rPr>
              <a:t> Dù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=&gt; </a:t>
            </a:r>
            <a:r>
              <a:rPr sz="1800" spc="-5" dirty="0">
                <a:latin typeface="Times New Roman"/>
                <a:cs typeface="Times New Roman"/>
              </a:rPr>
              <a:t>Vũ Nương </a:t>
            </a:r>
            <a:r>
              <a:rPr sz="1800" dirty="0">
                <a:latin typeface="Times New Roman"/>
                <a:cs typeface="Times New Roman"/>
              </a:rPr>
              <a:t>có những phẩm </a:t>
            </a:r>
            <a:r>
              <a:rPr sz="1800" spc="-5" dirty="0">
                <a:latin typeface="Times New Roman"/>
                <a:cs typeface="Times New Roman"/>
              </a:rPr>
              <a:t>chất </a:t>
            </a:r>
            <a:r>
              <a:rPr sz="1800" dirty="0">
                <a:latin typeface="Times New Roman"/>
                <a:cs typeface="Times New Roman"/>
              </a:rPr>
              <a:t>đáng quý nhưng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phải chịu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</a:t>
            </a:r>
            <a:r>
              <a:rPr sz="1800" spc="-5" dirty="0">
                <a:latin typeface="Times New Roman"/>
                <a:cs typeface="Times New Roman"/>
              </a:rPr>
              <a:t>cay </a:t>
            </a:r>
            <a:r>
              <a:rPr sz="1800" dirty="0">
                <a:latin typeface="Times New Roman"/>
                <a:cs typeface="Times New Roman"/>
              </a:rPr>
              <a:t>đắng,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 nghiệt.</a:t>
            </a:r>
          </a:p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đương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rẻ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rúng,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c. Ý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 nhân</a:t>
            </a:r>
            <a:r>
              <a:rPr sz="1800" b="1" dirty="0">
                <a:latin typeface="Times New Roman"/>
                <a:cs typeface="Times New Roman"/>
              </a:rPr>
              <a:t> đạo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của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Thể hiện </a:t>
            </a:r>
            <a:r>
              <a:rPr sz="1800" dirty="0">
                <a:latin typeface="Times New Roman"/>
                <a:cs typeface="Times New Roman"/>
              </a:rPr>
              <a:t>nỗi </a:t>
            </a:r>
            <a:r>
              <a:rPr sz="1800" spc="-5" dirty="0">
                <a:latin typeface="Times New Roman"/>
                <a:cs typeface="Times New Roman"/>
              </a:rPr>
              <a:t>niềm </a:t>
            </a:r>
            <a:r>
              <a:rPr sz="1800" dirty="0">
                <a:latin typeface="Times New Roman"/>
                <a:cs typeface="Times New Roman"/>
              </a:rPr>
              <a:t>thương cảm </a:t>
            </a:r>
            <a:r>
              <a:rPr sz="1800" spc="-5" dirty="0">
                <a:latin typeface="Times New Roman"/>
                <a:cs typeface="Times New Roman"/>
              </a:rPr>
              <a:t>với số </a:t>
            </a:r>
            <a:r>
              <a:rPr sz="1800" dirty="0">
                <a:latin typeface="Times New Roman"/>
                <a:cs typeface="Times New Roman"/>
              </a:rPr>
              <a:t>phận bi thương 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phụ nữ trong xã </a:t>
            </a:r>
            <a:r>
              <a:rPr sz="1800" spc="-5" dirty="0">
                <a:latin typeface="Times New Roman"/>
                <a:cs typeface="Times New Roman"/>
              </a:rPr>
              <a:t>hội </a:t>
            </a:r>
            <a:r>
              <a:rPr sz="1800" dirty="0">
                <a:latin typeface="Times New Roman"/>
                <a:cs typeface="Times New Roman"/>
              </a:rPr>
              <a:t> phong</a:t>
            </a:r>
            <a:r>
              <a:rPr sz="1800" spc="-5" dirty="0">
                <a:latin typeface="Times New Roman"/>
                <a:cs typeface="Times New Roman"/>
              </a:rPr>
              <a:t> kiến.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46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nữ: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thảo,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hậu…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phê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cổ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xấu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thói</a:t>
            </a: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trưởng,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bạo,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đẳng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giới…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đạp, </a:t>
            </a:r>
            <a:r>
              <a:rPr sz="1800" dirty="0">
                <a:latin typeface="Times New Roman"/>
                <a:cs typeface="Times New Roman"/>
              </a:rPr>
              <a:t>vùi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dập.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d.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Đánh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giá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đặc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sắc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-5" dirty="0">
                <a:latin typeface="Times New Roman"/>
                <a:cs typeface="Times New Roman"/>
              </a:rPr>
              <a:t> nghệ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thuật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Tạo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 các tình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huống 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ngoại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thoại…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hợp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thực.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Bút </a:t>
            </a:r>
            <a:r>
              <a:rPr sz="1800" spc="-5" dirty="0">
                <a:latin typeface="Times New Roman"/>
                <a:cs typeface="Times New Roman"/>
              </a:rPr>
              <a:t>pháp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 cực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kỳ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động.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3. Kết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phân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 nhân </a:t>
            </a:r>
            <a:r>
              <a:rPr sz="1800" b="1" dirty="0">
                <a:latin typeface="Times New Roman"/>
                <a:cs typeface="Times New Roman"/>
              </a:rPr>
              <a:t>vật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Vũ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Nương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5" dirty="0">
                <a:latin typeface="Times New Roman"/>
                <a:cs typeface="Times New Roman"/>
              </a:rPr>
              <a:t> vẻ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dirty="0">
                <a:latin typeface="Times New Roman"/>
                <a:cs typeface="Times New Roman"/>
              </a:rPr>
              <a:t> của </a:t>
            </a:r>
            <a:r>
              <a:rPr sz="1800" spc="-5" dirty="0">
                <a:latin typeface="Times New Roman"/>
                <a:cs typeface="Times New Roman"/>
              </a:rPr>
              <a:t>Vũ Nương.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 </a:t>
            </a:r>
            <a:r>
              <a:rPr sz="1800" dirty="0">
                <a:latin typeface="Times New Roman"/>
                <a:cs typeface="Times New Roman"/>
              </a:rPr>
              <a:t>thân.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V.</a:t>
            </a:r>
            <a:r>
              <a:rPr sz="1800" b="1" dirty="0">
                <a:latin typeface="Times New Roman"/>
                <a:cs typeface="Times New Roman"/>
              </a:rPr>
              <a:t> PHÂN</a:t>
            </a:r>
            <a:r>
              <a:rPr sz="1800" b="1" spc="-5" dirty="0">
                <a:latin typeface="Times New Roman"/>
                <a:cs typeface="Times New Roman"/>
              </a:rPr>
              <a:t> TÍCH/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CẢM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NHẬN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GIÁ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TRỊ NHÂN ĐẠO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kỉ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XVI,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khủng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hoảng,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</a:p>
          <a:p>
            <a:pPr marL="12700" marR="8255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trở thành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5" dirty="0">
                <a:latin typeface="Times New Roman"/>
                <a:cs typeface="Times New Roman"/>
              </a:rPr>
              <a:t> tâm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chương,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trong 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 phát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phú 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“Truyền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lục’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đó.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kì,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“Chuyện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của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170"/>
              </a:spcBef>
            </a:pPr>
            <a:r>
              <a:rPr sz="1800" b="1" dirty="0">
                <a:latin typeface="Times New Roman"/>
                <a:cs typeface="Times New Roman"/>
              </a:rPr>
              <a:t>a.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hết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lời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ca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vẻ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đẹp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con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qua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vẻ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đẹp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Vũ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Nương,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phụ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nữ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bình dân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nghèo: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“thiếp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vốn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khó”,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 nhân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Dữ.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đủ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Nam: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thuỳ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mị,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mực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dàng,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đằm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thuỷ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chung;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mực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thảo,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 phụ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dưỡng;</a:t>
            </a:r>
            <a:r>
              <a:rPr sz="1800" dirty="0">
                <a:latin typeface="Times New Roman"/>
                <a:cs typeface="Times New Roman"/>
              </a:rPr>
              <a:t> đối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rất mực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Đặc biệt, </a:t>
            </a:r>
            <a:r>
              <a:rPr sz="1800" dirty="0">
                <a:latin typeface="Times New Roman"/>
                <a:cs typeface="Times New Roman"/>
              </a:rPr>
              <a:t>một biểu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rõ </a:t>
            </a:r>
            <a:r>
              <a:rPr sz="1800" spc="-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cảm hứng nhân văn, </a:t>
            </a:r>
            <a:r>
              <a:rPr sz="1800" dirty="0">
                <a:latin typeface="Times New Roman"/>
                <a:cs typeface="Times New Roman"/>
              </a:rPr>
              <a:t>nàng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nhân vật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giả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 hiện </a:t>
            </a:r>
            <a:r>
              <a:rPr sz="1800" spc="-5" dirty="0">
                <a:latin typeface="Times New Roman"/>
                <a:cs typeface="Times New Roman"/>
              </a:rPr>
              <a:t>khát </a:t>
            </a:r>
            <a:r>
              <a:rPr sz="1800" dirty="0">
                <a:latin typeface="Times New Roman"/>
                <a:cs typeface="Times New Roman"/>
              </a:rPr>
              <a:t>vọng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người, về </a:t>
            </a:r>
            <a:r>
              <a:rPr sz="1800" dirty="0">
                <a:latin typeface="Times New Roman"/>
                <a:cs typeface="Times New Roman"/>
              </a:rPr>
              <a:t>hạnh phúc </a:t>
            </a:r>
            <a:r>
              <a:rPr sz="1800" spc="-5" dirty="0">
                <a:latin typeface="Times New Roman"/>
                <a:cs typeface="Times New Roman"/>
              </a:rPr>
              <a:t>gia đình,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đôi lứa: Nàng luôn </a:t>
            </a:r>
            <a:r>
              <a:rPr sz="1800" spc="-5" dirty="0">
                <a:latin typeface="Times New Roman"/>
                <a:cs typeface="Times New Roman"/>
              </a:rPr>
              <a:t>vun </a:t>
            </a:r>
            <a:r>
              <a:rPr sz="1800" dirty="0">
                <a:latin typeface="Times New Roman"/>
                <a:cs typeface="Times New Roman"/>
              </a:rPr>
              <a:t>vén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hạnh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-5" dirty="0">
                <a:latin typeface="Times New Roman"/>
                <a:cs typeface="Times New Roman"/>
              </a:rPr>
              <a:t> gia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Khi chia </a:t>
            </a:r>
            <a:r>
              <a:rPr sz="1800" spc="-5" dirty="0">
                <a:latin typeface="Times New Roman"/>
                <a:cs typeface="Times New Roman"/>
              </a:rPr>
              <a:t>tay chồng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lính, không </a:t>
            </a:r>
            <a:r>
              <a:rPr sz="1800" dirty="0">
                <a:latin typeface="Times New Roman"/>
                <a:cs typeface="Times New Roman"/>
              </a:rPr>
              <a:t>mong chồng lập công </a:t>
            </a:r>
            <a:r>
              <a:rPr sz="1800" spc="-5" dirty="0">
                <a:latin typeface="Times New Roman"/>
                <a:cs typeface="Times New Roman"/>
              </a:rPr>
              <a:t>hiển </a:t>
            </a:r>
            <a:r>
              <a:rPr sz="1800" dirty="0">
                <a:latin typeface="Times New Roman"/>
                <a:cs typeface="Times New Roman"/>
              </a:rPr>
              <a:t>hách </a:t>
            </a:r>
            <a:r>
              <a:rPr sz="1800" spc="-5" dirty="0">
                <a:latin typeface="Times New Roman"/>
                <a:cs typeface="Times New Roman"/>
              </a:rPr>
              <a:t>để được </a:t>
            </a:r>
            <a:r>
              <a:rPr sz="1800" spc="-10" dirty="0">
                <a:latin typeface="Times New Roman"/>
                <a:cs typeface="Times New Roman"/>
              </a:rPr>
              <a:t>“ấn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hầu”,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dirty="0">
                <a:latin typeface="Times New Roman"/>
                <a:cs typeface="Times New Roman"/>
              </a:rPr>
              <a:t> yên trở</a:t>
            </a:r>
            <a:r>
              <a:rPr sz="1800" spc="-5" dirty="0">
                <a:latin typeface="Times New Roman"/>
                <a:cs typeface="Times New Roman"/>
              </a:rPr>
              <a:t> về.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minh </a:t>
            </a:r>
            <a:r>
              <a:rPr sz="1800" dirty="0">
                <a:latin typeface="Times New Roman"/>
                <a:cs typeface="Times New Roman"/>
              </a:rPr>
              <a:t>với chồng khi bị nghi oan </a:t>
            </a:r>
            <a:r>
              <a:rPr sz="1800" spc="-5" dirty="0">
                <a:latin typeface="Times New Roman"/>
                <a:cs typeface="Times New Roman"/>
              </a:rPr>
              <a:t>cũng </a:t>
            </a:r>
            <a:r>
              <a:rPr sz="1800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rõ </a:t>
            </a:r>
            <a:r>
              <a:rPr sz="1800" spc="-5" dirty="0">
                <a:latin typeface="Times New Roman"/>
                <a:cs typeface="Times New Roman"/>
              </a:rPr>
              <a:t>khát </a:t>
            </a:r>
            <a:r>
              <a:rPr sz="1800" dirty="0">
                <a:latin typeface="Times New Roman"/>
                <a:cs typeface="Times New Roman"/>
              </a:rPr>
              <a:t>vọng đó: </a:t>
            </a:r>
            <a:r>
              <a:rPr sz="1800" spc="-5" dirty="0">
                <a:latin typeface="Times New Roman"/>
                <a:cs typeface="Times New Roman"/>
              </a:rPr>
              <a:t>“Thiếp sở </a:t>
            </a:r>
            <a:r>
              <a:rPr sz="1800" dirty="0">
                <a:latin typeface="Times New Roman"/>
                <a:cs typeface="Times New Roman"/>
              </a:rPr>
              <a:t>dĩ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 </a:t>
            </a:r>
            <a:r>
              <a:rPr sz="1800" dirty="0">
                <a:latin typeface="Times New Roman"/>
                <a:cs typeface="Times New Roman"/>
              </a:rPr>
              <a:t>tựa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chàng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 thú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</a:t>
            </a:r>
            <a:r>
              <a:rPr sz="1800" dirty="0">
                <a:latin typeface="Times New Roman"/>
                <a:cs typeface="Times New Roman"/>
              </a:rPr>
              <a:t> thất”.</a:t>
            </a:r>
          </a:p>
          <a:p>
            <a:pPr marL="12700" marR="635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=&gt; </a:t>
            </a:r>
            <a:r>
              <a:rPr sz="1800" spc="-5" dirty="0">
                <a:latin typeface="Times New Roman"/>
                <a:cs typeface="Times New Roman"/>
              </a:rPr>
              <a:t>Dưới </a:t>
            </a:r>
            <a:r>
              <a:rPr sz="1800" dirty="0">
                <a:latin typeface="Times New Roman"/>
                <a:cs typeface="Times New Roman"/>
              </a:rPr>
              <a:t>ánh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của tư tưởng nhân văn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xuất </a:t>
            </a:r>
            <a:r>
              <a:rPr sz="1800" dirty="0">
                <a:latin typeface="Times New Roman"/>
                <a:cs typeface="Times New Roman"/>
              </a:rPr>
              <a:t>hiện nhiều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văn chương,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văn là đại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700"/>
              </a:lnSpc>
              <a:spcBef>
                <a:spcPts val="170"/>
              </a:spcBef>
            </a:pPr>
            <a:r>
              <a:rPr sz="1800" b="1" spc="-5" dirty="0">
                <a:latin typeface="Times New Roman"/>
                <a:cs typeface="Times New Roman"/>
              </a:rPr>
              <a:t>b. Nguyễn Dữ trân </a:t>
            </a:r>
            <a:r>
              <a:rPr sz="1800" b="1" dirty="0">
                <a:latin typeface="Times New Roman"/>
                <a:cs typeface="Times New Roman"/>
              </a:rPr>
              <a:t>trọng vẻ </a:t>
            </a:r>
            <a:r>
              <a:rPr sz="1800" b="1" spc="-10" dirty="0">
                <a:latin typeface="Times New Roman"/>
                <a:cs typeface="Times New Roman"/>
              </a:rPr>
              <a:t>đẹp </a:t>
            </a:r>
            <a:r>
              <a:rPr sz="1800" b="1" spc="-5" dirty="0">
                <a:latin typeface="Times New Roman"/>
                <a:cs typeface="Times New Roman"/>
              </a:rPr>
              <a:t>của Vũ Nương bao nhiêu </a:t>
            </a:r>
            <a:r>
              <a:rPr sz="1800" b="1" dirty="0">
                <a:latin typeface="Times New Roman"/>
                <a:cs typeface="Times New Roman"/>
              </a:rPr>
              <a:t>thì càng </a:t>
            </a:r>
            <a:r>
              <a:rPr sz="1800" b="1" spc="-5" dirty="0">
                <a:latin typeface="Times New Roman"/>
                <a:cs typeface="Times New Roman"/>
              </a:rPr>
              <a:t>đau </a:t>
            </a:r>
            <a:r>
              <a:rPr sz="1800" b="1" dirty="0">
                <a:latin typeface="Times New Roman"/>
                <a:cs typeface="Times New Roman"/>
              </a:rPr>
              <a:t>đớn trước </a:t>
            </a:r>
            <a:r>
              <a:rPr sz="1800" b="1" spc="-5" dirty="0">
                <a:latin typeface="Times New Roman"/>
                <a:cs typeface="Times New Roman"/>
              </a:rPr>
              <a:t>bi </a:t>
            </a:r>
            <a:r>
              <a:rPr sz="1800" b="1" dirty="0">
                <a:latin typeface="Times New Roman"/>
                <a:cs typeface="Times New Roman"/>
              </a:rPr>
              <a:t> kịch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cuộc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đời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nàng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bấy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nhiêu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đớn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5" dirty="0">
                <a:latin typeface="Times New Roman"/>
                <a:cs typeface="Times New Roman"/>
              </a:rPr>
              <a:t> đầy</a:t>
            </a:r>
            <a:r>
              <a:rPr sz="1800" dirty="0">
                <a:latin typeface="Times New Roman"/>
                <a:cs typeface="Times New Roman"/>
              </a:rPr>
              <a:t> đủ</a:t>
            </a:r>
            <a:r>
              <a:rPr sz="1800" spc="-10" dirty="0">
                <a:latin typeface="Times New Roman"/>
                <a:cs typeface="Times New Roman"/>
              </a:rPr>
              <a:t> phẩm</a:t>
            </a:r>
            <a:r>
              <a:rPr sz="1800" dirty="0">
                <a:latin typeface="Times New Roman"/>
                <a:cs typeface="Times New Roman"/>
              </a:rPr>
              <a:t> chất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 thiết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tận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69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tụy vun đắp cho hạnh phúc đó lại chẳng </a:t>
            </a:r>
            <a:r>
              <a:rPr sz="1800" spc="-5" dirty="0">
                <a:latin typeface="Times New Roman"/>
                <a:cs typeface="Times New Roman"/>
              </a:rPr>
              <a:t>được hưởng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phúc cho </a:t>
            </a:r>
            <a:r>
              <a:rPr sz="1800" dirty="0">
                <a:latin typeface="Times New Roman"/>
                <a:cs typeface="Times New Roman"/>
              </a:rPr>
              <a:t>xứng </a:t>
            </a:r>
            <a:r>
              <a:rPr sz="1800" spc="-5" dirty="0">
                <a:latin typeface="Times New Roman"/>
                <a:cs typeface="Times New Roman"/>
              </a:rPr>
              <a:t>với sự </a:t>
            </a:r>
            <a:r>
              <a:rPr sz="1800" dirty="0">
                <a:latin typeface="Times New Roman"/>
                <a:cs typeface="Times New Roman"/>
              </a:rPr>
              <a:t>hy sinh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nàng: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Chờ </a:t>
            </a:r>
            <a:r>
              <a:rPr sz="1800" dirty="0">
                <a:latin typeface="Times New Roman"/>
                <a:cs typeface="Times New Roman"/>
              </a:rPr>
              <a:t>chồng </a:t>
            </a:r>
            <a:r>
              <a:rPr sz="1800" spc="-5" dirty="0">
                <a:latin typeface="Times New Roman"/>
                <a:cs typeface="Times New Roman"/>
              </a:rPr>
              <a:t>đằng đẵng, </a:t>
            </a:r>
            <a:r>
              <a:rPr sz="1800" dirty="0">
                <a:latin typeface="Times New Roman"/>
                <a:cs typeface="Times New Roman"/>
              </a:rPr>
              <a:t>chồng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chưa một ngày </a:t>
            </a:r>
            <a:r>
              <a:rPr sz="1800" spc="-5" dirty="0">
                <a:latin typeface="Times New Roman"/>
                <a:cs typeface="Times New Roman"/>
              </a:rPr>
              <a:t>vui, sóng </a:t>
            </a:r>
            <a:r>
              <a:rPr sz="1800" dirty="0">
                <a:latin typeface="Times New Roman"/>
                <a:cs typeface="Times New Roman"/>
              </a:rPr>
              <a:t>gió đã nổi </a:t>
            </a:r>
            <a:r>
              <a:rPr sz="1800" spc="-5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nguyên cớ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 vu vơ </a:t>
            </a:r>
            <a:r>
              <a:rPr sz="1800" spc="-5" dirty="0">
                <a:latin typeface="Times New Roman"/>
                <a:cs typeface="Times New Roman"/>
              </a:rPr>
              <a:t>(Người </a:t>
            </a:r>
            <a:r>
              <a:rPr sz="1800" dirty="0">
                <a:latin typeface="Times New Roman"/>
                <a:cs typeface="Times New Roman"/>
              </a:rPr>
              <a:t>chồng chỉ </a:t>
            </a:r>
            <a:r>
              <a:rPr sz="1800" spc="-5" dirty="0">
                <a:latin typeface="Times New Roman"/>
                <a:cs typeface="Times New Roman"/>
              </a:rPr>
              <a:t>dựa </a:t>
            </a:r>
            <a:r>
              <a:rPr sz="1800" dirty="0">
                <a:latin typeface="Times New Roman"/>
                <a:cs typeface="Times New Roman"/>
              </a:rPr>
              <a:t>vào câu nói </a:t>
            </a:r>
            <a:r>
              <a:rPr sz="1800" spc="-10" dirty="0">
                <a:latin typeface="Times New Roman"/>
                <a:cs typeface="Times New Roman"/>
              </a:rPr>
              <a:t>ngây </a:t>
            </a:r>
            <a:r>
              <a:rPr sz="1800" dirty="0">
                <a:latin typeface="Times New Roman"/>
                <a:cs typeface="Times New Roman"/>
              </a:rPr>
              <a:t>thơ của </a:t>
            </a:r>
            <a:r>
              <a:rPr sz="1800" spc="-5" dirty="0">
                <a:latin typeface="Times New Roman"/>
                <a:cs typeface="Times New Roman"/>
              </a:rPr>
              <a:t>đứa trẻ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khăng </a:t>
            </a:r>
            <a:r>
              <a:rPr sz="1800" spc="-5" dirty="0">
                <a:latin typeface="Times New Roman"/>
                <a:cs typeface="Times New Roman"/>
              </a:rPr>
              <a:t>khăng </a:t>
            </a:r>
            <a:r>
              <a:rPr sz="1800" dirty="0">
                <a:latin typeface="Times New Roman"/>
                <a:cs typeface="Times New Roman"/>
              </a:rPr>
              <a:t>kết tội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vợ).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5" dirty="0">
                <a:latin typeface="Times New Roman"/>
                <a:cs typeface="Times New Roman"/>
              </a:rPr>
              <a:t> mực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10" dirty="0">
                <a:latin typeface="Times New Roman"/>
                <a:cs typeface="Times New Roman"/>
              </a:rPr>
              <a:t> nói rõ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5" dirty="0">
                <a:latin typeface="Times New Roman"/>
                <a:cs typeface="Times New Roman"/>
              </a:rPr>
              <a:t> nguyên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cớ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cởi tháo</a:t>
            </a:r>
            <a:r>
              <a:rPr sz="1800" spc="-10" dirty="0">
                <a:latin typeface="Times New Roman"/>
                <a:cs typeface="Times New Roman"/>
              </a:rPr>
              <a:t> mọi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ngờ; hàng </a:t>
            </a:r>
            <a:r>
              <a:rPr sz="1800" spc="-10" dirty="0">
                <a:latin typeface="Times New Roman"/>
                <a:cs typeface="Times New Roman"/>
              </a:rPr>
              <a:t>xóm </a:t>
            </a:r>
            <a:r>
              <a:rPr sz="1800" spc="-5" dirty="0">
                <a:latin typeface="Times New Roman"/>
                <a:cs typeface="Times New Roman"/>
              </a:rPr>
              <a:t>rõ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 oan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nàng </a:t>
            </a:r>
            <a:r>
              <a:rPr sz="1800" spc="-5" dirty="0">
                <a:latin typeface="Times New Roman"/>
                <a:cs typeface="Times New Roman"/>
              </a:rPr>
              <a:t>nên kêu xin giúp, </a:t>
            </a:r>
            <a:r>
              <a:rPr sz="1800" dirty="0">
                <a:latin typeface="Times New Roman"/>
                <a:cs typeface="Times New Roman"/>
              </a:rPr>
              <a:t>tất </a:t>
            </a:r>
            <a:r>
              <a:rPr sz="1800" spc="-10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đều vô </a:t>
            </a:r>
            <a:r>
              <a:rPr sz="1800" dirty="0">
                <a:latin typeface="Times New Roman"/>
                <a:cs typeface="Times New Roman"/>
              </a:rPr>
              <a:t>ích. Đến </a:t>
            </a:r>
            <a:r>
              <a:rPr sz="1800" spc="-10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lời than khóc </a:t>
            </a:r>
            <a:r>
              <a:rPr sz="1800" spc="-10" dirty="0">
                <a:latin typeface="Times New Roman"/>
                <a:cs typeface="Times New Roman"/>
              </a:rPr>
              <a:t>xót </a:t>
            </a:r>
            <a:r>
              <a:rPr sz="1800" spc="-5" dirty="0">
                <a:latin typeface="Times New Roman"/>
                <a:cs typeface="Times New Roman"/>
              </a:rPr>
              <a:t>xa </a:t>
            </a:r>
            <a:r>
              <a:rPr sz="1800" dirty="0">
                <a:latin typeface="Times New Roman"/>
                <a:cs typeface="Times New Roman"/>
              </a:rPr>
              <a:t>tột </a:t>
            </a:r>
            <a:r>
              <a:rPr sz="1800" spc="-5" dirty="0">
                <a:latin typeface="Times New Roman"/>
                <a:cs typeface="Times New Roman"/>
              </a:rPr>
              <a:t>cùng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“Nay đã bình </a:t>
            </a:r>
            <a:r>
              <a:rPr sz="1800" spc="-10" dirty="0">
                <a:latin typeface="Times New Roman"/>
                <a:cs typeface="Times New Roman"/>
              </a:rPr>
              <a:t>rơi </a:t>
            </a:r>
            <a:r>
              <a:rPr sz="1800" spc="-5" dirty="0">
                <a:latin typeface="Times New Roman"/>
                <a:cs typeface="Times New Roman"/>
              </a:rPr>
              <a:t>trâm gãy,… </a:t>
            </a:r>
            <a:r>
              <a:rPr sz="1800" spc="-10" dirty="0">
                <a:latin typeface="Times New Roman"/>
                <a:cs typeface="Times New Roman"/>
              </a:rPr>
              <a:t>sen </a:t>
            </a:r>
            <a:r>
              <a:rPr sz="1800" spc="-5" dirty="0">
                <a:latin typeface="Times New Roman"/>
                <a:cs typeface="Times New Roman"/>
              </a:rPr>
              <a:t>rũ trong ao, </a:t>
            </a:r>
            <a:r>
              <a:rPr sz="1800" spc="5" dirty="0">
                <a:latin typeface="Times New Roman"/>
                <a:cs typeface="Times New Roman"/>
              </a:rPr>
              <a:t>liễu </a:t>
            </a:r>
            <a:r>
              <a:rPr sz="1800" spc="-5" dirty="0">
                <a:latin typeface="Times New Roman"/>
                <a:cs typeface="Times New Roman"/>
              </a:rPr>
              <a:t>tàn trước gió… cái én </a:t>
            </a:r>
            <a:r>
              <a:rPr sz="1800" dirty="0">
                <a:latin typeface="Times New Roman"/>
                <a:cs typeface="Times New Roman"/>
              </a:rPr>
              <a:t>lìa </a:t>
            </a:r>
            <a:r>
              <a:rPr sz="1800" spc="-5" dirty="0">
                <a:latin typeface="Times New Roman"/>
                <a:cs typeface="Times New Roman"/>
              </a:rPr>
              <a:t>đàn…” </a:t>
            </a:r>
            <a:r>
              <a:rPr sz="1800" spc="-15" dirty="0">
                <a:latin typeface="Times New Roman"/>
                <a:cs typeface="Times New Roman"/>
              </a:rPr>
              <a:t>mà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trắng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nặng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nề,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vùi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tàn</a:t>
            </a:r>
            <a:r>
              <a:rPr sz="1800" spc="-5" dirty="0">
                <a:latin typeface="Times New Roman"/>
                <a:cs typeface="Times New Roman"/>
              </a:rPr>
              <a:t> nhẫn, bị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đẩy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oan</a:t>
            </a:r>
            <a:r>
              <a:rPr sz="1800" dirty="0">
                <a:latin typeface="Times New Roman"/>
                <a:cs typeface="Times New Roman"/>
              </a:rPr>
              <a:t> khuất.</a:t>
            </a:r>
          </a:p>
          <a:p>
            <a:pPr marL="12700" marR="5715" algn="just">
              <a:lnSpc>
                <a:spcPts val="2690"/>
              </a:lnSpc>
              <a:spcBef>
                <a:spcPts val="175"/>
              </a:spcBef>
            </a:pPr>
            <a:r>
              <a:rPr sz="1800" b="1" dirty="0">
                <a:latin typeface="Times New Roman"/>
                <a:cs typeface="Times New Roman"/>
              </a:rPr>
              <a:t>c. </a:t>
            </a:r>
            <a:r>
              <a:rPr sz="1800" b="1" spc="-5" dirty="0">
                <a:latin typeface="Times New Roman"/>
                <a:cs typeface="Times New Roman"/>
              </a:rPr>
              <a:t>Nhưng </a:t>
            </a:r>
            <a:r>
              <a:rPr sz="1800" b="1" dirty="0">
                <a:latin typeface="Times New Roman"/>
                <a:cs typeface="Times New Roman"/>
              </a:rPr>
              <a:t>với </a:t>
            </a:r>
            <a:r>
              <a:rPr sz="1800" b="1" spc="-5" dirty="0">
                <a:latin typeface="Times New Roman"/>
                <a:cs typeface="Times New Roman"/>
              </a:rPr>
              <a:t>tấm </a:t>
            </a:r>
            <a:r>
              <a:rPr sz="1800" b="1" dirty="0">
                <a:latin typeface="Times New Roman"/>
                <a:cs typeface="Times New Roman"/>
              </a:rPr>
              <a:t>lòng </a:t>
            </a:r>
            <a:r>
              <a:rPr sz="1800" b="1" spc="-5" dirty="0">
                <a:latin typeface="Times New Roman"/>
                <a:cs typeface="Times New Roman"/>
              </a:rPr>
              <a:t>yêu thương </a:t>
            </a:r>
            <a:r>
              <a:rPr sz="1800" b="1" dirty="0">
                <a:latin typeface="Times New Roman"/>
                <a:cs typeface="Times New Roman"/>
              </a:rPr>
              <a:t>con </a:t>
            </a:r>
            <a:r>
              <a:rPr sz="1800" b="1" spc="-5" dirty="0">
                <a:latin typeface="Times New Roman"/>
                <a:cs typeface="Times New Roman"/>
              </a:rPr>
              <a:t>người, </a:t>
            </a:r>
            <a:r>
              <a:rPr sz="1800" b="1" dirty="0">
                <a:latin typeface="Times New Roman"/>
                <a:cs typeface="Times New Roman"/>
              </a:rPr>
              <a:t>tác giả </a:t>
            </a:r>
            <a:r>
              <a:rPr sz="1800" b="1" spc="-5" dirty="0">
                <a:latin typeface="Times New Roman"/>
                <a:cs typeface="Times New Roman"/>
              </a:rPr>
              <a:t>không để </a:t>
            </a:r>
            <a:r>
              <a:rPr sz="1800" b="1" dirty="0">
                <a:latin typeface="Times New Roman"/>
                <a:cs typeface="Times New Roman"/>
              </a:rPr>
              <a:t>cho con </a:t>
            </a:r>
            <a:r>
              <a:rPr sz="1800" b="1" spc="-5" dirty="0">
                <a:latin typeface="Times New Roman"/>
                <a:cs typeface="Times New Roman"/>
              </a:rPr>
              <a:t>người trong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sáng </a:t>
            </a:r>
            <a:r>
              <a:rPr sz="1800" b="1" dirty="0">
                <a:latin typeface="Times New Roman"/>
                <a:cs typeface="Times New Roman"/>
              </a:rPr>
              <a:t>cao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đẹp</a:t>
            </a:r>
            <a:r>
              <a:rPr sz="1800" b="1" spc="-5" dirty="0">
                <a:latin typeface="Times New Roman"/>
                <a:cs typeface="Times New Roman"/>
              </a:rPr>
              <a:t> như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nàng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đã </a:t>
            </a:r>
            <a:r>
              <a:rPr sz="1800" b="1" dirty="0">
                <a:latin typeface="Times New Roman"/>
                <a:cs typeface="Times New Roman"/>
              </a:rPr>
              <a:t>chết oan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khuất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Mượn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kỳ,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rửa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sạch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oan giữa</a:t>
            </a:r>
            <a:r>
              <a:rPr sz="1800" spc="-5" dirty="0">
                <a:latin typeface="Times New Roman"/>
                <a:cs typeface="Times New Roman"/>
              </a:rPr>
              <a:t> thanh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dirty="0">
                <a:latin typeface="Times New Roman"/>
                <a:cs typeface="Times New Roman"/>
              </a:rPr>
              <a:t> bạch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nhật,</a:t>
            </a:r>
            <a:r>
              <a:rPr sz="1800" spc="-5" dirty="0">
                <a:latin typeface="Times New Roman"/>
                <a:cs typeface="Times New Roman"/>
              </a:rPr>
              <a:t> 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" dirty="0">
                <a:latin typeface="Times New Roman"/>
                <a:cs typeface="Times New Roman"/>
              </a:rPr>
              <a:t> lộng</a:t>
            </a:r>
            <a:r>
              <a:rPr sz="1800" dirty="0">
                <a:latin typeface="Times New Roman"/>
                <a:cs typeface="Times New Roman"/>
              </a:rPr>
              <a:t> lẫy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 xưa.</a:t>
            </a: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siêu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thực: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trần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(ngậm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ngùi,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nuối,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lời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“thiếp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nữa”.</a:t>
            </a:r>
          </a:p>
          <a:p>
            <a:pPr marL="12700" marR="5080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đớn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(hạnh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vỡ,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được).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d.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Với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niềm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xót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thương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sâu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sắc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đó,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lên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án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thế</a:t>
            </a:r>
            <a:r>
              <a:rPr sz="1800" b="1" spc="1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lực</a:t>
            </a:r>
            <a:r>
              <a:rPr sz="1800" b="1" spc="1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tàn</a:t>
            </a:r>
            <a:r>
              <a:rPr sz="1800" b="1" spc="10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ác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chà</a:t>
            </a:r>
            <a:r>
              <a:rPr sz="1800" b="1" spc="1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đạp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lên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khát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vọng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chính</a:t>
            </a:r>
            <a:r>
              <a:rPr sz="1800" b="1" spc="-5" dirty="0">
                <a:latin typeface="Times New Roman"/>
                <a:cs typeface="Times New Roman"/>
              </a:rPr>
              <a:t> đáng</a:t>
            </a:r>
            <a:r>
              <a:rPr sz="1800" b="1" dirty="0">
                <a:latin typeface="Times New Roman"/>
                <a:cs typeface="Times New Roman"/>
              </a:rPr>
              <a:t> của con</a:t>
            </a:r>
            <a:r>
              <a:rPr sz="1800" b="1" spc="-5" dirty="0">
                <a:latin typeface="Times New Roman"/>
                <a:cs typeface="Times New Roman"/>
              </a:rPr>
              <a:t> người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Xã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hủ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(trọng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tòng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phu…)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gây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nhiêu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nó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Trương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ghen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tuông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phu.</a:t>
            </a: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 tiền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(Trương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dirty="0">
                <a:latin typeface="Times New Roman"/>
                <a:cs typeface="Times New Roman"/>
              </a:rPr>
              <a:t> hào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lúc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100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Nương).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cổ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Vợ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dáng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dấp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 hội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-5" dirty="0">
                <a:latin typeface="Times New Roman"/>
                <a:cs typeface="Times New Roman"/>
              </a:rPr>
              <a:t>kiến</a:t>
            </a:r>
            <a:r>
              <a:rPr sz="1800" dirty="0">
                <a:latin typeface="Times New Roman"/>
                <a:cs typeface="Times New Roman"/>
              </a:rPr>
              <a:t> Việt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XVI.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“Chuyện người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gái Nam Xương”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thiên truyền kỳ giàu tính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văn. Truyện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tiêu biểu cho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tạo </a:t>
            </a:r>
            <a:r>
              <a:rPr sz="1800" spc="-5" dirty="0">
                <a:latin typeface="Times New Roman"/>
                <a:cs typeface="Times New Roman"/>
              </a:rPr>
              <a:t>của Nguyễn Dữ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đầy tính </a:t>
            </a:r>
            <a:r>
              <a:rPr sz="1800" spc="-10" dirty="0">
                <a:latin typeface="Times New Roman"/>
                <a:cs typeface="Times New Roman"/>
              </a:rPr>
              <a:t>bi </a:t>
            </a:r>
            <a:r>
              <a:rPr sz="1800" dirty="0">
                <a:latin typeface="Times New Roman"/>
                <a:cs typeface="Times New Roman"/>
              </a:rPr>
              <a:t>kịch 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phụ </a:t>
            </a:r>
            <a:r>
              <a:rPr sz="1800" spc="-10" dirty="0">
                <a:latin typeface="Times New Roman"/>
                <a:cs typeface="Times New Roman"/>
              </a:rPr>
              <a:t>nữ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-5" dirty="0">
                <a:latin typeface="Times New Roman"/>
                <a:cs typeface="Times New Roman"/>
              </a:rPr>
              <a:t>kiến.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thấu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dirty="0">
                <a:latin typeface="Times New Roman"/>
                <a:cs typeface="Times New Roman"/>
              </a:rPr>
              <a:t> nỗi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</a:t>
            </a:r>
            <a:r>
              <a:rPr sz="1800" dirty="0">
                <a:latin typeface="Times New Roman"/>
                <a:cs typeface="Times New Roman"/>
              </a:rPr>
              <a:t> đó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</a:t>
            </a:r>
            <a:r>
              <a:rPr sz="1800" spc="-5" dirty="0">
                <a:latin typeface="Times New Roman"/>
                <a:cs typeface="Times New Roman"/>
              </a:rPr>
              <a:t> sâu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VI.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PHÂN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TÍCH/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CẢM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NHẬN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SỐ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PHẬN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PHỤ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NỮ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XƯA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QUA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SỐ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PHẬN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VẬT</a:t>
            </a:r>
            <a:r>
              <a:rPr sz="1800" b="1" dirty="0">
                <a:latin typeface="Times New Roman"/>
                <a:cs typeface="Times New Roman"/>
              </a:rPr>
              <a:t> VŨ</a:t>
            </a:r>
            <a:r>
              <a:rPr sz="1800" b="1" spc="-5" dirty="0">
                <a:latin typeface="Times New Roman"/>
                <a:cs typeface="Times New Roman"/>
              </a:rPr>
              <a:t> NƯƠNG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dắt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 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học.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“Chuyện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Xương”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a.</a:t>
            </a:r>
            <a:r>
              <a:rPr sz="1800" b="1" spc="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Thông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qua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vật</a:t>
            </a:r>
            <a:r>
              <a:rPr sz="1800" b="1" spc="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Vũ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Nương,</a:t>
            </a:r>
            <a:r>
              <a:rPr sz="1800" b="1" spc="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đã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phát</a:t>
            </a:r>
            <a:r>
              <a:rPr sz="1800" b="1" spc="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hiện,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trân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trọng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đề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cao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chất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cao </a:t>
            </a:r>
            <a:r>
              <a:rPr sz="1800" b="1" spc="-5" dirty="0">
                <a:latin typeface="Times New Roman"/>
                <a:cs typeface="Times New Roman"/>
              </a:rPr>
              <a:t>đẹp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phụ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nữ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ứng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 đảm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“luôn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khuôn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phép”.</a:t>
            </a: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 </a:t>
            </a:r>
            <a:r>
              <a:rPr sz="1800" spc="-5" dirty="0">
                <a:latin typeface="Times New Roman"/>
                <a:cs typeface="Times New Roman"/>
              </a:rPr>
              <a:t>thảo,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 cha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– Nàng 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đang, </a:t>
            </a:r>
            <a:r>
              <a:rPr sz="1800" spc="-5" dirty="0">
                <a:latin typeface="Times New Roman"/>
                <a:cs typeface="Times New Roman"/>
              </a:rPr>
              <a:t>tháo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vát.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44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b.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Thông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qua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cuộc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đời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Vũ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Nương,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đã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thể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hiện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rõ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số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phận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bi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kịch,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nghiệt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ngã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phụ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nữ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dirty="0">
                <a:latin typeface="Times New Roman"/>
                <a:cs typeface="Times New Roman"/>
              </a:rPr>
              <a:t> xã </a:t>
            </a:r>
            <a:r>
              <a:rPr sz="1800" b="1" spc="-5" dirty="0">
                <a:latin typeface="Times New Roman"/>
                <a:cs typeface="Times New Roman"/>
              </a:rPr>
              <a:t>hội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phong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kiến.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– Cũng như </a:t>
            </a:r>
            <a:r>
              <a:rPr sz="1800" spc="-5" dirty="0">
                <a:latin typeface="Times New Roman"/>
                <a:cs typeface="Times New Roman"/>
              </a:rPr>
              <a:t>bao người </a:t>
            </a:r>
            <a:r>
              <a:rPr sz="1800" dirty="0">
                <a:latin typeface="Times New Roman"/>
                <a:cs typeface="Times New Roman"/>
              </a:rPr>
              <a:t>phụ nữ </a:t>
            </a:r>
            <a:r>
              <a:rPr sz="1800" spc="-5" dirty="0">
                <a:latin typeface="Times New Roman"/>
                <a:cs typeface="Times New Roman"/>
              </a:rPr>
              <a:t>khác, Vũ Nương là </a:t>
            </a:r>
            <a:r>
              <a:rPr sz="1800" spc="5" dirty="0">
                <a:latin typeface="Times New Roman"/>
                <a:cs typeface="Times New Roman"/>
              </a:rPr>
              <a:t>nạn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chế </a:t>
            </a:r>
            <a:r>
              <a:rPr sz="1800" dirty="0">
                <a:latin typeface="Times New Roman"/>
                <a:cs typeface="Times New Roman"/>
              </a:rPr>
              <a:t>độ </a:t>
            </a:r>
            <a:r>
              <a:rPr sz="1800" spc="-5" dirty="0">
                <a:latin typeface="Times New Roman"/>
                <a:cs typeface="Times New Roman"/>
              </a:rPr>
              <a:t>nam quyền, “trọng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nữ”,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 lựa</a:t>
            </a:r>
            <a:r>
              <a:rPr sz="1800" spc="-5" dirty="0">
                <a:latin typeface="Times New Roman"/>
                <a:cs typeface="Times New Roman"/>
              </a:rPr>
              <a:t> chọn,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mình.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kịch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kịch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 </a:t>
            </a:r>
            <a:r>
              <a:rPr sz="1800" spc="-5" dirty="0">
                <a:latin typeface="Times New Roman"/>
                <a:cs typeface="Times New Roman"/>
              </a:rPr>
              <a:t>gìn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dirty="0">
                <a:latin typeface="Times New Roman"/>
                <a:cs typeface="Times New Roman"/>
              </a:rPr>
              <a:t> giá.</a:t>
            </a:r>
          </a:p>
          <a:p>
            <a:pPr>
              <a:lnSpc>
                <a:spcPct val="100000"/>
              </a:lnSpc>
            </a:pP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69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trò,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dirty="0">
                <a:latin typeface="Times New Roman"/>
                <a:cs typeface="Times New Roman"/>
              </a:rPr>
              <a:t> 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giá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 trị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tác</a:t>
            </a:r>
            <a:r>
              <a:rPr sz="1800" spc="-5" dirty="0">
                <a:latin typeface="Times New Roman"/>
                <a:cs typeface="Times New Roman"/>
              </a:rPr>
              <a:t> phẩm.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24600"/>
              </a:lnSpc>
              <a:spcBef>
                <a:spcPts val="95"/>
              </a:spcBef>
            </a:pPr>
            <a:r>
              <a:rPr sz="1800" b="1" spc="-5" dirty="0">
                <a:latin typeface="Times New Roman"/>
                <a:cs typeface="Times New Roman"/>
              </a:rPr>
              <a:t>VII. CÓ Ý KIẾN </a:t>
            </a:r>
            <a:r>
              <a:rPr sz="1800" b="1" dirty="0">
                <a:latin typeface="Times New Roman"/>
                <a:cs typeface="Times New Roman"/>
              </a:rPr>
              <a:t>CHO </a:t>
            </a:r>
            <a:r>
              <a:rPr sz="1800" b="1" spc="-5" dirty="0">
                <a:latin typeface="Times New Roman"/>
                <a:cs typeface="Times New Roman"/>
              </a:rPr>
              <a:t>RẰNG NGUYÊN </a:t>
            </a:r>
            <a:r>
              <a:rPr sz="1800" b="1" dirty="0">
                <a:latin typeface="Times New Roman"/>
                <a:cs typeface="Times New Roman"/>
              </a:rPr>
              <a:t>NHÂN </a:t>
            </a:r>
            <a:r>
              <a:rPr sz="1800" b="1" spc="-5" dirty="0">
                <a:latin typeface="Times New Roman"/>
                <a:cs typeface="Times New Roman"/>
              </a:rPr>
              <a:t>CÁI </a:t>
            </a:r>
            <a:r>
              <a:rPr sz="1800" b="1" dirty="0">
                <a:latin typeface="Times New Roman"/>
                <a:cs typeface="Times New Roman"/>
              </a:rPr>
              <a:t>CHẾT </a:t>
            </a:r>
            <a:r>
              <a:rPr sz="1800" b="1" spc="-5" dirty="0">
                <a:latin typeface="Times New Roman"/>
                <a:cs typeface="Times New Roman"/>
              </a:rPr>
              <a:t>CỦA VŨ NƯƠNG </a:t>
            </a:r>
            <a:r>
              <a:rPr sz="1800" b="1" dirty="0">
                <a:latin typeface="Times New Roman"/>
                <a:cs typeface="Times New Roman"/>
              </a:rPr>
              <a:t>LÀ 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DO TRƯƠNG SINH </a:t>
            </a:r>
            <a:r>
              <a:rPr sz="1800" b="1" dirty="0">
                <a:latin typeface="Times New Roman"/>
                <a:cs typeface="Times New Roman"/>
              </a:rPr>
              <a:t>CẢ GHEN. </a:t>
            </a:r>
            <a:r>
              <a:rPr sz="1800" b="1" spc="-5" dirty="0">
                <a:latin typeface="Times New Roman"/>
                <a:cs typeface="Times New Roman"/>
              </a:rPr>
              <a:t>LẠI CÓ Ý KIẾN </a:t>
            </a:r>
            <a:r>
              <a:rPr sz="1800" b="1" dirty="0">
                <a:latin typeface="Times New Roman"/>
                <a:cs typeface="Times New Roman"/>
              </a:rPr>
              <a:t>KHẲNG </a:t>
            </a:r>
            <a:r>
              <a:rPr sz="1800" b="1" spc="-5" dirty="0">
                <a:latin typeface="Times New Roman"/>
                <a:cs typeface="Times New Roman"/>
              </a:rPr>
              <a:t>ĐỊNH, ĐÓ </a:t>
            </a:r>
            <a:r>
              <a:rPr sz="1800" b="1" dirty="0">
                <a:latin typeface="Times New Roman"/>
                <a:cs typeface="Times New Roman"/>
              </a:rPr>
              <a:t>LÀ </a:t>
            </a:r>
            <a:r>
              <a:rPr sz="1800" b="1" spc="-5" dirty="0">
                <a:latin typeface="Times New Roman"/>
                <a:cs typeface="Times New Roman"/>
              </a:rPr>
              <a:t>DO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CHIẾN TRANH </a:t>
            </a:r>
            <a:r>
              <a:rPr sz="1800" b="1" dirty="0">
                <a:latin typeface="Times New Roman"/>
                <a:cs typeface="Times New Roman"/>
              </a:rPr>
              <a:t>PHONG KIẾN... </a:t>
            </a:r>
            <a:r>
              <a:rPr sz="1800" b="1" spc="-5" dirty="0">
                <a:latin typeface="Times New Roman"/>
                <a:cs typeface="Times New Roman"/>
              </a:rPr>
              <a:t>SUY NGHĨ CỦA </a:t>
            </a:r>
            <a:r>
              <a:rPr sz="1800" b="1" dirty="0">
                <a:latin typeface="Times New Roman"/>
                <a:cs typeface="Times New Roman"/>
              </a:rPr>
              <a:t>EM </a:t>
            </a:r>
            <a:r>
              <a:rPr sz="1800" b="1" spc="-5" dirty="0">
                <a:latin typeface="Times New Roman"/>
                <a:cs typeface="Times New Roman"/>
              </a:rPr>
              <a:t>VỀ NGUYÊN </a:t>
            </a:r>
            <a:r>
              <a:rPr sz="1800" b="1" dirty="0">
                <a:latin typeface="Times New Roman"/>
                <a:cs typeface="Times New Roman"/>
              </a:rPr>
              <a:t>NHÂN </a:t>
            </a:r>
            <a:r>
              <a:rPr sz="1800" b="1" spc="-5" dirty="0">
                <a:latin typeface="Times New Roman"/>
                <a:cs typeface="Times New Roman"/>
              </a:rPr>
              <a:t>CÁI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CHẾT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VŨ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NƯƠNG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KHI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ĐỌC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“CHUYỆN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GÁI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NAM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XƯƠNG”.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Vũ Nương, </a:t>
            </a:r>
            <a:r>
              <a:rPr sz="1800" dirty="0">
                <a:latin typeface="Times New Roman"/>
                <a:cs typeface="Times New Roman"/>
              </a:rPr>
              <a:t>nhân vật chính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“Chuyện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con gái </a:t>
            </a:r>
            <a:r>
              <a:rPr sz="1800" spc="-5" dirty="0">
                <a:latin typeface="Times New Roman"/>
                <a:cs typeface="Times New Roman"/>
              </a:rPr>
              <a:t>Nam Xương” </a:t>
            </a:r>
            <a:r>
              <a:rPr sz="1800" dirty="0">
                <a:latin typeface="Times New Roman"/>
                <a:cs typeface="Times New Roman"/>
              </a:rPr>
              <a:t>là một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phụ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 nhan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 </a:t>
            </a:r>
            <a:r>
              <a:rPr sz="1800" dirty="0">
                <a:latin typeface="Times New Roman"/>
                <a:cs typeface="Times New Roman"/>
              </a:rPr>
              <a:t>hạnh nhưng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dirty="0">
                <a:latin typeface="Times New Roman"/>
                <a:cs typeface="Times New Roman"/>
              </a:rPr>
              <a:t> 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r>
              <a:rPr sz="1800" dirty="0">
                <a:latin typeface="Times New Roman"/>
                <a:cs typeface="Times New Roman"/>
              </a:rPr>
              <a:t> nhiều nỗi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</a:t>
            </a:r>
            <a:r>
              <a:rPr sz="1800" spc="-5" dirty="0">
                <a:latin typeface="Times New Roman"/>
                <a:cs typeface="Times New Roman"/>
              </a:rPr>
              <a:t> khiên,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ngang</a:t>
            </a:r>
            <a:r>
              <a:rPr sz="1800" spc="-5" dirty="0">
                <a:latin typeface="Times New Roman"/>
                <a:cs typeface="Times New Roman"/>
              </a:rPr>
              <a:t> trái.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 Xung quanh nguyên nhân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chết </a:t>
            </a:r>
            <a:r>
              <a:rPr sz="1800" spc="-5" dirty="0">
                <a:latin typeface="Times New Roman"/>
                <a:cs typeface="Times New Roman"/>
              </a:rPr>
              <a:t>của Vũ Nương </a:t>
            </a:r>
            <a:r>
              <a:rPr sz="1800" dirty="0">
                <a:latin typeface="Times New Roman"/>
                <a:cs typeface="Times New Roman"/>
              </a:rPr>
              <a:t>có khá nhiều ý kiến không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nhất.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 nữ </a:t>
            </a:r>
            <a:r>
              <a:rPr sz="1800" spc="-5" dirty="0">
                <a:latin typeface="Times New Roman"/>
                <a:cs typeface="Times New Roman"/>
              </a:rPr>
              <a:t>này.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Tóm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Vũ Nương: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Ngoại</a:t>
            </a:r>
            <a:r>
              <a:rPr sz="1800" spc="-5" dirty="0">
                <a:latin typeface="Times New Roman"/>
                <a:cs typeface="Times New Roman"/>
              </a:rPr>
              <a:t> hình: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nhan</a:t>
            </a:r>
            <a:r>
              <a:rPr sz="1800" spc="-5" dirty="0">
                <a:latin typeface="Times New Roman"/>
                <a:cs typeface="Times New Roman"/>
              </a:rPr>
              <a:t> xinh đẹp.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indent="17208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thùy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mị: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nhẹ,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khuôn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phép,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lễ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giáo,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mến.</a:t>
            </a:r>
          </a:p>
          <a:p>
            <a:pPr marL="12700" marR="7620" indent="17208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vát,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thảo,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con;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chồng, </a:t>
            </a:r>
            <a:r>
              <a:rPr sz="1800" dirty="0">
                <a:latin typeface="Times New Roman"/>
                <a:cs typeface="Times New Roman"/>
              </a:rPr>
              <a:t>rồi </a:t>
            </a:r>
            <a:r>
              <a:rPr sz="1800" spc="-10" dirty="0">
                <a:latin typeface="Times New Roman"/>
                <a:cs typeface="Times New Roman"/>
              </a:rPr>
              <a:t>ma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chay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 chồng</a:t>
            </a:r>
            <a:r>
              <a:rPr sz="1800" dirty="0">
                <a:latin typeface="Times New Roman"/>
                <a:cs typeface="Times New Roman"/>
              </a:rPr>
              <a:t> chu </a:t>
            </a:r>
            <a:r>
              <a:rPr sz="1800" spc="-5" dirty="0">
                <a:latin typeface="Times New Roman"/>
                <a:cs typeface="Times New Roman"/>
              </a:rPr>
              <a:t>tất, trọn</a:t>
            </a:r>
            <a:r>
              <a:rPr sz="1800" dirty="0">
                <a:latin typeface="Times New Roman"/>
                <a:cs typeface="Times New Roman"/>
              </a:rPr>
              <a:t> đạo </a:t>
            </a:r>
            <a:r>
              <a:rPr sz="1800" spc="-10" dirty="0">
                <a:latin typeface="Times New Roman"/>
                <a:cs typeface="Times New Roman"/>
              </a:rPr>
              <a:t>hiếu.</a:t>
            </a:r>
            <a:endParaRPr sz="1800" dirty="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</a:p>
          <a:p>
            <a:pPr marL="18478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sáng, </a:t>
            </a:r>
            <a:r>
              <a:rPr sz="1800" dirty="0">
                <a:latin typeface="Times New Roman"/>
                <a:cs typeface="Times New Roman"/>
              </a:rPr>
              <a:t>ngay thẳng: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khuất,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oan…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Wingdings"/>
                <a:cs typeface="Wingdings"/>
              </a:rPr>
              <a:t>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xinh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hưởng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dirty="0">
                <a:latin typeface="Times New Roman"/>
                <a:cs typeface="Times New Roman"/>
              </a:rPr>
              <a:t> cục</a:t>
            </a:r>
            <a:r>
              <a:rPr sz="1800" spc="-5" dirty="0">
                <a:latin typeface="Times New Roman"/>
                <a:cs typeface="Times New Roman"/>
              </a:rPr>
              <a:t> thảm</a:t>
            </a:r>
            <a:r>
              <a:rPr sz="1800" dirty="0">
                <a:latin typeface="Times New Roman"/>
                <a:cs typeface="Times New Roman"/>
              </a:rPr>
              <a:t> thiết. </a:t>
            </a:r>
            <a:r>
              <a:rPr sz="1800" spc="-5" dirty="0">
                <a:latin typeface="Times New Roman"/>
                <a:cs typeface="Times New Roman"/>
              </a:rPr>
              <a:t>Vậy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 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 Nương?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-5" dirty="0">
                <a:latin typeface="Times New Roman"/>
                <a:cs typeface="Times New Roman"/>
              </a:rPr>
              <a:t> Vũ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Nương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ghen,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rằng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kiến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 </a:t>
            </a:r>
            <a:r>
              <a:rPr sz="1800" spc="-5" dirty="0">
                <a:latin typeface="Times New Roman"/>
                <a:cs typeface="Times New Roman"/>
              </a:rPr>
              <a:t>sở. Tuy nhiên, </a:t>
            </a:r>
            <a:r>
              <a:rPr sz="1800" dirty="0">
                <a:latin typeface="Times New Roman"/>
                <a:cs typeface="Times New Roman"/>
              </a:rPr>
              <a:t>mỗi 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khía </a:t>
            </a:r>
            <a:r>
              <a:rPr sz="1800" dirty="0">
                <a:latin typeface="Times New Roman"/>
                <a:cs typeface="Times New Roman"/>
              </a:rPr>
              <a:t>cạnh.</a:t>
            </a: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ghen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nguyên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trực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Nương: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giận,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xét,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ngây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trẻ....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cục sẽ khác..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tiếp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Nương: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522" y="885189"/>
            <a:ext cx="52641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none" dirty="0">
                <a:solidFill>
                  <a:srgbClr val="000000"/>
                </a:solidFill>
              </a:rPr>
              <a:t>Ý</a:t>
            </a:r>
            <a:r>
              <a:rPr sz="2000" u="none" spc="-5" dirty="0">
                <a:solidFill>
                  <a:srgbClr val="000000"/>
                </a:solidFill>
              </a:rPr>
              <a:t> NGHĨA NHAN</a:t>
            </a:r>
            <a:r>
              <a:rPr sz="2000" u="none" dirty="0">
                <a:solidFill>
                  <a:srgbClr val="000000"/>
                </a:solidFill>
              </a:rPr>
              <a:t> </a:t>
            </a:r>
            <a:r>
              <a:rPr sz="2000" u="none" spc="5" dirty="0">
                <a:solidFill>
                  <a:srgbClr val="000000"/>
                </a:solidFill>
              </a:rPr>
              <a:t>ĐỀ</a:t>
            </a:r>
            <a:r>
              <a:rPr sz="2000" u="none" spc="-20" dirty="0">
                <a:solidFill>
                  <a:srgbClr val="000000"/>
                </a:solidFill>
              </a:rPr>
              <a:t> </a:t>
            </a:r>
            <a:r>
              <a:rPr sz="2000" u="none" spc="-5" dirty="0">
                <a:solidFill>
                  <a:srgbClr val="000000"/>
                </a:solidFill>
              </a:rPr>
              <a:t>CỦA</a:t>
            </a:r>
            <a:r>
              <a:rPr sz="2000" u="none" spc="-15" dirty="0">
                <a:solidFill>
                  <a:srgbClr val="000000"/>
                </a:solidFill>
              </a:rPr>
              <a:t> </a:t>
            </a:r>
            <a:r>
              <a:rPr sz="2000" u="none" dirty="0">
                <a:solidFill>
                  <a:srgbClr val="000000"/>
                </a:solidFill>
              </a:rPr>
              <a:t>MỘT</a:t>
            </a:r>
            <a:r>
              <a:rPr sz="2000" u="none" spc="-5" dirty="0">
                <a:solidFill>
                  <a:srgbClr val="000000"/>
                </a:solidFill>
              </a:rPr>
              <a:t> SỐ</a:t>
            </a:r>
            <a:r>
              <a:rPr sz="2000" u="none" spc="-10" dirty="0">
                <a:solidFill>
                  <a:srgbClr val="000000"/>
                </a:solidFill>
              </a:rPr>
              <a:t> </a:t>
            </a:r>
            <a:r>
              <a:rPr sz="2000" u="none" spc="-5" dirty="0">
                <a:solidFill>
                  <a:srgbClr val="000000"/>
                </a:solidFill>
              </a:rPr>
              <a:t>VĂN BẢN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8809" cy="310197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1. Hoàng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Lê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nhất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thống chí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(Ngô</a:t>
            </a:r>
            <a:r>
              <a:rPr sz="1800" dirty="0">
                <a:latin typeface="Times New Roman"/>
                <a:cs typeface="Times New Roman"/>
              </a:rPr>
              <a:t> gia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phái)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chép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 của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triều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 thời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Trịnh, trả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</a:t>
            </a:r>
            <a:r>
              <a:rPr sz="1800" spc="-5" dirty="0">
                <a:latin typeface="Times New Roman"/>
                <a:cs typeface="Times New Roman"/>
              </a:rPr>
              <a:t> Hà</a:t>
            </a:r>
            <a:r>
              <a:rPr sz="1800" dirty="0">
                <a:latin typeface="Times New Roman"/>
                <a:cs typeface="Times New Roman"/>
              </a:rPr>
              <a:t> cho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Vũ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trung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tùy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bút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(Phạm Đình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Hổ)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chép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mưa.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Truyền</a:t>
            </a:r>
            <a:r>
              <a:rPr sz="18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kì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mạn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lục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(Nguyễn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Ghi</a:t>
            </a:r>
            <a:r>
              <a:rPr sz="1800" spc="-5" dirty="0">
                <a:latin typeface="Times New Roman"/>
                <a:cs typeface="Times New Roman"/>
              </a:rPr>
              <a:t> chép</a:t>
            </a:r>
            <a:r>
              <a:rPr sz="1800" dirty="0">
                <a:latin typeface="Times New Roman"/>
                <a:cs typeface="Times New Roman"/>
              </a:rPr>
              <a:t> tản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chuyện </a:t>
            </a:r>
            <a:r>
              <a:rPr sz="1800" dirty="0">
                <a:latin typeface="Times New Roman"/>
                <a:cs typeface="Times New Roman"/>
              </a:rPr>
              <a:t>li kì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gian.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4.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Đoạn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trường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tân thanh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(Nguyễn</a:t>
            </a:r>
            <a:r>
              <a:rPr sz="1800" spc="-5" dirty="0">
                <a:latin typeface="Times New Roman"/>
                <a:cs typeface="Times New Roman"/>
              </a:rPr>
              <a:t> Du)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Tiếng kêu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đứt</a:t>
            </a:r>
            <a:r>
              <a:rPr sz="1800" dirty="0">
                <a:latin typeface="Times New Roman"/>
                <a:cs typeface="Times New Roman"/>
              </a:rPr>
              <a:t> ruột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 </a:t>
            </a:r>
            <a:r>
              <a:rPr sz="1800" dirty="0">
                <a:latin typeface="Times New Roman"/>
                <a:cs typeface="Times New Roman"/>
              </a:rPr>
              <a:t>mệnh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 </a:t>
            </a:r>
            <a:r>
              <a:rPr sz="1800" spc="-5" dirty="0">
                <a:latin typeface="Times New Roman"/>
                <a:cs typeface="Times New Roman"/>
              </a:rPr>
              <a:t>nữ)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chết do chiến tranh </a:t>
            </a:r>
            <a:r>
              <a:rPr sz="1800" spc="-5" dirty="0">
                <a:latin typeface="Times New Roman"/>
                <a:cs typeface="Times New Roman"/>
              </a:rPr>
              <a:t>được. Hiểu như </a:t>
            </a:r>
            <a:r>
              <a:rPr sz="1800" dirty="0">
                <a:latin typeface="Times New Roman"/>
                <a:cs typeface="Times New Roman"/>
              </a:rPr>
              <a:t>vậy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tách rời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chết </a:t>
            </a:r>
            <a:r>
              <a:rPr sz="1800" spc="-5" dirty="0">
                <a:latin typeface="Times New Roman"/>
                <a:cs typeface="Times New Roman"/>
              </a:rPr>
              <a:t>của Vũ Nương </a:t>
            </a:r>
            <a:r>
              <a:rPr sz="1800" dirty="0">
                <a:latin typeface="Times New Roman"/>
                <a:cs typeface="Times New Roman"/>
              </a:rPr>
              <a:t>ra khỏi </a:t>
            </a:r>
            <a:r>
              <a:rPr sz="1800" spc="-5" dirty="0">
                <a:latin typeface="Times New Roman"/>
                <a:cs typeface="Times New Roman"/>
              </a:rPr>
              <a:t>toàn bộ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 </a:t>
            </a:r>
            <a:r>
              <a:rPr sz="1800" spc="-5" dirty="0">
                <a:latin typeface="Times New Roman"/>
                <a:cs typeface="Times New Roman"/>
              </a:rPr>
              <a:t>biến câu chuyện. </a:t>
            </a:r>
            <a:r>
              <a:rPr sz="1800" dirty="0">
                <a:latin typeface="Times New Roman"/>
                <a:cs typeface="Times New Roman"/>
              </a:rPr>
              <a:t>Chính </a:t>
            </a:r>
            <a:r>
              <a:rPr sz="1800" spc="-5" dirty="0">
                <a:latin typeface="Times New Roman"/>
                <a:cs typeface="Times New Roman"/>
              </a:rPr>
              <a:t>Trương Sinh </a:t>
            </a:r>
            <a:r>
              <a:rPr sz="1800" dirty="0">
                <a:latin typeface="Times New Roman"/>
                <a:cs typeface="Times New Roman"/>
              </a:rPr>
              <a:t>phải đi lính xa nhà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spc="5" dirty="0">
                <a:latin typeface="Times New Roman"/>
                <a:cs typeface="Times New Roman"/>
              </a:rPr>
              <a:t>mới </a:t>
            </a:r>
            <a:r>
              <a:rPr sz="1800" dirty="0">
                <a:latin typeface="Times New Roman"/>
                <a:cs typeface="Times New Roman"/>
              </a:rPr>
              <a:t>xảy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sự hiểu lầm </a:t>
            </a:r>
            <a:r>
              <a:rPr sz="1800" dirty="0">
                <a:latin typeface="Times New Roman"/>
                <a:cs typeface="Times New Roman"/>
              </a:rPr>
              <a:t> đáng </a:t>
            </a:r>
            <a:r>
              <a:rPr sz="1800" spc="-5" dirty="0">
                <a:latin typeface="Times New Roman"/>
                <a:cs typeface="Times New Roman"/>
              </a:rPr>
              <a:t>tiếc.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10" dirty="0">
                <a:latin typeface="Times New Roman"/>
                <a:cs typeface="Times New Roman"/>
              </a:rPr>
              <a:t>Ngoài </a:t>
            </a:r>
            <a:r>
              <a:rPr sz="1800" spc="-5" dirty="0">
                <a:latin typeface="Times New Roman"/>
                <a:cs typeface="Times New Roman"/>
              </a:rPr>
              <a:t>ra, </a:t>
            </a:r>
            <a:r>
              <a:rPr sz="1800" dirty="0">
                <a:latin typeface="Times New Roman"/>
                <a:cs typeface="Times New Roman"/>
              </a:rPr>
              <a:t>do </a:t>
            </a:r>
            <a:r>
              <a:rPr sz="1800" spc="-5" dirty="0">
                <a:latin typeface="Times New Roman"/>
                <a:cs typeface="Times New Roman"/>
              </a:rPr>
              <a:t>con </a:t>
            </a:r>
            <a:r>
              <a:rPr sz="1800" dirty="0">
                <a:latin typeface="Times New Roman"/>
                <a:cs typeface="Times New Roman"/>
              </a:rPr>
              <a:t>thơ vô tình </a:t>
            </a:r>
            <a:r>
              <a:rPr sz="1800" spc="5" dirty="0">
                <a:latin typeface="Times New Roman"/>
                <a:cs typeface="Times New Roman"/>
              </a:rPr>
              <a:t>hại </a:t>
            </a:r>
            <a:r>
              <a:rPr sz="1800" spc="-5" dirty="0">
                <a:latin typeface="Times New Roman"/>
                <a:cs typeface="Times New Roman"/>
              </a:rPr>
              <a:t>mẹ, </a:t>
            </a:r>
            <a:r>
              <a:rPr sz="1800" dirty="0">
                <a:latin typeface="Times New Roman"/>
                <a:cs typeface="Times New Roman"/>
              </a:rPr>
              <a:t>do </a:t>
            </a:r>
            <a:r>
              <a:rPr sz="1800" spc="-5" dirty="0">
                <a:latin typeface="Times New Roman"/>
                <a:cs typeface="Times New Roman"/>
              </a:rPr>
              <a:t>Vũ Nương </a:t>
            </a:r>
            <a:r>
              <a:rPr sz="1800" dirty="0">
                <a:latin typeface="Times New Roman"/>
                <a:cs typeface="Times New Roman"/>
              </a:rPr>
              <a:t>yếu đuối, do </a:t>
            </a:r>
            <a:r>
              <a:rPr sz="1800" spc="-5" dirty="0">
                <a:latin typeface="Times New Roman"/>
                <a:cs typeface="Times New Roman"/>
              </a:rPr>
              <a:t>lễ giáo </a:t>
            </a:r>
            <a:r>
              <a:rPr sz="1800" dirty="0">
                <a:latin typeface="Times New Roman"/>
                <a:cs typeface="Times New Roman"/>
              </a:rPr>
              <a:t>phong kiến </a:t>
            </a:r>
            <a:r>
              <a:rPr sz="1800" spc="-10" dirty="0">
                <a:latin typeface="Times New Roman"/>
                <a:cs typeface="Times New Roman"/>
              </a:rPr>
              <a:t>khắt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khe…cũng góp phần đẩy </a:t>
            </a:r>
            <a:r>
              <a:rPr sz="1800" spc="-5" dirty="0">
                <a:latin typeface="Times New Roman"/>
                <a:cs typeface="Times New Roman"/>
              </a:rPr>
              <a:t>Vũ </a:t>
            </a:r>
            <a:r>
              <a:rPr sz="1800" spc="-10" dirty="0">
                <a:latin typeface="Times New Roman"/>
                <a:cs typeface="Times New Roman"/>
              </a:rPr>
              <a:t>Nương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chết. </a:t>
            </a:r>
            <a:r>
              <a:rPr sz="1800" spc="-5" dirty="0">
                <a:latin typeface="Times New Roman"/>
                <a:cs typeface="Times New Roman"/>
              </a:rPr>
              <a:t>Song, bao trùm sâu </a:t>
            </a:r>
            <a:r>
              <a:rPr sz="1800" dirty="0">
                <a:latin typeface="Times New Roman"/>
                <a:cs typeface="Times New Roman"/>
              </a:rPr>
              <a:t>xa hơn </a:t>
            </a:r>
            <a:r>
              <a:rPr sz="1800" spc="5" dirty="0">
                <a:latin typeface="Times New Roman"/>
                <a:cs typeface="Times New Roman"/>
              </a:rPr>
              <a:t>cả,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là do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 </a:t>
            </a:r>
            <a:r>
              <a:rPr sz="1800" spc="-5" dirty="0">
                <a:latin typeface="Times New Roman"/>
                <a:cs typeface="Times New Roman"/>
              </a:rPr>
              <a:t>nữ. Số </a:t>
            </a:r>
            <a:r>
              <a:rPr sz="1800" dirty="0">
                <a:latin typeface="Times New Roman"/>
                <a:cs typeface="Times New Roman"/>
              </a:rPr>
              <a:t>phận họ mỏng </a:t>
            </a:r>
            <a:r>
              <a:rPr sz="1800" spc="-5" dirty="0">
                <a:latin typeface="Times New Roman"/>
                <a:cs typeface="Times New Roman"/>
              </a:rPr>
              <a:t>manh: </a:t>
            </a:r>
            <a:r>
              <a:rPr sz="1800" dirty="0">
                <a:latin typeface="Times New Roman"/>
                <a:cs typeface="Times New Roman"/>
              </a:rPr>
              <a:t>tai </a:t>
            </a:r>
            <a:r>
              <a:rPr sz="1800" spc="-5" dirty="0">
                <a:latin typeface="Times New Roman"/>
                <a:cs typeface="Times New Roman"/>
              </a:rPr>
              <a:t>họa, </a:t>
            </a:r>
            <a:r>
              <a:rPr sz="1800" dirty="0">
                <a:latin typeface="Times New Roman"/>
                <a:cs typeface="Times New Roman"/>
              </a:rPr>
              <a:t>oan khiên có thể </a:t>
            </a:r>
            <a:r>
              <a:rPr sz="1800" spc="-5" dirty="0">
                <a:latin typeface="Times New Roman"/>
                <a:cs typeface="Times New Roman"/>
              </a:rPr>
              <a:t>giáng </a:t>
            </a:r>
            <a:r>
              <a:rPr sz="1800" dirty="0">
                <a:latin typeface="Times New Roman"/>
                <a:cs typeface="Times New Roman"/>
              </a:rPr>
              <a:t>lên đầu họ bất cứ </a:t>
            </a:r>
            <a:r>
              <a:rPr sz="1800" spc="-5" dirty="0">
                <a:latin typeface="Times New Roman"/>
                <a:cs typeface="Times New Roman"/>
              </a:rPr>
              <a:t>lúc </a:t>
            </a:r>
            <a:r>
              <a:rPr sz="1800" dirty="0">
                <a:latin typeface="Times New Roman"/>
                <a:cs typeface="Times New Roman"/>
              </a:rPr>
              <a:t>nào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vệ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bóng”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 ngẫu </a:t>
            </a:r>
            <a:r>
              <a:rPr sz="1800" spc="-5" dirty="0">
                <a:latin typeface="Times New Roman"/>
                <a:cs typeface="Times New Roman"/>
              </a:rPr>
              <a:t>nhiên, phi </a:t>
            </a:r>
            <a:r>
              <a:rPr sz="1800" dirty="0">
                <a:latin typeface="Times New Roman"/>
                <a:cs typeface="Times New Roman"/>
              </a:rPr>
              <a:t>lí nhưng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dirty="0">
                <a:latin typeface="Times New Roman"/>
                <a:cs typeface="Times New Roman"/>
              </a:rPr>
              <a:t>cái ngẫu nhiên phi lí đó lại </a:t>
            </a:r>
            <a:r>
              <a:rPr sz="1800" spc="-5" dirty="0">
                <a:latin typeface="Times New Roman"/>
                <a:cs typeface="Times New Roman"/>
              </a:rPr>
              <a:t>quyết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một </a:t>
            </a:r>
            <a:r>
              <a:rPr sz="1800" spc="-5" dirty="0">
                <a:latin typeface="Times New Roman"/>
                <a:cs typeface="Times New Roman"/>
              </a:rPr>
              <a:t>con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 Như </a:t>
            </a:r>
            <a:r>
              <a:rPr sz="1800" dirty="0">
                <a:latin typeface="Times New Roman"/>
                <a:cs typeface="Times New Roman"/>
              </a:rPr>
              <a:t>vậy, bi </a:t>
            </a:r>
            <a:r>
              <a:rPr sz="1800" spc="-5" dirty="0">
                <a:latin typeface="Times New Roman"/>
                <a:cs typeface="Times New Roman"/>
              </a:rPr>
              <a:t>kịch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Vũ Nương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vượt </a:t>
            </a:r>
            <a:r>
              <a:rPr sz="1800" dirty="0">
                <a:latin typeface="Times New Roman"/>
                <a:cs typeface="Times New Roman"/>
              </a:rPr>
              <a:t>ra khỏi giới </a:t>
            </a:r>
            <a:r>
              <a:rPr sz="1800" spc="-5" dirty="0">
                <a:latin typeface="Times New Roman"/>
                <a:cs typeface="Times New Roman"/>
              </a:rPr>
              <a:t>hạn </a:t>
            </a:r>
            <a:r>
              <a:rPr sz="1800" dirty="0">
                <a:latin typeface="Times New Roman"/>
                <a:cs typeface="Times New Roman"/>
              </a:rPr>
              <a:t>bi kịch </a:t>
            </a:r>
            <a:r>
              <a:rPr sz="1800" spc="-5" dirty="0">
                <a:latin typeface="Times New Roman"/>
                <a:cs typeface="Times New Roman"/>
              </a:rPr>
              <a:t>một gia </a:t>
            </a:r>
            <a:r>
              <a:rPr sz="1800" dirty="0">
                <a:latin typeface="Times New Roman"/>
                <a:cs typeface="Times New Roman"/>
              </a:rPr>
              <a:t>đình.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10" dirty="0">
                <a:latin typeface="Times New Roman"/>
                <a:cs typeface="Times New Roman"/>
              </a:rPr>
              <a:t>bi </a:t>
            </a:r>
            <a:r>
              <a:rPr sz="1800" spc="-5" dirty="0">
                <a:latin typeface="Times New Roman"/>
                <a:cs typeface="Times New Roman"/>
              </a:rPr>
              <a:t>kịch </a:t>
            </a:r>
            <a:r>
              <a:rPr sz="1800" spc="-10" dirty="0">
                <a:latin typeface="Times New Roman"/>
                <a:cs typeface="Times New Roman"/>
              </a:rPr>
              <a:t>số phận </a:t>
            </a:r>
            <a:r>
              <a:rPr sz="1800" dirty="0">
                <a:latin typeface="Times New Roman"/>
                <a:cs typeface="Times New Roman"/>
              </a:rPr>
              <a:t>của một </a:t>
            </a:r>
            <a:r>
              <a:rPr sz="1800" spc="-5" dirty="0">
                <a:latin typeface="Times New Roman"/>
                <a:cs typeface="Times New Roman"/>
              </a:rPr>
              <a:t>lớp người </a:t>
            </a:r>
            <a:r>
              <a:rPr sz="1800" dirty="0">
                <a:latin typeface="Times New Roman"/>
                <a:cs typeface="Times New Roman"/>
              </a:rPr>
              <a:t>trong xã </a:t>
            </a:r>
            <a:r>
              <a:rPr sz="1800" spc="-5" dirty="0">
                <a:latin typeface="Times New Roman"/>
                <a:cs typeface="Times New Roman"/>
              </a:rPr>
              <a:t>hội. Giá </a:t>
            </a:r>
            <a:r>
              <a:rPr sz="1800" dirty="0">
                <a:latin typeface="Times New Roman"/>
                <a:cs typeface="Times New Roman"/>
              </a:rPr>
              <a:t>trị </a:t>
            </a:r>
            <a:r>
              <a:rPr sz="1800" spc="-5" dirty="0">
                <a:latin typeface="Times New Roman"/>
                <a:cs typeface="Times New Roman"/>
              </a:rPr>
              <a:t>hiện thực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giá </a:t>
            </a:r>
            <a:r>
              <a:rPr sz="1800" dirty="0">
                <a:latin typeface="Times New Roman"/>
                <a:cs typeface="Times New Roman"/>
              </a:rPr>
              <a:t>trị nhân </a:t>
            </a:r>
            <a:r>
              <a:rPr sz="1800" spc="-5" dirty="0">
                <a:latin typeface="Times New Roman"/>
                <a:cs typeface="Times New Roman"/>
              </a:rPr>
              <a:t>đạo 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tầm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Cái chết của </a:t>
            </a:r>
            <a:r>
              <a:rPr sz="1800" spc="-5" dirty="0">
                <a:latin typeface="Times New Roman"/>
                <a:cs typeface="Times New Roman"/>
              </a:rPr>
              <a:t>Vũ Nương </a:t>
            </a:r>
            <a:r>
              <a:rPr sz="1800" dirty="0">
                <a:latin typeface="Times New Roman"/>
                <a:cs typeface="Times New Roman"/>
              </a:rPr>
              <a:t>gieo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người đọc nỗi thương </a:t>
            </a:r>
            <a:r>
              <a:rPr sz="1800" dirty="0">
                <a:latin typeface="Times New Roman"/>
                <a:cs typeface="Times New Roman"/>
              </a:rPr>
              <a:t>xót </a:t>
            </a:r>
            <a:r>
              <a:rPr sz="1800" spc="-5" dirty="0">
                <a:latin typeface="Times New Roman"/>
                <a:cs typeface="Times New Roman"/>
              </a:rPr>
              <a:t>những người phụ </a:t>
            </a:r>
            <a:r>
              <a:rPr sz="1800" dirty="0">
                <a:latin typeface="Times New Roman"/>
                <a:cs typeface="Times New Roman"/>
              </a:rPr>
              <a:t>nữ bất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2417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 ta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 phụ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vệ,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kiện,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thòi,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đập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nhẫn;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dỗ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lương;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rẻ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nữ...Bởi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vậy, </a:t>
            </a:r>
            <a:r>
              <a:rPr sz="1800" dirty="0">
                <a:latin typeface="Times New Roman"/>
                <a:cs typeface="Times New Roman"/>
              </a:rPr>
              <a:t> đấu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đẳng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nữ,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triển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đỡ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lương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nhiệm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ta.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97354" y="819658"/>
            <a:ext cx="5666105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60855" marR="5080" indent="-1748789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BẢNG</a:t>
            </a:r>
            <a:r>
              <a:rPr sz="1800" b="1" dirty="0">
                <a:latin typeface="Times New Roman"/>
                <a:cs typeface="Times New Roman"/>
              </a:rPr>
              <a:t> TÓM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TẮT</a:t>
            </a:r>
            <a:r>
              <a:rPr sz="1800" b="1" dirty="0">
                <a:latin typeface="Times New Roman"/>
                <a:cs typeface="Times New Roman"/>
              </a:rPr>
              <a:t> HỆ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THỐNG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LUẬN ĐIỂM,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LUẬN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CỨ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CÁC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VĂN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BẢN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1864105"/>
          <a:ext cx="8639810" cy="479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7845">
                <a:tc>
                  <a:txBody>
                    <a:bodyPr/>
                    <a:lstStyle/>
                    <a:p>
                      <a:pPr marL="75565">
                        <a:lnSpc>
                          <a:spcPts val="161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Tác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phẩm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(đoạn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trích)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Luận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điểm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luận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cứ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cơ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bản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8580" marR="254635">
                        <a:lnSpc>
                          <a:spcPct val="124600"/>
                        </a:lnSpc>
                        <a:spcBef>
                          <a:spcPts val="99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Chuyện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con </a:t>
                      </a:r>
                      <a:r>
                        <a:rPr sz="1400" b="1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gái Nam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Xương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(Nguyễn 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Dữ)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14"/>
                        </a:lnSpc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 Vũ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Nương: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 người</a:t>
                      </a:r>
                      <a:r>
                        <a:rPr sz="1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phụ</a:t>
                      </a:r>
                      <a:r>
                        <a:rPr sz="1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nữ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nết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Khi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chồng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ở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nhà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nàng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hết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mực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giữ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gìn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khuôn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phép,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gia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đình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êm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ấm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hòa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thuận.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Khi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chồng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lính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nàng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ở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nhà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nuôi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dạy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thơ, chăm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sóc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mẹ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già.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Trước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sau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vẫn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trọn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tình,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vẹn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nghĩa,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thuỷ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chung.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Có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số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phận</a:t>
                      </a:r>
                      <a:r>
                        <a:rPr sz="14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bất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hạnh,</a:t>
                      </a:r>
                      <a:r>
                        <a:rPr sz="1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oan</a:t>
                      </a:r>
                      <a:r>
                        <a:rPr sz="14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trái..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Không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có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quyền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quyết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định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hạnh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phúc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đời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mình,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lấy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phải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chồng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gia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trưởng.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đơn,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vất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vả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cảnh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thiếu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phụ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vắng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chồng.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Bị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chồng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oan,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ruồng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rẫy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và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đánh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đuổi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đi.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Phải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trẫm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mình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trên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bến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sông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Hoàng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Giang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giải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thoát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cuộc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đời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mình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khỏi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oan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trái,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bất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hạnh.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Giá</a:t>
                      </a:r>
                      <a:r>
                        <a:rPr sz="1400" b="1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trị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nội</a:t>
                      </a:r>
                      <a:r>
                        <a:rPr sz="1400" b="1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dung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59690">
                        <a:lnSpc>
                          <a:spcPts val="2100"/>
                        </a:lnSpc>
                        <a:spcBef>
                          <a:spcPts val="12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 Giá trị hiện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thực: TP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đã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phản ánh hiện thực XHPK đương thời,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một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XH trọng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nam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khinh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nữ, nam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quyền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độc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đoán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chiến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tranh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liên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miên,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trong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đó,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phụ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nữ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nạn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bất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hạnh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nhất.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Giá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trị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nhân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đạo: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Lên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án,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tố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cáo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XHPK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bằng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tất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cả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thái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độ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căm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phẫn.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Cảm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thông, xót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xa,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bênh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vực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phận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đau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khổ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phụ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nữ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dưới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chế độ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p/k.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639810" cy="586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69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ngợi,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trân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trọng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vẻ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đẹp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phụ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nữ.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ct val="124300"/>
                        </a:lnSpc>
                        <a:spcBef>
                          <a:spcPts val="1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Thấu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hiểu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ước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mơ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khát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vọng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phụ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nữ: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Ước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mơ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mái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ấm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đình,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vợ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chồng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bình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đẳng,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sớm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tối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bên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nhau,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ước mơ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được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giải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oan...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720"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Chuyện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cũ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153035">
                        <a:lnSpc>
                          <a:spcPts val="2100"/>
                        </a:lnSpc>
                        <a:spcBef>
                          <a:spcPts val="130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trong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phủ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chúa</a:t>
                      </a:r>
                      <a:r>
                        <a:rPr sz="1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Trịnh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(Phạm</a:t>
                      </a:r>
                      <a:r>
                        <a:rPr sz="14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Đình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Hổ)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algn="just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Thói</a:t>
                      </a:r>
                      <a:r>
                        <a:rPr sz="1400" b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ăn</a:t>
                      </a:r>
                      <a:r>
                        <a:rPr sz="1400" b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chơi</a:t>
                      </a:r>
                      <a:r>
                        <a:rPr sz="14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xa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xỉ,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vô</a:t>
                      </a:r>
                      <a:r>
                        <a:rPr sz="14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độ</a:t>
                      </a:r>
                      <a:r>
                        <a:rPr sz="14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b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chúa</a:t>
                      </a:r>
                      <a:r>
                        <a:rPr sz="14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Thịnh</a:t>
                      </a:r>
                      <a:r>
                        <a:rPr sz="1400" b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Vương</a:t>
                      </a:r>
                      <a:r>
                        <a:rPr sz="1400" b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(Trịnh</a:t>
                      </a:r>
                      <a:r>
                        <a:rPr sz="1400" b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Sâm)</a:t>
                      </a:r>
                      <a:r>
                        <a:rPr sz="1400" b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400" b="1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400" b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quan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hầu</a:t>
                      </a:r>
                      <a:r>
                        <a:rPr sz="1400" b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cận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trong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algn="just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phủ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chúa.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60325" algn="just">
                        <a:lnSpc>
                          <a:spcPct val="124300"/>
                        </a:lnSpc>
                        <a:spcBef>
                          <a:spcPts val="1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 Chúa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cho xây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dựng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nhiều cung điện, đình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đài ở các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nơi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để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thoả mãn ý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thích “đi chơi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ngắm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cảnh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đẹp”,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thích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đó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cứ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triền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miên,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nối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tiếp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đến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không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cùng,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hao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tiền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tốn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của.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60325" algn="just">
                        <a:lnSpc>
                          <a:spcPct val="124300"/>
                        </a:lnSpc>
                        <a:spcBef>
                          <a:spcPts val="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Những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cuộc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rong chơi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của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chúa Thịnh Vương diễn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thường xuyên “tháng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3, 4 lần”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huy động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rất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đông người hầu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hạ,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các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nội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thần,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các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quan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hộ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giá nhạc công...bày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nhiều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trò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giải trí lố lăng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tốn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kém.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60325" algn="just">
                        <a:lnSpc>
                          <a:spcPct val="124400"/>
                        </a:lnSpc>
                        <a:spcBef>
                          <a:spcPts val="1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Thú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chơi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cây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cảnh: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trong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phủ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chúa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bao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nhiêu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“trân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cầm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dị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thú,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cổ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mộc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quái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thạch”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điểm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xuyết </a:t>
                      </a:r>
                      <a:r>
                        <a:rPr sz="1400" spc="-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bày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vẽ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hình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non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bộ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trông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như bến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bể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đầu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non...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algn="just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Thói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tham lam,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nhũng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nhiễu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của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quan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lại.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algn="just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thủ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đoạn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“nhờ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gió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bẻ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măng” ra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doạ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dẫm,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cướp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bóc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dân.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60325" algn="just">
                        <a:lnSpc>
                          <a:spcPts val="2100"/>
                        </a:lnSpc>
                        <a:spcBef>
                          <a:spcPts val="13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Lập mưu đêm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đến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cho tay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chân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sai lính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lẻn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vào “lấy phăng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đi, rồi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buộc cho tội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đem giấu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vật cung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phụng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doạ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giẫm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lấy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tiền”.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algn="just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Ngang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ngược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“phá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nhà,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huỷ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tường”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dân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khiêng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hòn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đá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hoặc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cây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cối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mà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chúng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cướp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được.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9340"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Hoàng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Lê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183515">
                        <a:lnSpc>
                          <a:spcPts val="2100"/>
                        </a:lnSpc>
                        <a:spcBef>
                          <a:spcPts val="12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nhất</a:t>
                      </a:r>
                      <a:r>
                        <a:rPr sz="14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thống </a:t>
                      </a:r>
                      <a:r>
                        <a:rPr sz="1400" b="1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chí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*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Hình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tượng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 hùng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áo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vải</a:t>
                      </a:r>
                      <a:r>
                        <a:rPr sz="14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Nguyễn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Huệ.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người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có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lòng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yêu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nước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nồng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nàn.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4511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Căm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thù quân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xâm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lược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639810" cy="5860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8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10"/>
                        </a:lnSpc>
                      </a:pP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(Ngô</a:t>
                      </a:r>
                      <a:r>
                        <a:rPr sz="14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gia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văn</a:t>
                      </a:r>
                      <a:r>
                        <a:rPr sz="14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phái)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ts val="161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Quyết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tâm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diệt giặc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bảo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vệ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đất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nước.</a:t>
                      </a: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quyết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đoán,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trí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thông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minh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sáng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suốt,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tài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mưu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lược và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cầm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quân.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ct val="1243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Tự</a:t>
                      </a:r>
                      <a:r>
                        <a:rPr sz="14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mình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“đốc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suất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đại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binh”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Bắc,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tuyển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mộ</a:t>
                      </a:r>
                      <a:r>
                        <a:rPr sz="14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quân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sĩ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4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mở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cuộc</a:t>
                      </a:r>
                      <a:r>
                        <a:rPr sz="14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duyệt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binh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lớn,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đích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thân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dụ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tướng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sĩ, định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kế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hoạch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tấn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công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vào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đúng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dịp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Tết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Nguyên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Đán.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Có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tài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phán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đoán, tài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điều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binh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khiển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tướng.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12395" marR="2161540" indent="-44450">
                        <a:lnSpc>
                          <a:spcPts val="2100"/>
                        </a:lnSpc>
                        <a:spcBef>
                          <a:spcPts val="12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Chiến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thuật linh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hoạt,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xuất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quỷ nhập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thần,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biết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tập trung vào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những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khâu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hiểm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yếu, then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chốt.</a:t>
                      </a: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Có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tầm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nhìn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chiến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lược,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trước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tiến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công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đánh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giặc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đã định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ngày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chiến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thắng.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ts val="2100"/>
                        </a:lnSpc>
                        <a:spcBef>
                          <a:spcPts val="13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-&gt;</a:t>
                      </a:r>
                      <a:r>
                        <a:rPr sz="14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Hình</a:t>
                      </a:r>
                      <a:r>
                        <a:rPr sz="14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tượng</a:t>
                      </a:r>
                      <a:r>
                        <a:rPr sz="14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sz="14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hùng</a:t>
                      </a:r>
                      <a:r>
                        <a:rPr sz="14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dân</a:t>
                      </a:r>
                      <a:r>
                        <a:rPr sz="14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tộc</a:t>
                      </a:r>
                      <a:r>
                        <a:rPr sz="14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Nguyễn</a:t>
                      </a:r>
                      <a:r>
                        <a:rPr sz="14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Huệ</a:t>
                      </a:r>
                      <a:r>
                        <a:rPr sz="14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tiêu</a:t>
                      </a:r>
                      <a:r>
                        <a:rPr sz="14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4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4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truyền</a:t>
                      </a:r>
                      <a:r>
                        <a:rPr sz="14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thống</a:t>
                      </a:r>
                      <a:r>
                        <a:rPr sz="14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yêu</a:t>
                      </a:r>
                      <a:r>
                        <a:rPr sz="14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nước,</a:t>
                      </a:r>
                      <a:r>
                        <a:rPr sz="14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nhân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nghĩa,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anh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hùng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dân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tộc.</a:t>
                      </a: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Bộ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mặt</a:t>
                      </a:r>
                      <a:r>
                        <a:rPr sz="1400" b="1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bọn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xâm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lược,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bọn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bán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nước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 và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thất</a:t>
                      </a:r>
                      <a:r>
                        <a:rPr sz="1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bại</a:t>
                      </a:r>
                      <a:r>
                        <a:rPr sz="1400" b="1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5" dirty="0">
                          <a:latin typeface="Times New Roman"/>
                          <a:cs typeface="Times New Roman"/>
                        </a:rPr>
                        <a:t>chúng.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7945" marR="59690">
                        <a:lnSpc>
                          <a:spcPct val="124400"/>
                        </a:lnSpc>
                        <a:spcBef>
                          <a:spcPts val="1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Bản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chất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kiêu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căng,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tự phụ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nhưng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rất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hèn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nhát,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ham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sợ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chết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của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bọn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xâm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lược,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thể hiện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qua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nhân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Tôn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Sĩ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Nghị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tướng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y.</a:t>
                      </a: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Số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phận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hèn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nhát,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bạc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nhược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đát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bọn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vua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quan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bán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nước.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330"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Chị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Thuý</a:t>
                      </a:r>
                      <a:r>
                        <a:rPr sz="14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Kiều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103505">
                        <a:lnSpc>
                          <a:spcPct val="124700"/>
                        </a:lnSpc>
                        <a:spcBef>
                          <a:spcPts val="5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(Truyện 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Kiều- 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uyễn</a:t>
                      </a:r>
                      <a:r>
                        <a:rPr sz="1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Du)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Giới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thiệu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khái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quát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nét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đẹp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chung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riêng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hai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chị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em Thuý Vân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Thuý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Kiều.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60960">
                        <a:lnSpc>
                          <a:spcPct val="124300"/>
                        </a:lnSpc>
                        <a:spcBef>
                          <a:spcPts val="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Vẻ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hình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dáng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(mai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cốt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cách),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vẻ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về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tâm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hồn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(tuyết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tinh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thần)-&gt;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hoàn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mĩ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“mười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phân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vẹn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mười”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Mỗi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vẻ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đẹp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riêng.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Nhan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sắc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của Thuý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Vân: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60960">
                        <a:lnSpc>
                          <a:spcPts val="2100"/>
                        </a:lnSpc>
                        <a:spcBef>
                          <a:spcPts val="12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Vẻ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cao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sang,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quý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phái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“trang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trọng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khác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vời”: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khuôn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mặt,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nét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ngài,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tiếng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cười,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giọng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nói,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mái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tóc,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làn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da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được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sánh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trăng,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hoa, mây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tuyết-&gt;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vẻ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phúc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hậu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đoan trang.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639810" cy="5866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01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Vẻ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đẹp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gần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gũi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thiên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nhiên,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hoà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hợp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thiên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nhiên-&gt;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phận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bình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lặng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suôn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sẻ.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Vẻ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đẹp của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Thuý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Kiều: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sắc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sảo,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mặn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mà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(trí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tuệ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tâm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hồn), đẹp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nghiêng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nước,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nghiêng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thành.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đến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độ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thiên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nhiên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phải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ghen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ghét,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đố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kị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-&gt;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phận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đau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khổ,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truân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chuyên, sóng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gió.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Thuý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Kiều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là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tài,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hoàn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thiện,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xuất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chúng.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Trái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tim đa sầu,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đa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cảm.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125">
                <a:tc>
                  <a:txBody>
                    <a:bodyPr/>
                    <a:lstStyle/>
                    <a:p>
                      <a:pPr marL="67945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1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Cảnh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ngày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xuân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103505">
                        <a:lnSpc>
                          <a:spcPct val="124300"/>
                        </a:lnSpc>
                        <a:spcBef>
                          <a:spcPts val="15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(Truyện 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Kiều- 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uyễn</a:t>
                      </a:r>
                      <a:r>
                        <a:rPr sz="1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Du)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Khung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cảnh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mùa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xuân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bát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ngát,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tràn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đầy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sức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sống.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Nền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xanh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ngút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mắt,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điểm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vài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bông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lê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trắng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-&gt;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màu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sắc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hài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hoà,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sống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động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mới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mẻ,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tinh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khiết.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Bút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pháp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ước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lệ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cổ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điển: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pha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màu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hài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hoà.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*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Không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khí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lễ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hội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đông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vui,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náo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nhiệt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những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phong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tục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truyền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thống.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Lễ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tảo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mộ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Hội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đạp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thanh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 marR="59055">
                        <a:lnSpc>
                          <a:spcPct val="124300"/>
                        </a:lnSpc>
                        <a:spcBef>
                          <a:spcPts val="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*Cảnh</a:t>
                      </a:r>
                      <a:r>
                        <a:rPr sz="1400" b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thiên</a:t>
                      </a:r>
                      <a:r>
                        <a:rPr sz="1400" b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nhiên</a:t>
                      </a:r>
                      <a:r>
                        <a:rPr sz="14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buổi</a:t>
                      </a:r>
                      <a:r>
                        <a:rPr sz="14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chiều</a:t>
                      </a:r>
                      <a:r>
                        <a:rPr sz="1400" b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đẹp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nhưng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thoáng</a:t>
                      </a:r>
                      <a:r>
                        <a:rPr sz="14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buồn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có</a:t>
                      </a:r>
                      <a:r>
                        <a:rPr sz="14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dáng</a:t>
                      </a:r>
                      <a:r>
                        <a:rPr sz="1400" b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người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bâng</a:t>
                      </a:r>
                      <a:r>
                        <a:rPr sz="14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khuâng,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bịn</a:t>
                      </a:r>
                      <a:r>
                        <a:rPr sz="1400" b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rịn, </a:t>
                      </a:r>
                      <a:r>
                        <a:rPr sz="1400" b="1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xao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xuyến.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8170">
                <a:tc>
                  <a:txBody>
                    <a:bodyPr/>
                    <a:lstStyle/>
                    <a:p>
                      <a:pPr marL="67945">
                        <a:lnSpc>
                          <a:spcPts val="162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2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Mã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Giám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280670">
                        <a:lnSpc>
                          <a:spcPct val="1243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Sinh</a:t>
                      </a:r>
                      <a:r>
                        <a:rPr sz="1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mua </a:t>
                      </a:r>
                      <a:r>
                        <a:rPr sz="1400" b="1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Kiều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103505">
                        <a:lnSpc>
                          <a:spcPct val="124600"/>
                        </a:lnSpc>
                        <a:spcBef>
                          <a:spcPts val="10"/>
                        </a:spcBef>
                      </a:pP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(Truyện 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Kiều- </a:t>
                      </a:r>
                      <a:r>
                        <a:rPr sz="1400" b="1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b="1" i="1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uyễn</a:t>
                      </a:r>
                      <a:r>
                        <a:rPr sz="1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dirty="0">
                          <a:latin typeface="Times New Roman"/>
                          <a:cs typeface="Times New Roman"/>
                        </a:rPr>
                        <a:t>Du)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Mã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Giám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Sinh.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Chưng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diện,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chải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chuốt,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mặc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dù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đã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ngoài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40: trang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phục,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diện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mạo...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Thiếu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văn hoá,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thô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lỗ,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sỗ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sàng: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nói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năng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cộc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lốc,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hành động,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cử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sỗ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sàng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“ngồi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tót”.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Gian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xảo,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dối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trá,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đê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tiện,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bỉ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ổi, táng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tận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lương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tâm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-&gt;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tên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buôn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thịt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bán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người.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Cảnh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ngộ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tâm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trạng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Thuý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Kiều.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+ Nhục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nhã,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ê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chề: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“Ngừng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hoa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bóng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thẹn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trông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gương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mặt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dày”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11454</Words>
  <PresentationFormat>Custom</PresentationFormat>
  <Paragraphs>662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Calibri</vt:lpstr>
      <vt:lpstr>Times New Roman</vt:lpstr>
      <vt:lpstr>Wingdings</vt:lpstr>
      <vt:lpstr>Office Theme</vt:lpstr>
      <vt:lpstr>CHUYÊN ĐỀ I.</vt:lpstr>
      <vt:lpstr>PowerPoint Presentation</vt:lpstr>
      <vt:lpstr>PowerPoint Presentation</vt:lpstr>
      <vt:lpstr>PowerPoint Presentation</vt:lpstr>
      <vt:lpstr>Ý NGHĨA NHAN ĐỀ CỦA MỘT SỐ VĂN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CHUYỆN NGƯỜI CON GÁI NAM XƯƠNG</vt:lpstr>
      <vt:lpstr>BÀI 1. TÓM TẮT KIẾN THỨC CƠ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2. LUYỆN CÁC DẠNG ĐỀ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3. LUYỆN CÁC DẠNG ĐỀ VIẾT TẬP LÀM VĂN</vt:lpstr>
      <vt:lpstr>PowerPoint Presentation</vt:lpstr>
      <vt:lpstr>II. CẢM NHẬN VỀ NHÂN VẬT VŨ NƯƠNG</vt:lpstr>
      <vt:lpstr>III. CẢM NHẬN VỀ GIÁ TRỊ NHÂN ĐẠO VÀ GIÁ TRỊ HIỆN THỰC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2021-06-25T08:08:06Z</dcterms:created>
  <dcterms:modified xsi:type="dcterms:W3CDTF">2021-07-04T15:22:43Z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