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65" r:id="rId3"/>
    <p:sldId id="302" r:id="rId4"/>
    <p:sldId id="292" r:id="rId5"/>
    <p:sldId id="360" r:id="rId6"/>
    <p:sldId id="400" r:id="rId7"/>
    <p:sldId id="401" r:id="rId8"/>
    <p:sldId id="306" r:id="rId9"/>
    <p:sldId id="384" r:id="rId10"/>
    <p:sldId id="385" r:id="rId11"/>
    <p:sldId id="391" r:id="rId12"/>
    <p:sldId id="389" r:id="rId13"/>
    <p:sldId id="395" r:id="rId14"/>
    <p:sldId id="393" r:id="rId15"/>
    <p:sldId id="386" r:id="rId16"/>
    <p:sldId id="397" r:id="rId17"/>
    <p:sldId id="388" r:id="rId18"/>
    <p:sldId id="387" r:id="rId19"/>
    <p:sldId id="398" r:id="rId20"/>
    <p:sldId id="315" r:id="rId21"/>
    <p:sldId id="399" r:id="rId22"/>
    <p:sldId id="331" r:id="rId23"/>
    <p:sldId id="295" r:id="rId24"/>
    <p:sldId id="329" r:id="rId25"/>
    <p:sldId id="3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6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0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7661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House 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openxmlformats.org/officeDocument/2006/relationships/audio" Target="../media/audio16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6.wav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7.wav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8.wdp"/><Relationship Id="rId11" Type="http://schemas.openxmlformats.org/officeDocument/2006/relationships/audio" Target="../media/audio21.wav"/><Relationship Id="rId5" Type="http://schemas.openxmlformats.org/officeDocument/2006/relationships/image" Target="../media/image30.png"/><Relationship Id="rId10" Type="http://schemas.openxmlformats.org/officeDocument/2006/relationships/audio" Target="../media/audio20.wav"/><Relationship Id="rId4" Type="http://schemas.openxmlformats.org/officeDocument/2006/relationships/image" Target="../media/image29.png"/><Relationship Id="rId9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9.wav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audio" Target="../media/audio7.wav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microsoft.com/office/2007/relationships/hdphoto" Target="../media/hdphoto1.wdp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A8444-759E-47D6-9481-1971E7F38ED9}"/>
              </a:ext>
            </a:extLst>
          </p:cNvPr>
          <p:cNvSpPr txBox="1"/>
          <p:nvPr/>
        </p:nvSpPr>
        <p:spPr>
          <a:xfrm>
            <a:off x="5358582" y="2853460"/>
            <a:ext cx="6332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9: Houses in the Future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Page 76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B5297-C805-4C8F-B96F-B9B53313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7" y="533326"/>
            <a:ext cx="10878743" cy="78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DF0E2-B292-4927-AFCF-BD75AB9D0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305" y="2032874"/>
            <a:ext cx="6649390" cy="3913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19448-B38A-4D61-8954-91AA1DE7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05" y="2032470"/>
            <a:ext cx="1632798" cy="7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7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9D2B43-E004-4847-86A1-49BE5877E807}"/>
              </a:ext>
            </a:extLst>
          </p:cNvPr>
          <p:cNvSpPr/>
          <p:nvPr/>
        </p:nvSpPr>
        <p:spPr>
          <a:xfrm>
            <a:off x="8560" y="320991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6EE36-D65C-4866-87F7-9B6CD517C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0" y="1640693"/>
            <a:ext cx="11272491" cy="7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83B172-4CCE-4C57-963A-0D7472AC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721" y="5102044"/>
            <a:ext cx="3283119" cy="1755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3B740-A9E9-451D-A91C-AFAE8640D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0713"/>
            <a:ext cx="4532023" cy="1727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8BF93-7930-486C-B5BA-E3D21F516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4012" b="31878"/>
          <a:stretch/>
        </p:blipFill>
        <p:spPr>
          <a:xfrm>
            <a:off x="1" y="19733"/>
            <a:ext cx="12191999" cy="5388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557F0-A4F2-41D1-8892-FF3DF5AC4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0390" t="92176" r="56180" b="-159"/>
          <a:stretch/>
        </p:blipFill>
        <p:spPr>
          <a:xfrm>
            <a:off x="1107936" y="5735757"/>
            <a:ext cx="2760868" cy="775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73C61-A42D-4326-AB7B-CC1B3C6D0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2056" t="68122" r="52652" b="8399"/>
          <a:stretch/>
        </p:blipFill>
        <p:spPr>
          <a:xfrm>
            <a:off x="3964750" y="5074945"/>
            <a:ext cx="2562089" cy="177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B15DA-D684-46E4-A3A1-7EF74C1C0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6269" t="68122" r="18439" b="8399"/>
          <a:stretch/>
        </p:blipFill>
        <p:spPr>
          <a:xfrm>
            <a:off x="6514594" y="5113216"/>
            <a:ext cx="2536722" cy="1755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828A3-DA49-4C74-8247-F7D904F3A2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16632" b="-11237"/>
          <a:stretch/>
        </p:blipFill>
        <p:spPr>
          <a:xfrm>
            <a:off x="9093783" y="5601321"/>
            <a:ext cx="2991680" cy="731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E87FCB-0599-4693-BADC-AD8A5D40B1E9}"/>
              </a:ext>
            </a:extLst>
          </p:cNvPr>
          <p:cNvSpPr txBox="1"/>
          <p:nvPr/>
        </p:nvSpPr>
        <p:spPr>
          <a:xfrm>
            <a:off x="4699819" y="1949717"/>
            <a:ext cx="249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space station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C861E-681D-4A8C-AD97-1D0CD9832377}"/>
              </a:ext>
            </a:extLst>
          </p:cNvPr>
          <p:cNvSpPr txBox="1"/>
          <p:nvPr/>
        </p:nvSpPr>
        <p:spPr>
          <a:xfrm>
            <a:off x="8922785" y="1875976"/>
            <a:ext cx="249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space suit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2DAAB-A9AF-4F6F-AE95-B85B1A37E902}"/>
              </a:ext>
            </a:extLst>
          </p:cNvPr>
          <p:cNvSpPr txBox="1"/>
          <p:nvPr/>
        </p:nvSpPr>
        <p:spPr>
          <a:xfrm>
            <a:off x="2005766" y="4309465"/>
            <a:ext cx="213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floats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AA9A83-EED9-4F7E-A83A-12AC7C7E206A}"/>
              </a:ext>
            </a:extLst>
          </p:cNvPr>
          <p:cNvSpPr txBox="1"/>
          <p:nvPr/>
        </p:nvSpPr>
        <p:spPr>
          <a:xfrm>
            <a:off x="5510978" y="4638844"/>
            <a:ext cx="213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910BC-BDB8-4048-A5D6-338048758DE7}"/>
              </a:ext>
            </a:extLst>
          </p:cNvPr>
          <p:cNvSpPr txBox="1"/>
          <p:nvPr/>
        </p:nvSpPr>
        <p:spPr>
          <a:xfrm>
            <a:off x="10412360" y="4319297"/>
            <a:ext cx="212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lock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E7589-3FF5-4CE9-89A5-AF1E4FABCD06}"/>
              </a:ext>
            </a:extLst>
          </p:cNvPr>
          <p:cNvSpPr txBox="1"/>
          <p:nvPr/>
        </p:nvSpPr>
        <p:spPr>
          <a:xfrm>
            <a:off x="1676384" y="5592575"/>
            <a:ext cx="213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astronaut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DE0ABF-2D4D-4065-948F-A4855729C61E}"/>
              </a:ext>
            </a:extLst>
          </p:cNvPr>
          <p:cNvSpPr txBox="1"/>
          <p:nvPr/>
        </p:nvSpPr>
        <p:spPr>
          <a:xfrm>
            <a:off x="10672916" y="5464757"/>
            <a:ext cx="212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Moon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EC2E06-3E44-4303-88A9-D65DBED3A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99" y="6360911"/>
            <a:ext cx="1943136" cy="4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AAE1B-743B-4257-8B03-BC4782F08521}"/>
              </a:ext>
            </a:extLst>
          </p:cNvPr>
          <p:cNvSpPr/>
          <p:nvPr/>
        </p:nvSpPr>
        <p:spPr>
          <a:xfrm>
            <a:off x="186426" y="535991"/>
            <a:ext cx="3789679" cy="662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Listen and repeat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FFFAD-322F-4207-B3CD-108C8166AABE}"/>
              </a:ext>
            </a:extLst>
          </p:cNvPr>
          <p:cNvSpPr txBox="1"/>
          <p:nvPr/>
        </p:nvSpPr>
        <p:spPr>
          <a:xfrm>
            <a:off x="750270" y="1314664"/>
            <a:ext cx="1139036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70C0"/>
                </a:solidFill>
              </a:rPr>
              <a:t>gravity</a:t>
            </a:r>
            <a:r>
              <a:rPr kumimoji="0" lang="en-US" altLang="en-US" sz="3200" b="1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kumimoji="0" lang="en-US" altLang="en-US" sz="3200" b="0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(n)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grævəti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kumimoji="0" lang="en-US" altLang="en-US" sz="3200" b="0" i="1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trọng</a:t>
            </a:r>
            <a:r>
              <a:rPr kumimoji="0" lang="en-US" altLang="en-US" sz="3200" b="0" i="1" u="none" strike="noStrike" cap="none" spc="-100" normalizeH="0" dirty="0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kumimoji="0" lang="en-US" altLang="en-US" sz="3200" b="0" i="1" u="none" strike="noStrike" cap="none" spc="-100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lực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lock</a:t>
            </a:r>
            <a:r>
              <a:rPr lang="en-US" sz="3200" b="1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(v)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lɑːk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khóa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float </a:t>
            </a:r>
            <a:r>
              <a:rPr kumimoji="0" lang="en-US" altLang="en-US" sz="3200" b="0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(</a:t>
            </a:r>
            <a:r>
              <a:rPr lang="en-US" altLang="en-US" sz="3200" spc="-100" dirty="0">
                <a:solidFill>
                  <a:srgbClr val="0070C0"/>
                </a:solidFill>
                <a:latin typeface="Calibri (Body)"/>
              </a:rPr>
              <a:t>v</a:t>
            </a:r>
            <a:r>
              <a:rPr kumimoji="0" lang="en-US" altLang="en-US" sz="3200" b="0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floʊt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nổi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,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lơ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lửng</a:t>
            </a:r>
            <a:endParaRPr lang="en-US" alt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spacesuit</a:t>
            </a:r>
            <a:r>
              <a:rPr lang="en-US" sz="3200" b="1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(</a:t>
            </a:r>
            <a:r>
              <a:rPr lang="en-US" sz="3200" spc="-100" dirty="0">
                <a:solidFill>
                  <a:srgbClr val="0070C0"/>
                </a:solidFill>
                <a:latin typeface="Calibri (Body)"/>
              </a:rPr>
              <a:t>n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speɪssuːt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bộ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quần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áo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vũ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trụ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astronaut</a:t>
            </a:r>
            <a:r>
              <a:rPr lang="en-US" sz="3200" b="1" spc="-100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en-US" sz="3200" spc="-100" dirty="0">
                <a:solidFill>
                  <a:srgbClr val="0070C0"/>
                </a:solidFill>
                <a:latin typeface="Calibri (Body)"/>
              </a:rPr>
              <a:t>(n) 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æstrənɑːt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spc="-100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phi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hành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gia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space station </a:t>
            </a:r>
            <a:r>
              <a:rPr lang="en-US" sz="3200" spc="-100" dirty="0">
                <a:solidFill>
                  <a:srgbClr val="0070C0"/>
                </a:solidFill>
                <a:latin typeface="Calibri (Body)"/>
              </a:rPr>
              <a:t>(n) 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speɪs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steɪʃən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spc="-100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trạm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không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gian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</p:txBody>
      </p:sp>
      <p:sp>
        <p:nvSpPr>
          <p:cNvPr id="6" name="Rectangle 36">
            <a:hlinkClick r:id="" action="ppaction://noaction">
              <a:snd r:embed="rId2" name="gravity_Segment_0.wav"/>
            </a:hlinkClick>
            <a:extLst>
              <a:ext uri="{FF2B5EF4-FFF2-40B4-BE49-F238E27FC236}">
                <a16:creationId xmlns:a16="http://schemas.microsoft.com/office/drawing/2014/main" id="{0DEFE9D5-C1F6-4058-96FE-01F5929E6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90" y="1522279"/>
            <a:ext cx="2992440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36">
            <a:hlinkClick r:id="" action="ppaction://noaction">
              <a:snd r:embed="rId3" name="lock_Segment_0.wav"/>
            </a:hlinkClick>
            <a:extLst>
              <a:ext uri="{FF2B5EF4-FFF2-40B4-BE49-F238E27FC236}">
                <a16:creationId xmlns:a16="http://schemas.microsoft.com/office/drawing/2014/main" id="{16B37924-F170-4C22-96A6-99C10F98B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52" y="2225525"/>
            <a:ext cx="1984185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36">
            <a:hlinkClick r:id="" action="ppaction://noaction">
              <a:snd r:embed="rId4" name="float_Segment_0.wav"/>
            </a:hlinkClick>
            <a:extLst>
              <a:ext uri="{FF2B5EF4-FFF2-40B4-BE49-F238E27FC236}">
                <a16:creationId xmlns:a16="http://schemas.microsoft.com/office/drawing/2014/main" id="{44FBB527-D49D-4DF0-8BCD-E56555336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35" y="2996702"/>
            <a:ext cx="122965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36">
            <a:hlinkClick r:id="" action="ppaction://noaction">
              <a:snd r:embed="rId5" name="spacesuit_Segment_0.wav"/>
            </a:hlinkClick>
            <a:extLst>
              <a:ext uri="{FF2B5EF4-FFF2-40B4-BE49-F238E27FC236}">
                <a16:creationId xmlns:a16="http://schemas.microsoft.com/office/drawing/2014/main" id="{F574AC78-140D-4FE1-8ED3-8E639F794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52" y="3734833"/>
            <a:ext cx="4596670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6" name="astronaut_Segment_0.wav"/>
            </a:hlinkClick>
            <a:extLst>
              <a:ext uri="{FF2B5EF4-FFF2-40B4-BE49-F238E27FC236}">
                <a16:creationId xmlns:a16="http://schemas.microsoft.com/office/drawing/2014/main" id="{3D8E196C-4665-4952-B719-AF125D21B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52" y="4450934"/>
            <a:ext cx="2101143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36">
            <a:hlinkClick r:id="" action="ppaction://noaction">
              <a:snd r:embed="rId7" name="space station_Segment_0_001.wav"/>
            </a:hlinkClick>
            <a:extLst>
              <a:ext uri="{FF2B5EF4-FFF2-40B4-BE49-F238E27FC236}">
                <a16:creationId xmlns:a16="http://schemas.microsoft.com/office/drawing/2014/main" id="{EB419084-41D5-4CE7-B9F9-249F5093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20" y="5178684"/>
            <a:ext cx="4596670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vity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ck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suit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tronaut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pace station_Segment_0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33B2A-7B35-4A64-BAA0-FA8F24F17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8654CD-9C77-4452-A9F9-82789E48847A}"/>
              </a:ext>
            </a:extLst>
          </p:cNvPr>
          <p:cNvSpPr txBox="1"/>
          <p:nvPr/>
        </p:nvSpPr>
        <p:spPr>
          <a:xfrm>
            <a:off x="3588772" y="3980493"/>
            <a:ext cx="3279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Listening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8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A6D914-E491-481A-A244-BC6C9B6D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305" y="2414800"/>
            <a:ext cx="6649390" cy="3913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DA142-5DD7-432A-80DB-1E7E8AD9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05" y="2414156"/>
            <a:ext cx="1632798" cy="790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A1041-B511-4A29-BE5E-515EECFEA62D}"/>
              </a:ext>
            </a:extLst>
          </p:cNvPr>
          <p:cNvSpPr txBox="1"/>
          <p:nvPr/>
        </p:nvSpPr>
        <p:spPr>
          <a:xfrm>
            <a:off x="2326640" y="701039"/>
            <a:ext cx="95408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- Who lives and works on a space station?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What do you think they eat, drink, and do in their free time?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59FCC8-0A5F-4DAD-B9D1-9E68CC36A0BF}"/>
              </a:ext>
            </a:extLst>
          </p:cNvPr>
          <p:cNvSpPr/>
          <p:nvPr/>
        </p:nvSpPr>
        <p:spPr>
          <a:xfrm>
            <a:off x="3809" y="320549"/>
            <a:ext cx="1744825" cy="318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3A1149-288F-4A48-9BF2-F3C84D697DB5}"/>
              </a:ext>
            </a:extLst>
          </p:cNvPr>
          <p:cNvSpPr/>
          <p:nvPr/>
        </p:nvSpPr>
        <p:spPr>
          <a:xfrm>
            <a:off x="4738056" y="1"/>
            <a:ext cx="2842615" cy="54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262657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6A567-A32D-4F3D-8569-0C76264C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1" y="827177"/>
            <a:ext cx="12045178" cy="919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A6D914-E491-481A-A244-BC6C9B6DD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305" y="2425378"/>
            <a:ext cx="6649390" cy="3913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DA142-5DD7-432A-80DB-1E7E8AD90F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305" y="2414902"/>
            <a:ext cx="1632798" cy="790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D9FF3-392B-490F-B38B-CFA23818E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4" y="5947998"/>
            <a:ext cx="1943136" cy="481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A1041-B511-4A29-BE5E-515EECFEA62D}"/>
              </a:ext>
            </a:extLst>
          </p:cNvPr>
          <p:cNvSpPr txBox="1"/>
          <p:nvPr/>
        </p:nvSpPr>
        <p:spPr>
          <a:xfrm>
            <a:off x="3092885" y="1655782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"How do you use the toilet?"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tangle 36">
            <a:hlinkClick r:id="" action="ppaction://noaction">
              <a:snd r:embed="rId10" name="CD2-TRACK 48.wav"/>
            </a:hlinkClick>
            <a:extLst>
              <a:ext uri="{FF2B5EF4-FFF2-40B4-BE49-F238E27FC236}">
                <a16:creationId xmlns:a16="http://schemas.microsoft.com/office/drawing/2014/main" id="{C3586915-ABB5-4BD9-9BE2-0B55A25DC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818" y="599301"/>
            <a:ext cx="2715172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22A843-DCD5-4F9F-81CE-03DBF72DADF7}"/>
              </a:ext>
            </a:extLst>
          </p:cNvPr>
          <p:cNvSpPr/>
          <p:nvPr/>
        </p:nvSpPr>
        <p:spPr>
          <a:xfrm>
            <a:off x="3809" y="320550"/>
            <a:ext cx="1914443" cy="27875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2" name="CD2-TRACK 48">
            <a:hlinkClick r:id="" action="ppaction://media"/>
            <a:extLst>
              <a:ext uri="{FF2B5EF4-FFF2-40B4-BE49-F238E27FC236}">
                <a16:creationId xmlns:a16="http://schemas.microsoft.com/office/drawing/2014/main" id="{5DE05A46-459F-B549-7A3B-7FA5C18B0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01663" y="1287169"/>
            <a:ext cx="687869" cy="6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5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28FC91-A332-4E18-9BD4-544D470757D9}"/>
              </a:ext>
            </a:extLst>
          </p:cNvPr>
          <p:cNvSpPr txBox="1"/>
          <p:nvPr/>
        </p:nvSpPr>
        <p:spPr>
          <a:xfrm>
            <a:off x="369870" y="1228006"/>
            <a:ext cx="11822130" cy="472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0" i="0" dirty="0">
                <a:solidFill>
                  <a:srgbClr val="0070C0"/>
                </a:solidFill>
                <a:effectLst/>
              </a:rPr>
              <a:t>1. The first question was from a _____________ from Vietnam.</a:t>
            </a:r>
            <a:br>
              <a:rPr lang="en-US" sz="3400" b="0" i="0" dirty="0">
                <a:solidFill>
                  <a:srgbClr val="0070C0"/>
                </a:solidFill>
                <a:effectLst/>
              </a:rPr>
            </a:br>
            <a:r>
              <a:rPr lang="en-US" sz="3400" b="0" i="0" dirty="0">
                <a:solidFill>
                  <a:srgbClr val="0070C0"/>
                </a:solidFill>
                <a:effectLst/>
              </a:rPr>
              <a:t>2. Major Tomkins says the stars, the Moon, and the _____________ look beautiful.</a:t>
            </a:r>
            <a:br>
              <a:rPr lang="en-US" sz="3400" b="0" i="0" dirty="0">
                <a:solidFill>
                  <a:srgbClr val="0070C0"/>
                </a:solidFill>
                <a:effectLst/>
              </a:rPr>
            </a:br>
            <a:r>
              <a:rPr lang="en-US" sz="3400" b="0" i="0" dirty="0">
                <a:solidFill>
                  <a:srgbClr val="0070C0"/>
                </a:solidFill>
                <a:effectLst/>
              </a:rPr>
              <a:t>3. Lily is from _____________.</a:t>
            </a:r>
            <a:br>
              <a:rPr lang="en-US" sz="3400" b="0" i="0" dirty="0">
                <a:solidFill>
                  <a:srgbClr val="0070C0"/>
                </a:solidFill>
                <a:effectLst/>
              </a:rPr>
            </a:br>
            <a:r>
              <a:rPr lang="en-US" sz="3400" b="0" i="0" dirty="0">
                <a:solidFill>
                  <a:srgbClr val="0070C0"/>
                </a:solidFill>
                <a:effectLst/>
              </a:rPr>
              <a:t>4. Astronauts have to lock their sleeping bags to the wall because there's no _____________ in space.</a:t>
            </a:r>
            <a:r>
              <a:rPr lang="en-US" sz="3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7AA02-0B47-4128-86D9-D50F7C2EE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602" y="399670"/>
            <a:ext cx="7064996" cy="67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DCA46-8DBD-4FA5-88EA-45A1754EF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4" y="5955535"/>
            <a:ext cx="1943136" cy="481446"/>
          </a:xfrm>
          <a:prstGeom prst="rect">
            <a:avLst/>
          </a:prstGeom>
        </p:spPr>
      </p:pic>
      <p:sp>
        <p:nvSpPr>
          <p:cNvPr id="7" name="Rectangle 36">
            <a:hlinkClick r:id="" action="ppaction://noaction">
              <a:snd r:embed="rId6" name="CD2-TRACK 48.wav"/>
            </a:hlinkClick>
            <a:extLst>
              <a:ext uri="{FF2B5EF4-FFF2-40B4-BE49-F238E27FC236}">
                <a16:creationId xmlns:a16="http://schemas.microsoft.com/office/drawing/2014/main" id="{E42FC145-1F2B-4A6B-8DE8-FC4D0D84F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338" y="214565"/>
            <a:ext cx="2714021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22A8F-9C91-4A4E-87E7-3A01F81FA4B5}"/>
              </a:ext>
            </a:extLst>
          </p:cNvPr>
          <p:cNvSpPr txBox="1"/>
          <p:nvPr/>
        </p:nvSpPr>
        <p:spPr>
          <a:xfrm>
            <a:off x="5943607" y="1407310"/>
            <a:ext cx="2925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1" dirty="0">
                <a:solidFill>
                  <a:srgbClr val="FF0000"/>
                </a:solidFill>
                <a:effectLst/>
              </a:rPr>
              <a:t>student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785A7-8097-4DA4-8B44-E7E685FB0E5D}"/>
              </a:ext>
            </a:extLst>
          </p:cNvPr>
          <p:cNvSpPr txBox="1"/>
          <p:nvPr/>
        </p:nvSpPr>
        <p:spPr>
          <a:xfrm>
            <a:off x="462104" y="2946060"/>
            <a:ext cx="2925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1" dirty="0">
                <a:solidFill>
                  <a:srgbClr val="FF0000"/>
                </a:solidFill>
                <a:effectLst/>
              </a:rPr>
              <a:t>Earth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524EE-FA68-4D9E-85A9-4DE103D8D48B}"/>
              </a:ext>
            </a:extLst>
          </p:cNvPr>
          <p:cNvSpPr txBox="1"/>
          <p:nvPr/>
        </p:nvSpPr>
        <p:spPr>
          <a:xfrm>
            <a:off x="2684204" y="3732645"/>
            <a:ext cx="2925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the 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6AF2B-F018-4A2E-8CA2-1AD72E32EBE0}"/>
              </a:ext>
            </a:extLst>
          </p:cNvPr>
          <p:cNvSpPr txBox="1"/>
          <p:nvPr/>
        </p:nvSpPr>
        <p:spPr>
          <a:xfrm>
            <a:off x="2227002" y="5251729"/>
            <a:ext cx="2925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1F117-482D-467E-9980-5F4C141EA0B3}"/>
              </a:ext>
            </a:extLst>
          </p:cNvPr>
          <p:cNvSpPr/>
          <p:nvPr/>
        </p:nvSpPr>
        <p:spPr>
          <a:xfrm>
            <a:off x="3809" y="320550"/>
            <a:ext cx="1914443" cy="27875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2" name="CD2-TRACK 48">
            <a:hlinkClick r:id="" action="ppaction://media"/>
            <a:extLst>
              <a:ext uri="{FF2B5EF4-FFF2-40B4-BE49-F238E27FC236}">
                <a16:creationId xmlns:a16="http://schemas.microsoft.com/office/drawing/2014/main" id="{919E4F07-4271-19B9-86C0-9E0BB646F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0748" y="531958"/>
            <a:ext cx="619912" cy="6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A027C-D25C-495A-91A4-B61C5D211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867" y="586421"/>
            <a:ext cx="8652266" cy="869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C582C-2656-4BEF-8246-71C2BC966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396" b="7817"/>
          <a:stretch/>
        </p:blipFill>
        <p:spPr>
          <a:xfrm>
            <a:off x="154957" y="2616593"/>
            <a:ext cx="11834985" cy="1965681"/>
          </a:xfrm>
          <a:prstGeom prst="roundRect">
            <a:avLst/>
          </a:prstGeom>
        </p:spPr>
      </p:pic>
      <p:sp>
        <p:nvSpPr>
          <p:cNvPr id="4" name="Rectangle 36">
            <a:hlinkClick r:id="" action="ppaction://noaction">
              <a:snd r:embed="rId7" name="CD2-TRACK 49.wav"/>
            </a:hlinkClick>
            <a:extLst>
              <a:ext uri="{FF2B5EF4-FFF2-40B4-BE49-F238E27FC236}">
                <a16:creationId xmlns:a16="http://schemas.microsoft.com/office/drawing/2014/main" id="{7DF298A1-C0EC-4D36-855B-4BBA2C9C7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6966" y="539564"/>
            <a:ext cx="2715172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6" name="Rectangle 36">
            <a:hlinkClick r:id="" action="ppaction://noaction">
              <a:snd r:embed="rId8" name="CD2-TRACK 49_Segment_0.wav"/>
            </a:hlinkClick>
            <a:extLst>
              <a:ext uri="{FF2B5EF4-FFF2-40B4-BE49-F238E27FC236}">
                <a16:creationId xmlns:a16="http://schemas.microsoft.com/office/drawing/2014/main" id="{057862A2-CF7A-4615-B5E8-61D6748C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83" y="3045080"/>
            <a:ext cx="5545583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36">
            <a:hlinkClick r:id="" action="ppaction://noaction">
              <a:snd r:embed="rId9" name="CD2-TRACK 49_Segment_0_001.wav"/>
            </a:hlinkClick>
            <a:extLst>
              <a:ext uri="{FF2B5EF4-FFF2-40B4-BE49-F238E27FC236}">
                <a16:creationId xmlns:a16="http://schemas.microsoft.com/office/drawing/2014/main" id="{7DE52A53-05D1-48E7-9FD6-A346FB06A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00" y="3698924"/>
            <a:ext cx="1420955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36">
            <a:hlinkClick r:id="" action="ppaction://noaction">
              <a:snd r:embed="rId10" name="CD2-TRACK 49_Segment_0_002.wav"/>
            </a:hlinkClick>
            <a:extLst>
              <a:ext uri="{FF2B5EF4-FFF2-40B4-BE49-F238E27FC236}">
                <a16:creationId xmlns:a16="http://schemas.microsoft.com/office/drawing/2014/main" id="{81C99371-98C2-4895-8C91-B1A56B504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917" y="3059827"/>
            <a:ext cx="487205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36">
            <a:hlinkClick r:id="" action="ppaction://noaction">
              <a:snd r:embed="rId11" name="CD2-TRACK 49_Segment_0_003.wav"/>
            </a:hlinkClick>
            <a:extLst>
              <a:ext uri="{FF2B5EF4-FFF2-40B4-BE49-F238E27FC236}">
                <a16:creationId xmlns:a16="http://schemas.microsoft.com/office/drawing/2014/main" id="{D5E95C2B-09EF-4B5E-A954-14B86F92E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834" y="3664513"/>
            <a:ext cx="487205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" name="CD2-TRACK 49">
            <a:hlinkClick r:id="" action="ppaction://media"/>
            <a:extLst>
              <a:ext uri="{FF2B5EF4-FFF2-40B4-BE49-F238E27FC236}">
                <a16:creationId xmlns:a16="http://schemas.microsoft.com/office/drawing/2014/main" id="{63F8D4A4-1262-CA94-0BF6-D4E9C68D7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2133" y="817880"/>
            <a:ext cx="645014" cy="6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02E07F-39F5-40B5-AA4E-80B028B1AC98}"/>
              </a:ext>
            </a:extLst>
          </p:cNvPr>
          <p:cNvSpPr txBox="1"/>
          <p:nvPr/>
        </p:nvSpPr>
        <p:spPr>
          <a:xfrm>
            <a:off x="117989" y="1341051"/>
            <a:ext cx="120740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Interviewer: Hello and welcome to Science World! Our guest is astronaut Major Tomkins.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Major Tomkins: Hi!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Interviewer: Today's questions come from our social media page. Trang, a student from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Vietnam, asks, "What do you do in your free time?“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Major Tomkins: I like to look at the stars, the Moon, and the Earth outside. They're beautiful.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Interviewer: Lily, a student from the USA, wants to know how you sleep.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Major Tomkins: We use sleeping bags. We have to lock them to the wall because there's no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gravity in space!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Interviewer: Interesting. Next, Alex, a student from Russia, asks "How do you use the toilet?“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Major Tomkins: You know, that's actually the question I get asked the most! It's a big</a:t>
            </a:r>
          </a:p>
          <a:p>
            <a:r>
              <a:rPr lang="en-US" sz="3000" b="0" i="1" spc="-200" dirty="0">
                <a:solidFill>
                  <a:srgbClr val="0070C0"/>
                </a:solidFill>
                <a:effectLst/>
              </a:rPr>
              <a:t>problem...</a:t>
            </a:r>
            <a:r>
              <a:rPr lang="en-US" sz="3000" spc="-200" dirty="0">
                <a:solidFill>
                  <a:srgbClr val="0070C0"/>
                </a:solidFill>
              </a:rPr>
              <a:t> </a:t>
            </a:r>
          </a:p>
          <a:p>
            <a:r>
              <a:rPr lang="en-US" sz="3000" spc="-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AB738-1C48-4E1D-AB23-091C66F85F88}"/>
              </a:ext>
            </a:extLst>
          </p:cNvPr>
          <p:cNvSpPr txBox="1"/>
          <p:nvPr/>
        </p:nvSpPr>
        <p:spPr>
          <a:xfrm>
            <a:off x="329374" y="663918"/>
            <a:ext cx="3111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Listen and look.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449BA-5FA0-4EE1-B216-1ADAD89E1754}"/>
              </a:ext>
            </a:extLst>
          </p:cNvPr>
          <p:cNvSpPr txBox="1"/>
          <p:nvPr/>
        </p:nvSpPr>
        <p:spPr>
          <a:xfrm>
            <a:off x="314627" y="668831"/>
            <a:ext cx="9188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Now practice the conversation with a partner.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674D9-F0A9-4C5B-9E6F-58E519EA325D}"/>
              </a:ext>
            </a:extLst>
          </p:cNvPr>
          <p:cNvSpPr/>
          <p:nvPr/>
        </p:nvSpPr>
        <p:spPr>
          <a:xfrm>
            <a:off x="3809" y="320550"/>
            <a:ext cx="1914443" cy="27875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42499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48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8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4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4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400"/>
                            </p:stCondLst>
                            <p:childTnLst>
                              <p:par>
                                <p:cTn id="53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4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21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A6D914-E491-481A-A244-BC6C9B6D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5863" y="2216053"/>
            <a:ext cx="6649390" cy="3913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DA142-5DD7-432A-80DB-1E7E8AD90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5865" y="2215409"/>
            <a:ext cx="1632798" cy="790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A1041-B511-4A29-BE5E-515EECFEA62D}"/>
              </a:ext>
            </a:extLst>
          </p:cNvPr>
          <p:cNvSpPr txBox="1"/>
          <p:nvPr/>
        </p:nvSpPr>
        <p:spPr>
          <a:xfrm>
            <a:off x="832210" y="757519"/>
            <a:ext cx="11055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Do you want to become an astronaut? Why/ Why not?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Is it interesting to live on a space station? Why/ Why not?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92F3F-7750-48FE-AE34-6E0AD9689B3E}"/>
              </a:ext>
            </a:extLst>
          </p:cNvPr>
          <p:cNvSpPr/>
          <p:nvPr/>
        </p:nvSpPr>
        <p:spPr>
          <a:xfrm>
            <a:off x="4470924" y="10161"/>
            <a:ext cx="2842615" cy="54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PAIR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77637B-1360-4BC7-9645-2501D00B57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395" r="77666" b="27967"/>
          <a:stretch/>
        </p:blipFill>
        <p:spPr>
          <a:xfrm>
            <a:off x="787548" y="2215409"/>
            <a:ext cx="3835824" cy="39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6588" y="1642573"/>
            <a:ext cx="4345781" cy="4585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gravity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lock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float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spacesuit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the Moon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astronaut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space station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the Earth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</a:t>
            </a:r>
            <a:r>
              <a:rPr lang="en-US" sz="3600" i="1">
                <a:solidFill>
                  <a:srgbClr val="0070C0"/>
                </a:solidFill>
              </a:rPr>
              <a:t>by 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54,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56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Use the lesson’s vocabulary to talk about life on a space station.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Improve their listening skill (listening for gist and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A5121-2D1C-4E59-B2BA-9CC5B5111769}"/>
              </a:ext>
            </a:extLst>
          </p:cNvPr>
          <p:cNvSpPr txBox="1"/>
          <p:nvPr/>
        </p:nvSpPr>
        <p:spPr>
          <a:xfrm>
            <a:off x="152400" y="325119"/>
            <a:ext cx="9540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What can you see in the photo?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4" y="1805234"/>
            <a:ext cx="10058400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A5121-2D1C-4E59-B2BA-9CC5B5111769}"/>
              </a:ext>
            </a:extLst>
          </p:cNvPr>
          <p:cNvSpPr txBox="1"/>
          <p:nvPr/>
        </p:nvSpPr>
        <p:spPr>
          <a:xfrm>
            <a:off x="152400" y="325119"/>
            <a:ext cx="9540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What can you see in the photo?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1265371"/>
            <a:ext cx="8574832" cy="48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A5121-2D1C-4E59-B2BA-9CC5B5111769}"/>
              </a:ext>
            </a:extLst>
          </p:cNvPr>
          <p:cNvSpPr txBox="1"/>
          <p:nvPr/>
        </p:nvSpPr>
        <p:spPr>
          <a:xfrm>
            <a:off x="152400" y="325119"/>
            <a:ext cx="9540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What can you see in the photo?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0" y="1098875"/>
            <a:ext cx="8232711" cy="51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6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73D37C-4173-4368-9791-8E3C9013FEC0}"/>
              </a:ext>
            </a:extLst>
          </p:cNvPr>
          <p:cNvSpPr/>
          <p:nvPr/>
        </p:nvSpPr>
        <p:spPr>
          <a:xfrm>
            <a:off x="1917290" y="393290"/>
            <a:ext cx="6204157" cy="60173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kumimoji="0" lang="en-US" altLang="en-US" sz="3600" b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rPr>
              <a:t>gravity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lock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float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spacesuit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Moon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astronaut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space station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Earth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CC262-25CD-45E7-A759-C87DFC22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484" y="293866"/>
            <a:ext cx="6508259" cy="446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F0E80-6120-409E-9F01-DA10D3FD7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273" t="9158" r="5222" b="19654"/>
          <a:stretch/>
        </p:blipFill>
        <p:spPr>
          <a:xfrm>
            <a:off x="252600" y="785631"/>
            <a:ext cx="11656322" cy="855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01F48-A7CF-428E-931D-6063B98E4A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12" y="1750143"/>
            <a:ext cx="8539385" cy="2419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AB351-FC13-4097-B796-ED0275985C2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706" r="1706" b="27967"/>
          <a:stretch/>
        </p:blipFill>
        <p:spPr>
          <a:xfrm>
            <a:off x="198840" y="4190498"/>
            <a:ext cx="11775969" cy="211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1E54D8-FA66-4F7A-940B-051999109E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706" t="84851" r="1706" b="5474"/>
          <a:stretch/>
        </p:blipFill>
        <p:spPr>
          <a:xfrm>
            <a:off x="208016" y="6350000"/>
            <a:ext cx="11775969" cy="467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A6EFB-DC52-4D34-9CAE-43EE65CFB24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1245" r="5021"/>
          <a:stretch/>
        </p:blipFill>
        <p:spPr>
          <a:xfrm>
            <a:off x="8798955" y="1754335"/>
            <a:ext cx="2909313" cy="2424355"/>
          </a:xfrm>
          <a:prstGeom prst="rect">
            <a:avLst/>
          </a:prstGeom>
        </p:spPr>
      </p:pic>
      <p:sp>
        <p:nvSpPr>
          <p:cNvPr id="8" name="Rectangle 36">
            <a:hlinkClick r:id="" action="ppaction://noaction">
              <a:snd r:embed="rId21" name="CD2-TRACK 47.wav"/>
            </a:hlinkClick>
            <a:extLst>
              <a:ext uri="{FF2B5EF4-FFF2-40B4-BE49-F238E27FC236}">
                <a16:creationId xmlns:a16="http://schemas.microsoft.com/office/drawing/2014/main" id="{3BA0CAD8-0272-4921-BBFB-1114C5E5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338" y="18453"/>
            <a:ext cx="2715172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C9E7A-61C4-4F13-97A9-443137CBD9BB}"/>
              </a:ext>
            </a:extLst>
          </p:cNvPr>
          <p:cNvSpPr txBox="1"/>
          <p:nvPr/>
        </p:nvSpPr>
        <p:spPr>
          <a:xfrm>
            <a:off x="9409485" y="2225019"/>
            <a:ext cx="249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spacesuit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E8F6C-4954-41F1-BF0E-BCDBCE7FCB10}"/>
              </a:ext>
            </a:extLst>
          </p:cNvPr>
          <p:cNvSpPr txBox="1"/>
          <p:nvPr/>
        </p:nvSpPr>
        <p:spPr>
          <a:xfrm>
            <a:off x="9001445" y="2859201"/>
            <a:ext cx="249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float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10959-1CFC-4A91-B85D-5131D31C0890}"/>
              </a:ext>
            </a:extLst>
          </p:cNvPr>
          <p:cNvSpPr txBox="1"/>
          <p:nvPr/>
        </p:nvSpPr>
        <p:spPr>
          <a:xfrm>
            <a:off x="8967031" y="3503215"/>
            <a:ext cx="249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9E0AA-ABB0-43A3-8708-308C383AA9B3}"/>
              </a:ext>
            </a:extLst>
          </p:cNvPr>
          <p:cNvSpPr txBox="1"/>
          <p:nvPr/>
        </p:nvSpPr>
        <p:spPr>
          <a:xfrm>
            <a:off x="314615" y="6174658"/>
            <a:ext cx="2546572" cy="60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astronaut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F0CE81-E366-489A-A929-54E35E59A43C}"/>
              </a:ext>
            </a:extLst>
          </p:cNvPr>
          <p:cNvSpPr txBox="1"/>
          <p:nvPr/>
        </p:nvSpPr>
        <p:spPr>
          <a:xfrm>
            <a:off x="3279048" y="6169741"/>
            <a:ext cx="2546572" cy="60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the Earth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1D9DE-4389-4E8B-BCEF-48E78FE9A15B}"/>
              </a:ext>
            </a:extLst>
          </p:cNvPr>
          <p:cNvSpPr txBox="1"/>
          <p:nvPr/>
        </p:nvSpPr>
        <p:spPr>
          <a:xfrm>
            <a:off x="6282809" y="6164823"/>
            <a:ext cx="2546572" cy="60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the Moon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16D01A-4091-4A3B-9398-8C687A27DFC5}"/>
              </a:ext>
            </a:extLst>
          </p:cNvPr>
          <p:cNvSpPr txBox="1"/>
          <p:nvPr/>
        </p:nvSpPr>
        <p:spPr>
          <a:xfrm>
            <a:off x="9330822" y="6204154"/>
            <a:ext cx="2546572" cy="60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space station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F35D1F-CB80-4D17-A67A-013959615B5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1245" t="26324" r="5021" b="57193"/>
          <a:stretch/>
        </p:blipFill>
        <p:spPr>
          <a:xfrm>
            <a:off x="8794041" y="1758338"/>
            <a:ext cx="2909313" cy="399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1BA17E-D6CF-4DB0-9CFE-87EADA0B01E8}"/>
              </a:ext>
            </a:extLst>
          </p:cNvPr>
          <p:cNvSpPr txBox="1"/>
          <p:nvPr/>
        </p:nvSpPr>
        <p:spPr>
          <a:xfrm>
            <a:off x="9729033" y="1571167"/>
            <a:ext cx="249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gravity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E94AF0-1945-4198-A378-26FC9F88DF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4" y="293866"/>
            <a:ext cx="1943136" cy="481446"/>
          </a:xfrm>
          <a:prstGeom prst="rect">
            <a:avLst/>
          </a:prstGeom>
        </p:spPr>
      </p:pic>
      <p:pic>
        <p:nvPicPr>
          <p:cNvPr id="2" name="CD2-TRACK 47">
            <a:hlinkClick r:id="" action="ppaction://media"/>
            <a:extLst>
              <a:ext uri="{FF2B5EF4-FFF2-40B4-BE49-F238E27FC236}">
                <a16:creationId xmlns:a16="http://schemas.microsoft.com/office/drawing/2014/main" id="{46AA1D54-9A16-B2D5-EDB4-EFEDF9D8F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76000" y="270329"/>
            <a:ext cx="671454" cy="67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v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aces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strona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e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he m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ace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8216</TotalTime>
  <Words>594</Words>
  <Application>Microsoft Office PowerPoint</Application>
  <PresentationFormat>Widescreen</PresentationFormat>
  <Paragraphs>115</Paragraphs>
  <Slides>25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(Body)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167</cp:revision>
  <dcterms:created xsi:type="dcterms:W3CDTF">2020-12-08T03:17:05Z</dcterms:created>
  <dcterms:modified xsi:type="dcterms:W3CDTF">2023-07-29T05:04:22Z</dcterms:modified>
</cp:coreProperties>
</file>