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376" r:id="rId3"/>
    <p:sldId id="377" r:id="rId4"/>
    <p:sldId id="378" r:id="rId5"/>
    <p:sldId id="379" r:id="rId6"/>
    <p:sldId id="391" r:id="rId7"/>
    <p:sldId id="357" r:id="rId8"/>
    <p:sldId id="358" r:id="rId9"/>
    <p:sldId id="380" r:id="rId10"/>
    <p:sldId id="381" r:id="rId11"/>
    <p:sldId id="382" r:id="rId12"/>
    <p:sldId id="372" r:id="rId13"/>
    <p:sldId id="383" r:id="rId14"/>
    <p:sldId id="384" r:id="rId15"/>
    <p:sldId id="388" r:id="rId16"/>
    <p:sldId id="385" r:id="rId17"/>
    <p:sldId id="387" r:id="rId18"/>
    <p:sldId id="371" r:id="rId19"/>
  </p:sldIdLst>
  <p:sldSz cx="24384000" cy="13716000"/>
  <p:notesSz cx="6858000" cy="9144000"/>
  <p:custDataLst>
    <p:tags r:id="rId22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FF0066"/>
    <a:srgbClr val="3333FF"/>
    <a:srgbClr val="0000CC"/>
    <a:srgbClr val="006600"/>
    <a:srgbClr val="008000"/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374" autoAdjust="0"/>
  </p:normalViewPr>
  <p:slideViewPr>
    <p:cSldViewPr>
      <p:cViewPr varScale="1">
        <p:scale>
          <a:sx n="31" d="100"/>
          <a:sy n="31" d="100"/>
        </p:scale>
        <p:origin x="162" y="32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5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73459-3C5F-4D56-B75D-37FA3432D55A}" type="datetimeFigureOut">
              <a:rPr lang="vi-VN" smtClean="0"/>
              <a:t>25/08/2021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ADD8-99C5-4EAF-AF9F-B60B83F58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204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A3BB293-0719-4B19-A181-EE36FD0623AD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.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4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69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8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9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86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48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63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2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7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75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5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26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95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73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19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5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108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15044BE-B3F3-4258-B55D-9238C2EBFDF1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9" y="8813801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9499" b="1" cap="all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9" y="5813427"/>
            <a:ext cx="20726400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108853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6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9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12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5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8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71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24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>
                <a:latin typeface="Arial" panose="020B0604020202020204" pitchFamily="34" charset="0"/>
              </a:defRPr>
            </a:lvl1pPr>
            <a:lvl2pPr>
              <a:defRPr sz="5699">
                <a:latin typeface="Arial" panose="020B0604020202020204" pitchFamily="34" charset="0"/>
              </a:defRPr>
            </a:lvl2pPr>
            <a:lvl3pPr>
              <a:defRPr sz="4800">
                <a:latin typeface="Arial" panose="020B0604020202020204" pitchFamily="34" charset="0"/>
              </a:defRPr>
            </a:lvl3pPr>
            <a:lvl4pPr>
              <a:defRPr sz="4300">
                <a:latin typeface="Arial" panose="020B0604020202020204" pitchFamily="34" charset="0"/>
              </a:defRPr>
            </a:lvl4pPr>
            <a:lvl5pPr>
              <a:defRPr sz="4300">
                <a:latin typeface="Arial" panose="020B0604020202020204" pitchFamily="34" charset="0"/>
              </a:defRPr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>
                <a:latin typeface="Arial" panose="020B0604020202020204" pitchFamily="34" charset="0"/>
              </a:defRPr>
            </a:lvl1pPr>
            <a:lvl2pPr>
              <a:defRPr sz="5699">
                <a:latin typeface="Arial" panose="020B0604020202020204" pitchFamily="34" charset="0"/>
              </a:defRPr>
            </a:lvl2pPr>
            <a:lvl3pPr>
              <a:defRPr sz="4800">
                <a:latin typeface="Arial" panose="020B0604020202020204" pitchFamily="34" charset="0"/>
              </a:defRPr>
            </a:lvl3pPr>
            <a:lvl4pPr>
              <a:defRPr sz="4300">
                <a:latin typeface="Arial" panose="020B0604020202020204" pitchFamily="34" charset="0"/>
              </a:defRPr>
            </a:lvl4pPr>
            <a:lvl5pPr>
              <a:defRPr sz="4300">
                <a:latin typeface="Arial" panose="020B0604020202020204" pitchFamily="34" charset="0"/>
              </a:defRPr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>
                <a:latin typeface="Arial" panose="020B0604020202020204" pitchFamily="34" charset="0"/>
              </a:defRPr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  <a:prstGeom prst="rect">
            <a:avLst/>
          </a:prstGeom>
        </p:spPr>
        <p:txBody>
          <a:bodyPr/>
          <a:lstStyle>
            <a:lvl1pPr>
              <a:defRPr sz="5699">
                <a:latin typeface="Arial" panose="020B0604020202020204" pitchFamily="34" charset="0"/>
              </a:defRPr>
            </a:lvl1pPr>
            <a:lvl2pPr>
              <a:defRPr sz="4800">
                <a:latin typeface="Arial" panose="020B0604020202020204" pitchFamily="34" charset="0"/>
              </a:defRPr>
            </a:lvl2pPr>
            <a:lvl3pPr>
              <a:defRPr sz="4300">
                <a:latin typeface="Arial" panose="020B0604020202020204" pitchFamily="34" charset="0"/>
              </a:defRPr>
            </a:lvl3pPr>
            <a:lvl4pPr>
              <a:defRPr sz="3800">
                <a:latin typeface="Arial" panose="020B0604020202020204" pitchFamily="34" charset="0"/>
              </a:defRPr>
            </a:lvl4pPr>
            <a:lvl5pPr>
              <a:defRPr sz="3800">
                <a:latin typeface="Arial" panose="020B0604020202020204" pitchFamily="34" charset="0"/>
              </a:defRPr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>
                <a:latin typeface="Arial" panose="020B0604020202020204" pitchFamily="34" charset="0"/>
              </a:defRPr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  <a:prstGeom prst="rect">
            <a:avLst/>
          </a:prstGeom>
        </p:spPr>
        <p:txBody>
          <a:bodyPr/>
          <a:lstStyle>
            <a:lvl1pPr>
              <a:defRPr sz="5699">
                <a:latin typeface="Arial" panose="020B0604020202020204" pitchFamily="34" charset="0"/>
              </a:defRPr>
            </a:lvl1pPr>
            <a:lvl2pPr>
              <a:defRPr sz="4800">
                <a:latin typeface="Arial" panose="020B0604020202020204" pitchFamily="34" charset="0"/>
              </a:defRPr>
            </a:lvl2pPr>
            <a:lvl3pPr>
              <a:defRPr sz="4300">
                <a:latin typeface="Arial" panose="020B0604020202020204" pitchFamily="34" charset="0"/>
              </a:defRPr>
            </a:lvl3pPr>
            <a:lvl4pPr>
              <a:defRPr sz="3800">
                <a:latin typeface="Arial" panose="020B0604020202020204" pitchFamily="34" charset="0"/>
              </a:defRPr>
            </a:lvl4pPr>
            <a:lvl5pPr>
              <a:defRPr sz="3800">
                <a:latin typeface="Arial" panose="020B0604020202020204" pitchFamily="34" charset="0"/>
              </a:defRPr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870201"/>
            <a:ext cx="8022168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latin typeface="Arial" panose="020B0604020202020204" pitchFamily="34" charset="0"/>
              </a:defRPr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99">
                <a:latin typeface="Arial" panose="020B0604020202020204" pitchFamily="34" charset="0"/>
              </a:defRPr>
            </a:lvl1pPr>
            <a:lvl2pPr marL="1088530" indent="0">
              <a:buNone/>
              <a:defRPr sz="6699"/>
            </a:lvl2pPr>
            <a:lvl3pPr marL="2177060" indent="0">
              <a:buNone/>
              <a:defRPr sz="5699"/>
            </a:lvl3pPr>
            <a:lvl4pPr marL="3265590" indent="0">
              <a:buNone/>
              <a:defRPr sz="4800"/>
            </a:lvl4pPr>
            <a:lvl5pPr marL="4354121" indent="0">
              <a:buNone/>
              <a:defRPr sz="4800"/>
            </a:lvl5pPr>
            <a:lvl6pPr marL="5442651" indent="0">
              <a:buNone/>
              <a:defRPr sz="4800"/>
            </a:lvl6pPr>
            <a:lvl7pPr marL="6531181" indent="0">
              <a:buNone/>
              <a:defRPr sz="4800"/>
            </a:lvl7pPr>
            <a:lvl8pPr marL="7619710" indent="0">
              <a:buNone/>
              <a:defRPr sz="4800"/>
            </a:lvl8pPr>
            <a:lvl9pPr marL="8708240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latin typeface="Arial" panose="020B0604020202020204" pitchFamily="34" charset="0"/>
              </a:defRPr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9E5E443-43CC-47C0-B016-9A203293290C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duotone>
              <a:prstClr val="black"/>
              <a:srgbClr val="3333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3873" cy="142891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 userDrawn="1"/>
        </p:nvSpPr>
        <p:spPr>
          <a:xfrm>
            <a:off x="3470903" y="455251"/>
            <a:ext cx="1561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TOÁN</a:t>
            </a:r>
            <a:endParaRPr lang="en-US" sz="3600" b="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79977" y="185947"/>
            <a:ext cx="138371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GIÁO</a:t>
            </a: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 </a:t>
            </a:r>
          </a:p>
          <a:p>
            <a:pPr algn="ctr">
              <a:lnSpc>
                <a:spcPts val="4500"/>
              </a:lnSpc>
            </a:pP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DỤC</a:t>
            </a:r>
            <a:endParaRPr lang="en-US" sz="320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510395" y="457201"/>
            <a:ext cx="151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7248705" y="320913"/>
            <a:ext cx="17135295" cy="976561"/>
          </a:xfrm>
          <a:prstGeom prst="rect">
            <a:avLst/>
          </a:prstGeom>
          <a:pattFill prst="pct80">
            <a:fgClr>
              <a:schemeClr val="bg1">
                <a:lumMod val="95000"/>
              </a:schemeClr>
            </a:fgClr>
            <a:bgClr>
              <a:schemeClr val="accent4">
                <a:lumMod val="40000"/>
                <a:lumOff val="60000"/>
              </a:schemeClr>
            </a:bgClr>
          </a:patt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kern="0" dirty="0">
                <a:solidFill>
                  <a:srgbClr val="FF0066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GIÁO</a:t>
            </a:r>
            <a:r>
              <a:rPr lang="en-US" sz="4800" kern="0" baseline="0" dirty="0">
                <a:solidFill>
                  <a:srgbClr val="FF0066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 ÁN ĐIỆN TỬ - DIỄN ĐÀN GIÁO VIÊN TOÁN</a:t>
            </a:r>
            <a:endParaRPr lang="vi-VN" sz="4800" kern="0" dirty="0">
              <a:solidFill>
                <a:srgbClr val="FF0066"/>
              </a:solidFill>
              <a:latin typeface="Chu Van An" panose="02020603050405020304" pitchFamily="18" charset="0"/>
              <a:cs typeface="Chu Van 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2177060" rtl="0" eaLnBrk="1" latinLnBrk="0" hangingPunct="1">
        <a:spcBef>
          <a:spcPct val="0"/>
        </a:spcBef>
        <a:buNone/>
        <a:defRPr sz="10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7" indent="-816397" algn="l" defTabSz="2177060" rtl="0" eaLnBrk="1" latinLnBrk="0" hangingPunct="1">
        <a:spcBef>
          <a:spcPct val="20000"/>
        </a:spcBef>
        <a:buFont typeface="Arial" pitchFamily="34" charset="0"/>
        <a:buChar char="•"/>
        <a:defRPr sz="7599" kern="1200">
          <a:solidFill>
            <a:schemeClr val="tx1"/>
          </a:solidFill>
          <a:latin typeface="+mn-lt"/>
          <a:ea typeface="+mn-ea"/>
          <a:cs typeface="+mn-cs"/>
        </a:defRPr>
      </a:lvl1pPr>
      <a:lvl2pPr marL="1768861" indent="-680331" algn="l" defTabSz="2177060" rtl="0" eaLnBrk="1" latinLnBrk="0" hangingPunct="1">
        <a:spcBef>
          <a:spcPct val="20000"/>
        </a:spcBef>
        <a:buFont typeface="Arial" pitchFamily="34" charset="0"/>
        <a:buChar char="–"/>
        <a:defRPr sz="6699" kern="1200">
          <a:solidFill>
            <a:schemeClr val="tx1"/>
          </a:solidFill>
          <a:latin typeface="+mn-lt"/>
          <a:ea typeface="+mn-ea"/>
          <a:cs typeface="+mn-cs"/>
        </a:defRPr>
      </a:lvl2pPr>
      <a:lvl3pPr marL="272132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5699" kern="1200">
          <a:solidFill>
            <a:schemeClr val="tx1"/>
          </a:solidFill>
          <a:latin typeface="+mn-lt"/>
          <a:ea typeface="+mn-ea"/>
          <a:cs typeface="+mn-cs"/>
        </a:defRPr>
      </a:lvl3pPr>
      <a:lvl4pPr marL="3809855" indent="-544265" algn="l" defTabSz="2177060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85" indent="-544265" algn="l" defTabSz="2177060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91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4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7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50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3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6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9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12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5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8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71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24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2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0.png"/><Relationship Id="rId9" Type="http://schemas.openxmlformats.org/officeDocument/2006/relationships/image" Target="../media/image4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wmf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6.gi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556225" y="3719346"/>
            <a:ext cx="2799079" cy="8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HÌNH HỌC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9000" y="4636794"/>
            <a:ext cx="18288000" cy="131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Chương</a:t>
            </a:r>
            <a:r>
              <a:rPr lang="en-US" sz="6000" b="1" dirty="0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 2: MẶT NÓN, MẶT TRỤ, MẶT CẦU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377436" y="1883773"/>
            <a:ext cx="1813892" cy="1828546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398" tIns="45699" rIns="91398" bIns="45699" rtlCol="0">
              <a:spAutoFit/>
            </a:bodyPr>
            <a:lstStyle/>
            <a:p>
              <a:r>
                <a:rPr lang="en-US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1</a:t>
              </a:r>
              <a:r>
                <a:rPr lang="vi-VN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2</a:t>
              </a:r>
              <a:endParaRPr lang="en-US" sz="8099" dirty="0">
                <a:solidFill>
                  <a:srgbClr val="135F82"/>
                </a:solidFill>
                <a:latin typeface="Chu Van An" panose="02020603050405020304" pitchFamily="18" charset="0"/>
                <a:ea typeface="AvantGarde" pitchFamily="2" charset="0"/>
                <a:cs typeface="Chu Van 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81125" y="1966240"/>
            <a:ext cx="2238084" cy="1706805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26"/>
          <p:cNvGrpSpPr/>
          <p:nvPr/>
        </p:nvGrpSpPr>
        <p:grpSpPr>
          <a:xfrm>
            <a:off x="4247547" y="9832161"/>
            <a:ext cx="17088453" cy="907189"/>
            <a:chOff x="7483861" y="7543801"/>
            <a:chExt cx="17012919" cy="907308"/>
          </a:xfrm>
        </p:grpSpPr>
        <p:sp>
          <p:nvSpPr>
            <p:cNvPr id="44" name="TextBox 43"/>
            <p:cNvSpPr txBox="1"/>
            <p:nvPr/>
          </p:nvSpPr>
          <p:spPr>
            <a:xfrm>
              <a:off x="8993187" y="7620003"/>
              <a:ext cx="15503593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 NÓN TRÒN XOAY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7483861" y="7543801"/>
              <a:ext cx="1251657" cy="872847"/>
              <a:chOff x="7483860" y="7543801"/>
              <a:chExt cx="1251657" cy="872847"/>
            </a:xfrm>
          </p:grpSpPr>
          <p:sp>
            <p:nvSpPr>
              <p:cNvPr id="46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4" name="Group 29"/>
              <p:cNvGrpSpPr/>
              <p:nvPr/>
            </p:nvGrpSpPr>
            <p:grpSpPr>
              <a:xfrm>
                <a:off x="7493378" y="7646473"/>
                <a:ext cx="1242139" cy="770175"/>
                <a:chOff x="7493378" y="7646473"/>
                <a:chExt cx="1242139" cy="770175"/>
              </a:xfrm>
            </p:grpSpPr>
            <p:sp>
              <p:nvSpPr>
                <p:cNvPr id="48" name="Round Same Side Corner Rectangle 47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909228" y="7646473"/>
                  <a:ext cx="640858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6" name="Group 26"/>
          <p:cNvGrpSpPr/>
          <p:nvPr/>
        </p:nvGrpSpPr>
        <p:grpSpPr>
          <a:xfrm>
            <a:off x="4191000" y="8545895"/>
            <a:ext cx="14935021" cy="907192"/>
            <a:chOff x="7373777" y="7543799"/>
            <a:chExt cx="14936965" cy="907311"/>
          </a:xfrm>
        </p:grpSpPr>
        <p:sp>
          <p:nvSpPr>
            <p:cNvPr id="28" name="TextBox 27"/>
            <p:cNvSpPr txBox="1"/>
            <p:nvPr/>
          </p:nvSpPr>
          <p:spPr>
            <a:xfrm>
              <a:off x="8993187" y="7620004"/>
              <a:ext cx="13317555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SỰ TẠO THÀNH MẶT TRÒN XOAY</a:t>
              </a:r>
              <a:endPara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7" name="Group 27"/>
            <p:cNvGrpSpPr/>
            <p:nvPr/>
          </p:nvGrpSpPr>
          <p:grpSpPr>
            <a:xfrm>
              <a:off x="7373777" y="7543799"/>
              <a:ext cx="1371600" cy="872846"/>
              <a:chOff x="7373776" y="7543800"/>
              <a:chExt cx="1371600" cy="872846"/>
            </a:xfrm>
          </p:grpSpPr>
          <p:sp>
            <p:nvSpPr>
              <p:cNvPr id="30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8" name="Group 29"/>
              <p:cNvGrpSpPr/>
              <p:nvPr/>
            </p:nvGrpSpPr>
            <p:grpSpPr>
              <a:xfrm>
                <a:off x="7373776" y="7640053"/>
                <a:ext cx="1371600" cy="776593"/>
                <a:chOff x="7373776" y="7640053"/>
                <a:chExt cx="1371600" cy="776593"/>
              </a:xfrm>
            </p:grpSpPr>
            <p:sp>
              <p:nvSpPr>
                <p:cNvPr id="32" name="Round Same Side Corner Rectangle 31"/>
                <p:cNvSpPr/>
                <p:nvPr/>
              </p:nvSpPr>
              <p:spPr>
                <a:xfrm rot="5400000">
                  <a:off x="7693816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937828" y="7640053"/>
                  <a:ext cx="450764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sp>
        <p:nvSpPr>
          <p:cNvPr id="23" name="TextBox 22"/>
          <p:cNvSpPr txBox="1"/>
          <p:nvPr/>
        </p:nvSpPr>
        <p:spPr>
          <a:xfrm>
            <a:off x="5769973" y="7091767"/>
            <a:ext cx="13373000" cy="1107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vi-VN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</a:t>
            </a:r>
            <a:r>
              <a:rPr lang="en-US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</a:t>
            </a:r>
            <a:r>
              <a:rPr lang="vi-VN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: </a:t>
            </a:r>
            <a:r>
              <a:rPr lang="en-US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KHÁI NIỆM VỀ MẶT TRÒN XOAY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512667" y="8207119"/>
            <a:ext cx="19013083" cy="4442081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243914" y="11049000"/>
            <a:ext cx="9472086" cy="968318"/>
            <a:chOff x="739068" y="1515168"/>
            <a:chExt cx="9473319" cy="968444"/>
          </a:xfrm>
        </p:grpSpPr>
        <p:sp>
          <p:nvSpPr>
            <p:cNvPr id="56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9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0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3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0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1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2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pic>
        <p:nvPicPr>
          <p:cNvPr id="52" name="Picture 3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7" y="1407042"/>
            <a:ext cx="3154623" cy="3197789"/>
          </a:xfrm>
          <a:prstGeom prst="rect">
            <a:avLst/>
          </a:prstGeom>
          <a:noFill/>
        </p:spPr>
      </p:pic>
      <p:pic>
        <p:nvPicPr>
          <p:cNvPr id="53" name="Picture 27">
            <a:extLst>
              <a:ext uri="{FF2B5EF4-FFF2-40B4-BE49-F238E27FC236}">
                <a16:creationId xmlns:a16="http://schemas.microsoft.com/office/drawing/2014/main" id="{70E0D186-02F4-4066-B916-5BC17329F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858" y="1432441"/>
            <a:ext cx="3384142" cy="33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6"/>
          <p:cNvGrpSpPr/>
          <p:nvPr/>
        </p:nvGrpSpPr>
        <p:grpSpPr>
          <a:xfrm>
            <a:off x="611108" y="1447800"/>
            <a:ext cx="16305292" cy="907188"/>
            <a:chOff x="7459670" y="7543799"/>
            <a:chExt cx="26934318" cy="907307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0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48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NÓN TRÒN XOAY</a:t>
              </a:r>
              <a:endPara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571128" y="7640053"/>
                  <a:ext cx="1184168" cy="754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675ACC0-FCE0-40BB-A783-D0D41CD2649F}"/>
              </a:ext>
            </a:extLst>
          </p:cNvPr>
          <p:cNvSpPr/>
          <p:nvPr/>
        </p:nvSpPr>
        <p:spPr>
          <a:xfrm>
            <a:off x="900417" y="2510880"/>
            <a:ext cx="15376944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>
                <a:solidFill>
                  <a:srgbClr val="0000FF"/>
                </a:solidFill>
              </a:rPr>
              <a:t>2.</a:t>
            </a:r>
            <a:r>
              <a:rPr lang="en-US" sz="4400" i="1"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0000FF"/>
                </a:solidFill>
              </a:rPr>
              <a:t>HÌNH NÓN TRÒN XOAY VÀ KHỐI NÓN TRÒN XOAY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5DA3E-CE50-4CA9-8503-32EB6746DAA5}"/>
              </a:ext>
            </a:extLst>
          </p:cNvPr>
          <p:cNvSpPr txBox="1"/>
          <p:nvPr/>
        </p:nvSpPr>
        <p:spPr>
          <a:xfrm>
            <a:off x="1454819" y="3436213"/>
            <a:ext cx="6173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>
                <a:solidFill>
                  <a:srgbClr val="0000FF"/>
                </a:solidFill>
                <a:latin typeface="Arial" panose="020B0604020202020204" pitchFamily="34" charset="0"/>
              </a:rPr>
              <a:t>a) Hình nón tròn xoay: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92AAA8-AC5B-46C4-A24A-25904B279C07}"/>
                  </a:ext>
                </a:extLst>
              </p:cNvPr>
              <p:cNvSpPr txBox="1"/>
              <p:nvPr/>
            </p:nvSpPr>
            <p:spPr>
              <a:xfrm>
                <a:off x="2249494" y="5270432"/>
                <a:ext cx="10687362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Mặt đáy: </a:t>
                </a:r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Là hình tròn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</m:t>
                    </m:r>
                    <m: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 mặt xung quanh</a:t>
                </a:r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: Là phần mặt tròn xoay sinh bởi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OM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quay xung quanh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OI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92AAA8-AC5B-46C4-A24A-25904B279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494" y="5270432"/>
                <a:ext cx="10687362" cy="2800767"/>
              </a:xfrm>
              <a:prstGeom prst="rect">
                <a:avLst/>
              </a:prstGeom>
              <a:blipFill>
                <a:blip r:embed="rId3"/>
                <a:stretch>
                  <a:fillRect l="-2282" t="-4793" r="-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D78B7AD-90D6-4F06-9306-5F1B6505EEC2}"/>
              </a:ext>
            </a:extLst>
          </p:cNvPr>
          <p:cNvSpPr txBox="1"/>
          <p:nvPr/>
        </p:nvSpPr>
        <p:spPr>
          <a:xfrm>
            <a:off x="1981200" y="4572000"/>
            <a:ext cx="45801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* Gồm hai phần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0C40A1-2C60-4F74-A23D-6ABF7ADD793B}"/>
                  </a:ext>
                </a:extLst>
              </p:cNvPr>
              <p:cNvSpPr/>
              <p:nvPr/>
            </p:nvSpPr>
            <p:spPr>
              <a:xfrm>
                <a:off x="1981200" y="8037025"/>
                <a:ext cx="10687362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* Đặc điểm : </a:t>
                </a:r>
              </a:p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 – Đỉnh: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</m:oMath>
                </a14:m>
                <a:endParaRPr lang="en-US" sz="4400" b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0C40A1-2C60-4F74-A23D-6ABF7ADD7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8037025"/>
                <a:ext cx="10687362" cy="1446550"/>
              </a:xfrm>
              <a:prstGeom prst="rect">
                <a:avLst/>
              </a:prstGeom>
              <a:blipFill>
                <a:blip r:embed="rId4"/>
                <a:stretch>
                  <a:fillRect l="-2282" t="-8824" b="-18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362A3A31-D75F-4327-8705-AE4E077EAF01}"/>
              </a:ext>
            </a:extLst>
          </p:cNvPr>
          <p:cNvGrpSpPr/>
          <p:nvPr/>
        </p:nvGrpSpPr>
        <p:grpSpPr>
          <a:xfrm>
            <a:off x="15163800" y="4679896"/>
            <a:ext cx="6173485" cy="7120261"/>
            <a:chOff x="7989591" y="2140007"/>
            <a:chExt cx="3788508" cy="463581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80CC562-74E9-4F92-8FBF-29C46F945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9591" y="2301712"/>
              <a:ext cx="3788508" cy="41529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639C79F-1972-4CE0-BCF0-AB76C560B220}"/>
                </a:ext>
              </a:extLst>
            </p:cNvPr>
            <p:cNvSpPr txBox="1"/>
            <p:nvPr/>
          </p:nvSpPr>
          <p:spPr>
            <a:xfrm>
              <a:off x="9415742" y="2140007"/>
              <a:ext cx="382865" cy="500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692AC6-017E-4BE1-BF77-855DA66E5C23}"/>
                </a:ext>
              </a:extLst>
            </p:cNvPr>
            <p:cNvSpPr txBox="1"/>
            <p:nvPr/>
          </p:nvSpPr>
          <p:spPr>
            <a:xfrm>
              <a:off x="9595278" y="5683032"/>
              <a:ext cx="209729" cy="500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8F90E16-F1CE-47D6-AA39-3861C8F78C98}"/>
                </a:ext>
              </a:extLst>
            </p:cNvPr>
            <p:cNvSpPr txBox="1"/>
            <p:nvPr/>
          </p:nvSpPr>
          <p:spPr>
            <a:xfrm>
              <a:off x="10966105" y="6274857"/>
              <a:ext cx="401555" cy="500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74BE45D1-05BE-4E1C-97F9-F9E7FE4ABDF3}"/>
              </a:ext>
            </a:extLst>
          </p:cNvPr>
          <p:cNvSpPr/>
          <p:nvPr/>
        </p:nvSpPr>
        <p:spPr>
          <a:xfrm>
            <a:off x="19068863" y="3531266"/>
            <a:ext cx="2268422" cy="940981"/>
          </a:xfrm>
          <a:prstGeom prst="wedgeEllipseCallout">
            <a:avLst>
              <a:gd name="adj1" fmla="val -89417"/>
              <a:gd name="adj2" fmla="val 122646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endParaRPr lang="en-US" sz="4400">
              <a:latin typeface="Arial" panose="020B0604020202020204" pitchFamily="34" charset="0"/>
            </a:endParaRP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D16FB013-9617-4526-96F1-5454998376B1}"/>
              </a:ext>
            </a:extLst>
          </p:cNvPr>
          <p:cNvSpPr/>
          <p:nvPr/>
        </p:nvSpPr>
        <p:spPr>
          <a:xfrm>
            <a:off x="14557099" y="3868914"/>
            <a:ext cx="3229514" cy="1621964"/>
          </a:xfrm>
          <a:prstGeom prst="wedgeEllipseCallout">
            <a:avLst>
              <a:gd name="adj1" fmla="val 66865"/>
              <a:gd name="adj2" fmla="val 1621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cao</a:t>
            </a:r>
            <a:endParaRPr lang="en-US" sz="4400">
              <a:latin typeface="Arial" panose="020B0604020202020204" pitchFamily="34" charset="0"/>
            </a:endParaRPr>
          </a:p>
        </p:txBody>
      </p: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3A44157B-1744-4B75-A303-C2F0A806B78E}"/>
              </a:ext>
            </a:extLst>
          </p:cNvPr>
          <p:cNvSpPr/>
          <p:nvPr/>
        </p:nvSpPr>
        <p:spPr>
          <a:xfrm>
            <a:off x="19045966" y="4687045"/>
            <a:ext cx="3247082" cy="1649447"/>
          </a:xfrm>
          <a:prstGeom prst="wedgeEllipseCallout">
            <a:avLst>
              <a:gd name="adj1" fmla="val -47199"/>
              <a:gd name="adj2" fmla="val 136342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</a:t>
            </a:r>
          </a:p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44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B844C2-4914-405A-BE71-C5F5D4518152}"/>
                  </a:ext>
                </a:extLst>
              </p:cNvPr>
              <p:cNvSpPr txBox="1"/>
              <p:nvPr/>
            </p:nvSpPr>
            <p:spPr>
              <a:xfrm>
                <a:off x="2091691" y="10212815"/>
                <a:ext cx="12215812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– Đường sinh: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OM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B844C2-4914-405A-BE71-C5F5D4518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691" y="10212815"/>
                <a:ext cx="12215812" cy="769441"/>
              </a:xfrm>
              <a:prstGeom prst="rect">
                <a:avLst/>
              </a:prstGeom>
              <a:blipFill>
                <a:blip r:embed="rId6"/>
                <a:stretch>
                  <a:fillRect l="-699" t="-16535" b="-35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CED85B-D0CA-400A-A2B1-6CFA4A8D6564}"/>
                  </a:ext>
                </a:extLst>
              </p:cNvPr>
              <p:cNvSpPr txBox="1"/>
              <p:nvPr/>
            </p:nvSpPr>
            <p:spPr>
              <a:xfrm>
                <a:off x="2057400" y="9448800"/>
                <a:ext cx="12215812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– Đường cao: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OI</m:t>
                    </m:r>
                  </m:oMath>
                </a14:m>
                <a:endParaRPr lang="en-US" sz="440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CED85B-D0CA-400A-A2B1-6CFA4A8D6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9448800"/>
                <a:ext cx="12215812" cy="769441"/>
              </a:xfrm>
              <a:prstGeom prst="rect">
                <a:avLst/>
              </a:prstGeom>
              <a:blipFill>
                <a:blip r:embed="rId7"/>
                <a:stretch>
                  <a:fillRect l="-749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2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9" grpId="0"/>
      <p:bldP spid="30" grpId="0" uiExpand="1" build="allAtOnce"/>
      <p:bldP spid="40" grpId="0" animBg="1"/>
      <p:bldP spid="42" grpId="0" animBg="1"/>
      <p:bldP spid="43" grpId="0" animBg="1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6"/>
          <p:cNvGrpSpPr/>
          <p:nvPr/>
        </p:nvGrpSpPr>
        <p:grpSpPr>
          <a:xfrm>
            <a:off x="611108" y="1447800"/>
            <a:ext cx="16305292" cy="907188"/>
            <a:chOff x="7459670" y="7543799"/>
            <a:chExt cx="26934318" cy="907307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0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48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NÓN TRÒN XOAY</a:t>
              </a:r>
              <a:endPara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571128" y="7640053"/>
                  <a:ext cx="1184168" cy="754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675ACC0-FCE0-40BB-A783-D0D41CD2649F}"/>
              </a:ext>
            </a:extLst>
          </p:cNvPr>
          <p:cNvSpPr/>
          <p:nvPr/>
        </p:nvSpPr>
        <p:spPr>
          <a:xfrm>
            <a:off x="900417" y="2510880"/>
            <a:ext cx="15376944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>
                <a:solidFill>
                  <a:srgbClr val="0000FF"/>
                </a:solidFill>
              </a:rPr>
              <a:t>2.</a:t>
            </a:r>
            <a:r>
              <a:rPr lang="en-US" sz="4400" i="1"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0000FF"/>
                </a:solidFill>
              </a:rPr>
              <a:t>HÌNH NÓN TRÒN XOAY VÀ KHỐI NÓN TRÒN XOAY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5DA3E-CE50-4CA9-8503-32EB6746DAA5}"/>
              </a:ext>
            </a:extLst>
          </p:cNvPr>
          <p:cNvSpPr txBox="1"/>
          <p:nvPr/>
        </p:nvSpPr>
        <p:spPr>
          <a:xfrm>
            <a:off x="1454819" y="3436213"/>
            <a:ext cx="6173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>
                <a:solidFill>
                  <a:srgbClr val="0000FF"/>
                </a:solidFill>
                <a:latin typeface="Arial" panose="020B0604020202020204" pitchFamily="34" charset="0"/>
              </a:rPr>
              <a:t>a) Hình nón tròn xoay:</a:t>
            </a:r>
          </a:p>
        </p:txBody>
      </p:sp>
      <p:sp>
        <p:nvSpPr>
          <p:cNvPr id="22" name="AutoShape 2" descr="chiáº¿c nÃ³n Viá»t Nam - THá»I TRANG TRUYá»N THá»NG VIá»T NAM">
            <a:extLst>
              <a:ext uri="{FF2B5EF4-FFF2-40B4-BE49-F238E27FC236}">
                <a16:creationId xmlns:a16="http://schemas.microsoft.com/office/drawing/2014/main" id="{5160A367-2240-4293-BA4C-B0A87E0990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29516" y="5406692"/>
            <a:ext cx="1090684" cy="109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6" name="khoi-non.wmv">
            <a:hlinkClick r:id="" action="ppaction://media"/>
            <a:extLst>
              <a:ext uri="{FF2B5EF4-FFF2-40B4-BE49-F238E27FC236}">
                <a16:creationId xmlns:a16="http://schemas.microsoft.com/office/drawing/2014/main" id="{89442B2B-5A35-487B-AB91-BD2CA29C7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89930" y="3044941"/>
            <a:ext cx="4787758" cy="36159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6FC880-8F43-462F-A532-D06071012656}"/>
              </a:ext>
            </a:extLst>
          </p:cNvPr>
          <p:cNvSpPr txBox="1"/>
          <p:nvPr/>
        </p:nvSpPr>
        <p:spPr>
          <a:xfrm>
            <a:off x="2020876" y="5406692"/>
            <a:ext cx="130414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>
                <a:latin typeface="Arial" panose="020B0604020202020204" pitchFamily="34" charset="0"/>
                <a:cs typeface="Arial" panose="020B0604020202020204" pitchFamily="34" charset="0"/>
              </a:rPr>
              <a:t>Phần không gian được giới hạn bởi một hình nón tròn xoay kể cả hình nón đó được gọi là </a:t>
            </a:r>
            <a:r>
              <a:rPr lang="en-US" sz="4400" b="1" i="1">
                <a:latin typeface="Arial" panose="020B0604020202020204" pitchFamily="34" charset="0"/>
                <a:cs typeface="Arial" panose="020B0604020202020204" pitchFamily="34" charset="0"/>
              </a:rPr>
              <a:t>khối nón tròn xoay.</a:t>
            </a:r>
          </a:p>
          <a:p>
            <a:pPr algn="just"/>
            <a:endParaRPr lang="en-US" sz="44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400" i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Điểm ngoài: </a:t>
            </a:r>
            <a:r>
              <a:rPr lang="en-US" sz="4400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không thuộc khối nón.</a:t>
            </a:r>
            <a:endParaRPr lang="en-US" sz="4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n-US" sz="44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400" i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Điểm trong: </a:t>
            </a:r>
            <a:r>
              <a:rPr lang="en-US" sz="4400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thuộc khối nón nhưng không thuộc hình nón.</a:t>
            </a:r>
            <a:endParaRPr lang="en-US" sz="4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Speech Bubble: Oval 32">
                <a:extLst>
                  <a:ext uri="{FF2B5EF4-FFF2-40B4-BE49-F238E27FC236}">
                    <a16:creationId xmlns:a16="http://schemas.microsoft.com/office/drawing/2014/main" id="{57EF9091-B0D1-44D5-965F-39A47B7E45E9}"/>
                  </a:ext>
                </a:extLst>
              </p:cNvPr>
              <p:cNvSpPr/>
              <p:nvPr/>
            </p:nvSpPr>
            <p:spPr>
              <a:xfrm>
                <a:off x="15110164" y="7841366"/>
                <a:ext cx="8892836" cy="2450862"/>
              </a:xfrm>
              <a:prstGeom prst="wedgeEllipseCallout">
                <a:avLst>
                  <a:gd name="adj1" fmla="val -60297"/>
                  <a:gd name="adj2" fmla="val 83427"/>
                </a:avLst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OI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thuộc khối nón hay hình nón ? </a:t>
                </a:r>
                <a:r>
                  <a:rPr lang="en-US" sz="4400">
                    <a:latin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Speech Bubble: Oval 32">
                <a:extLst>
                  <a:ext uri="{FF2B5EF4-FFF2-40B4-BE49-F238E27FC236}">
                    <a16:creationId xmlns:a16="http://schemas.microsoft.com/office/drawing/2014/main" id="{57EF9091-B0D1-44D5-965F-39A47B7E45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0164" y="7841366"/>
                <a:ext cx="8892836" cy="2450862"/>
              </a:xfrm>
              <a:prstGeom prst="wedgeEllipseCallout">
                <a:avLst>
                  <a:gd name="adj1" fmla="val -60297"/>
                  <a:gd name="adj2" fmla="val 8342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0" descr="https://lh3.googleusercontent.com/-6VGFvpv0Vl8/WsOJSCcddkI/AAAAAAAACa8/hsgAipadYDAP1er5oTjy0CwiNgNhfQHpgCHMYCw/h136/4-ctu.vn_anh_dong_mau_slide_powerpoint_dep_(50).gif">
            <a:extLst>
              <a:ext uri="{FF2B5EF4-FFF2-40B4-BE49-F238E27FC236}">
                <a16:creationId xmlns:a16="http://schemas.microsoft.com/office/drawing/2014/main" id="{63307F21-55BB-4180-A177-F2CF86FF96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5505" y="11022383"/>
            <a:ext cx="1053658" cy="174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D097015-E59E-4C80-96DA-987712B6370E}"/>
              </a:ext>
            </a:extLst>
          </p:cNvPr>
          <p:cNvGrpSpPr/>
          <p:nvPr/>
        </p:nvGrpSpPr>
        <p:grpSpPr>
          <a:xfrm>
            <a:off x="16789930" y="2849279"/>
            <a:ext cx="4787758" cy="4301058"/>
            <a:chOff x="7989591" y="2140007"/>
            <a:chExt cx="3788508" cy="465807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D6F996C-6AF0-4FFB-BEBA-695C9D77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89591" y="2301712"/>
              <a:ext cx="3788508" cy="41529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F5F0E2-5CFA-4FEF-9F53-DE25D9B5BBDB}"/>
                </a:ext>
              </a:extLst>
            </p:cNvPr>
            <p:cNvSpPr txBox="1"/>
            <p:nvPr/>
          </p:nvSpPr>
          <p:spPr>
            <a:xfrm>
              <a:off x="9415742" y="2140007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237F1AC-2D68-4B9C-B49A-4C3FDE775AA7}"/>
                </a:ext>
              </a:extLst>
            </p:cNvPr>
            <p:cNvSpPr txBox="1"/>
            <p:nvPr/>
          </p:nvSpPr>
          <p:spPr>
            <a:xfrm>
              <a:off x="9595278" y="5683032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8C769F4-420A-4701-A650-0121E686DDF4}"/>
                </a:ext>
              </a:extLst>
            </p:cNvPr>
            <p:cNvSpPr txBox="1"/>
            <p:nvPr/>
          </p:nvSpPr>
          <p:spPr>
            <a:xfrm>
              <a:off x="10966105" y="6274857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7A75298-009B-43CD-BC04-F7A750582E10}"/>
              </a:ext>
            </a:extLst>
          </p:cNvPr>
          <p:cNvSpPr txBox="1"/>
          <p:nvPr/>
        </p:nvSpPr>
        <p:spPr>
          <a:xfrm>
            <a:off x="18662995" y="4591295"/>
            <a:ext cx="44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5C9AFED-CF48-45E6-895B-4E92AF800109}"/>
              </a:ext>
            </a:extLst>
          </p:cNvPr>
          <p:cNvSpPr/>
          <p:nvPr/>
        </p:nvSpPr>
        <p:spPr>
          <a:xfrm>
            <a:off x="19178102" y="474984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Speech Bubble: Oval 57">
                <a:extLst>
                  <a:ext uri="{FF2B5EF4-FFF2-40B4-BE49-F238E27FC236}">
                    <a16:creationId xmlns:a16="http://schemas.microsoft.com/office/drawing/2014/main" id="{B3838ABB-640B-4FD3-90EA-89E7B431ADA7}"/>
                  </a:ext>
                </a:extLst>
              </p:cNvPr>
              <p:cNvSpPr/>
              <p:nvPr/>
            </p:nvSpPr>
            <p:spPr>
              <a:xfrm>
                <a:off x="14881564" y="7772400"/>
                <a:ext cx="9121436" cy="2519828"/>
              </a:xfrm>
              <a:prstGeom prst="wedgeEllipseCallout">
                <a:avLst>
                  <a:gd name="adj1" fmla="val -56515"/>
                  <a:gd name="adj2" fmla="val 83045"/>
                </a:avLst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𝐼𝑀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thuộc khối nón hay hình nón ? </a:t>
                </a:r>
                <a:r>
                  <a:rPr lang="en-US" sz="4400">
                    <a:latin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8" name="Speech Bubble: Oval 57">
                <a:extLst>
                  <a:ext uri="{FF2B5EF4-FFF2-40B4-BE49-F238E27FC236}">
                    <a16:creationId xmlns:a16="http://schemas.microsoft.com/office/drawing/2014/main" id="{B3838ABB-640B-4FD3-90EA-89E7B431A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1564" y="7772400"/>
                <a:ext cx="9121436" cy="2519828"/>
              </a:xfrm>
              <a:prstGeom prst="wedgeEllipseCallout">
                <a:avLst>
                  <a:gd name="adj1" fmla="val -56515"/>
                  <a:gd name="adj2" fmla="val 83045"/>
                </a:avLst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Oval 58">
            <a:extLst>
              <a:ext uri="{FF2B5EF4-FFF2-40B4-BE49-F238E27FC236}">
                <a16:creationId xmlns:a16="http://schemas.microsoft.com/office/drawing/2014/main" id="{1BFA6EED-A73A-4201-B26D-079F5A6AED07}"/>
              </a:ext>
            </a:extLst>
          </p:cNvPr>
          <p:cNvSpPr/>
          <p:nvPr/>
        </p:nvSpPr>
        <p:spPr>
          <a:xfrm flipH="1">
            <a:off x="19935545" y="655815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30964FE-5E49-4321-B163-416C07EB6F64}"/>
              </a:ext>
            </a:extLst>
          </p:cNvPr>
          <p:cNvSpPr txBox="1"/>
          <p:nvPr/>
        </p:nvSpPr>
        <p:spPr>
          <a:xfrm>
            <a:off x="19568581" y="6405609"/>
            <a:ext cx="423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D227C5-9257-47AE-B3FA-198F8FF2C3DB}"/>
              </a:ext>
            </a:extLst>
          </p:cNvPr>
          <p:cNvSpPr txBox="1"/>
          <p:nvPr/>
        </p:nvSpPr>
        <p:spPr>
          <a:xfrm>
            <a:off x="1525574" y="4212867"/>
            <a:ext cx="6203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>
                <a:solidFill>
                  <a:srgbClr val="0000FF"/>
                </a:solidFill>
                <a:latin typeface="Arial" panose="020B0604020202020204" pitchFamily="34" charset="0"/>
              </a:rPr>
              <a:t>b) Khối nón tròn xoay:</a:t>
            </a:r>
          </a:p>
        </p:txBody>
      </p:sp>
    </p:spTree>
    <p:extLst>
      <p:ext uri="{BB962C8B-B14F-4D97-AF65-F5344CB8AC3E}">
        <p14:creationId xmlns:p14="http://schemas.microsoft.com/office/powerpoint/2010/main" val="327454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8" grpId="0" build="p"/>
      <p:bldP spid="33" grpId="0" animBg="1"/>
      <p:bldP spid="56" grpId="0"/>
      <p:bldP spid="57" grpId="0" animBg="1"/>
      <p:bldP spid="58" grpId="0" animBg="1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11376" y="7894600"/>
            <a:ext cx="22136901" cy="4309953"/>
            <a:chOff x="1205494" y="6941416"/>
            <a:chExt cx="22139783" cy="431051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0724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07060" y="3192959"/>
                <a:ext cx="22565882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</a:rPr>
                  <a:t>Cho đường thẳng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</a:rPr>
                  <a:t> cắt và không vuông góc với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</a:rPr>
                  <a:t> quay quanh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</a:rPr>
                  <a:t> thì ta được</a:t>
                </a:r>
                <a:r>
                  <a:rPr lang="fr-FR" sz="4400">
                    <a:latin typeface="Arial" panose="020B0604020202020204" pitchFamily="34" charset="0"/>
                  </a:rPr>
                  <a:t> </a:t>
                </a:r>
                <a:endParaRPr lang="vi-VN" sz="4400" dirty="0"/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60" y="3192959"/>
                <a:ext cx="22565882" cy="769441"/>
              </a:xfrm>
              <a:prstGeom prst="rect">
                <a:avLst/>
              </a:prstGeom>
              <a:blipFill>
                <a:blip r:embed="rId3"/>
                <a:stretch>
                  <a:fillRect l="-1080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05338" y="4648200"/>
                <a:ext cx="666473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xoay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338" y="4648200"/>
                <a:ext cx="6664731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191999" y="4637784"/>
                <a:ext cx="601980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xoay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4637784"/>
                <a:ext cx="6019801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374029" y="5901471"/>
                <a:ext cx="6322171" cy="80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xoay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029" y="5901471"/>
                <a:ext cx="6322171" cy="8036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2191999" y="5938276"/>
                <a:ext cx="580958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ụ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xoay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938276"/>
                <a:ext cx="5809587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909007" y="1567608"/>
            <a:ext cx="9472086" cy="968318"/>
            <a:chOff x="739068" y="1515168"/>
            <a:chExt cx="9473319" cy="968444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2469076-222B-4580-A179-D816FB27383F}"/>
              </a:ext>
            </a:extLst>
          </p:cNvPr>
          <p:cNvSpPr/>
          <p:nvPr/>
        </p:nvSpPr>
        <p:spPr>
          <a:xfrm>
            <a:off x="2514600" y="9291829"/>
            <a:ext cx="121848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latin typeface="Arial" panose="020B0604020202020204" pitchFamily="34" charset="0"/>
              </a:rPr>
              <a:t>Theo định nghĩa.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12033847" y="4572000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847" y="4572000"/>
                <a:ext cx="1072553" cy="983189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D026132-C736-4447-A37A-A35A12D42F83}"/>
                  </a:ext>
                </a:extLst>
              </p:cNvPr>
              <p:cNvSpPr/>
              <p:nvPr/>
            </p:nvSpPr>
            <p:spPr>
              <a:xfrm>
                <a:off x="2530366" y="10652984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D026132-C736-4447-A37A-A35A12D42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366" y="10652984"/>
                <a:ext cx="250056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67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/>
      <p:bldP spid="49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11376" y="7894601"/>
            <a:ext cx="22136901" cy="5211800"/>
            <a:chOff x="1205494" y="6941416"/>
            <a:chExt cx="22139783" cy="5212478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97443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9" cy="88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400" b="1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400" b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2.</a:t>
                </a:r>
                <a:endParaRPr lang="en-US" sz="44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07060" y="3192959"/>
                <a:ext cx="22565882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vi-VN" sz="4400"/>
                  <a:t>Cho tam giác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400"/>
                  <a:t> vuông tại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4400"/>
                  <a:t>. Khi quay tam giác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400"/>
                  <a:t> (kể cả các điểm trong) quanh cạnh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vi-VN" sz="4400"/>
                  <a:t> ta được</a:t>
                </a:r>
                <a:endParaRPr lang="en-US" sz="440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60" y="3192959"/>
                <a:ext cx="22565882" cy="1446550"/>
              </a:xfrm>
              <a:prstGeom prst="rect">
                <a:avLst/>
              </a:prstGeom>
              <a:blipFill>
                <a:blip r:embed="rId3"/>
                <a:stretch>
                  <a:fillRect l="-1080" t="-9283" r="-1108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7944" y="4731603"/>
                <a:ext cx="6042125" cy="80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944" y="4731603"/>
                <a:ext cx="6042125" cy="8036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191999" y="4637784"/>
                <a:ext cx="580958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4637784"/>
                <a:ext cx="5809587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782871" y="5901471"/>
                <a:ext cx="5913329" cy="80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ụ.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871" y="5901471"/>
                <a:ext cx="5913329" cy="8036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2191999" y="5938276"/>
                <a:ext cx="5809587" cy="80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938276"/>
                <a:ext cx="5809587" cy="8036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909007" y="1567608"/>
            <a:ext cx="9472086" cy="968318"/>
            <a:chOff x="739068" y="1515168"/>
            <a:chExt cx="9473319" cy="968444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2469076-222B-4580-A179-D816FB27383F}"/>
              </a:ext>
            </a:extLst>
          </p:cNvPr>
          <p:cNvSpPr/>
          <p:nvPr/>
        </p:nvSpPr>
        <p:spPr>
          <a:xfrm>
            <a:off x="2514600" y="9291829"/>
            <a:ext cx="121848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latin typeface="Arial" panose="020B0604020202020204" pitchFamily="34" charset="0"/>
              </a:rPr>
              <a:t>Theo định nghĩa.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1455138" y="4731603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138" y="4731603"/>
                <a:ext cx="1072553" cy="983189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9CF16CB-9690-4A0C-87EB-7D6E823497DF}"/>
                  </a:ext>
                </a:extLst>
              </p:cNvPr>
              <p:cNvSpPr/>
              <p:nvPr/>
            </p:nvSpPr>
            <p:spPr>
              <a:xfrm>
                <a:off x="14708985" y="10835858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9CF16CB-9690-4A0C-87EB-7D6E823497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985" y="10835858"/>
                <a:ext cx="250056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D01DDCD-463E-4B95-9054-1C82B2729A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09774" y="8236306"/>
            <a:ext cx="4810789" cy="478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/>
      <p:bldP spid="49" grpId="0" animBg="1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11376" y="7894600"/>
            <a:ext cx="22136901" cy="4309953"/>
            <a:chOff x="1205494" y="6941416"/>
            <a:chExt cx="22139783" cy="431051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0724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3.</a:t>
                </a:r>
                <a:endParaRPr lang="en-US" sz="40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119" name="Rectangle 118"/>
          <p:cNvSpPr/>
          <p:nvPr/>
        </p:nvSpPr>
        <p:spPr>
          <a:xfrm>
            <a:off x="1207060" y="3192959"/>
            <a:ext cx="225658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400"/>
              <a:t>Mặt phẳng chứa trục của một hình nón cắt hình nón theo thiết diện là:</a:t>
            </a:r>
            <a:endParaRPr lang="en-US" sz="44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7944" y="4731603"/>
                <a:ext cx="6042125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ữ 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944" y="4731603"/>
                <a:ext cx="6042125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191999" y="4637784"/>
                <a:ext cx="580958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tam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4637784"/>
                <a:ext cx="580958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782871" y="5901471"/>
                <a:ext cx="591332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elip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871" y="5901471"/>
                <a:ext cx="5913329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2191999" y="5938276"/>
                <a:ext cx="580958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4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4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938276"/>
                <a:ext cx="580958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909007" y="1567608"/>
            <a:ext cx="9472086" cy="968318"/>
            <a:chOff x="739068" y="1515168"/>
            <a:chExt cx="9473319" cy="968444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2469076-222B-4580-A179-D816FB27383F}"/>
              </a:ext>
            </a:extLst>
          </p:cNvPr>
          <p:cNvSpPr/>
          <p:nvPr/>
        </p:nvSpPr>
        <p:spPr>
          <a:xfrm>
            <a:off x="2514600" y="9291829"/>
            <a:ext cx="1363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/>
              <a:t>Mặt phẳng chứa trục của một hình nón cắt hình nón theo thiết diện là một tam giác cân.</a:t>
            </a:r>
            <a:endParaRPr lang="en-US" sz="44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11811000" y="4495800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0" y="4495800"/>
                <a:ext cx="1072553" cy="9831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Hình ảnh 2">
            <a:extLst>
              <a:ext uri="{FF2B5EF4-FFF2-40B4-BE49-F238E27FC236}">
                <a16:creationId xmlns:a16="http://schemas.microsoft.com/office/drawing/2014/main" id="{BA97039C-0868-40A0-B965-8F840566DBB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800" y="8382000"/>
            <a:ext cx="3505200" cy="3352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4C2AD4F-E9F6-4307-8DF2-4AB9D2981CE6}"/>
                  </a:ext>
                </a:extLst>
              </p:cNvPr>
              <p:cNvSpPr/>
              <p:nvPr/>
            </p:nvSpPr>
            <p:spPr>
              <a:xfrm>
                <a:off x="14708985" y="10835858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4C2AD4F-E9F6-4307-8DF2-4AB9D2981C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985" y="10835858"/>
                <a:ext cx="250056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5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/>
      <p:bldP spid="49" grpId="0" animBg="1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11376" y="7894600"/>
            <a:ext cx="22136901" cy="4309953"/>
            <a:chOff x="1205494" y="6941416"/>
            <a:chExt cx="22139783" cy="431051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0724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9" cy="88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400" b="1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400" b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4.</a:t>
                </a:r>
                <a:endParaRPr lang="en-US" sz="44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07060" y="3192959"/>
                <a:ext cx="22565882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4400">
                    <a:latin typeface="Arial" panose="020B0604020202020204" pitchFamily="34" charset="0"/>
                  </a:rPr>
                  <a:t>Hình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</a:rPr>
                  <a:t> (như hình bên) khi quay quanh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</a:rPr>
                  <a:t> thì tạo ra:</a:t>
                </a: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60" y="3192959"/>
                <a:ext cx="22565882" cy="769441"/>
              </a:xfrm>
              <a:prstGeom prst="rect">
                <a:avLst/>
              </a:prstGeom>
              <a:blipFill>
                <a:blip r:embed="rId3"/>
                <a:stretch>
                  <a:fillRect l="-1080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7944" y="4731603"/>
                <a:ext cx="6042125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ụ.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944" y="4731603"/>
                <a:ext cx="6042125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191999" y="4637784"/>
                <a:ext cx="580958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4637784"/>
                <a:ext cx="5809587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782871" y="5901471"/>
                <a:ext cx="591332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ụ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871" y="5901471"/>
                <a:ext cx="5913329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2191999" y="5938276"/>
                <a:ext cx="580958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400" b="0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938276"/>
                <a:ext cx="5809587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909007" y="1567608"/>
            <a:ext cx="9472086" cy="968318"/>
            <a:chOff x="739068" y="1515168"/>
            <a:chExt cx="9473319" cy="968444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2514600" y="9291829"/>
                <a:ext cx="1981200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dirty="0" err="1">
                    <a:latin typeface="Arial" panose="020B0604020202020204" pitchFamily="34" charset="0"/>
                  </a:rPr>
                  <a:t>Gọi</a:t>
                </a:r>
                <a:r>
                  <a:rPr lang="en-US" sz="44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</a:rPr>
                  <a:t>giao</a:t>
                </a:r>
                <a:r>
                  <a:rPr lang="en-US" sz="4400" dirty="0">
                    <a:latin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</a:rPr>
                  <a:t> AD </a:t>
                </a:r>
                <a:r>
                  <a:rPr lang="en-US" sz="4400" dirty="0" err="1">
                    <a:latin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</a:rPr>
                  <a:t> BC.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9291829"/>
                <a:ext cx="19812000" cy="769441"/>
              </a:xfrm>
              <a:prstGeom prst="rect">
                <a:avLst/>
              </a:prstGeom>
              <a:blipFill>
                <a:blip r:embed="rId8"/>
                <a:stretch>
                  <a:fillRect l="-1262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E7C7601D-95F0-49F6-96EB-F8EB1F7A2AEC}"/>
              </a:ext>
            </a:extLst>
          </p:cNvPr>
          <p:cNvPicPr/>
          <p:nvPr/>
        </p:nvPicPr>
        <p:blipFill>
          <a:blip r:embed="rId9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500" y="2549955"/>
            <a:ext cx="4980013" cy="430804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DDC406-7FA8-4158-83FD-391110B6F450}"/>
                  </a:ext>
                </a:extLst>
              </p:cNvPr>
              <p:cNvSpPr/>
              <p:nvPr/>
            </p:nvSpPr>
            <p:spPr>
              <a:xfrm>
                <a:off x="14708985" y="10835858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DDC406-7FA8-4158-83FD-391110B6F4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985" y="10835858"/>
                <a:ext cx="250056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60F83D6-DA85-421F-979C-92943E355E99}"/>
                  </a:ext>
                </a:extLst>
              </p:cNvPr>
              <p:cNvSpPr/>
              <p:nvPr/>
            </p:nvSpPr>
            <p:spPr>
              <a:xfrm>
                <a:off x="11884323" y="5753353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60F83D6-DA85-421F-979C-92943E35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4323" y="5753353"/>
                <a:ext cx="1072553" cy="983189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BD30CBE-FC5D-43B6-B405-B779ECD7FE61}"/>
              </a:ext>
            </a:extLst>
          </p:cNvPr>
          <p:cNvSpPr/>
          <p:nvPr/>
        </p:nvSpPr>
        <p:spPr>
          <a:xfrm>
            <a:off x="20547050" y="4557844"/>
            <a:ext cx="610456" cy="769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A720127-DF13-4591-B375-3630B587DF95}"/>
                  </a:ext>
                </a:extLst>
              </p:cNvPr>
              <p:cNvSpPr/>
              <p:nvPr/>
            </p:nvSpPr>
            <p:spPr>
              <a:xfrm>
                <a:off x="2275872" y="10222863"/>
                <a:ext cx="1981200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</a:rPr>
                  <a:t> 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quay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A720127-DF13-4591-B375-3630B587DF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872" y="10222863"/>
                <a:ext cx="19812000" cy="769441"/>
              </a:xfrm>
              <a:prstGeom prst="rect">
                <a:avLst/>
              </a:prstGeom>
              <a:blipFill>
                <a:blip r:embed="rId13"/>
                <a:stretch>
                  <a:fillRect l="-431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0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/>
      <p:bldP spid="48" grpId="0"/>
      <p:bldP spid="51" grpId="0" animBg="1"/>
      <p:bldP spid="3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11376" y="7894600"/>
            <a:ext cx="22136901" cy="4309953"/>
            <a:chOff x="1205494" y="6941416"/>
            <a:chExt cx="22139783" cy="431051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0724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5.</a:t>
                </a:r>
                <a:endParaRPr lang="en-US" sz="40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07060" y="3192959"/>
                <a:ext cx="22565882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vi-VN" sz="4400"/>
                  <a:t>Gọi </a:t>
                </a:r>
                <a14:m>
                  <m:oMath xmlns:m="http://schemas.openxmlformats.org/officeDocument/2006/math">
                    <m:r>
                      <a:rPr lang="vi-VN" sz="44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vi-VN" sz="4400"/>
                  <a:t>, </a:t>
                </a:r>
                <a14:m>
                  <m:oMath xmlns:m="http://schemas.openxmlformats.org/officeDocument/2006/math">
                    <m:r>
                      <a:rPr lang="vi-VN" sz="44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vi-VN" sz="4400"/>
                  <a:t>, </a:t>
                </a:r>
                <a14:m>
                  <m:oMath xmlns:m="http://schemas.openxmlformats.org/officeDocument/2006/math">
                    <m:r>
                      <a:rPr lang="vi-VN" sz="44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vi-VN" sz="4400"/>
                  <a:t> lần lượt là độ dài đường sinh, chiều cao và bán kính đáy của hình </a:t>
                </a:r>
                <a:r>
                  <a:rPr lang="en-US" sz="4400">
                    <a:latin typeface="Arial" panose="020B0604020202020204" pitchFamily="34" charset="0"/>
                  </a:rPr>
                  <a:t>nón</a:t>
                </a:r>
                <a:r>
                  <a:rPr lang="vi-VN" sz="4400"/>
                  <a:t>. Đẳng thức luôn đúng là</a:t>
                </a:r>
                <a:endParaRPr lang="en-US" sz="440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60" y="3192959"/>
                <a:ext cx="22565882" cy="1446550"/>
              </a:xfrm>
              <a:prstGeom prst="rect">
                <a:avLst/>
              </a:prstGeom>
              <a:blipFill>
                <a:blip r:embed="rId3"/>
                <a:stretch>
                  <a:fillRect l="-1080" t="-9283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7944" y="4731603"/>
                <a:ext cx="6042125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0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vi-VN" sz="4400"/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944" y="4731603"/>
                <a:ext cx="6042125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191999" y="4637784"/>
                <a:ext cx="580958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0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vi-VN" sz="4400"/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4637784"/>
                <a:ext cx="5809587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782871" y="5901471"/>
                <a:ext cx="591332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4400"/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871" y="5901471"/>
                <a:ext cx="5913329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2191999" y="5938276"/>
                <a:ext cx="580958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4400"/>
                        <m:t>.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938276"/>
                <a:ext cx="5809587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909007" y="1567608"/>
            <a:ext cx="9472086" cy="968318"/>
            <a:chOff x="739068" y="1515168"/>
            <a:chExt cx="9473319" cy="968444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2514600" y="9291829"/>
                <a:ext cx="1218486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𝑆𝑂𝐴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</a:rPr>
                  <a:t> vuông tại O. </a:t>
                </a:r>
              </a:p>
              <a:p>
                <a:r>
                  <a:rPr lang="en-US" sz="4400">
                    <a:latin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𝑆𝐴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𝑂𝐴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vi-VN" sz="4400"/>
                      <m:t>.</m:t>
                    </m:r>
                  </m:oMath>
                </a14:m>
                <a:endParaRPr lang="en-US" sz="4400">
                  <a:latin typeface="Arial" panose="020B0604020202020204" pitchFamily="34" charset="0"/>
                </a:endParaRPr>
              </a:p>
              <a:p>
                <a:r>
                  <a:rPr lang="en-US" sz="4400">
                    <a:latin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vi-VN" sz="4400"/>
                      <m:t>.</m:t>
                    </m:r>
                  </m:oMath>
                </a14:m>
                <a:endParaRPr lang="en-US" sz="440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9291829"/>
                <a:ext cx="12184860" cy="2169825"/>
              </a:xfrm>
              <a:prstGeom prst="rect">
                <a:avLst/>
              </a:prstGeom>
              <a:blipFill>
                <a:blip r:embed="rId8"/>
                <a:stretch>
                  <a:fillRect l="-2052" t="-5899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1371600" y="5791200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91200"/>
                <a:ext cx="1072553" cy="983189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6AF36BB-CD9B-4728-B91B-13B00C8BB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97600" y="8333159"/>
            <a:ext cx="3352800" cy="34778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1EEE117-3305-4536-A5A1-7A358AA26020}"/>
                  </a:ext>
                </a:extLst>
              </p:cNvPr>
              <p:cNvSpPr/>
              <p:nvPr/>
            </p:nvSpPr>
            <p:spPr>
              <a:xfrm>
                <a:off x="14708985" y="10835858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1EEE117-3305-4536-A5A1-7A358AA26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985" y="10835858"/>
                <a:ext cx="250056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993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/>
      <p:bldP spid="49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11376" y="7894600"/>
            <a:ext cx="22136901" cy="4309953"/>
            <a:chOff x="1205494" y="6941416"/>
            <a:chExt cx="22139783" cy="431051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0724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6.</a:t>
                </a:r>
                <a:endParaRPr lang="en-US" sz="40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07060" y="3192959"/>
                <a:ext cx="22565882" cy="2187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4400" dirty="0"/>
                  <a:t>Trong không gian cho tam giác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400" dirty="0"/>
                  <a:t> vuông tại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4400" dirty="0"/>
                  <a:t>,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4400" dirty="0"/>
                  <a:t> và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vi-VN" sz="4400" dirty="0"/>
                  <a:t>. Tính độ dài đường sinh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vi-VN" sz="4400" dirty="0"/>
                  <a:t> của hình nón có được khi quay tam giác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400" dirty="0"/>
                  <a:t> xung quanh trục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vi-VN" sz="4400" dirty="0"/>
                  <a:t>.</a:t>
                </a:r>
                <a:r>
                  <a:rPr lang="pt-BR" sz="4400" b="1" dirty="0">
                    <a:latin typeface="Arial" panose="020B0604020202020204" pitchFamily="34" charset="0"/>
                  </a:rPr>
                  <a:t> </a:t>
                </a:r>
                <a:endParaRPr lang="en-US" sz="4400" dirty="0">
                  <a:latin typeface="Arial" panose="020B0604020202020204" pitchFamily="34" charset="0"/>
                </a:endParaRPr>
              </a:p>
              <a:p>
                <a:pPr lvl="0"/>
                <a:endParaRPr lang="en-US" sz="44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60" y="3192959"/>
                <a:ext cx="22565882" cy="2187330"/>
              </a:xfrm>
              <a:prstGeom prst="rect">
                <a:avLst/>
              </a:prstGeom>
              <a:blipFill>
                <a:blip r:embed="rId3"/>
                <a:stretch>
                  <a:fillRect l="-1080" t="-3064" r="-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7944" y="4731603"/>
                <a:ext cx="6042125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0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pt-BR" sz="4400">
                          <a:latin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944" y="4731603"/>
                <a:ext cx="6042125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191999" y="4637784"/>
                <a:ext cx="5809587" cy="849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0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4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pt-BR" sz="4400">
                          <a:latin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4637784"/>
                <a:ext cx="5809587" cy="849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782871" y="5901471"/>
                <a:ext cx="5913329" cy="849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0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4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pt-BR" sz="4400">
                          <a:latin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871" y="5901471"/>
                <a:ext cx="5913329" cy="8490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2191999" y="5938276"/>
                <a:ext cx="580958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0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pt-BR" sz="4400">
                          <a:latin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938276"/>
                <a:ext cx="5809587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909007" y="1567608"/>
            <a:ext cx="9472086" cy="968318"/>
            <a:chOff x="739068" y="1515168"/>
            <a:chExt cx="9473319" cy="968444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2514600" y="9291829"/>
                <a:ext cx="12184860" cy="2229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</a:rPr>
                  <a:t>. </a:t>
                </a:r>
              </a:p>
              <a:p>
                <a:r>
                  <a:rPr lang="en-US" sz="4400">
                    <a:latin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=4</m:t>
                    </m:r>
                    <m:r>
                      <m:rPr>
                        <m:nor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4400"/>
                      <m:t>.</m:t>
                    </m:r>
                  </m:oMath>
                </a14:m>
                <a:endParaRPr lang="en-US" sz="4400">
                  <a:latin typeface="Arial" panose="020B0604020202020204" pitchFamily="34" charset="0"/>
                </a:endParaRPr>
              </a:p>
              <a:p>
                <a:r>
                  <a:rPr lang="en-US" sz="4400">
                    <a:latin typeface="Arial" panose="020B0604020202020204" pitchFamily="34" charset="0"/>
                  </a:rPr>
                  <a:t>Vậy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m:rPr>
                        <m:nor/>
                      </m:rPr>
                      <a:rPr lang="vi-VN" sz="4400"/>
                      <m:t>.</m:t>
                    </m:r>
                  </m:oMath>
                </a14:m>
                <a:endParaRPr lang="en-US" sz="440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9291829"/>
                <a:ext cx="12184860" cy="2229906"/>
              </a:xfrm>
              <a:prstGeom prst="rect">
                <a:avLst/>
              </a:prstGeom>
              <a:blipFill>
                <a:blip r:embed="rId8"/>
                <a:stretch>
                  <a:fillRect l="-2052" t="-5738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11811000" y="5869986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0" y="5869986"/>
                <a:ext cx="1072553" cy="983189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B2B1440-CB7B-470B-B554-EE97023D37CF}"/>
                  </a:ext>
                </a:extLst>
              </p:cNvPr>
              <p:cNvSpPr/>
              <p:nvPr/>
            </p:nvSpPr>
            <p:spPr>
              <a:xfrm>
                <a:off x="11633270" y="11032147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B2B1440-CB7B-470B-B554-EE97023D37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3270" y="11032147"/>
                <a:ext cx="2500565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>
            <a:extLst>
              <a:ext uri="{FF2B5EF4-FFF2-40B4-BE49-F238E27FC236}">
                <a16:creationId xmlns:a16="http://schemas.microsoft.com/office/drawing/2014/main" id="{C8005899-DA07-4D3A-95E1-7047E8A9EA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98593" y="8837906"/>
            <a:ext cx="6908480" cy="29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/>
      <p:bldP spid="49" grpId="0" animBg="1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/>
          <p:cNvGrpSpPr/>
          <p:nvPr/>
        </p:nvGrpSpPr>
        <p:grpSpPr>
          <a:xfrm>
            <a:off x="533400" y="2402233"/>
            <a:ext cx="23567119" cy="4558096"/>
            <a:chOff x="134375" y="2370447"/>
            <a:chExt cx="22200057" cy="3985631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34375" y="2370447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TIẾT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HỌC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KẾT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THÚC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 defTabSz="2177060">
                <a:defRPr/>
              </a:pP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TRÂN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TRỌNG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CÁM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ƠN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CÁC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EM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HỌC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SINH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ĐÃ</a:t>
              </a:r>
              <a:r>
                <a:rPr lang="en-US" sz="6600" dirty="0">
                  <a:solidFill>
                    <a:srgbClr val="FF0000"/>
                  </a:solidFill>
                  <a:latin typeface="Arial" panose="020B0604020202020204" pitchFamily="34" charset="0"/>
                </a:rPr>
                <a:t> THEO </a:t>
              </a:r>
              <a:r>
                <a:rPr lang="en-US" sz="6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DÕI</a:t>
              </a:r>
              <a:endParaRPr lang="en-US" sz="66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5733" y="2729017"/>
              <a:ext cx="540571" cy="858986"/>
              <a:chOff x="539751" y="1836907"/>
              <a:chExt cx="726223" cy="987296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9265173" y="4681282"/>
            <a:ext cx="184731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05297B3-A90A-4A8B-A82C-535DE9F8A220}"/>
              </a:ext>
            </a:extLst>
          </p:cNvPr>
          <p:cNvSpPr/>
          <p:nvPr/>
        </p:nvSpPr>
        <p:spPr>
          <a:xfrm>
            <a:off x="5604626" y="1981200"/>
            <a:ext cx="1288787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KHÁI NIỆM MẶT TRÒN XOAY</a:t>
            </a:r>
            <a:endParaRPr lang="en-US" sz="6600" b="1" cap="none" spc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5ADC52-7621-4C92-8B08-5C361A87C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06" y="3488778"/>
            <a:ext cx="12119493" cy="91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94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F6BF4F-970B-426B-9B3D-214F3AA4B93D}"/>
              </a:ext>
            </a:extLst>
          </p:cNvPr>
          <p:cNvSpPr/>
          <p:nvPr/>
        </p:nvSpPr>
        <p:spPr>
          <a:xfrm>
            <a:off x="5148970" y="1624940"/>
            <a:ext cx="7699513" cy="75537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các hình ảnh sau </a:t>
            </a:r>
          </a:p>
        </p:txBody>
      </p:sp>
      <p:pic>
        <p:nvPicPr>
          <p:cNvPr id="3" name="Picture 8" descr="10">
            <a:extLst>
              <a:ext uri="{FF2B5EF4-FFF2-40B4-BE49-F238E27FC236}">
                <a16:creationId xmlns:a16="http://schemas.microsoft.com/office/drawing/2014/main" id="{FCD5584E-0B94-4047-B9E3-0FACC4B9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82" y="2882107"/>
            <a:ext cx="5201184" cy="583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11">
            <a:extLst>
              <a:ext uri="{FF2B5EF4-FFF2-40B4-BE49-F238E27FC236}">
                <a16:creationId xmlns:a16="http://schemas.microsoft.com/office/drawing/2014/main" id="{0CE15FCD-71ED-44AD-9A86-070DCA57E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198" y="2846387"/>
            <a:ext cx="5194663" cy="592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6B894-C867-49E1-8095-49A85673A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7410" y="3319450"/>
            <a:ext cx="3005190" cy="3407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8FB8A-84FF-4EBF-A00D-008262FA7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491" y="2770196"/>
            <a:ext cx="5533909" cy="4868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96991-B36E-4F8F-AD8A-2D11544F1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5972" y="2882107"/>
            <a:ext cx="5617832" cy="4679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90393-ECA3-4216-AC4F-8A74443988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0980" y="2846387"/>
            <a:ext cx="3747874" cy="4883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EFB7D4-6D96-41AC-B954-791B10810737}"/>
              </a:ext>
            </a:extLst>
          </p:cNvPr>
          <p:cNvSpPr txBox="1"/>
          <p:nvPr/>
        </p:nvSpPr>
        <p:spPr>
          <a:xfrm>
            <a:off x="4252166" y="8870793"/>
            <a:ext cx="158796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dùng một mặt phẳng song song với đáy cắt những đồ vật </a:t>
            </a:r>
          </a:p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thì thiết diện tạo được là hình gì?</a:t>
            </a:r>
          </a:p>
        </p:txBody>
      </p:sp>
    </p:spTree>
    <p:extLst>
      <p:ext uri="{BB962C8B-B14F-4D97-AF65-F5344CB8AC3E}">
        <p14:creationId xmlns:p14="http://schemas.microsoft.com/office/powerpoint/2010/main" val="30900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m gom han quoc moi.wmv">
            <a:hlinkClick r:id="" action="ppaction://media"/>
            <a:extLst>
              <a:ext uri="{FF2B5EF4-FFF2-40B4-BE49-F238E27FC236}">
                <a16:creationId xmlns:a16="http://schemas.microsoft.com/office/drawing/2014/main" id="{58ABAFCB-6446-4B70-B834-0FA011CF30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5358" y="2133600"/>
            <a:ext cx="12293600" cy="9220200"/>
          </a:xfrm>
          <a:prstGeom prst="rect">
            <a:avLst/>
          </a:prstGeom>
        </p:spPr>
      </p:pic>
      <p:pic>
        <p:nvPicPr>
          <p:cNvPr id="5" name="Picture 6" descr="https://lh3.googleusercontent.com/-u-PDQF93OOw/WsOJPWe1JZI/AAAAAAAACaw/WePS45DonQ4TwvWt4hqYiuEbNLHtL3sPwCHMYCw/h136/4-ctu.vn_anh_dong_mau_slide_powerpoint_dep_(47).gif">
            <a:extLst>
              <a:ext uri="{FF2B5EF4-FFF2-40B4-BE49-F238E27FC236}">
                <a16:creationId xmlns:a16="http://schemas.microsoft.com/office/drawing/2014/main" id="{427240E7-5AB1-4A39-BFB5-BECC765360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610600"/>
            <a:ext cx="1929247" cy="192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3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5F288C5-516F-43B6-9063-DC25D5181539}"/>
                  </a:ext>
                </a:extLst>
              </p:cNvPr>
              <p:cNvSpPr/>
              <p:nvPr/>
            </p:nvSpPr>
            <p:spPr>
              <a:xfrm>
                <a:off x="1981200" y="2895600"/>
                <a:ext cx="14809504" cy="6186309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Trong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không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gian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mặt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phẳng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chứa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quay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quanh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góc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360</a:t>
                </a:r>
                <a:r>
                  <a:rPr lang="en-US" sz="4400" baseline="30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0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endParaRPr lang="en-US" sz="44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571500" indent="-571500" algn="just">
                  <a:buFont typeface="Wingdings 2" panose="05020102010507070707" pitchFamily="18" charset="2"/>
                  <a:buChar char="?"/>
                </a:pP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∈(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vạch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thành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tròn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tâm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O 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thuộc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nằm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mp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4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</a:p>
              <a:p>
                <a:pPr marL="571500" indent="-571500" algn="just">
                  <a:buFont typeface="Wingdings 2" panose="05020102010507070707" pitchFamily="18" charset="2"/>
                  <a:buChar char="?"/>
                </a:pPr>
                <a:endParaRPr lang="en-US" sz="44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algn="just"/>
                <a:r>
                  <a:rPr lang="fr-FR" sz="4400" dirty="0">
                    <a:sym typeface="Wingdings 2" panose="05020102010507070707" pitchFamily="18" charset="2"/>
                  </a:rPr>
                  <a:t>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Khi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sẽ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tạo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thành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gọi</a:t>
                </a:r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 </a:t>
                </a:r>
                <a:r>
                  <a:rPr lang="en-US" sz="4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mặt</a:t>
                </a:r>
                <a:r>
                  <a:rPr lang="en-US" sz="44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tròn</a:t>
                </a:r>
                <a:r>
                  <a:rPr lang="en-US" sz="44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xoay</a:t>
                </a:r>
                <a:r>
                  <a:rPr lang="en-US" sz="44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5F288C5-516F-43B6-9063-DC25D5181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895600"/>
                <a:ext cx="14809504" cy="6186309"/>
              </a:xfrm>
              <a:prstGeom prst="rect">
                <a:avLst/>
              </a:prstGeom>
              <a:blipFill>
                <a:blip r:embed="rId5"/>
                <a:stretch>
                  <a:fillRect l="-1647" t="-2069" r="-1647" b="-3645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mat_tron_xoay_1.wmv">
            <a:hlinkClick r:id="" action="ppaction://media"/>
            <a:extLst>
              <a:ext uri="{FF2B5EF4-FFF2-40B4-BE49-F238E27FC236}">
                <a16:creationId xmlns:a16="http://schemas.microsoft.com/office/drawing/2014/main" id="{3D98D70A-5634-4B5B-8FC6-FF1E41DDE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30529" y="1764850"/>
            <a:ext cx="6305912" cy="809803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1DA9EB9C-7959-42C5-8FEA-A6E4800782F4}"/>
              </a:ext>
            </a:extLst>
          </p:cNvPr>
          <p:cNvGrpSpPr/>
          <p:nvPr/>
        </p:nvGrpSpPr>
        <p:grpSpPr>
          <a:xfrm>
            <a:off x="17373600" y="2209800"/>
            <a:ext cx="6248400" cy="7162800"/>
            <a:chOff x="8309334" y="1106198"/>
            <a:chExt cx="3836627" cy="3557534"/>
          </a:xfrm>
        </p:grpSpPr>
        <p:pic>
          <p:nvPicPr>
            <p:cNvPr id="73" name="Picture 3">
              <a:extLst>
                <a:ext uri="{FF2B5EF4-FFF2-40B4-BE49-F238E27FC236}">
                  <a16:creationId xmlns:a16="http://schemas.microsoft.com/office/drawing/2014/main" id="{BF857E5F-14CF-4147-BFCC-77C6E10D4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9334" y="1106198"/>
              <a:ext cx="3836627" cy="3557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806BE4E-8809-4470-8A86-402F306A66BE}"/>
                </a:ext>
              </a:extLst>
            </p:cNvPr>
            <p:cNvCxnSpPr/>
            <p:nvPr/>
          </p:nvCxnSpPr>
          <p:spPr>
            <a:xfrm flipV="1">
              <a:off x="9117106" y="3496235"/>
              <a:ext cx="1158163" cy="17426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4C7D8BD-91A9-4BE0-B9C8-E1EF5B0DD2EB}"/>
                </a:ext>
              </a:extLst>
            </p:cNvPr>
            <p:cNvSpPr txBox="1"/>
            <p:nvPr/>
          </p:nvSpPr>
          <p:spPr>
            <a:xfrm>
              <a:off x="10251309" y="3236986"/>
              <a:ext cx="377173" cy="374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Arial" panose="020B0604020202020204" pitchFamily="34" charset="0"/>
                </a:rPr>
                <a:t>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7E0600E-1AE5-4ADE-A3ED-3506BC32299C}"/>
                  </a:ext>
                </a:extLst>
              </p:cNvPr>
              <p:cNvSpPr txBox="1"/>
              <p:nvPr/>
            </p:nvSpPr>
            <p:spPr>
              <a:xfrm>
                <a:off x="2012327" y="9416307"/>
                <a:ext cx="11693650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 </a:t>
                </a:r>
                <a:r>
                  <a:rPr lang="en-US" sz="4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xoay</a:t>
                </a:r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 </a:t>
                </a:r>
                <a:r>
                  <a:rPr lang="en-US" sz="4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xoay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7E0600E-1AE5-4ADE-A3ED-3506BC322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327" y="9416307"/>
                <a:ext cx="11693650" cy="1446550"/>
              </a:xfrm>
              <a:prstGeom prst="rect">
                <a:avLst/>
              </a:prstGeom>
              <a:blipFill>
                <a:blip r:embed="rId8"/>
                <a:stretch>
                  <a:fillRect l="-2086" t="-9283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Frame 77">
            <a:extLst>
              <a:ext uri="{FF2B5EF4-FFF2-40B4-BE49-F238E27FC236}">
                <a16:creationId xmlns:a16="http://schemas.microsoft.com/office/drawing/2014/main" id="{94A03E65-8545-4DBC-904A-813F8A96A297}"/>
              </a:ext>
            </a:extLst>
          </p:cNvPr>
          <p:cNvSpPr/>
          <p:nvPr/>
        </p:nvSpPr>
        <p:spPr>
          <a:xfrm>
            <a:off x="1905000" y="9274385"/>
            <a:ext cx="12903390" cy="1850815"/>
          </a:xfrm>
          <a:prstGeom prst="frame">
            <a:avLst>
              <a:gd name="adj1" fmla="val 418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9" name="Group 26">
            <a:extLst>
              <a:ext uri="{FF2B5EF4-FFF2-40B4-BE49-F238E27FC236}">
                <a16:creationId xmlns:a16="http://schemas.microsoft.com/office/drawing/2014/main" id="{BC5B9848-7B6A-4A36-A19D-168D062013C3}"/>
              </a:ext>
            </a:extLst>
          </p:cNvPr>
          <p:cNvGrpSpPr/>
          <p:nvPr/>
        </p:nvGrpSpPr>
        <p:grpSpPr>
          <a:xfrm>
            <a:off x="611108" y="1447800"/>
            <a:ext cx="16305292" cy="907188"/>
            <a:chOff x="7459670" y="7543799"/>
            <a:chExt cx="26934318" cy="90730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DBD81BB-B198-4F7A-B869-CF6C5BE11942}"/>
                </a:ext>
              </a:extLst>
            </p:cNvPr>
            <p:cNvSpPr txBox="1"/>
            <p:nvPr/>
          </p:nvSpPr>
          <p:spPr>
            <a:xfrm>
              <a:off x="8993186" y="7620000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SỰ TẠO THÀNH MẶT TRÒN XOAY</a:t>
              </a:r>
              <a:endPara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1" name="Group 27">
              <a:extLst>
                <a:ext uri="{FF2B5EF4-FFF2-40B4-BE49-F238E27FC236}">
                  <a16:creationId xmlns:a16="http://schemas.microsoft.com/office/drawing/2014/main" id="{CF002A69-595E-4822-BF31-A38047A6E354}"/>
                </a:ext>
              </a:extLst>
            </p:cNvPr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82" name="Isosceles Triangle 44">
                <a:extLst>
                  <a:ext uri="{FF2B5EF4-FFF2-40B4-BE49-F238E27FC236}">
                    <a16:creationId xmlns:a16="http://schemas.microsoft.com/office/drawing/2014/main" id="{FF427E53-28CE-4BFC-BA71-30E8F40CC996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83" name="Group 29">
                <a:extLst>
                  <a:ext uri="{FF2B5EF4-FFF2-40B4-BE49-F238E27FC236}">
                    <a16:creationId xmlns:a16="http://schemas.microsoft.com/office/drawing/2014/main" id="{60FB91B1-2A05-47B1-97C6-797391728BBC}"/>
                  </a:ext>
                </a:extLst>
              </p:cNvPr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84" name="Round Same Side Corner Rectangle 48">
                  <a:extLst>
                    <a:ext uri="{FF2B5EF4-FFF2-40B4-BE49-F238E27FC236}">
                      <a16:creationId xmlns:a16="http://schemas.microsoft.com/office/drawing/2014/main" id="{61A2AE78-F5EB-4864-B772-3CF8984F4013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43F3B61A-7752-43E2-AB9A-B72021937AAD}"/>
                    </a:ext>
                  </a:extLst>
                </p:cNvPr>
                <p:cNvSpPr txBox="1"/>
                <p:nvPr/>
              </p:nvSpPr>
              <p:spPr>
                <a:xfrm>
                  <a:off x="7790908" y="7640053"/>
                  <a:ext cx="744606" cy="754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  <a:endParaRPr lang="en-US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780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  <p:bldLst>
      <p:bldP spid="51" grpId="0" build="p"/>
      <p:bldP spid="76" grpId="0" build="p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6E21018-7B0B-40E4-A51B-FD13FC4D420E}"/>
                  </a:ext>
                </a:extLst>
              </p:cNvPr>
              <p:cNvSpPr txBox="1"/>
              <p:nvPr/>
            </p:nvSpPr>
            <p:spPr>
              <a:xfrm>
                <a:off x="1844738" y="3081288"/>
                <a:ext cx="13395262" cy="424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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&lt;</m:t>
                        </m:r>
                        <m:sSup>
                          <m:sSup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90</m:t>
                            </m:r>
                          </m:e>
                          <m:sup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/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/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(d)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ra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nón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xoay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6E21018-7B0B-40E4-A51B-FD13FC4D4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738" y="3081288"/>
                <a:ext cx="13395262" cy="4242123"/>
              </a:xfrm>
              <a:prstGeom prst="rect">
                <a:avLst/>
              </a:prstGeom>
              <a:blipFill>
                <a:blip r:embed="rId5"/>
                <a:stretch>
                  <a:fillRect l="-1866" t="-3017" r="-1821" b="-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95A5A68-F5B6-4D46-9D5F-2A3A89D2E42C}"/>
                  </a:ext>
                </a:extLst>
              </p:cNvPr>
              <p:cNvSpPr txBox="1"/>
              <p:nvPr/>
            </p:nvSpPr>
            <p:spPr>
              <a:xfrm>
                <a:off x="3169514" y="8187562"/>
                <a:ext cx="10291601" cy="301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95A5A68-F5B6-4D46-9D5F-2A3A89D2E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514" y="8187562"/>
                <a:ext cx="10291601" cy="3013838"/>
              </a:xfrm>
              <a:prstGeom prst="rect">
                <a:avLst/>
              </a:prstGeom>
              <a:blipFill>
                <a:blip r:embed="rId6"/>
                <a:stretch>
                  <a:fillRect l="-2429" b="-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rame 39">
            <a:extLst>
              <a:ext uri="{FF2B5EF4-FFF2-40B4-BE49-F238E27FC236}">
                <a16:creationId xmlns:a16="http://schemas.microsoft.com/office/drawing/2014/main" id="{47898337-0EA8-414E-8CAB-BEA3F0141A6F}"/>
              </a:ext>
            </a:extLst>
          </p:cNvPr>
          <p:cNvSpPr/>
          <p:nvPr/>
        </p:nvSpPr>
        <p:spPr>
          <a:xfrm>
            <a:off x="3029367" y="8122096"/>
            <a:ext cx="8629233" cy="3079304"/>
          </a:xfrm>
          <a:prstGeom prst="frame">
            <a:avLst>
              <a:gd name="adj1" fmla="val 363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14D742-A97E-4C06-B6CC-B11F7AF30CC2}"/>
              </a:ext>
            </a:extLst>
          </p:cNvPr>
          <p:cNvSpPr txBox="1"/>
          <p:nvPr/>
        </p:nvSpPr>
        <p:spPr>
          <a:xfrm>
            <a:off x="710524" y="2298093"/>
            <a:ext cx="4318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400" b="1">
                <a:solidFill>
                  <a:srgbClr val="0000FF"/>
                </a:solidFill>
                <a:latin typeface="Arial" panose="020B0604020202020204" pitchFamily="34" charset="0"/>
              </a:rPr>
              <a:t>1. ĐỊNH NGHĨA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26">
            <a:extLst>
              <a:ext uri="{FF2B5EF4-FFF2-40B4-BE49-F238E27FC236}">
                <a16:creationId xmlns:a16="http://schemas.microsoft.com/office/drawing/2014/main" id="{189DE07D-3B0D-4294-BB19-41E2CAFA856E}"/>
              </a:ext>
            </a:extLst>
          </p:cNvPr>
          <p:cNvGrpSpPr/>
          <p:nvPr/>
        </p:nvGrpSpPr>
        <p:grpSpPr>
          <a:xfrm>
            <a:off x="611109" y="1447800"/>
            <a:ext cx="16305291" cy="907188"/>
            <a:chOff x="7459672" y="7543799"/>
            <a:chExt cx="26934316" cy="90730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E0212DA-773E-4F23-A902-D7674D264B0F}"/>
                </a:ext>
              </a:extLst>
            </p:cNvPr>
            <p:cNvSpPr txBox="1"/>
            <p:nvPr/>
          </p:nvSpPr>
          <p:spPr>
            <a:xfrm>
              <a:off x="8993186" y="7620000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NÓN TRÒN XOAY</a:t>
              </a:r>
            </a:p>
          </p:txBody>
        </p:sp>
        <p:grpSp>
          <p:nvGrpSpPr>
            <p:cNvPr id="52" name="Group 27">
              <a:extLst>
                <a:ext uri="{FF2B5EF4-FFF2-40B4-BE49-F238E27FC236}">
                  <a16:creationId xmlns:a16="http://schemas.microsoft.com/office/drawing/2014/main" id="{2996CAAA-E7C9-45AF-AD31-8983F2334E85}"/>
                </a:ext>
              </a:extLst>
            </p:cNvPr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53" name="Isosceles Triangle 44">
                <a:extLst>
                  <a:ext uri="{FF2B5EF4-FFF2-40B4-BE49-F238E27FC236}">
                    <a16:creationId xmlns:a16="http://schemas.microsoft.com/office/drawing/2014/main" id="{09F142B0-0B3A-4CE3-AB4A-39B28A64356D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54" name="Group 29">
                <a:extLst>
                  <a:ext uri="{FF2B5EF4-FFF2-40B4-BE49-F238E27FC236}">
                    <a16:creationId xmlns:a16="http://schemas.microsoft.com/office/drawing/2014/main" id="{CF92C8A8-6D06-497F-9878-2661FBE9D30F}"/>
                  </a:ext>
                </a:extLst>
              </p:cNvPr>
              <p:cNvGrpSpPr/>
              <p:nvPr/>
            </p:nvGrpSpPr>
            <p:grpSpPr>
              <a:xfrm>
                <a:off x="7469190" y="7640052"/>
                <a:ext cx="1371600" cy="776594"/>
                <a:chOff x="7469190" y="7640052"/>
                <a:chExt cx="1371600" cy="776594"/>
              </a:xfrm>
            </p:grpSpPr>
            <p:sp>
              <p:nvSpPr>
                <p:cNvPr id="55" name="Round Same Side Corner Rectangle 48">
                  <a:extLst>
                    <a:ext uri="{FF2B5EF4-FFF2-40B4-BE49-F238E27FC236}">
                      <a16:creationId xmlns:a16="http://schemas.microsoft.com/office/drawing/2014/main" id="{5A5B76C5-DD7A-461D-9014-12DEB22D6C2D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DA614CF-BE16-4D6F-AB34-403B94C9BEDC}"/>
                    </a:ext>
                  </a:extLst>
                </p:cNvPr>
                <p:cNvSpPr txBox="1"/>
                <p:nvPr/>
              </p:nvSpPr>
              <p:spPr>
                <a:xfrm>
                  <a:off x="7571127" y="7640052"/>
                  <a:ext cx="1184168" cy="7541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pic>
        <p:nvPicPr>
          <p:cNvPr id="19" name="3">
            <a:hlinkClick r:id="" action="ppaction://media"/>
            <a:extLst>
              <a:ext uri="{FF2B5EF4-FFF2-40B4-BE49-F238E27FC236}">
                <a16:creationId xmlns:a16="http://schemas.microsoft.com/office/drawing/2014/main" id="{631BEAA0-42E6-4E7D-866D-44B654921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32911" y="1628052"/>
            <a:ext cx="7924800" cy="70214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36B913-4419-45EF-9790-923A58511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32910" y="1447799"/>
            <a:ext cx="7924799" cy="6801743"/>
          </a:xfrm>
          <a:prstGeom prst="rect">
            <a:avLst/>
          </a:prstGeom>
        </p:spPr>
      </p:pic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7E36A571-04B8-4C8F-A312-A0F75AFB4A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210111"/>
              </p:ext>
            </p:extLst>
          </p:nvPr>
        </p:nvGraphicFramePr>
        <p:xfrm>
          <a:off x="18821400" y="6026981"/>
          <a:ext cx="534103" cy="664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203040" progId="Equation.DSMT4">
                  <p:embed/>
                </p:oleObj>
              </mc:Choice>
              <mc:Fallback>
                <p:oleObj name="Equation" r:id="rId9" imgW="152280" imgH="2030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C6EFCD73-AEBB-4751-AFD6-E41D83A02A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821400" y="6026981"/>
                        <a:ext cx="534103" cy="664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Block Arc 29">
            <a:extLst>
              <a:ext uri="{FF2B5EF4-FFF2-40B4-BE49-F238E27FC236}">
                <a16:creationId xmlns:a16="http://schemas.microsoft.com/office/drawing/2014/main" id="{67063786-CDF5-4228-ABDC-94768A15229C}"/>
              </a:ext>
            </a:extLst>
          </p:cNvPr>
          <p:cNvSpPr/>
          <p:nvPr/>
        </p:nvSpPr>
        <p:spPr>
          <a:xfrm rot="13460342">
            <a:off x="18273158" y="4292792"/>
            <a:ext cx="2448150" cy="1012122"/>
          </a:xfrm>
          <a:prstGeom prst="blockArc">
            <a:avLst>
              <a:gd name="adj1" fmla="val 14082329"/>
              <a:gd name="adj2" fmla="val 17902381"/>
              <a:gd name="adj3" fmla="val 406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79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8" grpId="0" uiExpand="1" build="p"/>
      <p:bldP spid="39" grpId="0"/>
      <p:bldP spid="40" grpId="0" animBg="1"/>
      <p:bldP spid="42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B1C414-2D36-4D42-8FF6-0384E6496848}"/>
                  </a:ext>
                </a:extLst>
              </p:cNvPr>
              <p:cNvSpPr txBox="1"/>
              <p:nvPr/>
            </p:nvSpPr>
            <p:spPr>
              <a:xfrm>
                <a:off x="1283148" y="4332667"/>
                <a:ext cx="8489086" cy="301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B1C414-2D36-4D42-8FF6-0384E6496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148" y="4332667"/>
                <a:ext cx="8489086" cy="3013838"/>
              </a:xfrm>
              <a:prstGeom prst="rect">
                <a:avLst/>
              </a:prstGeom>
              <a:blipFill>
                <a:blip r:embed="rId3"/>
                <a:stretch>
                  <a:fillRect l="-2872" b="-8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rame 21">
            <a:extLst>
              <a:ext uri="{FF2B5EF4-FFF2-40B4-BE49-F238E27FC236}">
                <a16:creationId xmlns:a16="http://schemas.microsoft.com/office/drawing/2014/main" id="{D50B9953-A8D5-42B9-B84A-12BDA60D6200}"/>
              </a:ext>
            </a:extLst>
          </p:cNvPr>
          <p:cNvSpPr/>
          <p:nvPr/>
        </p:nvSpPr>
        <p:spPr>
          <a:xfrm>
            <a:off x="1143000" y="4267200"/>
            <a:ext cx="8629233" cy="3295811"/>
          </a:xfrm>
          <a:prstGeom prst="frame">
            <a:avLst>
              <a:gd name="adj1" fmla="val 363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78A9A0-4FC6-4EE7-9C26-723175D0D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2281" y="2075235"/>
            <a:ext cx="8181640" cy="5243979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CF090E12-4CED-42DA-AD6F-54CE0D789C3E}"/>
              </a:ext>
            </a:extLst>
          </p:cNvPr>
          <p:cNvSpPr/>
          <p:nvPr/>
        </p:nvSpPr>
        <p:spPr>
          <a:xfrm>
            <a:off x="12451318" y="7319214"/>
            <a:ext cx="7691763" cy="1911243"/>
          </a:xfrm>
          <a:prstGeom prst="wedgeRoundRectCallout">
            <a:avLst>
              <a:gd name="adj1" fmla="val -5254"/>
              <a:gd name="adj2" fmla="val -125029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có phải là mặt nón tròn xoay không ? 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07B7C7BD-3AB8-484B-9BC5-A70C7018D4AB}"/>
              </a:ext>
            </a:extLst>
          </p:cNvPr>
          <p:cNvSpPr/>
          <p:nvPr/>
        </p:nvSpPr>
        <p:spPr>
          <a:xfrm>
            <a:off x="12451318" y="7319214"/>
            <a:ext cx="7691763" cy="1911243"/>
          </a:xfrm>
          <a:prstGeom prst="wedgeRoundRectCallout">
            <a:avLst>
              <a:gd name="adj1" fmla="val -6180"/>
              <a:gd name="adj2" fmla="val -123727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chỉ là một phần của mặt nón tròn xoay </a:t>
            </a:r>
          </a:p>
        </p:txBody>
      </p:sp>
      <p:pic>
        <p:nvPicPr>
          <p:cNvPr id="27" name="Picture 10" descr="https://lh3.googleusercontent.com/-6VGFvpv0Vl8/WsOJSCcddkI/AAAAAAAACa8/hsgAipadYDAP1er5oTjy0CwiNgNhfQHpgCHMYCw/h136/4-ctu.vn_anh_dong_mau_slide_powerpoint_dep_(50).gif">
            <a:extLst>
              <a:ext uri="{FF2B5EF4-FFF2-40B4-BE49-F238E27FC236}">
                <a16:creationId xmlns:a16="http://schemas.microsoft.com/office/drawing/2014/main" id="{0BE3ADD1-FA12-484C-8917-3826C24634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633" y="8122095"/>
            <a:ext cx="2115610" cy="35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938265F-6CED-4AD8-99B0-243DA2B5D56C}"/>
              </a:ext>
            </a:extLst>
          </p:cNvPr>
          <p:cNvSpPr txBox="1"/>
          <p:nvPr/>
        </p:nvSpPr>
        <p:spPr>
          <a:xfrm>
            <a:off x="710524" y="2298093"/>
            <a:ext cx="4318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400" b="1">
                <a:solidFill>
                  <a:srgbClr val="0000FF"/>
                </a:solidFill>
                <a:latin typeface="Arial" panose="020B0604020202020204" pitchFamily="34" charset="0"/>
              </a:rPr>
              <a:t>1. ĐỊNH NGHĨA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6">
            <a:extLst>
              <a:ext uri="{FF2B5EF4-FFF2-40B4-BE49-F238E27FC236}">
                <a16:creationId xmlns:a16="http://schemas.microsoft.com/office/drawing/2014/main" id="{886246C0-0BC8-4267-B607-2480B7DA331C}"/>
              </a:ext>
            </a:extLst>
          </p:cNvPr>
          <p:cNvGrpSpPr/>
          <p:nvPr/>
        </p:nvGrpSpPr>
        <p:grpSpPr>
          <a:xfrm>
            <a:off x="611108" y="1447800"/>
            <a:ext cx="16305292" cy="907188"/>
            <a:chOff x="7459670" y="7543799"/>
            <a:chExt cx="26934318" cy="90730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43B40BB-E444-49F0-AD3C-A5708116577D}"/>
                </a:ext>
              </a:extLst>
            </p:cNvPr>
            <p:cNvSpPr txBox="1"/>
            <p:nvPr/>
          </p:nvSpPr>
          <p:spPr>
            <a:xfrm>
              <a:off x="8993186" y="7620000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48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NÓN TRÒN XOAY</a:t>
              </a:r>
              <a:endPara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31" name="Group 27">
              <a:extLst>
                <a:ext uri="{FF2B5EF4-FFF2-40B4-BE49-F238E27FC236}">
                  <a16:creationId xmlns:a16="http://schemas.microsoft.com/office/drawing/2014/main" id="{E8687E8E-C2F2-4187-B034-554886239CFC}"/>
                </a:ext>
              </a:extLst>
            </p:cNvPr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32" name="Isosceles Triangle 44">
                <a:extLst>
                  <a:ext uri="{FF2B5EF4-FFF2-40B4-BE49-F238E27FC236}">
                    <a16:creationId xmlns:a16="http://schemas.microsoft.com/office/drawing/2014/main" id="{880DFBC3-D940-4EC8-B899-321FB2B0E78D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33" name="Group 29">
                <a:extLst>
                  <a:ext uri="{FF2B5EF4-FFF2-40B4-BE49-F238E27FC236}">
                    <a16:creationId xmlns:a16="http://schemas.microsoft.com/office/drawing/2014/main" id="{165C2335-0A48-498C-A5AF-18FFC7744736}"/>
                  </a:ext>
                </a:extLst>
              </p:cNvPr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34" name="Round Same Side Corner Rectangle 48">
                  <a:extLst>
                    <a:ext uri="{FF2B5EF4-FFF2-40B4-BE49-F238E27FC236}">
                      <a16:creationId xmlns:a16="http://schemas.microsoft.com/office/drawing/2014/main" id="{8B57673A-DB9D-4AA0-8BA6-787B469CCE02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2595B4C-64B8-430B-AA76-5D9E9D8BD137}"/>
                    </a:ext>
                  </a:extLst>
                </p:cNvPr>
                <p:cNvSpPr txBox="1"/>
                <p:nvPr/>
              </p:nvSpPr>
              <p:spPr>
                <a:xfrm>
                  <a:off x="7571128" y="7640053"/>
                  <a:ext cx="1184168" cy="754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70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6"/>
          <p:cNvGrpSpPr/>
          <p:nvPr/>
        </p:nvGrpSpPr>
        <p:grpSpPr>
          <a:xfrm>
            <a:off x="611108" y="1447800"/>
            <a:ext cx="16305292" cy="907188"/>
            <a:chOff x="7459670" y="7543799"/>
            <a:chExt cx="26934318" cy="907307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0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48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NÓN TRÒN XOAY</a:t>
              </a:r>
              <a:endPara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571128" y="7640053"/>
                  <a:ext cx="1184168" cy="754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675ACC0-FCE0-40BB-A783-D0D41CD2649F}"/>
              </a:ext>
            </a:extLst>
          </p:cNvPr>
          <p:cNvSpPr/>
          <p:nvPr/>
        </p:nvSpPr>
        <p:spPr>
          <a:xfrm>
            <a:off x="900417" y="2510880"/>
            <a:ext cx="15376944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>
                <a:solidFill>
                  <a:srgbClr val="0000FF"/>
                </a:solidFill>
              </a:rPr>
              <a:t>2.</a:t>
            </a:r>
            <a:r>
              <a:rPr lang="en-US" sz="4400" i="1"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0000FF"/>
                </a:solidFill>
              </a:rPr>
              <a:t>HÌNH NÓN TRÒN XOAY VÀ KHỐI NÓN TRÒN XOAY</a:t>
            </a:r>
            <a:endParaRPr lang="vi-VN" sz="4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A5683C-B663-4521-9357-A1554B370C6E}"/>
                  </a:ext>
                </a:extLst>
              </p:cNvPr>
              <p:cNvSpPr txBox="1"/>
              <p:nvPr/>
            </p:nvSpPr>
            <p:spPr>
              <a:xfrm>
                <a:off x="1547076" y="4433599"/>
                <a:ext cx="12473724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𝑂𝐼𝑀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Khi quay</a:t>
                </a:r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𝑂𝐼𝑀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xung quanh cạnh góc vuông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𝑂𝐼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thì đường gấp khúc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𝑂𝐼𝑀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tạo thành một hình  gọi là  </a:t>
                </a:r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hình nón tròn xoay</a:t>
                </a:r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A5683C-B663-4521-9357-A1554B370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076" y="4433599"/>
                <a:ext cx="12473724" cy="2800767"/>
              </a:xfrm>
              <a:prstGeom prst="rect">
                <a:avLst/>
              </a:prstGeom>
              <a:blipFill>
                <a:blip r:embed="rId5"/>
                <a:stretch>
                  <a:fillRect l="-2004" t="-4565" r="-1955" b="-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855DA3E-CE50-4CA9-8503-32EB6746DAA5}"/>
              </a:ext>
            </a:extLst>
          </p:cNvPr>
          <p:cNvSpPr txBox="1"/>
          <p:nvPr/>
        </p:nvSpPr>
        <p:spPr>
          <a:xfrm>
            <a:off x="1454819" y="3436213"/>
            <a:ext cx="6173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>
                <a:solidFill>
                  <a:srgbClr val="0000FF"/>
                </a:solidFill>
                <a:latin typeface="Arial" panose="020B0604020202020204" pitchFamily="34" charset="0"/>
              </a:rPr>
              <a:t>a) Hình nón tròn xoay:</a:t>
            </a:r>
          </a:p>
        </p:txBody>
      </p:sp>
      <p:pic>
        <p:nvPicPr>
          <p:cNvPr id="28" name="khoi_non.wmv">
            <a:hlinkClick r:id="" action="ppaction://media"/>
            <a:extLst>
              <a:ext uri="{FF2B5EF4-FFF2-40B4-BE49-F238E27FC236}">
                <a16:creationId xmlns:a16="http://schemas.microsoft.com/office/drawing/2014/main" id="{55ABE615-BC57-4910-93BB-E025475C1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77361" y="3280321"/>
            <a:ext cx="6939526" cy="62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8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36" grpId="0"/>
      <p:bldP spid="19" grpId="0" build="p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6"/>
          <p:cNvGrpSpPr/>
          <p:nvPr/>
        </p:nvGrpSpPr>
        <p:grpSpPr>
          <a:xfrm>
            <a:off x="611108" y="1447800"/>
            <a:ext cx="16305292" cy="907188"/>
            <a:chOff x="7459670" y="7543799"/>
            <a:chExt cx="26934318" cy="907307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0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48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NÓN TRÒN XOAY</a:t>
              </a:r>
              <a:endPara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571128" y="7640053"/>
                  <a:ext cx="1184168" cy="754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675ACC0-FCE0-40BB-A783-D0D41CD2649F}"/>
              </a:ext>
            </a:extLst>
          </p:cNvPr>
          <p:cNvSpPr/>
          <p:nvPr/>
        </p:nvSpPr>
        <p:spPr>
          <a:xfrm>
            <a:off x="900417" y="2510880"/>
            <a:ext cx="15376944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>
                <a:solidFill>
                  <a:srgbClr val="0000FF"/>
                </a:solidFill>
              </a:rPr>
              <a:t>2.</a:t>
            </a:r>
            <a:r>
              <a:rPr lang="en-US" sz="4400" i="1"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0000FF"/>
                </a:solidFill>
              </a:rPr>
              <a:t>HÌNH NÓN TRÒN XOAY VÀ KHỐI NÓN TRÒN XOAY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5DA3E-CE50-4CA9-8503-32EB6746DAA5}"/>
              </a:ext>
            </a:extLst>
          </p:cNvPr>
          <p:cNvSpPr txBox="1"/>
          <p:nvPr/>
        </p:nvSpPr>
        <p:spPr>
          <a:xfrm>
            <a:off x="1454819" y="3436213"/>
            <a:ext cx="6173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>
                <a:solidFill>
                  <a:srgbClr val="0000FF"/>
                </a:solidFill>
                <a:latin typeface="Arial" panose="020B0604020202020204" pitchFamily="34" charset="0"/>
              </a:rPr>
              <a:t>a) Hình nón tròn xoay:</a:t>
            </a:r>
          </a:p>
        </p:txBody>
      </p:sp>
      <p:pic>
        <p:nvPicPr>
          <p:cNvPr id="28" name="khoi_non.wmv">
            <a:hlinkClick r:id="" action="ppaction://media"/>
            <a:extLst>
              <a:ext uri="{FF2B5EF4-FFF2-40B4-BE49-F238E27FC236}">
                <a16:creationId xmlns:a16="http://schemas.microsoft.com/office/drawing/2014/main" id="{55ABE615-BC57-4910-93BB-E025475C1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77361" y="3280321"/>
            <a:ext cx="6939526" cy="6278619"/>
          </a:xfrm>
          <a:prstGeom prst="rect">
            <a:avLst/>
          </a:prstGeom>
        </p:spPr>
      </p:pic>
      <p:pic>
        <p:nvPicPr>
          <p:cNvPr id="14" name="Picture 10" descr="https://lh3.googleusercontent.com/-6VGFvpv0Vl8/WsOJSCcddkI/AAAAAAAACa8/hsgAipadYDAP1er5oTjy0CwiNgNhfQHpgCHMYCw/h136/4-ctu.vn_anh_dong_mau_slide_powerpoint_dep_(50).gif">
            <a:extLst>
              <a:ext uri="{FF2B5EF4-FFF2-40B4-BE49-F238E27FC236}">
                <a16:creationId xmlns:a16="http://schemas.microsoft.com/office/drawing/2014/main" id="{65F099ED-9E6F-4AAF-A50A-E600C5EB3B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88" y="4478925"/>
            <a:ext cx="1225396" cy="203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B03B0124-741D-4C99-AEB4-0A3FA820627C}"/>
                  </a:ext>
                </a:extLst>
              </p:cNvPr>
              <p:cNvSpPr/>
              <p:nvPr/>
            </p:nvSpPr>
            <p:spPr>
              <a:xfrm>
                <a:off x="2409695" y="4361547"/>
                <a:ext cx="8477645" cy="1501738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quay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𝑂𝐼𝑀</m:t>
                    </m:r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𝑂𝐼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, cạnh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𝐼𝑀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tạo thành hình gì?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B03B0124-741D-4C99-AEB4-0A3FA8206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95" y="4361547"/>
                <a:ext cx="8477645" cy="1501738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449D881-E256-4924-9D3C-BD52558444C8}"/>
                  </a:ext>
                </a:extLst>
              </p:cNvPr>
              <p:cNvSpPr/>
              <p:nvPr/>
            </p:nvSpPr>
            <p:spPr>
              <a:xfrm>
                <a:off x="2238284" y="6681212"/>
                <a:ext cx="4142951" cy="2554228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𝐼𝑀</m:t>
                    </m:r>
                  </m:oMath>
                </a14:m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tạo thành</a:t>
                </a:r>
              </a:p>
              <a:p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tròn tâm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bán kính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𝐼𝑀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449D881-E256-4924-9D3C-BD5255844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284" y="6681212"/>
                <a:ext cx="4142951" cy="2554228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11E73EA1-15DA-478F-98D4-080EB96FC365}"/>
                  </a:ext>
                </a:extLst>
              </p:cNvPr>
              <p:cNvSpPr/>
              <p:nvPr/>
            </p:nvSpPr>
            <p:spPr>
              <a:xfrm>
                <a:off x="7315200" y="6686447"/>
                <a:ext cx="3987933" cy="2472997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tạo thành một phần nón </a:t>
                </a:r>
              </a:p>
              <a:p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 xoay </a:t>
                </a:r>
              </a:p>
            </p:txBody>
          </p:sp>
        </mc:Choice>
        <mc:Fallback xmlns=""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11E73EA1-15DA-478F-98D4-080EB96FC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6686447"/>
                <a:ext cx="3987933" cy="2472997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AD51432-D79B-417D-B345-C7DC61D2B70D}"/>
              </a:ext>
            </a:extLst>
          </p:cNvPr>
          <p:cNvSpPr/>
          <p:nvPr/>
        </p:nvSpPr>
        <p:spPr>
          <a:xfrm>
            <a:off x="9161961" y="5829300"/>
            <a:ext cx="256359" cy="8458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A6A582-F14E-4E17-B32E-F11169E087FE}"/>
              </a:ext>
            </a:extLst>
          </p:cNvPr>
          <p:cNvSpPr txBox="1"/>
          <p:nvPr/>
        </p:nvSpPr>
        <p:spPr>
          <a:xfrm>
            <a:off x="2555570" y="9496481"/>
            <a:ext cx="3235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Mặt đáy 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33D2E7-3FA8-40AA-AC92-F7444C695AF8}"/>
              </a:ext>
            </a:extLst>
          </p:cNvPr>
          <p:cNvSpPr txBox="1"/>
          <p:nvPr/>
        </p:nvSpPr>
        <p:spPr>
          <a:xfrm>
            <a:off x="6934200" y="9441359"/>
            <a:ext cx="5242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Mặt xung quanh 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156640-5C15-43F2-902B-8615F7E09FD5}"/>
              </a:ext>
            </a:extLst>
          </p:cNvPr>
          <p:cNvSpPr txBox="1"/>
          <p:nvPr/>
        </p:nvSpPr>
        <p:spPr>
          <a:xfrm>
            <a:off x="1676400" y="10550271"/>
            <a:ext cx="1547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hình nón gồm hai phần: mặt đáy và mặt xung quanh </a:t>
            </a: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5031EE48-AA71-4121-92B1-4C6D949C6C7F}"/>
              </a:ext>
            </a:extLst>
          </p:cNvPr>
          <p:cNvSpPr/>
          <p:nvPr/>
        </p:nvSpPr>
        <p:spPr>
          <a:xfrm>
            <a:off x="1509247" y="10376867"/>
            <a:ext cx="14768113" cy="1158163"/>
          </a:xfrm>
          <a:prstGeom prst="frame">
            <a:avLst>
              <a:gd name="adj1" fmla="val 749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79C47E-7ACE-4D21-8265-E262870501DE}"/>
              </a:ext>
            </a:extLst>
          </p:cNvPr>
          <p:cNvSpPr/>
          <p:nvPr/>
        </p:nvSpPr>
        <p:spPr>
          <a:xfrm>
            <a:off x="4021060" y="5865482"/>
            <a:ext cx="203147" cy="7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6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/>
      <p:bldP spid="23" grpId="0"/>
      <p:bldP spid="24" grpId="0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5991</TotalTime>
  <Words>1936</Words>
  <Application>Microsoft Office PowerPoint</Application>
  <PresentationFormat>Custom</PresentationFormat>
  <Paragraphs>229</Paragraphs>
  <Slides>18</Slides>
  <Notes>18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AvantGarde-Demi</vt:lpstr>
      <vt:lpstr>Calibri</vt:lpstr>
      <vt:lpstr>Cambria Math</vt:lpstr>
      <vt:lpstr>Chu Van An</vt:lpstr>
      <vt:lpstr>Tahoma</vt:lpstr>
      <vt:lpstr>Wingdings 2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Nguyen Thi Huyen</cp:lastModifiedBy>
  <cp:revision>513</cp:revision>
  <dcterms:created xsi:type="dcterms:W3CDTF">2013-08-31T11:42:51Z</dcterms:created>
  <dcterms:modified xsi:type="dcterms:W3CDTF">2021-08-25T11:05:03Z</dcterms:modified>
</cp:coreProperties>
</file>