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798" r:id="rId3"/>
    <p:sldId id="799" r:id="rId4"/>
    <p:sldId id="257" r:id="rId5"/>
    <p:sldId id="777" r:id="rId6"/>
    <p:sldId id="778" r:id="rId7"/>
    <p:sldId id="779" r:id="rId8"/>
    <p:sldId id="780" r:id="rId9"/>
    <p:sldId id="781" r:id="rId10"/>
    <p:sldId id="782" r:id="rId11"/>
    <p:sldId id="800" r:id="rId12"/>
    <p:sldId id="801" r:id="rId13"/>
    <p:sldId id="783" r:id="rId14"/>
    <p:sldId id="784" r:id="rId15"/>
    <p:sldId id="786" r:id="rId16"/>
    <p:sldId id="787" r:id="rId17"/>
    <p:sldId id="788" r:id="rId18"/>
    <p:sldId id="785" r:id="rId19"/>
    <p:sldId id="765" r:id="rId20"/>
    <p:sldId id="790" r:id="rId21"/>
    <p:sldId id="796" r:id="rId22"/>
    <p:sldId id="789" r:id="rId23"/>
    <p:sldId id="775" r:id="rId24"/>
    <p:sldId id="776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6600"/>
    <a:srgbClr val="FF00FF"/>
    <a:srgbClr val="0000CC"/>
    <a:srgbClr val="008000"/>
    <a:srgbClr val="9900FF"/>
    <a:srgbClr val="33CC33"/>
    <a:srgbClr val="00CC00"/>
    <a:srgbClr val="526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3" autoAdjust="0"/>
    <p:restoredTop sz="94632" autoAdjust="0"/>
  </p:normalViewPr>
  <p:slideViewPr>
    <p:cSldViewPr snapToGrid="0">
      <p:cViewPr>
        <p:scale>
          <a:sx n="77" d="100"/>
          <a:sy n="77" d="100"/>
        </p:scale>
        <p:origin x="-46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1EFDF-28D6-47FE-8F67-04F0F932C481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1B7B6-5A80-4196-8C29-1E1B861CB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3QvQSgEdhXI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ysics pages of Prof. A.W. P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07" y="3808520"/>
            <a:ext cx="5722343" cy="276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" y="21134"/>
            <a:ext cx="12190698" cy="1769566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KHTN6 – CHỦ ĐỀ 9. LỰC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37. LỰC HẤP DẪN VÀ TRỌNG LƯỢNG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CE827B-1261-42B0-A3DC-0F2E3B6B2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41" y="3897296"/>
            <a:ext cx="3458973" cy="28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LỰC HẤP DẪN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ực hấp dẫn">
            <a:hlinkClick r:id="" action="ppaction://media"/>
            <a:extLst>
              <a:ext uri="{FF2B5EF4-FFF2-40B4-BE49-F238E27FC236}">
                <a16:creationId xmlns:a16="http://schemas.microsoft.com/office/drawing/2014/main" xmlns="" id="{C71E203D-C959-439E-A0A9-66141BC65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320" y="2154555"/>
            <a:ext cx="8361680" cy="4703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AD17C7-A996-4ADD-A8F1-732458E693E7}"/>
              </a:ext>
            </a:extLst>
          </p:cNvPr>
          <p:cNvSpPr txBox="1"/>
          <p:nvPr/>
        </p:nvSpPr>
        <p:spPr>
          <a:xfrm>
            <a:off x="2023109" y="1386214"/>
            <a:ext cx="8361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https://www.youtube.com/watch?v=3QvQSgEdhXI</a:t>
            </a:r>
            <a:endParaRPr lang="en-US" sz="2400" b="1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C0BEDB-C547-452C-8922-71984728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4" y="1502720"/>
            <a:ext cx="5210861" cy="4293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xmlns="" id="{96D320DD-18EB-4140-8E9C-FABB8DA3145A}"/>
              </a:ext>
            </a:extLst>
          </p:cNvPr>
          <p:cNvSpPr/>
          <p:nvPr/>
        </p:nvSpPr>
        <p:spPr>
          <a:xfrm>
            <a:off x="5383763" y="2379306"/>
            <a:ext cx="6671388" cy="25845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E190AA-4C26-4425-B3D8-6399BDA463A9}"/>
              </a:ext>
            </a:extLst>
          </p:cNvPr>
          <p:cNvSpPr txBox="1"/>
          <p:nvPr/>
        </p:nvSpPr>
        <p:spPr>
          <a:xfrm>
            <a:off x="6096000" y="2880599"/>
            <a:ext cx="4982546" cy="153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Khi rụng khỏi cành cây, quả táo luôn rơi xuống mặt đất vì Trái Đất hút quả táo một lực.</a:t>
            </a:r>
            <a:endParaRPr lang="en-US" sz="2800" b="1">
              <a:solidFill>
                <a:srgbClr val="FFFF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2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1E9E2E4-BEE6-4CD6-8CF9-6AE7C12B892D}"/>
              </a:ext>
            </a:extLst>
          </p:cNvPr>
          <p:cNvGrpSpPr/>
          <p:nvPr/>
        </p:nvGrpSpPr>
        <p:grpSpPr>
          <a:xfrm>
            <a:off x="1744825" y="1590176"/>
            <a:ext cx="8164285" cy="3513669"/>
            <a:chOff x="1726164" y="1562184"/>
            <a:chExt cx="8164285" cy="3513669"/>
          </a:xfrm>
        </p:grpSpPr>
        <p:pic>
          <p:nvPicPr>
            <p:cNvPr id="6" name="Picture 5" descr="Sách Khoa học tự nhiên lớp 6 mới - Chân trời sáng tạo">
              <a:extLst>
                <a:ext uri="{FF2B5EF4-FFF2-40B4-BE49-F238E27FC236}">
                  <a16:creationId xmlns:a16="http://schemas.microsoft.com/office/drawing/2014/main" xmlns="" id="{98AC4E92-803B-41C3-A503-FB900BFA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164" y="1570929"/>
              <a:ext cx="2492827" cy="3504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Sách bài tập Khoa học tự nhiên 6 chân trời sáng tạo">
              <a:extLst>
                <a:ext uri="{FF2B5EF4-FFF2-40B4-BE49-F238E27FC236}">
                  <a16:creationId xmlns:a16="http://schemas.microsoft.com/office/drawing/2014/main" xmlns="" id="{D53A0E9D-D86E-4CCC-B246-2401A642A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709" y="1562184"/>
              <a:ext cx="2649740" cy="34774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Arrow: Left-Right 7">
            <a:extLst>
              <a:ext uri="{FF2B5EF4-FFF2-40B4-BE49-F238E27FC236}">
                <a16:creationId xmlns:a16="http://schemas.microsoft.com/office/drawing/2014/main" xmlns="" id="{5BA0B340-465B-4AB7-9825-3D713E7CAB48}"/>
              </a:ext>
            </a:extLst>
          </p:cNvPr>
          <p:cNvSpPr/>
          <p:nvPr/>
        </p:nvSpPr>
        <p:spPr>
          <a:xfrm>
            <a:off x="4216469" y="2901251"/>
            <a:ext cx="3033038" cy="1525425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 hấp dẫn</a:t>
            </a:r>
            <a:endParaRPr lang="en-US" sz="2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ST khung hoa dây tạo nền cho PP - Website ca sĩ Quang Hiệu (cao thủ tin  học)">
            <a:extLst>
              <a:ext uri="{FF2B5EF4-FFF2-40B4-BE49-F238E27FC236}">
                <a16:creationId xmlns:a16="http://schemas.microsoft.com/office/drawing/2014/main" xmlns="" id="{3A1CF770-B63C-4284-B880-66DAEE351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176" y="-2337320"/>
            <a:ext cx="5775649" cy="115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918C8C-5CCF-4078-B9AF-29386C2096E1}"/>
              </a:ext>
            </a:extLst>
          </p:cNvPr>
          <p:cNvSpPr/>
          <p:nvPr/>
        </p:nvSpPr>
        <p:spPr>
          <a:xfrm>
            <a:off x="1840659" y="2213132"/>
            <a:ext cx="916460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Mọi vật có khối lượng đều hút nhau với một lực. Lực hút này gọi là lực hấp dẫn.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e-AT" sz="3200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Lực hấp dẫn là lực hút giữa các vật có khối lượng.</a:t>
            </a:r>
            <a:endParaRPr lang="en-US" sz="3200" b="1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TRỌNG LƯỢNG CỦA VẬT</a:t>
            </a:r>
          </a:p>
        </p:txBody>
      </p:sp>
      <p:pic>
        <p:nvPicPr>
          <p:cNvPr id="1026" name="Picture 2" descr="Download Free png Child , Students, group of children studying illustration 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70778" y="1193598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1028" name="Picture 4" descr="Khung viền PowerPoint đẹp">
            <a:extLst>
              <a:ext uri="{FF2B5EF4-FFF2-40B4-BE49-F238E27FC236}">
                <a16:creationId xmlns:a16="http://schemas.microsoft.com/office/drawing/2014/main" xmlns="" id="{2649FBDA-B702-4242-A595-387F9976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14" y="2386367"/>
            <a:ext cx="8727439" cy="42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95814B-985A-4653-8630-7EF1B0BB1709}"/>
              </a:ext>
            </a:extLst>
          </p:cNvPr>
          <p:cNvSpPr/>
          <p:nvPr/>
        </p:nvSpPr>
        <p:spPr>
          <a:xfrm>
            <a:off x="3444530" y="2660534"/>
            <a:ext cx="7530799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Tiến hành thí nghiệm đo trọng lượng của các quả nặng theo hướng dẫn trong phiếu số 3.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Thảo luận, hoàn thiện bảng 1 và các nội dung còn thiếu trong phiếu học tập số 3.</a:t>
            </a:r>
          </a:p>
        </p:txBody>
      </p:sp>
    </p:spTree>
    <p:extLst>
      <p:ext uri="{BB962C8B-B14F-4D97-AF65-F5344CB8AC3E}">
        <p14:creationId xmlns:p14="http://schemas.microsoft.com/office/powerpoint/2010/main" val="116970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50050"/>
              </p:ext>
            </p:extLst>
          </p:nvPr>
        </p:nvGraphicFramePr>
        <p:xfrm>
          <a:off x="584662" y="1858253"/>
          <a:ext cx="11022676" cy="4232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7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9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30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29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58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các quả nặng (kg)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chỉ lực kế </a:t>
                      </a:r>
                      <a:b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lượng các quả nặng 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1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2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3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83051" y="5270938"/>
            <a:ext cx="165540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0,3 kg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02246" y="4134953"/>
            <a:ext cx="2019178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0,2 kg</a:t>
            </a:r>
            <a:endParaRPr lang="en-US" sz="36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5819" y="3158589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100 g = 0,1 kg</a:t>
            </a:r>
            <a:endParaRPr lang="en-US" sz="3600" b="1"/>
          </a:p>
        </p:txBody>
      </p:sp>
      <p:sp>
        <p:nvSpPr>
          <p:cNvPr id="13" name="Rectangle 12"/>
          <p:cNvSpPr/>
          <p:nvPr/>
        </p:nvSpPr>
        <p:spPr>
          <a:xfrm>
            <a:off x="7058318" y="5272764"/>
            <a:ext cx="97839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42439" y="4138259"/>
            <a:ext cx="96041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N</a:t>
            </a:r>
            <a:endParaRPr lang="en-US" sz="36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07117" y="3242017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N</a:t>
            </a:r>
            <a:endParaRPr lang="en-US" sz="3600" b="1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1D09CCF4-0AF7-4D09-9AFB-E5326E82A404}"/>
              </a:ext>
            </a:extLst>
          </p:cNvPr>
          <p:cNvSpPr/>
          <p:nvPr/>
        </p:nvSpPr>
        <p:spPr>
          <a:xfrm>
            <a:off x="355600" y="426720"/>
            <a:ext cx="2133600" cy="86961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1</a:t>
            </a:r>
          </a:p>
        </p:txBody>
      </p:sp>
    </p:spTree>
    <p:extLst>
      <p:ext uri="{BB962C8B-B14F-4D97-AF65-F5344CB8AC3E}">
        <p14:creationId xmlns:p14="http://schemas.microsoft.com/office/powerpoint/2010/main" val="42065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580" y="1065532"/>
            <a:ext cx="12156420" cy="4726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Treo quả nặng vào lò xo, lò xo ..…….……………… Nguyên nhân là do ........................................ của Trái đất tác dụng lên quả nặng.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này gọi là ....................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Lò xo dãn ra theo phương.................... chiều……….…………...........................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ra, trọng lực có phương.................... chiều …………………..........................	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Độ lớn của ................. gọi là trọng lượng.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đo độ lớn của trọng lực bằng …………	</a:t>
            </a:r>
          </a:p>
        </p:txBody>
      </p:sp>
      <p:sp>
        <p:nvSpPr>
          <p:cNvPr id="2" name="Rectangle 1"/>
          <p:cNvSpPr/>
          <p:nvPr/>
        </p:nvSpPr>
        <p:spPr>
          <a:xfrm>
            <a:off x="4237629" y="2947547"/>
            <a:ext cx="4572000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72265" y="3007764"/>
            <a:ext cx="5335584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trên xuống (hướng về trái đất)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0023" y="950860"/>
            <a:ext cx="3031599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dãn ra (biến dạng)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010" y="1547434"/>
            <a:ext cx="3411511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hút (lực hấp dẫn)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3441" y="2261840"/>
            <a:ext cx="1585690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82291" y="3658793"/>
            <a:ext cx="1999098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51945" y="3731260"/>
            <a:ext cx="658155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trên xuống (hướng về trái đất)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99957" y="4364906"/>
            <a:ext cx="1585690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50023" y="5093472"/>
            <a:ext cx="1106393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kế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049ECF40-D3CD-4ED5-888D-7EB7CB7E5425}"/>
              </a:ext>
            </a:extLst>
          </p:cNvPr>
          <p:cNvSpPr/>
          <p:nvPr/>
        </p:nvSpPr>
        <p:spPr>
          <a:xfrm>
            <a:off x="619760" y="132080"/>
            <a:ext cx="4084320" cy="107696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504A13-61E5-4E20-B57F-777D3B38FADA}"/>
              </a:ext>
            </a:extLst>
          </p:cNvPr>
          <p:cNvSpPr txBox="1"/>
          <p:nvPr/>
        </p:nvSpPr>
        <p:spPr>
          <a:xfrm>
            <a:off x="802116" y="362549"/>
            <a:ext cx="385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endParaRPr lang="vi-VN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90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  <p:bldP spid="3" grpId="0"/>
      <p:bldP spid="4" grpId="0"/>
      <p:bldP spid="5" grpId="0"/>
      <p:bldP spid="13" grpId="0"/>
      <p:bldP spid="15" grpId="0"/>
      <p:bldP spid="16" grpId="0"/>
      <p:bldP spid="17" grpId="0"/>
      <p:bldP spid="6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81243"/>
              </p:ext>
            </p:extLst>
          </p:nvPr>
        </p:nvGraphicFramePr>
        <p:xfrm>
          <a:off x="521855" y="700013"/>
          <a:ext cx="11022676" cy="4232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7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9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30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291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58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các quả nặng (kg)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chỉ lực kế </a:t>
                      </a:r>
                      <a:b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lượng các quả nặng 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1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2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3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787586" y="4080042"/>
            <a:ext cx="165540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0,3 kg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39439" y="2976713"/>
            <a:ext cx="2019178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0,2 kg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9331" y="2017523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0,1 kg</a:t>
            </a:r>
            <a:endParaRPr lang="en-US" sz="3600" b="1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5511" y="4098787"/>
            <a:ext cx="97839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79632" y="2979131"/>
            <a:ext cx="96041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44310" y="2052599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N</a:t>
            </a:r>
            <a:endParaRPr lang="en-US" sz="3600" b="1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86001" y="4087702"/>
            <a:ext cx="97839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19109" y="2984375"/>
            <a:ext cx="96041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34800" y="2025185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N</a:t>
            </a:r>
            <a:endParaRPr lang="en-US" sz="3600" b="1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686" y="5112540"/>
            <a:ext cx="11763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của vật ......................... thì trọng lượng của vật ........................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45908" y="4980305"/>
            <a:ext cx="19127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lớn</a:t>
            </a:r>
          </a:p>
          <a:p>
            <a:pPr algn="ctr"/>
            <a:r>
              <a:rPr lang="pt-BR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/(càng nhỏ)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27371" y="4980305"/>
            <a:ext cx="19127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lớn</a:t>
            </a:r>
          </a:p>
          <a:p>
            <a:pPr algn="ctr"/>
            <a:r>
              <a:rPr lang="pt-BR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/(càng nhỏ)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EECF66-7196-4AEF-995A-DB188F2C1921}"/>
              </a:ext>
            </a:extLst>
          </p:cNvPr>
          <p:cNvSpPr/>
          <p:nvPr/>
        </p:nvSpPr>
        <p:spPr>
          <a:xfrm>
            <a:off x="4873380" y="4268688"/>
            <a:ext cx="4559870" cy="190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khối lượng của vật (kg)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sz="28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P: trọng lượng của vật (N)</a:t>
            </a:r>
          </a:p>
        </p:txBody>
      </p:sp>
      <p:pic>
        <p:nvPicPr>
          <p:cNvPr id="2052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xmlns="" id="{94753904-3E44-4FD5-A587-A549BE96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D9318B-6F07-4473-A773-0E93778FF6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6" y="813860"/>
            <a:ext cx="8668139" cy="3454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B16010-2C44-4B3F-B9A5-1951C1ACC539}"/>
              </a:ext>
            </a:extLst>
          </p:cNvPr>
          <p:cNvSpPr txBox="1"/>
          <p:nvPr/>
        </p:nvSpPr>
        <p:spPr>
          <a:xfrm>
            <a:off x="177555" y="128915"/>
            <a:ext cx="2201661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</p:txBody>
      </p:sp>
      <p:pic>
        <p:nvPicPr>
          <p:cNvPr id="8" name="Picture 8" descr="Ảnh khung viền PowerPoint dễ thương">
            <a:extLst>
              <a:ext uri="{FF2B5EF4-FFF2-40B4-BE49-F238E27FC236}">
                <a16:creationId xmlns:a16="http://schemas.microsoft.com/office/drawing/2014/main" xmlns="" id="{ACBD5B6B-B08F-48DC-9590-C028A8467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4" y="1106922"/>
            <a:ext cx="9783192" cy="4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ECBA17-CA31-4101-BEAF-C60C3281A9CB}"/>
              </a:ext>
            </a:extLst>
          </p:cNvPr>
          <p:cNvSpPr txBox="1"/>
          <p:nvPr/>
        </p:nvSpPr>
        <p:spPr>
          <a:xfrm>
            <a:off x="1023279" y="1716448"/>
            <a:ext cx="700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A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0">
                <a:solidFill>
                  <a:srgbClr val="00A2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 hai ví dụ về lực hấp dẫn trong đời sống.</a:t>
            </a:r>
            <a:endParaRPr lang="vi-VN" sz="2800" b="1" i="0">
              <a:solidFill>
                <a:srgbClr val="00A2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757F3-2B8A-459E-A799-649D04EC4776}"/>
              </a:ext>
            </a:extLst>
          </p:cNvPr>
          <p:cNvSpPr txBox="1"/>
          <p:nvPr/>
        </p:nvSpPr>
        <p:spPr>
          <a:xfrm>
            <a:off x="1023279" y="2587584"/>
            <a:ext cx="700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1: Lực hấp dẫn giữa Trái Đất và Mặt Trăng.</a:t>
            </a:r>
            <a:endParaRPr lang="vi-VN" sz="2800" b="1" i="0">
              <a:solidFill>
                <a:srgbClr val="FF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867E9B-7629-4DEE-B8F1-C8329C5BDE06}"/>
              </a:ext>
            </a:extLst>
          </p:cNvPr>
          <p:cNvSpPr txBox="1"/>
          <p:nvPr/>
        </p:nvSpPr>
        <p:spPr>
          <a:xfrm>
            <a:off x="1023279" y="4011609"/>
            <a:ext cx="700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 Lực hấp dẫn giữa hai quyển sách đặt trên bàn.</a:t>
            </a:r>
            <a:endParaRPr lang="vi-VN" sz="2800" b="1" i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5">
            <a:extLst>
              <a:ext uri="{FF2B5EF4-FFF2-40B4-BE49-F238E27FC236}">
                <a16:creationId xmlns:a16="http://schemas.microsoft.com/office/drawing/2014/main" xmlns="" id="{01264165-E938-436A-A808-3B5460B9B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0415" y="6266883"/>
            <a:ext cx="1614595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BFD9CE8-09D9-4DF7-8531-6AA388309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250" y="3365376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xmlns="" id="{DBCE052A-9A8A-42DF-BC73-CD653A993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60387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8">
            <a:extLst>
              <a:ext uri="{FF2B5EF4-FFF2-40B4-BE49-F238E27FC236}">
                <a16:creationId xmlns:a16="http://schemas.microsoft.com/office/drawing/2014/main" xmlns="" id="{24907DDF-D3A8-499D-B421-5574E5C4F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41972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xmlns="" id="{D48C77F6-13AD-4F3B-9852-C4B0EA653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3357438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xmlns="" id="{DA93F984-63F9-449D-8F62-0E1948B36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51370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WordArt 13">
            <a:extLst>
              <a:ext uri="{FF2B5EF4-FFF2-40B4-BE49-F238E27FC236}">
                <a16:creationId xmlns:a16="http://schemas.microsoft.com/office/drawing/2014/main" xmlns="" id="{1ADFDF6E-7B9D-484D-97E0-9C14EE4F5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99325" y="5881563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31" name="Rectangle 14" descr="Medium wood">
            <a:extLst>
              <a:ext uri="{FF2B5EF4-FFF2-40B4-BE49-F238E27FC236}">
                <a16:creationId xmlns:a16="http://schemas.microsoft.com/office/drawing/2014/main" xmlns="" id="{1D23A2C4-4AAB-46B4-A0F5-96AE42833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250" y="3365376"/>
            <a:ext cx="98425" cy="27432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WordArt 15">
            <a:extLst>
              <a:ext uri="{FF2B5EF4-FFF2-40B4-BE49-F238E27FC236}">
                <a16:creationId xmlns:a16="http://schemas.microsoft.com/office/drawing/2014/main" xmlns="" id="{950980A3-A8D0-4AEC-8913-0E74CF4D42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59638" y="327647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30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FD8C3F6-2105-400C-8C6F-71CDCCB8E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626" y="6262891"/>
            <a:ext cx="183937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WordArt 15">
            <a:extLst>
              <a:ext uri="{FF2B5EF4-FFF2-40B4-BE49-F238E27FC236}">
                <a16:creationId xmlns:a16="http://schemas.microsoft.com/office/drawing/2014/main" xmlns="" id="{53260FBF-12E6-49D4-B677-8BF7C05D1A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59638" y="408292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20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  <p:sp>
        <p:nvSpPr>
          <p:cNvPr id="35" name="WordArt 15">
            <a:extLst>
              <a:ext uri="{FF2B5EF4-FFF2-40B4-BE49-F238E27FC236}">
                <a16:creationId xmlns:a16="http://schemas.microsoft.com/office/drawing/2014/main" xmlns="" id="{D2DB4057-8359-4C61-8EFA-85FA0036BC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61225" y="5024313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270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xmlns="" id="{5DB2B1D9-52EB-4744-98C7-1AC54D1DE832}"/>
              </a:ext>
            </a:extLst>
          </p:cNvPr>
          <p:cNvSpPr>
            <a:spLocks noChangeArrowheads="1"/>
          </p:cNvSpPr>
          <p:nvPr/>
        </p:nvSpPr>
        <p:spPr bwMode="invGray">
          <a:xfrm flipH="1">
            <a:off x="1560202" y="1237781"/>
            <a:ext cx="8251794" cy="4544997"/>
          </a:xfrm>
          <a:prstGeom prst="rightArrow">
            <a:avLst>
              <a:gd name="adj1" fmla="val 79306"/>
              <a:gd name="adj2" fmla="val 32325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BD6A96B4-A39F-46CF-A290-D454AEDABC1F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822310" y="1808726"/>
            <a:ext cx="5672831" cy="340310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1">
                  <a:gamma/>
                  <a:shade val="6078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0784"/>
                  <a:invGamma/>
                </a:schemeClr>
              </a:gs>
            </a:gsLst>
            <a:lin ang="270000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vi-VN" sz="3200" b="1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xmlns="" id="{B2E6D76D-B0E4-4015-B294-97ACB2395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156" y="2781300"/>
            <a:ext cx="2514600" cy="1295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42AAB7-A7F5-49F5-BE9B-AF42CDEFEB6D}"/>
              </a:ext>
            </a:extLst>
          </p:cNvPr>
          <p:cNvSpPr txBox="1"/>
          <p:nvPr/>
        </p:nvSpPr>
        <p:spPr>
          <a:xfrm>
            <a:off x="2902208" y="2088663"/>
            <a:ext cx="55130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vi-VN" sz="2800" b="1" i="0" u="none" strike="noStrike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khái niệm về khối lượng </a:t>
            </a:r>
            <a:r>
              <a:rPr lang="en-US" sz="2800" b="1" i="0" u="none" strike="noStrike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(s</a:t>
            </a:r>
            <a:r>
              <a:rPr lang="vi-VN" sz="2800" b="1" i="0" u="none" strike="noStrike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 đo lượng chất của một</a:t>
            </a:r>
            <a:r>
              <a:rPr lang="en-US" sz="2800" b="1" i="0" u="none" strike="noStrike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b="1" i="0" u="none" strike="noStrike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sz="2800" b="1" i="0" u="none" strike="noStrike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1" i="0" u="none" strike="noStrike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i="0" u="none" strike="noStrike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ực hấp dẫn </a:t>
            </a:r>
            <a:r>
              <a:rPr lang="en-US" sz="2800" b="1" i="0" u="none" strike="noStrike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i="0" u="none" strike="noStrike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 hút giữa các vật có khối lượng</a:t>
            </a:r>
            <a:r>
              <a:rPr lang="en-US" sz="2800" b="1" i="0" u="none" strike="noStrike">
                <a:solidFill>
                  <a:srgbClr val="FF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2800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rọng lượng của vật</a:t>
            </a:r>
            <a:r>
              <a:rPr lang="en-US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lớn của lực hút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rái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ất tác dụng</a:t>
            </a:r>
            <a:r>
              <a:rPr lang="en-US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 vật</a:t>
            </a:r>
            <a:r>
              <a:rPr lang="en-US" sz="2800" b="1" i="0" u="none" strike="noStrike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2800" b="1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Ảnh khung viền PowerPoint khung gỗ">
            <a:extLst>
              <a:ext uri="{FF2B5EF4-FFF2-40B4-BE49-F238E27FC236}">
                <a16:creationId xmlns:a16="http://schemas.microsoft.com/office/drawing/2014/main" xmlns="" id="{DA20AFFA-1375-418E-A422-7A254C74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585"/>
            <a:ext cx="9936902" cy="61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3504300-3C79-4811-9717-422EE7E405F0}"/>
              </a:ext>
            </a:extLst>
          </p:cNvPr>
          <p:cNvSpPr txBox="1"/>
          <p:nvPr/>
        </p:nvSpPr>
        <p:spPr>
          <a:xfrm>
            <a:off x="1581858" y="1331947"/>
            <a:ext cx="65678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b="1" i="0">
                <a:solidFill>
                  <a:srgbClr val="FF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0">
                <a:solidFill>
                  <a:srgbClr val="FF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có khối lượng 20 g thì trọng lượng tương ứng là bao nhiêu Newton ?</a:t>
            </a:r>
            <a:endParaRPr lang="vi-VN" sz="2800" b="1" i="0">
              <a:solidFill>
                <a:srgbClr val="0099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85CE0CE-0B77-46AF-BF4C-9303FA3D72C6}"/>
              </a:ext>
            </a:extLst>
          </p:cNvPr>
          <p:cNvSpPr txBox="1"/>
          <p:nvPr/>
        </p:nvSpPr>
        <p:spPr>
          <a:xfrm>
            <a:off x="1691703" y="2827658"/>
            <a:ext cx="314775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algn="just">
              <a:spcAft>
                <a:spcPts val="600"/>
              </a:spcAft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20 g = 0,02 kg</a:t>
            </a:r>
          </a:p>
          <a:p>
            <a:pPr algn="just">
              <a:spcAft>
                <a:spcPts val="600"/>
              </a:spcAft>
            </a:pPr>
            <a:r>
              <a:rPr lang="en-US" sz="2800" b="1" i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 = ? N</a:t>
            </a:r>
            <a:endParaRPr lang="vi-VN" sz="2800" b="1" i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4EC636A-3658-4D9C-9BB9-B53132102F56}"/>
              </a:ext>
            </a:extLst>
          </p:cNvPr>
          <p:cNvSpPr txBox="1"/>
          <p:nvPr/>
        </p:nvSpPr>
        <p:spPr>
          <a:xfrm>
            <a:off x="4663440" y="2866386"/>
            <a:ext cx="4399279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pPr algn="just">
              <a:spcAft>
                <a:spcPts val="600"/>
              </a:spcAft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vật:</a:t>
            </a:r>
          </a:p>
          <a:p>
            <a:pPr algn="just">
              <a:spcAft>
                <a:spcPts val="600"/>
              </a:spcAft>
            </a:pPr>
            <a:r>
              <a:rPr lang="en-US" sz="2800" b="1" i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 = 10m = 10.0,02 = 0,2 (N)</a:t>
            </a:r>
          </a:p>
          <a:p>
            <a:pPr algn="just"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P = 0,2 N</a:t>
            </a:r>
            <a:endParaRPr lang="vi-VN" sz="28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5">
            <a:extLst>
              <a:ext uri="{FF2B5EF4-FFF2-40B4-BE49-F238E27FC236}">
                <a16:creationId xmlns:a16="http://schemas.microsoft.com/office/drawing/2014/main" xmlns="" id="{89DF1C13-2B8C-47C2-923C-BD3E5D56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0415" y="6266883"/>
            <a:ext cx="1614595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03CA87F-904C-453C-B86F-F37DAFB8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250" y="3365376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xmlns="" id="{949204D7-27C6-4906-BBEC-883FCE4CB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60387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8">
            <a:extLst>
              <a:ext uri="{FF2B5EF4-FFF2-40B4-BE49-F238E27FC236}">
                <a16:creationId xmlns:a16="http://schemas.microsoft.com/office/drawing/2014/main" xmlns="" id="{08CB7758-8E01-42F4-8FA9-71B7B067A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41972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9">
            <a:extLst>
              <a:ext uri="{FF2B5EF4-FFF2-40B4-BE49-F238E27FC236}">
                <a16:creationId xmlns:a16="http://schemas.microsoft.com/office/drawing/2014/main" xmlns="" id="{F92C51F1-CFE9-464A-AC8C-E7C897AE1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3357438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10">
            <a:extLst>
              <a:ext uri="{FF2B5EF4-FFF2-40B4-BE49-F238E27FC236}">
                <a16:creationId xmlns:a16="http://schemas.microsoft.com/office/drawing/2014/main" xmlns="" id="{BDEA4F79-4950-4E5F-87CC-113E600D6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51370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WordArt 13">
            <a:extLst>
              <a:ext uri="{FF2B5EF4-FFF2-40B4-BE49-F238E27FC236}">
                <a16:creationId xmlns:a16="http://schemas.microsoft.com/office/drawing/2014/main" xmlns="" id="{894BA050-5B23-4411-BDA4-D96E2C099C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99325" y="5881563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29" name="Rectangle 14" descr="Medium wood">
            <a:extLst>
              <a:ext uri="{FF2B5EF4-FFF2-40B4-BE49-F238E27FC236}">
                <a16:creationId xmlns:a16="http://schemas.microsoft.com/office/drawing/2014/main" xmlns="" id="{06268470-DB89-40A7-AFF5-9821D3535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250" y="3365376"/>
            <a:ext cx="98425" cy="274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WordArt 15">
            <a:extLst>
              <a:ext uri="{FF2B5EF4-FFF2-40B4-BE49-F238E27FC236}">
                <a16:creationId xmlns:a16="http://schemas.microsoft.com/office/drawing/2014/main" xmlns="" id="{87E32DC4-832D-4D47-8ED6-D2DD7E5ACC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59638" y="327647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30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030B9C7-6083-4D72-A3CB-DCDF5CEF4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626" y="6262891"/>
            <a:ext cx="183937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WordArt 15">
            <a:extLst>
              <a:ext uri="{FF2B5EF4-FFF2-40B4-BE49-F238E27FC236}">
                <a16:creationId xmlns:a16="http://schemas.microsoft.com/office/drawing/2014/main" xmlns="" id="{6EBDFECA-C49A-428A-A256-9B41CED9B8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59638" y="408292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20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  <p:sp>
        <p:nvSpPr>
          <p:cNvPr id="33" name="WordArt 15">
            <a:extLst>
              <a:ext uri="{FF2B5EF4-FFF2-40B4-BE49-F238E27FC236}">
                <a16:creationId xmlns:a16="http://schemas.microsoft.com/office/drawing/2014/main" xmlns="" id="{74B6F059-860B-487B-A792-3219F775E5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61225" y="5024313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756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17">
            <a:extLst>
              <a:ext uri="{FF2B5EF4-FFF2-40B4-BE49-F238E27FC236}">
                <a16:creationId xmlns:a16="http://schemas.microsoft.com/office/drawing/2014/main" xmlns="" id="{22828F4C-89FD-4007-8C53-CAB07AEF03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485124"/>
            <a:ext cx="2239471" cy="498475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384B50-4B9E-4BDD-A439-8EA21578C191}"/>
              </a:ext>
            </a:extLst>
          </p:cNvPr>
          <p:cNvSpPr txBox="1"/>
          <p:nvPr/>
        </p:nvSpPr>
        <p:spPr>
          <a:xfrm>
            <a:off x="2292778" y="509524"/>
            <a:ext cx="9509760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có trọng lượng 40 N thì có khối lượng bao nhiêu kg ?</a:t>
            </a:r>
            <a:endParaRPr lang="vi-VN" sz="2800" b="1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ình ảnh Biên Giới Xanh Biên Giới áp Phích Khung Biên Giới, Biên Giới Sáng  Tạo, Ren Tươi, Bằng Tay Viền miễn phí tải tập tin PNG PSDComment và Vector">
            <a:extLst>
              <a:ext uri="{FF2B5EF4-FFF2-40B4-BE49-F238E27FC236}">
                <a16:creationId xmlns:a16="http://schemas.microsoft.com/office/drawing/2014/main" xmlns="" id="{E0316753-0BD0-4692-875F-69F2940C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8" y="2450545"/>
            <a:ext cx="3811405" cy="27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D647BA-1630-4103-A3E1-357D36FEE692}"/>
              </a:ext>
            </a:extLst>
          </p:cNvPr>
          <p:cNvSpPr txBox="1"/>
          <p:nvPr/>
        </p:nvSpPr>
        <p:spPr>
          <a:xfrm>
            <a:off x="1014393" y="3007052"/>
            <a:ext cx="210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B1C8C29-3739-4504-B7ED-07FB616329D3}"/>
              </a:ext>
            </a:extLst>
          </p:cNvPr>
          <p:cNvSpPr txBox="1"/>
          <p:nvPr/>
        </p:nvSpPr>
        <p:spPr>
          <a:xfrm>
            <a:off x="991533" y="3460459"/>
            <a:ext cx="381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2800" b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N</a:t>
            </a:r>
            <a:endParaRPr lang="en-US" sz="2800">
              <a:solidFill>
                <a:srgbClr val="FF66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3938AF-8A5A-415D-915F-68DAC4B80F3A}"/>
              </a:ext>
            </a:extLst>
          </p:cNvPr>
          <p:cNvSpPr txBox="1"/>
          <p:nvPr/>
        </p:nvSpPr>
        <p:spPr>
          <a:xfrm>
            <a:off x="1372713" y="3921463"/>
            <a:ext cx="1824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kg</a:t>
            </a:r>
            <a:endParaRPr lang="en-US" sz="2800">
              <a:solidFill>
                <a:srgbClr val="FF6600"/>
              </a:solidFill>
            </a:endParaRPr>
          </a:p>
        </p:txBody>
      </p:sp>
      <p:pic>
        <p:nvPicPr>
          <p:cNvPr id="24" name="Picture 6" descr="File vector họa tiết viền đơn nghệ thuật khung tranh 37789 - 123Design.org">
            <a:extLst>
              <a:ext uri="{FF2B5EF4-FFF2-40B4-BE49-F238E27FC236}">
                <a16:creationId xmlns:a16="http://schemas.microsoft.com/office/drawing/2014/main" xmlns="" id="{43077E86-CE72-483D-9866-D388DA77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61" y="2057577"/>
            <a:ext cx="5213041" cy="318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5FB8B-995A-415F-B1FA-4CB7AC7E6E22}"/>
              </a:ext>
            </a:extLst>
          </p:cNvPr>
          <p:cNvSpPr txBox="1"/>
          <p:nvPr/>
        </p:nvSpPr>
        <p:spPr>
          <a:xfrm>
            <a:off x="4728961" y="2475911"/>
            <a:ext cx="3375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của vật: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5389941-6D3C-46D2-A30F-3F2C0A1B16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14691"/>
              </p:ext>
            </p:extLst>
          </p:nvPr>
        </p:nvGraphicFramePr>
        <p:xfrm>
          <a:off x="4728961" y="3429504"/>
          <a:ext cx="4414202" cy="83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2273040" imgH="431640" progId="Equation.DSMT4">
                  <p:embed/>
                </p:oleObj>
              </mc:Choice>
              <mc:Fallback>
                <p:oleObj name="Equation" r:id="rId7" imgW="2273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28961" y="3429504"/>
                        <a:ext cx="4414202" cy="837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8346BA9-5F9B-4748-8DDE-546D716939E3}"/>
              </a:ext>
            </a:extLst>
          </p:cNvPr>
          <p:cNvSpPr txBox="1"/>
          <p:nvPr/>
        </p:nvSpPr>
        <p:spPr>
          <a:xfrm>
            <a:off x="4728961" y="4267200"/>
            <a:ext cx="441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Vậy: m = 4 kg</a:t>
            </a: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xmlns="" id="{9DFB4AE1-B93C-408F-850A-76DE5756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0415" y="6266883"/>
            <a:ext cx="1614595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CCC406D-55FF-4DFD-9165-2EA430E77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250" y="3365376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xmlns="" id="{E71F6330-E463-4C04-94F2-68E08A035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60387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xmlns="" id="{A59E75C5-9EE1-419B-A17F-4953CC258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41972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xmlns="" id="{85495817-65E5-4D66-B99B-0AF83149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3357438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xmlns="" id="{8150A1CD-B28D-4889-9827-739162A0F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3" y="5137026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WordArt 13">
            <a:extLst>
              <a:ext uri="{FF2B5EF4-FFF2-40B4-BE49-F238E27FC236}">
                <a16:creationId xmlns:a16="http://schemas.microsoft.com/office/drawing/2014/main" xmlns="" id="{91DDA96E-2E11-47CA-9796-824CF1B7AA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99325" y="5881563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34" name="Rectangle 14" descr="Medium wood">
            <a:extLst>
              <a:ext uri="{FF2B5EF4-FFF2-40B4-BE49-F238E27FC236}">
                <a16:creationId xmlns:a16="http://schemas.microsoft.com/office/drawing/2014/main" xmlns="" id="{7F14BFB1-9498-46EA-9461-0EAB47C35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3250" y="3365376"/>
            <a:ext cx="98425" cy="2743200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WordArt 15">
            <a:extLst>
              <a:ext uri="{FF2B5EF4-FFF2-40B4-BE49-F238E27FC236}">
                <a16:creationId xmlns:a16="http://schemas.microsoft.com/office/drawing/2014/main" xmlns="" id="{077248D1-1B5F-4C50-850E-C61EC0F378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59638" y="327647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30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0F6B0A-EECF-4B3F-AA07-0F32E7C30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626" y="6262891"/>
            <a:ext cx="183937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WordArt 15">
            <a:extLst>
              <a:ext uri="{FF2B5EF4-FFF2-40B4-BE49-F238E27FC236}">
                <a16:creationId xmlns:a16="http://schemas.microsoft.com/office/drawing/2014/main" xmlns="" id="{86804603-9031-4CC9-9F5C-9711C5F9C5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59638" y="4082926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20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  <p:sp>
        <p:nvSpPr>
          <p:cNvPr id="38" name="WordArt 15">
            <a:extLst>
              <a:ext uri="{FF2B5EF4-FFF2-40B4-BE49-F238E27FC236}">
                <a16:creationId xmlns:a16="http://schemas.microsoft.com/office/drawing/2014/main" xmlns="" id="{F2142638-5E82-45CF-8D3D-94EA581251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61225" y="5024313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  <a:endParaRPr lang="en-US" sz="3600" kern="10" dirty="0">
              <a:ln w="28575">
                <a:noFill/>
                <a:round/>
                <a:headEnd/>
                <a:tailEnd/>
              </a:ln>
              <a:solidFill>
                <a:srgbClr val="FF0066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517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2" grpId="0"/>
      <p:bldP spid="23" grpId="0"/>
      <p:bldP spid="34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1" y="2447112"/>
            <a:ext cx="649224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500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5000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50000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42080" y="3238182"/>
            <a:ext cx="558800" cy="552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  <p:pic>
        <p:nvPicPr>
          <p:cNvPr id="3074" name="Picture 2" descr="Truck cartoon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47" y="-84919"/>
            <a:ext cx="4259868" cy="28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016AB3-16DD-47F6-A9E5-F08E473EBD9F}"/>
              </a:ext>
            </a:extLst>
          </p:cNvPr>
          <p:cNvSpPr txBox="1"/>
          <p:nvPr/>
        </p:nvSpPr>
        <p:spPr>
          <a:xfrm>
            <a:off x="345441" y="897117"/>
            <a:ext cx="5750559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pl-PL" sz="2800" b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có khối lượng là 5 tấn </a:t>
            </a:r>
            <a:r>
              <a:rPr lang="en-US" sz="2800" b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trọng lượng của ô tô đó là:</a:t>
            </a:r>
            <a:endParaRPr lang="en-US" sz="2800" b="1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911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733C9C-CF0A-4D72-A288-5E22097B3198}"/>
              </a:ext>
            </a:extLst>
          </p:cNvPr>
          <p:cNvSpPr txBox="1"/>
          <p:nvPr/>
        </p:nvSpPr>
        <p:spPr>
          <a:xfrm>
            <a:off x="392749" y="1701516"/>
            <a:ext cx="1115917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trọng lượng tương ứng của các vật sau đây:</a:t>
            </a:r>
          </a:p>
          <a:p>
            <a:pPr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Túi kẹo có khối lượng 150 g.</a:t>
            </a:r>
          </a:p>
          <a:p>
            <a:pPr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Túi đường có khối lượng 2 kg.</a:t>
            </a:r>
          </a:p>
          <a:p>
            <a:pPr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Hộp sữa có khối lượng 380 g.</a:t>
            </a:r>
          </a:p>
          <a:p>
            <a:pPr>
              <a:spcAft>
                <a:spcPts val="12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bạn HS có khối lượng 45 kg thì trọng lượng của bạn đó là bao nhiêu?</a:t>
            </a:r>
            <a:endParaRPr lang="en-US" sz="2800" b="1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800" b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sym typeface="Wingdings" panose="05000000000000000000" pitchFamily="2" charset="2"/>
              </a:rPr>
              <a:t> </a:t>
            </a:r>
            <a:r>
              <a:rPr lang="en-US" sz="2800" b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2 - 3 HS.</a:t>
            </a:r>
            <a:endParaRPr lang="en-US" sz="2800" b="1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WTON BỊ ĐÁNH">
            <a:extLst>
              <a:ext uri="{FF2B5EF4-FFF2-40B4-BE49-F238E27FC236}">
                <a16:creationId xmlns:a16="http://schemas.microsoft.com/office/drawing/2014/main" xmlns="" id="{6CE07BEF-28BB-4824-92C3-F8F33DBB9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E5758D-3B26-4EEA-ADEC-F24F56B1B20C}"/>
              </a:ext>
            </a:extLst>
          </p:cNvPr>
          <p:cNvSpPr/>
          <p:nvPr/>
        </p:nvSpPr>
        <p:spPr>
          <a:xfrm>
            <a:off x="2560006" y="4471015"/>
            <a:ext cx="747839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 BÀI</a:t>
            </a:r>
          </a:p>
        </p:txBody>
      </p:sp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7">
            <a:extLst>
              <a:ext uri="{FF2B5EF4-FFF2-40B4-BE49-F238E27FC236}">
                <a16:creationId xmlns:a16="http://schemas.microsoft.com/office/drawing/2014/main" xmlns="" id="{705ACF5B-EF08-4134-9938-4073BD423D0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40740" y="3466360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4E91D4"/>
              </a:gs>
              <a:gs pos="100000">
                <a:srgbClr val="3477A4"/>
              </a:gs>
            </a:gsLst>
            <a:lin ang="2700000" scaled="1"/>
          </a:gradFill>
          <a:ln>
            <a:noFill/>
          </a:ln>
          <a:effectLst>
            <a:prstShdw prst="shdw12">
              <a:srgbClr val="0000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8">
            <a:extLst>
              <a:ext uri="{FF2B5EF4-FFF2-40B4-BE49-F238E27FC236}">
                <a16:creationId xmlns:a16="http://schemas.microsoft.com/office/drawing/2014/main" xmlns="" id="{EE1B08DA-2A68-49D2-B3D9-1E639CCF6F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4078" y="3474297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3CA1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9">
            <a:extLst>
              <a:ext uri="{FF2B5EF4-FFF2-40B4-BE49-F238E27FC236}">
                <a16:creationId xmlns:a16="http://schemas.microsoft.com/office/drawing/2014/main" xmlns="" id="{F946C29D-0143-4FE7-AB32-B5111108B6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91540" y="5538047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alpha val="0"/>
                </a:srgbClr>
              </a:gs>
              <a:gs pos="100000">
                <a:srgbClr val="3CA1E6">
                  <a:gamma/>
                  <a:tint val="51373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0">
            <a:extLst>
              <a:ext uri="{FF2B5EF4-FFF2-40B4-BE49-F238E27FC236}">
                <a16:creationId xmlns:a16="http://schemas.microsoft.com/office/drawing/2014/main" xmlns="" id="{ECB1591B-D054-4A07-B909-D89D539B25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91540" y="3496522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CA1E6">
                  <a:gamma/>
                  <a:tint val="33333"/>
                  <a:invGamma/>
                </a:srgbClr>
              </a:gs>
              <a:gs pos="100000">
                <a:srgbClr val="3CA1E6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51">
            <a:extLst>
              <a:ext uri="{FF2B5EF4-FFF2-40B4-BE49-F238E27FC236}">
                <a16:creationId xmlns:a16="http://schemas.microsoft.com/office/drawing/2014/main" xmlns="" id="{0B2D86AD-9BBC-44F9-BF52-E5330378C615}"/>
              </a:ext>
            </a:extLst>
          </p:cNvPr>
          <p:cNvGrpSpPr>
            <a:grpSpLocks/>
          </p:cNvGrpSpPr>
          <p:nvPr/>
        </p:nvGrpSpPr>
        <p:grpSpPr bwMode="auto">
          <a:xfrm>
            <a:off x="3285278" y="3112185"/>
            <a:ext cx="642937" cy="735335"/>
            <a:chOff x="1289" y="534"/>
            <a:chExt cx="668" cy="764"/>
          </a:xfrm>
        </p:grpSpPr>
        <p:sp>
          <p:nvSpPr>
            <p:cNvPr id="9" name="Oval 52">
              <a:extLst>
                <a:ext uri="{FF2B5EF4-FFF2-40B4-BE49-F238E27FC236}">
                  <a16:creationId xmlns:a16="http://schemas.microsoft.com/office/drawing/2014/main" xmlns="" id="{14F8A6D3-8C9E-4295-9E98-1A5AE9B974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89" y="534"/>
              <a:ext cx="668" cy="76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53">
              <a:extLst>
                <a:ext uri="{FF2B5EF4-FFF2-40B4-BE49-F238E27FC236}">
                  <a16:creationId xmlns:a16="http://schemas.microsoft.com/office/drawing/2014/main" xmlns="" id="{F6D439F4-604E-47DB-8453-4642B9A9C3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587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54">
              <a:extLst>
                <a:ext uri="{FF2B5EF4-FFF2-40B4-BE49-F238E27FC236}">
                  <a16:creationId xmlns:a16="http://schemas.microsoft.com/office/drawing/2014/main" xmlns="" id="{87C39D22-CC21-49C5-88ED-A7200DB2C9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04" y="591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55">
              <a:extLst>
                <a:ext uri="{FF2B5EF4-FFF2-40B4-BE49-F238E27FC236}">
                  <a16:creationId xmlns:a16="http://schemas.microsoft.com/office/drawing/2014/main" xmlns="" id="{9AC22F95-2134-48F0-B6CB-160DA9B743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1" y="597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val 56">
              <a:extLst>
                <a:ext uri="{FF2B5EF4-FFF2-40B4-BE49-F238E27FC236}">
                  <a16:creationId xmlns:a16="http://schemas.microsoft.com/office/drawing/2014/main" xmlns="" id="{523D0404-8EC5-47F3-8DDC-F9AC9BA9B5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6" y="613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Box 57">
            <a:extLst>
              <a:ext uri="{FF2B5EF4-FFF2-40B4-BE49-F238E27FC236}">
                <a16:creationId xmlns:a16="http://schemas.microsoft.com/office/drawing/2014/main" xmlns="" id="{10A578E3-2015-4FEE-BFA7-F67A11974E7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18295" y="3250460"/>
            <a:ext cx="3642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xmlns="" id="{6F22B811-9081-4A1C-8742-8D175D675F2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616940" y="3920385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</a:t>
            </a:r>
          </a:p>
        </p:txBody>
      </p:sp>
      <p:sp>
        <p:nvSpPr>
          <p:cNvPr id="16" name="AutoShape 59">
            <a:extLst>
              <a:ext uri="{FF2B5EF4-FFF2-40B4-BE49-F238E27FC236}">
                <a16:creationId xmlns:a16="http://schemas.microsoft.com/office/drawing/2014/main" xmlns="" id="{FCD1D214-439E-40F3-A81E-FA824F87FD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65140" y="3466360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B59F43"/>
              </a:gs>
              <a:gs pos="100000">
                <a:srgbClr val="8F8849"/>
              </a:gs>
            </a:gsLst>
            <a:lin ang="2700000" scaled="1"/>
          </a:gradFill>
          <a:ln>
            <a:noFill/>
          </a:ln>
          <a:effectLst>
            <a:prstShdw prst="shdw11">
              <a:srgbClr val="0000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60">
            <a:extLst>
              <a:ext uri="{FF2B5EF4-FFF2-40B4-BE49-F238E27FC236}">
                <a16:creationId xmlns:a16="http://schemas.microsoft.com/office/drawing/2014/main" xmlns="" id="{5FA037D4-7A63-4E4E-A589-CCC430DA3E9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98478" y="3474297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E9E0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61">
            <a:extLst>
              <a:ext uri="{FF2B5EF4-FFF2-40B4-BE49-F238E27FC236}">
                <a16:creationId xmlns:a16="http://schemas.microsoft.com/office/drawing/2014/main" xmlns="" id="{209FB3EC-B2E0-4F32-B4C8-FE072B058A5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15940" y="5538047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/>
              </a:gs>
              <a:gs pos="100000">
                <a:srgbClr val="E9E065">
                  <a:gamma/>
                  <a:tint val="57647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62">
            <a:extLst>
              <a:ext uri="{FF2B5EF4-FFF2-40B4-BE49-F238E27FC236}">
                <a16:creationId xmlns:a16="http://schemas.microsoft.com/office/drawing/2014/main" xmlns="" id="{B38014CE-D51E-4B38-BD30-6470DAF53B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15940" y="3496522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9E065">
                  <a:gamma/>
                  <a:tint val="33333"/>
                  <a:invGamma/>
                </a:srgbClr>
              </a:gs>
              <a:gs pos="100000">
                <a:srgbClr val="E9E06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63">
            <a:extLst>
              <a:ext uri="{FF2B5EF4-FFF2-40B4-BE49-F238E27FC236}">
                <a16:creationId xmlns:a16="http://schemas.microsoft.com/office/drawing/2014/main" xmlns="" id="{6F13E80F-7930-4FE3-B6F0-727C9F2A851D}"/>
              </a:ext>
            </a:extLst>
          </p:cNvPr>
          <p:cNvGrpSpPr>
            <a:grpSpLocks/>
          </p:cNvGrpSpPr>
          <p:nvPr/>
        </p:nvGrpSpPr>
        <p:grpSpPr bwMode="auto">
          <a:xfrm>
            <a:off x="8009678" y="3112185"/>
            <a:ext cx="642937" cy="735335"/>
            <a:chOff x="1289" y="534"/>
            <a:chExt cx="668" cy="764"/>
          </a:xfrm>
        </p:grpSpPr>
        <p:sp>
          <p:nvSpPr>
            <p:cNvPr id="21" name="Oval 64">
              <a:extLst>
                <a:ext uri="{FF2B5EF4-FFF2-40B4-BE49-F238E27FC236}">
                  <a16:creationId xmlns:a16="http://schemas.microsoft.com/office/drawing/2014/main" xmlns="" id="{16AB1120-4A84-49D6-8470-88B42E1E04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89" y="534"/>
              <a:ext cx="668" cy="76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65">
              <a:extLst>
                <a:ext uri="{FF2B5EF4-FFF2-40B4-BE49-F238E27FC236}">
                  <a16:creationId xmlns:a16="http://schemas.microsoft.com/office/drawing/2014/main" xmlns="" id="{D6C83A99-2629-461E-A442-EA23346CDC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587"/>
              <a:ext cx="646" cy="64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66">
              <a:extLst>
                <a:ext uri="{FF2B5EF4-FFF2-40B4-BE49-F238E27FC236}">
                  <a16:creationId xmlns:a16="http://schemas.microsoft.com/office/drawing/2014/main" xmlns="" id="{CC608E66-A4F5-48DF-BD1E-E449E784D2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04" y="591"/>
              <a:ext cx="631" cy="63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67">
              <a:extLst>
                <a:ext uri="{FF2B5EF4-FFF2-40B4-BE49-F238E27FC236}">
                  <a16:creationId xmlns:a16="http://schemas.microsoft.com/office/drawing/2014/main" xmlns="" id="{A14320CF-CC9D-4DCB-9DE8-03DAF3830E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1" y="597"/>
              <a:ext cx="600" cy="58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68">
              <a:extLst>
                <a:ext uri="{FF2B5EF4-FFF2-40B4-BE49-F238E27FC236}">
                  <a16:creationId xmlns:a16="http://schemas.microsoft.com/office/drawing/2014/main" xmlns="" id="{0C8B95C8-0DFA-4CDB-ACE9-C2F59B2D15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46" y="613"/>
              <a:ext cx="533" cy="479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 Box 69">
            <a:extLst>
              <a:ext uri="{FF2B5EF4-FFF2-40B4-BE49-F238E27FC236}">
                <a16:creationId xmlns:a16="http://schemas.microsoft.com/office/drawing/2014/main" xmlns="" id="{3D27076B-B2C4-4A22-93B6-3D7899CB364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142695" y="3250460"/>
            <a:ext cx="3642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70">
            <a:extLst>
              <a:ext uri="{FF2B5EF4-FFF2-40B4-BE49-F238E27FC236}">
                <a16:creationId xmlns:a16="http://schemas.microsoft.com/office/drawing/2014/main" xmlns="" id="{5ACCBD21-9695-4702-8D5D-14124F35A47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341340" y="3920385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</a:t>
            </a:r>
          </a:p>
        </p:txBody>
      </p:sp>
      <p:sp>
        <p:nvSpPr>
          <p:cNvPr id="28" name="AutoShape 71">
            <a:extLst>
              <a:ext uri="{FF2B5EF4-FFF2-40B4-BE49-F238E27FC236}">
                <a16:creationId xmlns:a16="http://schemas.microsoft.com/office/drawing/2014/main" xmlns="" id="{9AC9EECA-7594-4D10-BC1A-742A3DA3D2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02940" y="3466360"/>
            <a:ext cx="2163763" cy="285750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rgbClr val="34B034"/>
              </a:gs>
              <a:gs pos="100000">
                <a:srgbClr val="3F8B4A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72">
            <a:extLst>
              <a:ext uri="{FF2B5EF4-FFF2-40B4-BE49-F238E27FC236}">
                <a16:creationId xmlns:a16="http://schemas.microsoft.com/office/drawing/2014/main" xmlns="" id="{F1AB13BB-9685-448C-B6E3-618EE690B41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36278" y="3474297"/>
            <a:ext cx="2098675" cy="2803525"/>
          </a:xfrm>
          <a:prstGeom prst="roundRect">
            <a:avLst>
              <a:gd name="adj" fmla="val 16667"/>
            </a:avLst>
          </a:prstGeom>
          <a:solidFill>
            <a:srgbClr val="73E7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73">
            <a:extLst>
              <a:ext uri="{FF2B5EF4-FFF2-40B4-BE49-F238E27FC236}">
                <a16:creationId xmlns:a16="http://schemas.microsoft.com/office/drawing/2014/main" xmlns="" id="{AA4ABF0B-C991-45A6-8569-C0833D52F5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53740" y="5538047"/>
            <a:ext cx="2070100" cy="709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/>
              </a:gs>
              <a:gs pos="100000">
                <a:srgbClr val="73E77E">
                  <a:gamma/>
                  <a:tint val="5451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74">
            <a:extLst>
              <a:ext uri="{FF2B5EF4-FFF2-40B4-BE49-F238E27FC236}">
                <a16:creationId xmlns:a16="http://schemas.microsoft.com/office/drawing/2014/main" xmlns="" id="{210AC0A3-BFD9-4638-82C7-72927842139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53740" y="3496522"/>
            <a:ext cx="2070100" cy="7080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3E77E">
                  <a:gamma/>
                  <a:tint val="33333"/>
                  <a:invGamma/>
                </a:srgbClr>
              </a:gs>
              <a:gs pos="100000">
                <a:srgbClr val="73E77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75">
            <a:extLst>
              <a:ext uri="{FF2B5EF4-FFF2-40B4-BE49-F238E27FC236}">
                <a16:creationId xmlns:a16="http://schemas.microsoft.com/office/drawing/2014/main" xmlns="" id="{3CBFDC87-8E6C-4E9B-8157-C1EC75937D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47478" y="3111980"/>
            <a:ext cx="642937" cy="735747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76">
            <a:extLst>
              <a:ext uri="{FF2B5EF4-FFF2-40B4-BE49-F238E27FC236}">
                <a16:creationId xmlns:a16="http://schemas.microsoft.com/office/drawing/2014/main" xmlns="" id="{5CD509EC-5D25-4E6A-9B71-A5270EA4DC1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53828" y="3163147"/>
            <a:ext cx="622300" cy="6223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77">
            <a:extLst>
              <a:ext uri="{FF2B5EF4-FFF2-40B4-BE49-F238E27FC236}">
                <a16:creationId xmlns:a16="http://schemas.microsoft.com/office/drawing/2014/main" xmlns="" id="{A38F751A-9033-4ABF-BB23-49E4F9793EF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61765" y="3166322"/>
            <a:ext cx="608013" cy="608013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8">
            <a:extLst>
              <a:ext uri="{FF2B5EF4-FFF2-40B4-BE49-F238E27FC236}">
                <a16:creationId xmlns:a16="http://schemas.microsoft.com/office/drawing/2014/main" xmlns="" id="{9278B388-2095-4948-A6C1-46DD19D179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68115" y="3172672"/>
            <a:ext cx="577850" cy="566738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79">
            <a:extLst>
              <a:ext uri="{FF2B5EF4-FFF2-40B4-BE49-F238E27FC236}">
                <a16:creationId xmlns:a16="http://schemas.microsoft.com/office/drawing/2014/main" xmlns="" id="{F73EFFE8-ED49-4ADF-8844-89F0CE049A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03040" y="3188547"/>
            <a:ext cx="512763" cy="460375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80">
            <a:extLst>
              <a:ext uri="{FF2B5EF4-FFF2-40B4-BE49-F238E27FC236}">
                <a16:creationId xmlns:a16="http://schemas.microsoft.com/office/drawing/2014/main" xmlns="" id="{97F0A02C-FD99-44AF-A3C1-AB2B896CCF9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80495" y="3250460"/>
            <a:ext cx="3642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 Box 81">
            <a:extLst>
              <a:ext uri="{FF2B5EF4-FFF2-40B4-BE49-F238E27FC236}">
                <a16:creationId xmlns:a16="http://schemas.microsoft.com/office/drawing/2014/main" xmlns="" id="{945A5790-C440-4490-9F54-B30E0CF001C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79140" y="3920385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</a:t>
            </a:r>
          </a:p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 DẪN</a:t>
            </a:r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xmlns="" id="{D355B2A6-0963-4705-8525-576C0C87A5F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12477" y="527116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14">
            <a:extLst>
              <a:ext uri="{FF2B5EF4-FFF2-40B4-BE49-F238E27FC236}">
                <a16:creationId xmlns:a16="http://schemas.microsoft.com/office/drawing/2014/main" xmlns="" id="{EE7D700A-C8F7-40C0-8ACB-6148D91D9E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06127" y="511241"/>
            <a:ext cx="1944687" cy="1944687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15">
            <a:extLst>
              <a:ext uri="{FF2B5EF4-FFF2-40B4-BE49-F238E27FC236}">
                <a16:creationId xmlns:a16="http://schemas.microsoft.com/office/drawing/2014/main" xmlns="" id="{509F70BF-7DD2-4D78-BAED-C504CE581FA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39477" y="654116"/>
            <a:ext cx="1690687" cy="1690687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" name="Oval 16">
            <a:extLst>
              <a:ext uri="{FF2B5EF4-FFF2-40B4-BE49-F238E27FC236}">
                <a16:creationId xmlns:a16="http://schemas.microsoft.com/office/drawing/2014/main" xmlns="" id="{35B7BE9B-2264-4B16-A798-4A908D0265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22014" y="627128"/>
            <a:ext cx="1690688" cy="16906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" name="Oval 17">
            <a:extLst>
              <a:ext uri="{FF2B5EF4-FFF2-40B4-BE49-F238E27FC236}">
                <a16:creationId xmlns:a16="http://schemas.microsoft.com/office/drawing/2014/main" xmlns="" id="{02FBBA23-E32E-412B-9CAB-82E588AE03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23614" y="738253"/>
            <a:ext cx="1522413" cy="1522413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5" name="Oval 18">
            <a:extLst>
              <a:ext uri="{FF2B5EF4-FFF2-40B4-BE49-F238E27FC236}">
                <a16:creationId xmlns:a16="http://schemas.microsoft.com/office/drawing/2014/main" xmlns="" id="{DC1DDF46-8690-4968-9265-B6D73037E0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45839" y="757303"/>
            <a:ext cx="1471613" cy="14732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6" name="Oval 19">
            <a:extLst>
              <a:ext uri="{FF2B5EF4-FFF2-40B4-BE49-F238E27FC236}">
                <a16:creationId xmlns:a16="http://schemas.microsoft.com/office/drawing/2014/main" xmlns="" id="{510B9CB0-5935-4963-B03E-910508BBF55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63302" y="766828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7" name="Oval 20">
            <a:extLst>
              <a:ext uri="{FF2B5EF4-FFF2-40B4-BE49-F238E27FC236}">
                <a16:creationId xmlns:a16="http://schemas.microsoft.com/office/drawing/2014/main" xmlns="" id="{C6FC8848-5DDD-4CEA-AB0E-53FE9FC79C8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79177" y="781116"/>
            <a:ext cx="1366837" cy="1341437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xmlns="" id="{A8D678A1-FE50-40A6-869B-77AD81FA039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60139" y="817628"/>
            <a:ext cx="1214438" cy="109061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9" name="Text Box 22">
            <a:extLst>
              <a:ext uri="{FF2B5EF4-FFF2-40B4-BE49-F238E27FC236}">
                <a16:creationId xmlns:a16="http://schemas.microsoft.com/office/drawing/2014/main" xmlns="" id="{059657D5-8E20-4299-A44A-1D8135453A9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409716" y="986686"/>
            <a:ext cx="12426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 </a:t>
            </a:r>
          </a:p>
          <a:p>
            <a:pPr algn="ctr" eaLnBrk="0" hangingPunct="0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DUNG</a:t>
            </a:r>
          </a:p>
        </p:txBody>
      </p:sp>
    </p:spTree>
    <p:extLst>
      <p:ext uri="{BB962C8B-B14F-4D97-AF65-F5344CB8AC3E}">
        <p14:creationId xmlns:p14="http://schemas.microsoft.com/office/powerpoint/2010/main" val="6359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EA2EA6-16D1-4CFA-9A68-75206F60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987" y="2662625"/>
            <a:ext cx="9778188" cy="2613899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Nghiên cứu sách giáo khoa.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</a:rPr>
              <a:t> Hãy viết câu trả lời của em vào phiếu học tập số 1.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FF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b="1">
                <a:solidFill>
                  <a:srgbClr val="FF00FF"/>
                </a:solidFill>
                <a:latin typeface="Times New Roman" panose="02020603050405020304" pitchFamily="18" charset="0"/>
              </a:rPr>
              <a:t> cạnh</a:t>
            </a:r>
            <a:r>
              <a:rPr lang="en-US" sz="3200" b="1">
                <a:solidFill>
                  <a:srgbClr val="FF00FF"/>
                </a:solidFill>
              </a:rPr>
              <a:t>.</a:t>
            </a:r>
            <a:endParaRPr lang="vi-VN" sz="3200" b="1" dirty="0">
              <a:solidFill>
                <a:srgbClr val="FF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2413578" y="1409972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HOẠT ĐỘNG CÁ NHÂN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581150" y="410865"/>
            <a:ext cx="1863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HỌC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uốn vượt qua kì thi THPT sắp tới, hãy bắt đầu làm ngay những điều này!">
            <a:extLst>
              <a:ext uri="{FF2B5EF4-FFF2-40B4-BE49-F238E27FC236}">
                <a16:creationId xmlns:a16="http://schemas.microsoft.com/office/drawing/2014/main" xmlns="" id="{825469B8-52CE-4AF6-B708-AC2CEEC6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409972"/>
            <a:ext cx="2124358" cy="15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1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EA2EA6-16D1-4CFA-9A68-75206F60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75" y="2283937"/>
            <a:ext cx="11685048" cy="5114859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nói một vật nặng/nhẹ cân được là đang nói đến ………..…….. của vật.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 bằng…….…., đơn vị đo khối lượng là ……………….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mua bán trao đổi hàng hóa hàng ngày, người ta còn thường dùng các đơn vị đo khối lượng là:………………………………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là tác dụng ………………của vật này lên vật khác. </a:t>
            </a:r>
          </a:p>
          <a:p>
            <a:pPr marL="0" indent="0" algn="just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Phương, ……….. kéo (hoặc đẩy) gọi là …………, ……… của lực.	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lực bằng ………..….  đơn vị lực là …….………  kí hiệu là ……..</a:t>
            </a:r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507095" y="370225"/>
            <a:ext cx="201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HỌC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8759283" y="2204065"/>
            <a:ext cx="184785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khối lượng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1978" y="5947085"/>
            <a:ext cx="9113347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lực kế                                 Newton                          N</a:t>
            </a:r>
            <a:endParaRPr lang="en-US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4111" y="4704139"/>
            <a:ext cx="203835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đẩy, kéo</a:t>
            </a:r>
            <a:endParaRPr lang="en-US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6858" y="5325612"/>
            <a:ext cx="815164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chiều                                         phương     chiều</a:t>
            </a:r>
            <a:endParaRPr lang="en-US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34031" y="4068632"/>
            <a:ext cx="6096000" cy="548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cân, lạng, gam,…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7273" y="2869241"/>
            <a:ext cx="712275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cân                                                kilogam (kg)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EC8DC73C-51D6-4EA3-8DA6-7F6ACC2C1FBC}"/>
              </a:ext>
            </a:extLst>
          </p:cNvPr>
          <p:cNvSpPr/>
          <p:nvPr/>
        </p:nvSpPr>
        <p:spPr>
          <a:xfrm>
            <a:off x="253476" y="984289"/>
            <a:ext cx="3851164" cy="108142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ED092F-E76F-45E9-8E0A-D0A369B7BA30}"/>
              </a:ext>
            </a:extLst>
          </p:cNvPr>
          <p:cNvSpPr txBox="1"/>
          <p:nvPr/>
        </p:nvSpPr>
        <p:spPr>
          <a:xfrm>
            <a:off x="253476" y="1217454"/>
            <a:ext cx="385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vi-VN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1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2" grpId="0"/>
      <p:bldP spid="8" grpId="0"/>
      <p:bldP spid="9" grpId="0"/>
      <p:bldP spid="10" grpId="0"/>
      <p:bldP spid="11" grpId="0"/>
      <p:bldP spid="12" grpId="0"/>
      <p:bldP spid="4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EA2EA6-16D1-4CFA-9A68-75206F60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49" y="3355812"/>
            <a:ext cx="11344102" cy="1532763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lại các giá trị khối lượng trên các vỏ bao, vỏ hộp.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Thảo luận nhóm, hoàn thiện nội dung còn trống ở </a:t>
            </a:r>
            <a:r>
              <a:rPr lang="en-US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3567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KHỐI LƯỢNG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Making the most of study groups - Magazines - DAWN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6" y="1607103"/>
            <a:ext cx="213783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13578" y="1409972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HOẠT ĐỘNG NHÓM NHỎ</a:t>
            </a:r>
            <a:endParaRPr lang="en-US" sz="2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ùng 40 gói Bột giặt Lix ngát hương chanh gói 300g - Thùng lix chanh 300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30714" r="17041"/>
          <a:stretch/>
        </p:blipFill>
        <p:spPr bwMode="auto">
          <a:xfrm>
            <a:off x="1559819" y="1718714"/>
            <a:ext cx="3266181" cy="3725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Bột giặt Lix Extra chanh 6kg | CÔNG TY CỔ PHẦN HÀNG BÁCH HÓ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6" t="34259" r="22549" b="7124"/>
          <a:stretch/>
        </p:blipFill>
        <p:spPr bwMode="auto">
          <a:xfrm>
            <a:off x="5856577" y="1718713"/>
            <a:ext cx="4191663" cy="3838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29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3804" y="1534393"/>
            <a:ext cx="11022677" cy="432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bao bột giặt thứ nhất ghi khối lượng tịnh là: ………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ghi 300 g đó chỉ .………bột giặt trong bao thứ nhất.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bao bột giặt thứ hai ghi khối lượng tịnh là: ………..	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ghi đó chỉ …………………………………………………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sánh: 300g…..….…….. 6kg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…………bột giặt trong bao thứ nhất ……… hơn …………………. trong bao thứ hai.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27706" y="3711732"/>
            <a:ext cx="582559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 bột giặt trong bao thứ 2</a:t>
            </a:r>
            <a:endParaRPr lang="en-US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7029" y="4577129"/>
            <a:ext cx="169672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 hơn</a:t>
            </a:r>
            <a:endParaRPr lang="en-US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36166" y="1477962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300 g</a:t>
            </a:r>
            <a:endParaRPr lang="en-US" sz="3200" b="1"/>
          </a:p>
        </p:txBody>
      </p:sp>
      <p:sp>
        <p:nvSpPr>
          <p:cNvPr id="4" name="Rectangle 3"/>
          <p:cNvSpPr/>
          <p:nvPr/>
        </p:nvSpPr>
        <p:spPr>
          <a:xfrm>
            <a:off x="3736692" y="2235372"/>
            <a:ext cx="1205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endParaRPr lang="en-US" sz="3200" b="1"/>
          </a:p>
        </p:txBody>
      </p:sp>
      <p:sp>
        <p:nvSpPr>
          <p:cNvPr id="5" name="Rectangle 4"/>
          <p:cNvSpPr/>
          <p:nvPr/>
        </p:nvSpPr>
        <p:spPr>
          <a:xfrm>
            <a:off x="8596764" y="2989292"/>
            <a:ext cx="925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kg</a:t>
            </a:r>
            <a:endParaRPr lang="en-US" sz="3200" b="1"/>
          </a:p>
        </p:txBody>
      </p:sp>
      <p:sp>
        <p:nvSpPr>
          <p:cNvPr id="14" name="Rectangle 13"/>
          <p:cNvSpPr/>
          <p:nvPr/>
        </p:nvSpPr>
        <p:spPr>
          <a:xfrm>
            <a:off x="1793631" y="5164447"/>
            <a:ext cx="56348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endParaRPr lang="en-US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A9DB1397-A7E9-443D-84EA-A7D606A939B2}"/>
              </a:ext>
            </a:extLst>
          </p:cNvPr>
          <p:cNvSpPr/>
          <p:nvPr/>
        </p:nvSpPr>
        <p:spPr>
          <a:xfrm>
            <a:off x="574225" y="536098"/>
            <a:ext cx="3851164" cy="117401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CF1D32-D886-40BA-8CD6-4F2E49D05097}"/>
              </a:ext>
            </a:extLst>
          </p:cNvPr>
          <p:cNvSpPr txBox="1"/>
          <p:nvPr/>
        </p:nvSpPr>
        <p:spPr>
          <a:xfrm>
            <a:off x="690148" y="810418"/>
            <a:ext cx="385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vi-VN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B80BA91-6620-4ABC-8DAA-33D2C94B952E}"/>
              </a:ext>
            </a:extLst>
          </p:cNvPr>
          <p:cNvSpPr/>
          <p:nvPr/>
        </p:nvSpPr>
        <p:spPr>
          <a:xfrm>
            <a:off x="6666531" y="4551911"/>
            <a:ext cx="1605271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endParaRPr lang="en-US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413B393-805D-4E05-86D8-6A08A801A7F2}"/>
              </a:ext>
            </a:extLst>
          </p:cNvPr>
          <p:cNvSpPr/>
          <p:nvPr/>
        </p:nvSpPr>
        <p:spPr>
          <a:xfrm>
            <a:off x="3455971" y="5135903"/>
            <a:ext cx="2640029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 bột giặt </a:t>
            </a:r>
            <a:endParaRPr lang="en-US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  <p:bldP spid="3" grpId="0"/>
      <p:bldP spid="4" grpId="0"/>
      <p:bldP spid="5" grpId="0"/>
      <p:bldP spid="14" grpId="0"/>
      <p:bldP spid="6" grpId="0" animBg="1"/>
      <p:bldP spid="9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D21894-BEC2-4A19-AB98-C71A923D0B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47" y="2309663"/>
            <a:ext cx="9237305" cy="307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xmlns="" id="{B017715B-5B89-4B2B-9EB4-A7E06DA02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3181739" cy="31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1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969</Words>
  <Application>Microsoft Office PowerPoint</Application>
  <PresentationFormat>Custom</PresentationFormat>
  <Paragraphs>186</Paragraphs>
  <Slides>24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KHTN6 – CHỦ ĐỀ 9. LỰC BÀI 37. LỰC HẤP DẪN VÀ TRỌNG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AutoBVT</cp:lastModifiedBy>
  <cp:revision>84</cp:revision>
  <dcterms:created xsi:type="dcterms:W3CDTF">2021-02-06T13:24:47Z</dcterms:created>
  <dcterms:modified xsi:type="dcterms:W3CDTF">2021-08-19T03:05:41Z</dcterms:modified>
</cp:coreProperties>
</file>