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Lst>
  <p:sldIdLst>
    <p:sldId id="273" r:id="rId3"/>
    <p:sldId id="256" r:id="rId4"/>
    <p:sldId id="274" r:id="rId5"/>
    <p:sldId id="275" r:id="rId6"/>
    <p:sldId id="276" r:id="rId7"/>
    <p:sldId id="277" r:id="rId8"/>
    <p:sldId id="278" r:id="rId9"/>
    <p:sldId id="27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56D22"/>
    <a:srgbClr val="FC694A"/>
    <a:srgbClr val="59CAF6"/>
    <a:srgbClr val="55C8FF"/>
    <a:srgbClr val="D9ECD4"/>
    <a:srgbClr val="C248AD"/>
    <a:srgbClr val="FFD966"/>
    <a:srgbClr val="FFFF00"/>
    <a:srgbClr val="446E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5" autoAdjust="0"/>
    <p:restoredTop sz="94660"/>
  </p:normalViewPr>
  <p:slideViewPr>
    <p:cSldViewPr snapToGrid="0">
      <p:cViewPr varScale="1">
        <p:scale>
          <a:sx n="83" d="100"/>
          <a:sy n="83" d="100"/>
        </p:scale>
        <p:origin x="59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1/7/2023</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25B46-BDF4-4D48-B2F1-14DF231B61C2}" type="datetimeFigureOut">
              <a:rPr lang="en-US" smtClean="0"/>
              <a:t>1/7/2023</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A89A7-DDB5-4CB7-920B-15EDC6298550}" type="slidenum">
              <a:rPr lang="en-US" smtClean="0"/>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2353013" y="2391778"/>
            <a:ext cx="7361258" cy="400110"/>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Em hãy lên bảng nêu khái niệm của biến, hằng và biểu thức? </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9D26344F-3885-2211-5BB0-45A61CCC4091}"/>
              </a:ext>
            </a:extLst>
          </p:cNvPr>
          <p:cNvSpPr txBox="1"/>
          <p:nvPr/>
        </p:nvSpPr>
        <p:spPr>
          <a:xfrm>
            <a:off x="2353013" y="3006909"/>
            <a:ext cx="7361258" cy="2246769"/>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 Trong lập trình, biến được dùng để lưu trữ giá trị có thể thay đổi trong khi thực hiện chương trình.</a:t>
            </a:r>
          </a:p>
          <a:p>
            <a:pPr lvl="0">
              <a:defRPr/>
            </a:pPr>
            <a:r>
              <a:rPr lang="vi-VN" sz="2000">
                <a:latin typeface="Open Sans" panose="020B0606030504020204" pitchFamily="34" charset="0"/>
                <a:ea typeface="Open Sans" panose="020B0606030504020204" pitchFamily="34" charset="0"/>
                <a:cs typeface="Open Sans" panose="020B0606030504020204" pitchFamily="34" charset="0"/>
              </a:rPr>
              <a:t>+ Hằng là giá trị không đổi trong quá trình thực hiện chương trình.</a:t>
            </a:r>
          </a:p>
          <a:p>
            <a:pPr lvl="0">
              <a:defRPr/>
            </a:pPr>
            <a:r>
              <a:rPr lang="vi-VN" sz="2000">
                <a:latin typeface="Open Sans" panose="020B0606030504020204" pitchFamily="34" charset="0"/>
                <a:ea typeface="Open Sans" panose="020B0606030504020204" pitchFamily="34" charset="0"/>
                <a:cs typeface="Open Sans" panose="020B0606030504020204" pitchFamily="34" charset="0"/>
              </a:rPr>
              <a:t>+ Biểu thức là sự kết hợp của biến, hằng, dấu ngoặc, phép toán và các hàm để trả lại giá trị thuộc một kiểu dữ liệu nhất định.</a:t>
            </a:r>
          </a:p>
        </p:txBody>
      </p:sp>
      <p:grpSp>
        <p:nvGrpSpPr>
          <p:cNvPr id="2" name="Group 1">
            <a:extLst>
              <a:ext uri="{FF2B5EF4-FFF2-40B4-BE49-F238E27FC236}">
                <a16:creationId xmlns:a16="http://schemas.microsoft.com/office/drawing/2014/main" id="{10B9419C-59A7-EC17-9651-F55C6C924049}"/>
              </a:ext>
            </a:extLst>
          </p:cNvPr>
          <p:cNvGrpSpPr/>
          <p:nvPr/>
        </p:nvGrpSpPr>
        <p:grpSpPr>
          <a:xfrm>
            <a:off x="-144233" y="209979"/>
            <a:ext cx="3539728" cy="1991097"/>
            <a:chOff x="703386" y="4313756"/>
            <a:chExt cx="3539728" cy="1991097"/>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703386" y="4313756"/>
              <a:ext cx="3539728" cy="19910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169409" y="4770695"/>
              <a:ext cx="2607681" cy="1077218"/>
            </a:xfrm>
            <a:prstGeom prst="rect">
              <a:avLst/>
            </a:prstGeom>
            <a:noFill/>
          </p:spPr>
          <p:txBody>
            <a:bodyPr wrap="square" rtlCol="0">
              <a:spAutoFit/>
            </a:bodyPr>
            <a:lstStyle/>
            <a:p>
              <a:pPr algn="ctr"/>
              <a:r>
                <a:rPr lang="en-US" sz="3200" b="1">
                  <a:solidFill>
                    <a:srgbClr val="FFFF00"/>
                  </a:solidFill>
                  <a:latin typeface="Open Sans" panose="020B0606030504020204" pitchFamily="34" charset="0"/>
                  <a:ea typeface="Open Sans" panose="020B0606030504020204" pitchFamily="34" charset="0"/>
                  <a:cs typeface="Open Sans" panose="020B0606030504020204" pitchFamily="34" charset="0"/>
                </a:rPr>
                <a:t>KIỂM TRA BÀI CŨ</a:t>
              </a:r>
              <a:endParaRPr lang="vi-VN" sz="3200" b="1">
                <a:solidFill>
                  <a:srgbClr val="FFFF00"/>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14527630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371572" y="1797126"/>
            <a:ext cx="11448855" cy="3109171"/>
          </a:xfrm>
        </p:spPr>
        <p:txBody>
          <a:bodyPr vert="horz" lIns="91440" tIns="45720" rIns="91440" bIns="45720" rtlCol="0" anchor="t">
            <a:noAutofit/>
          </a:bodyPr>
          <a:lstStyle/>
          <a:p>
            <a:pPr algn="ctr"/>
            <a:r>
              <a:rPr lang="en-US" sz="6600" b="1">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TIẾT 28</a:t>
            </a:r>
            <a:br>
              <a:rPr lang="en-US" sz="6600" b="1">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vi-VN" sz="6600" b="1">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BÀI 13: BIỂU DIỄN DỮ LIỆU</a:t>
            </a:r>
            <a:br>
              <a:rPr lang="en-US" sz="6600" b="1">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en-US" sz="6600" b="1">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(Tiếp)</a:t>
            </a:r>
          </a:p>
        </p:txBody>
      </p:sp>
      <p:sp>
        <p:nvSpPr>
          <p:cNvPr id="3" name="Subtitle 2">
            <a:extLst>
              <a:ext uri="{FF2B5EF4-FFF2-40B4-BE49-F238E27FC236}">
                <a16:creationId xmlns:a16="http://schemas.microsoft.com/office/drawing/2014/main" id="{C59BD655-F7DD-EBAD-D6B3-E49C84B099EE}"/>
              </a:ext>
            </a:extLst>
          </p:cNvPr>
          <p:cNvSpPr>
            <a:spLocks noGrp="1"/>
          </p:cNvSpPr>
          <p:nvPr>
            <p:ph type="subTitle" idx="1"/>
          </p:nvPr>
        </p:nvSpPr>
        <p:spPr>
          <a:xfrm>
            <a:off x="329266" y="6237813"/>
            <a:ext cx="4395248" cy="445664"/>
          </a:xfrm>
        </p:spPr>
        <p:txBody>
          <a:bodyPr vert="horz" lIns="91440" tIns="45720" rIns="91440" bIns="45720" rtlCol="0" anchor="t">
            <a:normAutofit/>
          </a:bodyPr>
          <a:lstStyle/>
          <a:p>
            <a:r>
              <a:rPr lang="en-US" b="1">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Người dạy: Thầy Giáo Tin</a:t>
            </a:r>
          </a:p>
        </p:txBody>
      </p:sp>
    </p:spTree>
    <p:extLst>
      <p:ext uri="{BB962C8B-B14F-4D97-AF65-F5344CB8AC3E}">
        <p14:creationId xmlns:p14="http://schemas.microsoft.com/office/powerpoint/2010/main" val="263324718"/>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3" presetClass="entr" presetSubtype="52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anim calcmode="lin" valueType="num">
                                      <p:cBhvr>
                                        <p:cTn id="17"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476655" y="2391778"/>
            <a:ext cx="6584759" cy="707886"/>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Ở bài 12, các em đã được lập trình tạo chương trình điều khiển nhân vật di chuyển và vẽ hình.</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0B9419C-59A7-EC17-9651-F55C6C924049}"/>
              </a:ext>
            </a:extLst>
          </p:cNvPr>
          <p:cNvGrpSpPr/>
          <p:nvPr/>
        </p:nvGrpSpPr>
        <p:grpSpPr>
          <a:xfrm>
            <a:off x="-144233" y="-81851"/>
            <a:ext cx="4590060" cy="2581909"/>
            <a:chOff x="703386" y="4313756"/>
            <a:chExt cx="4590060" cy="2581909"/>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703386" y="4313756"/>
              <a:ext cx="4590060" cy="25819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490629" y="4819880"/>
              <a:ext cx="3015575" cy="1569660"/>
            </a:xfrm>
            <a:prstGeom prst="rect">
              <a:avLst/>
            </a:prstGeom>
            <a:noFill/>
          </p:spPr>
          <p:txBody>
            <a:bodyPr wrap="square" rtlCol="0">
              <a:spAutoFit/>
            </a:bodyPr>
            <a:lstStyle/>
            <a:p>
              <a:pPr algn="ctr"/>
              <a:r>
                <a:rPr lang="vi-VN" sz="2400" b="1">
                  <a:solidFill>
                    <a:srgbClr val="FFFF00"/>
                  </a:solidFill>
                  <a:latin typeface="Open Sans" panose="020B0606030504020204" pitchFamily="34" charset="0"/>
                  <a:ea typeface="Open Sans" panose="020B0606030504020204" pitchFamily="34" charset="0"/>
                  <a:cs typeface="Open Sans" panose="020B0606030504020204" pitchFamily="34" charset="0"/>
                </a:rPr>
                <a:t>3. Thực hành: Sử dụng hằng, biến, biểu thức trong chương trình</a:t>
              </a:r>
            </a:p>
          </p:txBody>
        </p:sp>
      </p:grpSp>
      <p:pic>
        <p:nvPicPr>
          <p:cNvPr id="5" name="Picture 4">
            <a:extLst>
              <a:ext uri="{FF2B5EF4-FFF2-40B4-BE49-F238E27FC236}">
                <a16:creationId xmlns:a16="http://schemas.microsoft.com/office/drawing/2014/main" id="{EF082B7C-B3F7-16E7-B559-53D6136F26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11137" y="1143563"/>
            <a:ext cx="2504208" cy="5536760"/>
          </a:xfrm>
          <a:prstGeom prst="rect">
            <a:avLst/>
          </a:prstGeom>
        </p:spPr>
      </p:pic>
      <p:sp>
        <p:nvSpPr>
          <p:cNvPr id="7" name="TextBox 6">
            <a:extLst>
              <a:ext uri="{FF2B5EF4-FFF2-40B4-BE49-F238E27FC236}">
                <a16:creationId xmlns:a16="http://schemas.microsoft.com/office/drawing/2014/main" id="{29FAC291-3421-2708-82AA-A3C22841D061}"/>
              </a:ext>
            </a:extLst>
          </p:cNvPr>
          <p:cNvSpPr txBox="1"/>
          <p:nvPr/>
        </p:nvSpPr>
        <p:spPr>
          <a:xfrm>
            <a:off x="476655" y="3204057"/>
            <a:ext cx="6721813" cy="1323439"/>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Mở tệp chương trình Vehinh.sb2 em đã lưu ở bài 12, bổ sung câu lệnh để được chương trình nâng cấp điều khiển nhân vật di chuyển theo hình có số cạnh nhập vào các bàn phím như hình 13.4</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8CD2C01D-4431-282D-1CB5-F149A5575899}"/>
              </a:ext>
            </a:extLst>
          </p:cNvPr>
          <p:cNvPicPr/>
          <p:nvPr/>
        </p:nvPicPr>
        <p:blipFill rotWithShape="1">
          <a:blip r:embed="rId5">
            <a:extLst>
              <a:ext uri="{28A0092B-C50C-407E-A947-70E740481C1C}">
                <a14:useLocalDpi xmlns:a14="http://schemas.microsoft.com/office/drawing/2010/main" val="0"/>
              </a:ext>
            </a:extLst>
          </a:blip>
          <a:srcRect l="-838" t="1243" r="838" b="-929"/>
          <a:stretch/>
        </p:blipFill>
        <p:spPr>
          <a:xfrm>
            <a:off x="7321190" y="386786"/>
            <a:ext cx="4653931" cy="6340091"/>
          </a:xfrm>
          <a:prstGeom prst="rect">
            <a:avLst/>
          </a:prstGeom>
        </p:spPr>
      </p:pic>
    </p:spTree>
    <p:extLst>
      <p:ext uri="{BB962C8B-B14F-4D97-AF65-F5344CB8AC3E}">
        <p14:creationId xmlns:p14="http://schemas.microsoft.com/office/powerpoint/2010/main" val="306733179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7"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476655" y="2391778"/>
            <a:ext cx="6584759" cy="1015663"/>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1: Mở tệp </a:t>
            </a:r>
            <a:r>
              <a:rPr lang="en-US" sz="2000">
                <a:solidFill>
                  <a:srgbClr val="FF33CC"/>
                </a:solidFill>
                <a:latin typeface="Open Sans" panose="020B0606030504020204" pitchFamily="34" charset="0"/>
                <a:ea typeface="Open Sans" panose="020B0606030504020204" pitchFamily="34" charset="0"/>
                <a:cs typeface="Open Sans" panose="020B0606030504020204" pitchFamily="34" charset="0"/>
              </a:rPr>
              <a:t>Vehinh.sb3 </a:t>
            </a:r>
            <a:r>
              <a:rPr lang="en-US" sz="2000">
                <a:latin typeface="Open Sans" panose="020B0606030504020204" pitchFamily="34" charset="0"/>
                <a:ea typeface="Open Sans" panose="020B0606030504020204" pitchFamily="34" charset="0"/>
                <a:cs typeface="Open Sans" panose="020B0606030504020204" pitchFamily="34" charset="0"/>
              </a:rPr>
              <a:t>trong Scratch. Chọn chế độ hiển thị tiếng Việt. Lưu tệp với tên mới là </a:t>
            </a:r>
            <a:r>
              <a:rPr lang="en-US" sz="2000">
                <a:solidFill>
                  <a:srgbClr val="FF33CC"/>
                </a:solidFill>
                <a:latin typeface="Open Sans" panose="020B0606030504020204" pitchFamily="34" charset="0"/>
                <a:ea typeface="Open Sans" panose="020B0606030504020204" pitchFamily="34" charset="0"/>
                <a:cs typeface="Open Sans" panose="020B0606030504020204" pitchFamily="34" charset="0"/>
              </a:rPr>
              <a:t>Duongdi.sb3</a:t>
            </a:r>
            <a:endParaRPr kumimoji="0" lang="vi-VN" sz="2000" b="0" i="0" u="none" strike="noStrike" kern="1200" cap="none" spc="0" normalizeH="0" baseline="0" noProof="0">
              <a:ln>
                <a:noFill/>
              </a:ln>
              <a:solidFill>
                <a:srgbClr val="FF33C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0B9419C-59A7-EC17-9651-F55C6C924049}"/>
              </a:ext>
            </a:extLst>
          </p:cNvPr>
          <p:cNvGrpSpPr/>
          <p:nvPr/>
        </p:nvGrpSpPr>
        <p:grpSpPr>
          <a:xfrm>
            <a:off x="-144233" y="-81851"/>
            <a:ext cx="4590060" cy="2581909"/>
            <a:chOff x="703386" y="4313756"/>
            <a:chExt cx="4590060" cy="2581909"/>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703386" y="4313756"/>
              <a:ext cx="4590060" cy="25819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490629" y="4819880"/>
              <a:ext cx="3015575" cy="1569660"/>
            </a:xfrm>
            <a:prstGeom prst="rect">
              <a:avLst/>
            </a:prstGeom>
            <a:noFill/>
          </p:spPr>
          <p:txBody>
            <a:bodyPr wrap="square" rtlCol="0">
              <a:spAutoFit/>
            </a:bodyPr>
            <a:lstStyle/>
            <a:p>
              <a:pPr algn="ctr"/>
              <a:r>
                <a:rPr lang="vi-VN" sz="2400" b="1">
                  <a:solidFill>
                    <a:srgbClr val="FFFF00"/>
                  </a:solidFill>
                  <a:latin typeface="Open Sans" panose="020B0606030504020204" pitchFamily="34" charset="0"/>
                  <a:ea typeface="Open Sans" panose="020B0606030504020204" pitchFamily="34" charset="0"/>
                  <a:cs typeface="Open Sans" panose="020B0606030504020204" pitchFamily="34" charset="0"/>
                </a:rPr>
                <a:t>3. Thực hành: Sử dụng hằng, biến, biểu thức trong chương trình</a:t>
              </a:r>
            </a:p>
          </p:txBody>
        </p:sp>
      </p:grpSp>
      <p:pic>
        <p:nvPicPr>
          <p:cNvPr id="5" name="Picture 4">
            <a:extLst>
              <a:ext uri="{FF2B5EF4-FFF2-40B4-BE49-F238E27FC236}">
                <a16:creationId xmlns:a16="http://schemas.microsoft.com/office/drawing/2014/main" id="{EF082B7C-B3F7-16E7-B559-53D6136F26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83502" y="1518418"/>
            <a:ext cx="2997557" cy="1868606"/>
          </a:xfrm>
          <a:prstGeom prst="rect">
            <a:avLst/>
          </a:prstGeom>
        </p:spPr>
      </p:pic>
      <p:sp>
        <p:nvSpPr>
          <p:cNvPr id="4" name="TextBox 3">
            <a:extLst>
              <a:ext uri="{FF2B5EF4-FFF2-40B4-BE49-F238E27FC236}">
                <a16:creationId xmlns:a16="http://schemas.microsoft.com/office/drawing/2014/main" id="{06837944-7305-BE82-DAC4-8D002915F7BA}"/>
              </a:ext>
            </a:extLst>
          </p:cNvPr>
          <p:cNvSpPr txBox="1"/>
          <p:nvPr/>
        </p:nvSpPr>
        <p:spPr>
          <a:xfrm>
            <a:off x="476655" y="4376785"/>
            <a:ext cx="6584759" cy="707886"/>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2: Nháy chuột vào nhóm lệnh                           </a:t>
            </a:r>
          </a:p>
          <a:p>
            <a:pPr lvl="0">
              <a:defRPr/>
            </a:pP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Tạo</a:t>
            </a:r>
            <a:r>
              <a:rPr kumimoji="0" lang="en-US" sz="2000" b="0" i="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các biến</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6F2FCE27-7851-B7F5-A686-9D25B19584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52731" y="3443466"/>
            <a:ext cx="2613840" cy="3442826"/>
          </a:xfrm>
          <a:prstGeom prst="rect">
            <a:avLst/>
          </a:prstGeom>
        </p:spPr>
      </p:pic>
      <p:grpSp>
        <p:nvGrpSpPr>
          <p:cNvPr id="20" name="Group 19">
            <a:extLst>
              <a:ext uri="{FF2B5EF4-FFF2-40B4-BE49-F238E27FC236}">
                <a16:creationId xmlns:a16="http://schemas.microsoft.com/office/drawing/2014/main" id="{5E50F271-F65B-714B-0902-9C5DF7CD7195}"/>
              </a:ext>
            </a:extLst>
          </p:cNvPr>
          <p:cNvGrpSpPr/>
          <p:nvPr/>
        </p:nvGrpSpPr>
        <p:grpSpPr>
          <a:xfrm>
            <a:off x="2243269" y="4265868"/>
            <a:ext cx="3258625" cy="835204"/>
            <a:chOff x="2243269" y="4265868"/>
            <a:chExt cx="3258625" cy="835204"/>
          </a:xfrm>
        </p:grpSpPr>
        <p:pic>
          <p:nvPicPr>
            <p:cNvPr id="11" name="Picture 10">
              <a:extLst>
                <a:ext uri="{FF2B5EF4-FFF2-40B4-BE49-F238E27FC236}">
                  <a16:creationId xmlns:a16="http://schemas.microsoft.com/office/drawing/2014/main" id="{7079FBC5-B786-8133-1CA9-8A2B8D538C19}"/>
                </a:ext>
              </a:extLst>
            </p:cNvPr>
            <p:cNvPicPr>
              <a:picLocks noChangeAspect="1"/>
            </p:cNvPicPr>
            <p:nvPr/>
          </p:nvPicPr>
          <p:blipFill>
            <a:blip r:embed="rId6"/>
            <a:stretch>
              <a:fillRect/>
            </a:stretch>
          </p:blipFill>
          <p:spPr>
            <a:xfrm>
              <a:off x="4915103" y="4265868"/>
              <a:ext cx="586791" cy="464860"/>
            </a:xfrm>
            <a:prstGeom prst="rect">
              <a:avLst/>
            </a:prstGeom>
          </p:spPr>
        </p:pic>
        <p:grpSp>
          <p:nvGrpSpPr>
            <p:cNvPr id="19" name="Group 18">
              <a:extLst>
                <a:ext uri="{FF2B5EF4-FFF2-40B4-BE49-F238E27FC236}">
                  <a16:creationId xmlns:a16="http://schemas.microsoft.com/office/drawing/2014/main" id="{CD4F9293-DF54-27EF-8E80-D134C212D161}"/>
                </a:ext>
              </a:extLst>
            </p:cNvPr>
            <p:cNvGrpSpPr/>
            <p:nvPr/>
          </p:nvGrpSpPr>
          <p:grpSpPr>
            <a:xfrm>
              <a:off x="2243269" y="4730728"/>
              <a:ext cx="1830591" cy="370344"/>
              <a:chOff x="2243269" y="4730728"/>
              <a:chExt cx="1830591" cy="370344"/>
            </a:xfrm>
          </p:grpSpPr>
          <p:pic>
            <p:nvPicPr>
              <p:cNvPr id="14" name="Picture 13">
                <a:extLst>
                  <a:ext uri="{FF2B5EF4-FFF2-40B4-BE49-F238E27FC236}">
                    <a16:creationId xmlns:a16="http://schemas.microsoft.com/office/drawing/2014/main" id="{E93032BA-89BE-A308-E1BA-1A23F5E344CD}"/>
                  </a:ext>
                </a:extLst>
              </p:cNvPr>
              <p:cNvPicPr>
                <a:picLocks noChangeAspect="1"/>
              </p:cNvPicPr>
              <p:nvPr/>
            </p:nvPicPr>
            <p:blipFill>
              <a:blip r:embed="rId7"/>
              <a:stretch>
                <a:fillRect/>
              </a:stretch>
            </p:blipFill>
            <p:spPr>
              <a:xfrm>
                <a:off x="3464207" y="4750522"/>
                <a:ext cx="609653" cy="350550"/>
              </a:xfrm>
              <a:prstGeom prst="rect">
                <a:avLst/>
              </a:prstGeom>
            </p:spPr>
          </p:pic>
          <p:pic>
            <p:nvPicPr>
              <p:cNvPr id="16" name="Picture 15">
                <a:extLst>
                  <a:ext uri="{FF2B5EF4-FFF2-40B4-BE49-F238E27FC236}">
                    <a16:creationId xmlns:a16="http://schemas.microsoft.com/office/drawing/2014/main" id="{FE205056-CA07-52FD-26E3-6C4AD54EE702}"/>
                  </a:ext>
                </a:extLst>
              </p:cNvPr>
              <p:cNvPicPr>
                <a:picLocks noChangeAspect="1"/>
              </p:cNvPicPr>
              <p:nvPr/>
            </p:nvPicPr>
            <p:blipFill>
              <a:blip r:embed="rId8"/>
              <a:stretch>
                <a:fillRect/>
              </a:stretch>
            </p:blipFill>
            <p:spPr>
              <a:xfrm>
                <a:off x="2755651" y="4730728"/>
                <a:ext cx="617240" cy="370344"/>
              </a:xfrm>
              <a:prstGeom prst="rect">
                <a:avLst/>
              </a:prstGeom>
            </p:spPr>
          </p:pic>
          <p:pic>
            <p:nvPicPr>
              <p:cNvPr id="18" name="Picture 17">
                <a:extLst>
                  <a:ext uri="{FF2B5EF4-FFF2-40B4-BE49-F238E27FC236}">
                    <a16:creationId xmlns:a16="http://schemas.microsoft.com/office/drawing/2014/main" id="{A1A51FB4-8B77-7BE5-F32F-45220695C820}"/>
                  </a:ext>
                </a:extLst>
              </p:cNvPr>
              <p:cNvPicPr>
                <a:picLocks noChangeAspect="1"/>
              </p:cNvPicPr>
              <p:nvPr/>
            </p:nvPicPr>
            <p:blipFill>
              <a:blip r:embed="rId9"/>
              <a:stretch>
                <a:fillRect/>
              </a:stretch>
            </p:blipFill>
            <p:spPr>
              <a:xfrm>
                <a:off x="2243269" y="4750522"/>
                <a:ext cx="429424" cy="350550"/>
              </a:xfrm>
              <a:prstGeom prst="rect">
                <a:avLst/>
              </a:prstGeom>
            </p:spPr>
          </p:pic>
        </p:grpSp>
      </p:grpSp>
    </p:spTree>
    <p:extLst>
      <p:ext uri="{BB962C8B-B14F-4D97-AF65-F5344CB8AC3E}">
        <p14:creationId xmlns:p14="http://schemas.microsoft.com/office/powerpoint/2010/main" val="1363514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476655" y="2207029"/>
            <a:ext cx="6584759" cy="1015663"/>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3: Nháy chuột vào nhóm lệnh</a:t>
            </a:r>
          </a:p>
          <a:p>
            <a:pPr lvl="0">
              <a:defRPr/>
            </a:pPr>
            <a:endParaRPr lang="en-US" sz="2000">
              <a:latin typeface="Open Sans" panose="020B0606030504020204" pitchFamily="34" charset="0"/>
              <a:ea typeface="Open Sans" panose="020B0606030504020204" pitchFamily="34" charset="0"/>
              <a:cs typeface="Open Sans" panose="020B0606030504020204" pitchFamily="34" charset="0"/>
            </a:endParaRP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v</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à</a:t>
            </a:r>
            <a:r>
              <a:rPr kumimoji="0" lang="en-US" sz="2000" b="0" i="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hoàn thành lệnh 1,2,3 của chương trình</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0B9419C-59A7-EC17-9651-F55C6C924049}"/>
              </a:ext>
            </a:extLst>
          </p:cNvPr>
          <p:cNvGrpSpPr/>
          <p:nvPr/>
        </p:nvGrpSpPr>
        <p:grpSpPr>
          <a:xfrm>
            <a:off x="-144233" y="-216754"/>
            <a:ext cx="4590060" cy="2581909"/>
            <a:chOff x="703386" y="4313756"/>
            <a:chExt cx="4590060" cy="2581909"/>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703386" y="4313756"/>
              <a:ext cx="4590060" cy="25819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490629" y="4819880"/>
              <a:ext cx="3015575" cy="1569660"/>
            </a:xfrm>
            <a:prstGeom prst="rect">
              <a:avLst/>
            </a:prstGeom>
            <a:noFill/>
          </p:spPr>
          <p:txBody>
            <a:bodyPr wrap="square" rtlCol="0">
              <a:spAutoFit/>
            </a:bodyPr>
            <a:lstStyle/>
            <a:p>
              <a:pPr algn="ctr"/>
              <a:r>
                <a:rPr lang="vi-VN" sz="2400" b="1">
                  <a:solidFill>
                    <a:srgbClr val="FFFF00"/>
                  </a:solidFill>
                  <a:latin typeface="Open Sans" panose="020B0606030504020204" pitchFamily="34" charset="0"/>
                  <a:ea typeface="Open Sans" panose="020B0606030504020204" pitchFamily="34" charset="0"/>
                  <a:cs typeface="Open Sans" panose="020B0606030504020204" pitchFamily="34" charset="0"/>
                </a:rPr>
                <a:t>3. Thực hành: Sử dụng hằng, biến, biểu thức trong chương trình</a:t>
              </a:r>
            </a:p>
          </p:txBody>
        </p:sp>
      </p:grpSp>
      <p:sp>
        <p:nvSpPr>
          <p:cNvPr id="4" name="TextBox 3">
            <a:extLst>
              <a:ext uri="{FF2B5EF4-FFF2-40B4-BE49-F238E27FC236}">
                <a16:creationId xmlns:a16="http://schemas.microsoft.com/office/drawing/2014/main" id="{06837944-7305-BE82-DAC4-8D002915F7BA}"/>
              </a:ext>
            </a:extLst>
          </p:cNvPr>
          <p:cNvSpPr txBox="1"/>
          <p:nvPr/>
        </p:nvSpPr>
        <p:spPr>
          <a:xfrm>
            <a:off x="476655" y="3487091"/>
            <a:ext cx="6584759" cy="1015663"/>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4: Nháy chuột vào nhóm lệnh</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                           </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để tạo hai biểu thức</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1" name="Group 20">
            <a:extLst>
              <a:ext uri="{FF2B5EF4-FFF2-40B4-BE49-F238E27FC236}">
                <a16:creationId xmlns:a16="http://schemas.microsoft.com/office/drawing/2014/main" id="{E2B5FD40-5AD0-F8CE-4BEA-B0709A1B1016}"/>
              </a:ext>
            </a:extLst>
          </p:cNvPr>
          <p:cNvGrpSpPr/>
          <p:nvPr/>
        </p:nvGrpSpPr>
        <p:grpSpPr>
          <a:xfrm>
            <a:off x="4800267" y="2190628"/>
            <a:ext cx="1936585" cy="488302"/>
            <a:chOff x="4800267" y="2375377"/>
            <a:chExt cx="1936585" cy="488302"/>
          </a:xfrm>
        </p:grpSpPr>
        <p:pic>
          <p:nvPicPr>
            <p:cNvPr id="8" name="Picture 7">
              <a:extLst>
                <a:ext uri="{FF2B5EF4-FFF2-40B4-BE49-F238E27FC236}">
                  <a16:creationId xmlns:a16="http://schemas.microsoft.com/office/drawing/2014/main" id="{E7F9F1FD-24B2-4DEA-15C6-5145D21B559E}"/>
                </a:ext>
              </a:extLst>
            </p:cNvPr>
            <p:cNvPicPr>
              <a:picLocks noChangeAspect="1"/>
            </p:cNvPicPr>
            <p:nvPr/>
          </p:nvPicPr>
          <p:blipFill>
            <a:blip r:embed="rId4"/>
            <a:stretch>
              <a:fillRect/>
            </a:stretch>
          </p:blipFill>
          <p:spPr>
            <a:xfrm>
              <a:off x="5501588" y="2375377"/>
              <a:ext cx="594412" cy="480102"/>
            </a:xfrm>
            <a:prstGeom prst="rect">
              <a:avLst/>
            </a:prstGeom>
          </p:spPr>
        </p:pic>
        <p:pic>
          <p:nvPicPr>
            <p:cNvPr id="13" name="Picture 12">
              <a:extLst>
                <a:ext uri="{FF2B5EF4-FFF2-40B4-BE49-F238E27FC236}">
                  <a16:creationId xmlns:a16="http://schemas.microsoft.com/office/drawing/2014/main" id="{4A03BB35-D936-A114-58A4-25E22442EB98}"/>
                </a:ext>
              </a:extLst>
            </p:cNvPr>
            <p:cNvPicPr>
              <a:picLocks noChangeAspect="1"/>
            </p:cNvPicPr>
            <p:nvPr/>
          </p:nvPicPr>
          <p:blipFill>
            <a:blip r:embed="rId5"/>
            <a:stretch>
              <a:fillRect/>
            </a:stretch>
          </p:blipFill>
          <p:spPr>
            <a:xfrm>
              <a:off x="6193203" y="2391778"/>
              <a:ext cx="543649" cy="463701"/>
            </a:xfrm>
            <a:prstGeom prst="rect">
              <a:avLst/>
            </a:prstGeom>
          </p:spPr>
        </p:pic>
        <p:pic>
          <p:nvPicPr>
            <p:cNvPr id="17" name="Picture 16">
              <a:extLst>
                <a:ext uri="{FF2B5EF4-FFF2-40B4-BE49-F238E27FC236}">
                  <a16:creationId xmlns:a16="http://schemas.microsoft.com/office/drawing/2014/main" id="{C2D34F0F-73AE-D030-6EA9-E814169D1E4D}"/>
                </a:ext>
              </a:extLst>
            </p:cNvPr>
            <p:cNvPicPr>
              <a:picLocks noChangeAspect="1"/>
            </p:cNvPicPr>
            <p:nvPr/>
          </p:nvPicPr>
          <p:blipFill>
            <a:blip r:embed="rId6"/>
            <a:stretch>
              <a:fillRect/>
            </a:stretch>
          </p:blipFill>
          <p:spPr>
            <a:xfrm>
              <a:off x="4800267" y="2383576"/>
              <a:ext cx="648560" cy="480103"/>
            </a:xfrm>
            <a:prstGeom prst="rect">
              <a:avLst/>
            </a:prstGeom>
          </p:spPr>
        </p:pic>
      </p:grpSp>
      <p:pic>
        <p:nvPicPr>
          <p:cNvPr id="24" name="Picture 23">
            <a:extLst>
              <a:ext uri="{FF2B5EF4-FFF2-40B4-BE49-F238E27FC236}">
                <a16:creationId xmlns:a16="http://schemas.microsoft.com/office/drawing/2014/main" id="{9CC752AC-ED23-FD9B-A77E-0B7849028BB8}"/>
              </a:ext>
            </a:extLst>
          </p:cNvPr>
          <p:cNvPicPr>
            <a:picLocks noChangeAspect="1"/>
          </p:cNvPicPr>
          <p:nvPr/>
        </p:nvPicPr>
        <p:blipFill>
          <a:blip r:embed="rId7"/>
          <a:stretch>
            <a:fillRect/>
          </a:stretch>
        </p:blipFill>
        <p:spPr>
          <a:xfrm>
            <a:off x="7075250" y="272074"/>
            <a:ext cx="4309775" cy="6447143"/>
          </a:xfrm>
          <a:prstGeom prst="rect">
            <a:avLst/>
          </a:prstGeom>
        </p:spPr>
      </p:pic>
      <p:pic>
        <p:nvPicPr>
          <p:cNvPr id="26" name="Picture 25">
            <a:extLst>
              <a:ext uri="{FF2B5EF4-FFF2-40B4-BE49-F238E27FC236}">
                <a16:creationId xmlns:a16="http://schemas.microsoft.com/office/drawing/2014/main" id="{AEB12C89-04DD-4FBB-9786-8672F5F6459E}"/>
              </a:ext>
            </a:extLst>
          </p:cNvPr>
          <p:cNvPicPr>
            <a:picLocks noChangeAspect="1"/>
          </p:cNvPicPr>
          <p:nvPr/>
        </p:nvPicPr>
        <p:blipFill>
          <a:blip r:embed="rId8"/>
          <a:stretch>
            <a:fillRect/>
          </a:stretch>
        </p:blipFill>
        <p:spPr>
          <a:xfrm>
            <a:off x="3003618" y="4026504"/>
            <a:ext cx="1009650" cy="476250"/>
          </a:xfrm>
          <a:prstGeom prst="rect">
            <a:avLst/>
          </a:prstGeom>
        </p:spPr>
      </p:pic>
      <p:pic>
        <p:nvPicPr>
          <p:cNvPr id="28" name="Picture 27">
            <a:extLst>
              <a:ext uri="{FF2B5EF4-FFF2-40B4-BE49-F238E27FC236}">
                <a16:creationId xmlns:a16="http://schemas.microsoft.com/office/drawing/2014/main" id="{9D0D714B-61CF-9B6B-75E8-162FF5C828DF}"/>
              </a:ext>
            </a:extLst>
          </p:cNvPr>
          <p:cNvPicPr>
            <a:picLocks noChangeAspect="1"/>
          </p:cNvPicPr>
          <p:nvPr/>
        </p:nvPicPr>
        <p:blipFill>
          <a:blip r:embed="rId9"/>
          <a:stretch>
            <a:fillRect/>
          </a:stretch>
        </p:blipFill>
        <p:spPr>
          <a:xfrm>
            <a:off x="4027104" y="4029919"/>
            <a:ext cx="1104900" cy="476250"/>
          </a:xfrm>
          <a:prstGeom prst="rect">
            <a:avLst/>
          </a:prstGeom>
        </p:spPr>
      </p:pic>
      <p:pic>
        <p:nvPicPr>
          <p:cNvPr id="30" name="Picture 29">
            <a:extLst>
              <a:ext uri="{FF2B5EF4-FFF2-40B4-BE49-F238E27FC236}">
                <a16:creationId xmlns:a16="http://schemas.microsoft.com/office/drawing/2014/main" id="{26845DB9-2451-3E71-4883-93BE17C11C75}"/>
              </a:ext>
            </a:extLst>
          </p:cNvPr>
          <p:cNvPicPr>
            <a:picLocks noChangeAspect="1"/>
          </p:cNvPicPr>
          <p:nvPr/>
        </p:nvPicPr>
        <p:blipFill>
          <a:blip r:embed="rId10"/>
          <a:stretch>
            <a:fillRect/>
          </a:stretch>
        </p:blipFill>
        <p:spPr>
          <a:xfrm>
            <a:off x="4769602" y="3310896"/>
            <a:ext cx="752475" cy="695325"/>
          </a:xfrm>
          <a:prstGeom prst="rect">
            <a:avLst/>
          </a:prstGeom>
        </p:spPr>
      </p:pic>
      <p:sp>
        <p:nvSpPr>
          <p:cNvPr id="31" name="TextBox 30">
            <a:extLst>
              <a:ext uri="{FF2B5EF4-FFF2-40B4-BE49-F238E27FC236}">
                <a16:creationId xmlns:a16="http://schemas.microsoft.com/office/drawing/2014/main" id="{7910F1C0-41A2-7668-0922-E812298745B5}"/>
              </a:ext>
            </a:extLst>
          </p:cNvPr>
          <p:cNvSpPr txBox="1"/>
          <p:nvPr/>
        </p:nvSpPr>
        <p:spPr>
          <a:xfrm>
            <a:off x="476655" y="4554133"/>
            <a:ext cx="6584759" cy="1015663"/>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5: Nháy chuột vào nhóm lệnh</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                           </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kéo thả và hoàn thành hai câu lệnh 4,5</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2" name="Picture 31">
            <a:extLst>
              <a:ext uri="{FF2B5EF4-FFF2-40B4-BE49-F238E27FC236}">
                <a16:creationId xmlns:a16="http://schemas.microsoft.com/office/drawing/2014/main" id="{ABF45537-F317-2FD8-7C69-75A3AD622475}"/>
              </a:ext>
            </a:extLst>
          </p:cNvPr>
          <p:cNvPicPr>
            <a:picLocks noChangeAspect="1"/>
          </p:cNvPicPr>
          <p:nvPr/>
        </p:nvPicPr>
        <p:blipFill>
          <a:blip r:embed="rId4"/>
          <a:stretch>
            <a:fillRect/>
          </a:stretch>
        </p:blipFill>
        <p:spPr>
          <a:xfrm>
            <a:off x="4834798" y="4520190"/>
            <a:ext cx="594412" cy="480102"/>
          </a:xfrm>
          <a:prstGeom prst="rect">
            <a:avLst/>
          </a:prstGeom>
        </p:spPr>
      </p:pic>
      <p:sp>
        <p:nvSpPr>
          <p:cNvPr id="33" name="TextBox 32">
            <a:extLst>
              <a:ext uri="{FF2B5EF4-FFF2-40B4-BE49-F238E27FC236}">
                <a16:creationId xmlns:a16="http://schemas.microsoft.com/office/drawing/2014/main" id="{52EDDEC9-E094-0645-3A89-98992AB1FF4A}"/>
              </a:ext>
            </a:extLst>
          </p:cNvPr>
          <p:cNvSpPr txBox="1"/>
          <p:nvPr/>
        </p:nvSpPr>
        <p:spPr>
          <a:xfrm>
            <a:off x="476655" y="5518805"/>
            <a:ext cx="6584759" cy="1323439"/>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5: Nháy chuột vào nhóm lệnh</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                           </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kéo thả các biến vào vị trí tương ứng trong các câu lệnh câu lệnh 6,7,8</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4" name="Picture 33">
            <a:extLst>
              <a:ext uri="{FF2B5EF4-FFF2-40B4-BE49-F238E27FC236}">
                <a16:creationId xmlns:a16="http://schemas.microsoft.com/office/drawing/2014/main" id="{9F61D35A-0645-7E6D-AE21-6013279D51AC}"/>
              </a:ext>
            </a:extLst>
          </p:cNvPr>
          <p:cNvPicPr>
            <a:picLocks noChangeAspect="1"/>
          </p:cNvPicPr>
          <p:nvPr/>
        </p:nvPicPr>
        <p:blipFill>
          <a:blip r:embed="rId4"/>
          <a:stretch>
            <a:fillRect/>
          </a:stretch>
        </p:blipFill>
        <p:spPr>
          <a:xfrm>
            <a:off x="4823412" y="5533997"/>
            <a:ext cx="594412" cy="480102"/>
          </a:xfrm>
          <a:prstGeom prst="rect">
            <a:avLst/>
          </a:prstGeom>
        </p:spPr>
      </p:pic>
    </p:spTree>
    <p:extLst>
      <p:ext uri="{BB962C8B-B14F-4D97-AF65-F5344CB8AC3E}">
        <p14:creationId xmlns:p14="http://schemas.microsoft.com/office/powerpoint/2010/main" val="3796599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31"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476655" y="2324517"/>
            <a:ext cx="6584759" cy="1015663"/>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6: Nháy chuột vào nút                để chạy chương trình và xem kết quả</a:t>
            </a:r>
          </a:p>
          <a:p>
            <a:pPr lvl="0">
              <a:defRPr/>
            </a:pP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Ví</a:t>
            </a:r>
            <a:r>
              <a:rPr kumimoji="0" lang="en-US" sz="2000" b="0" i="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dụ: Nhập n = 5</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0B9419C-59A7-EC17-9651-F55C6C924049}"/>
              </a:ext>
            </a:extLst>
          </p:cNvPr>
          <p:cNvGrpSpPr/>
          <p:nvPr/>
        </p:nvGrpSpPr>
        <p:grpSpPr>
          <a:xfrm>
            <a:off x="-144233" y="-216754"/>
            <a:ext cx="4590060" cy="2581909"/>
            <a:chOff x="703386" y="4313756"/>
            <a:chExt cx="4590060" cy="2581909"/>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703386" y="4313756"/>
              <a:ext cx="4590060" cy="25819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490629" y="4819880"/>
              <a:ext cx="3015575" cy="1569660"/>
            </a:xfrm>
            <a:prstGeom prst="rect">
              <a:avLst/>
            </a:prstGeom>
            <a:noFill/>
          </p:spPr>
          <p:txBody>
            <a:bodyPr wrap="square" rtlCol="0">
              <a:spAutoFit/>
            </a:bodyPr>
            <a:lstStyle/>
            <a:p>
              <a:pPr algn="ctr"/>
              <a:r>
                <a:rPr lang="vi-VN" sz="2400" b="1">
                  <a:solidFill>
                    <a:srgbClr val="FFFF00"/>
                  </a:solidFill>
                  <a:latin typeface="Open Sans" panose="020B0606030504020204" pitchFamily="34" charset="0"/>
                  <a:ea typeface="Open Sans" panose="020B0606030504020204" pitchFamily="34" charset="0"/>
                  <a:cs typeface="Open Sans" panose="020B0606030504020204" pitchFamily="34" charset="0"/>
                </a:rPr>
                <a:t>3. Thực hành: Sử dụng hằng, biến, biểu thức trong chương trình</a:t>
              </a:r>
            </a:p>
          </p:txBody>
        </p:sp>
      </p:grpSp>
      <p:pic>
        <p:nvPicPr>
          <p:cNvPr id="7" name="Picture 6">
            <a:extLst>
              <a:ext uri="{FF2B5EF4-FFF2-40B4-BE49-F238E27FC236}">
                <a16:creationId xmlns:a16="http://schemas.microsoft.com/office/drawing/2014/main" id="{75EFF365-B1A6-6F82-152D-C059CA3DD0D4}"/>
              </a:ext>
            </a:extLst>
          </p:cNvPr>
          <p:cNvPicPr>
            <a:picLocks noChangeAspect="1"/>
          </p:cNvPicPr>
          <p:nvPr/>
        </p:nvPicPr>
        <p:blipFill>
          <a:blip r:embed="rId4"/>
          <a:stretch>
            <a:fillRect/>
          </a:stretch>
        </p:blipFill>
        <p:spPr>
          <a:xfrm>
            <a:off x="4140478" y="2089800"/>
            <a:ext cx="638370" cy="785686"/>
          </a:xfrm>
          <a:prstGeom prst="rect">
            <a:avLst/>
          </a:prstGeom>
        </p:spPr>
      </p:pic>
      <p:pic>
        <p:nvPicPr>
          <p:cNvPr id="10" name="Picture 9">
            <a:extLst>
              <a:ext uri="{FF2B5EF4-FFF2-40B4-BE49-F238E27FC236}">
                <a16:creationId xmlns:a16="http://schemas.microsoft.com/office/drawing/2014/main" id="{B9451C97-CFBA-704E-BB62-964A9CD3DF99}"/>
              </a:ext>
            </a:extLst>
          </p:cNvPr>
          <p:cNvPicPr>
            <a:picLocks noChangeAspect="1"/>
          </p:cNvPicPr>
          <p:nvPr/>
        </p:nvPicPr>
        <p:blipFill>
          <a:blip r:embed="rId5"/>
          <a:stretch>
            <a:fillRect/>
          </a:stretch>
        </p:blipFill>
        <p:spPr>
          <a:xfrm>
            <a:off x="4044962" y="3062664"/>
            <a:ext cx="4541914" cy="3505504"/>
          </a:xfrm>
          <a:prstGeom prst="rect">
            <a:avLst/>
          </a:prstGeom>
        </p:spPr>
      </p:pic>
    </p:spTree>
    <p:extLst>
      <p:ext uri="{BB962C8B-B14F-4D97-AF65-F5344CB8AC3E}">
        <p14:creationId xmlns:p14="http://schemas.microsoft.com/office/powerpoint/2010/main" val="218532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476655" y="2063396"/>
            <a:ext cx="11715345" cy="707886"/>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Em hãy sử dụng ngôn ngữ lập trình trực quan để viết chương trình tính chu vi đường tròn, diện tích hình tròn với giá trị của bán kính được nhập vào từ bàn phím, thông báo kết quả ra màn hình</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0B9419C-59A7-EC17-9651-F55C6C924049}"/>
              </a:ext>
            </a:extLst>
          </p:cNvPr>
          <p:cNvGrpSpPr/>
          <p:nvPr/>
        </p:nvGrpSpPr>
        <p:grpSpPr>
          <a:xfrm>
            <a:off x="333510" y="142062"/>
            <a:ext cx="3462644" cy="1947738"/>
            <a:chOff x="1181129" y="4313757"/>
            <a:chExt cx="3462644" cy="1947738"/>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1181129" y="4313757"/>
              <a:ext cx="3462644" cy="19477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404664" y="4995239"/>
              <a:ext cx="3015575" cy="584775"/>
            </a:xfrm>
            <a:prstGeom prst="rect">
              <a:avLst/>
            </a:prstGeom>
            <a:noFill/>
          </p:spPr>
          <p:txBody>
            <a:bodyPr wrap="square" rtlCol="0">
              <a:spAutoFit/>
            </a:bodyPr>
            <a:lstStyle/>
            <a:p>
              <a:pPr algn="ctr"/>
              <a:r>
                <a:rPr lang="en-US" sz="3200" b="1">
                  <a:solidFill>
                    <a:srgbClr val="FFFF00"/>
                  </a:solidFill>
                  <a:latin typeface="Open Sans" panose="020B0606030504020204" pitchFamily="34" charset="0"/>
                  <a:ea typeface="Open Sans" panose="020B0606030504020204" pitchFamily="34" charset="0"/>
                  <a:cs typeface="Open Sans" panose="020B0606030504020204" pitchFamily="34" charset="0"/>
                </a:rPr>
                <a:t>LUYỆN TẬP</a:t>
              </a:r>
              <a:endParaRPr lang="vi-VN" sz="3200" b="1">
                <a:solidFill>
                  <a:srgbClr val="FFFF00"/>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4" name="Picture 3" descr="A picture containing text, screenshot, font, design&#10;&#10;Description automatically generated">
            <a:extLst>
              <a:ext uri="{FF2B5EF4-FFF2-40B4-BE49-F238E27FC236}">
                <a16:creationId xmlns:a16="http://schemas.microsoft.com/office/drawing/2014/main" id="{02AED8C8-3098-D57B-1A89-A6672E1A42B3}"/>
              </a:ext>
            </a:extLst>
          </p:cNvPr>
          <p:cNvPicPr>
            <a:picLocks noChangeAspect="1"/>
          </p:cNvPicPr>
          <p:nvPr/>
        </p:nvPicPr>
        <p:blipFill>
          <a:blip r:embed="rId4"/>
          <a:stretch>
            <a:fillRect/>
          </a:stretch>
        </p:blipFill>
        <p:spPr>
          <a:xfrm>
            <a:off x="1248883" y="3026580"/>
            <a:ext cx="9694234" cy="2448245"/>
          </a:xfrm>
          <a:prstGeom prst="rect">
            <a:avLst/>
          </a:prstGeom>
        </p:spPr>
      </p:pic>
    </p:spTree>
    <p:extLst>
      <p:ext uri="{BB962C8B-B14F-4D97-AF65-F5344CB8AC3E}">
        <p14:creationId xmlns:p14="http://schemas.microsoft.com/office/powerpoint/2010/main" val="2096264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476655" y="2063396"/>
            <a:ext cx="11715345" cy="1015663"/>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Em hãy viết chương trình Scratch của riêng mình để giải quyết một bài toán cụ thể trong một môn học như Khoa học tự nhiên, Toán học,… trong đó có sử dụng hằng, biến và biểu thức để thực hiện thuật toán.</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0B9419C-59A7-EC17-9651-F55C6C924049}"/>
              </a:ext>
            </a:extLst>
          </p:cNvPr>
          <p:cNvGrpSpPr/>
          <p:nvPr/>
        </p:nvGrpSpPr>
        <p:grpSpPr>
          <a:xfrm>
            <a:off x="333510" y="142062"/>
            <a:ext cx="3462644" cy="1947738"/>
            <a:chOff x="1181129" y="4313757"/>
            <a:chExt cx="3462644" cy="1947738"/>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1181129" y="4313757"/>
              <a:ext cx="3462644" cy="19477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404664" y="4995239"/>
              <a:ext cx="3015575" cy="584775"/>
            </a:xfrm>
            <a:prstGeom prst="rect">
              <a:avLst/>
            </a:prstGeom>
            <a:noFill/>
          </p:spPr>
          <p:txBody>
            <a:bodyPr wrap="square" rtlCol="0">
              <a:spAutoFit/>
            </a:bodyPr>
            <a:lstStyle/>
            <a:p>
              <a:pPr algn="ctr"/>
              <a:r>
                <a:rPr lang="en-US" sz="3200" b="1">
                  <a:solidFill>
                    <a:srgbClr val="FFFF00"/>
                  </a:solidFill>
                  <a:latin typeface="Open Sans" panose="020B0606030504020204" pitchFamily="34" charset="0"/>
                  <a:ea typeface="Open Sans" panose="020B0606030504020204" pitchFamily="34" charset="0"/>
                  <a:cs typeface="Open Sans" panose="020B0606030504020204" pitchFamily="34" charset="0"/>
                </a:rPr>
                <a:t>VẬN DỤNG</a:t>
              </a:r>
              <a:endParaRPr lang="vi-VN" sz="3200" b="1">
                <a:solidFill>
                  <a:srgbClr val="FFFF00"/>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5" name="Picture 12" descr="Best Little child at home doing a homework Illustration download in PNG &amp;  Vector format">
            <a:extLst>
              <a:ext uri="{FF2B5EF4-FFF2-40B4-BE49-F238E27FC236}">
                <a16:creationId xmlns:a16="http://schemas.microsoft.com/office/drawing/2014/main" id="{EAFBA530-CF24-DC98-D6CE-B63AC845D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5847" y="3079059"/>
            <a:ext cx="3080307" cy="293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897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470</Words>
  <PresentationFormat>Widescreen</PresentationFormat>
  <Paragraphs>34</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Grandview Display</vt:lpstr>
      <vt:lpstr>Open Sans</vt:lpstr>
      <vt:lpstr>DashVTI</vt:lpstr>
      <vt:lpstr>Office Theme</vt:lpstr>
      <vt:lpstr>PowerPoint Presentation</vt:lpstr>
      <vt:lpstr>TIẾT 28 BÀI 13: BIỂU DIỄN DỮ LIỆU (Tiếp)</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2023-06-05T12:10:35Z</dcterms:created>
  <dcterms:modified xsi:type="dcterms:W3CDTF">2023-07-01T09:20:16Z</dcterms:modified>
</cp:coreProperties>
</file>