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1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l="2277" t="1948" r="2235" b="1948"/>
          <a:stretch/>
        </p:blipFill>
        <p:spPr>
          <a:xfrm>
            <a:off x="549836" y="1155396"/>
            <a:ext cx="1852941" cy="25314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:...............................................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:........................................................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:……………………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1849" y="3652217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34" y="1292776"/>
            <a:ext cx="3054734" cy="2610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356" y="1897694"/>
            <a:ext cx="4686550" cy="3770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34" y="720215"/>
            <a:ext cx="4096322" cy="457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034" y="3879028"/>
            <a:ext cx="3746549" cy="287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20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1849" y="3652217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18" y="1832724"/>
            <a:ext cx="8479833" cy="28520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859" y="2965536"/>
            <a:ext cx="8896282" cy="463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Căn</a:t>
            </a:r>
            <a:r>
              <a:rPr lang="en-US" sz="2000" dirty="0" smtClean="0"/>
              <a:t> </a:t>
            </a:r>
            <a:r>
              <a:rPr lang="en-US" sz="2000" dirty="0" err="1" smtClean="0"/>
              <a:t>cứ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mĩ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, </a:t>
            </a:r>
            <a:r>
              <a:rPr lang="en-US" sz="2000" dirty="0" err="1" smtClean="0"/>
              <a:t>trao</a:t>
            </a:r>
            <a:r>
              <a:rPr lang="en-US" sz="2000" dirty="0" smtClean="0"/>
              <a:t> </a:t>
            </a:r>
            <a:r>
              <a:rPr lang="en-US" sz="2000" dirty="0" err="1" smtClean="0"/>
              <a:t>đổi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trả</a:t>
            </a:r>
            <a:r>
              <a:rPr lang="en-US" sz="2000" dirty="0" smtClean="0"/>
              <a:t> </a:t>
            </a:r>
            <a:r>
              <a:rPr lang="en-US" sz="2000" dirty="0" err="1" smtClean="0"/>
              <a:t>lời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câu</a:t>
            </a:r>
            <a:r>
              <a:rPr lang="en-US" sz="2000" dirty="0" smtClean="0"/>
              <a:t> </a:t>
            </a:r>
            <a:r>
              <a:rPr lang="en-US" sz="2000" dirty="0" err="1" smtClean="0"/>
              <a:t>hỏi</a:t>
            </a:r>
            <a:r>
              <a:rPr lang="en-US" sz="2000" dirty="0" smtClean="0"/>
              <a:t> </a:t>
            </a:r>
            <a:r>
              <a:rPr lang="en-US" sz="2000" dirty="0" err="1" smtClean="0"/>
              <a:t>gợi</a:t>
            </a:r>
            <a:r>
              <a:rPr lang="en-US" sz="2000" dirty="0" smtClean="0"/>
              <a:t> ý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0882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1849" y="3652217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7754"/>
            <a:ext cx="2857899" cy="1419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338" y="1475453"/>
            <a:ext cx="2810267" cy="619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794" y="2063253"/>
            <a:ext cx="4325206" cy="3309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44" y="2680053"/>
            <a:ext cx="4658123" cy="305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1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1849" y="3652217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64" y="2558579"/>
            <a:ext cx="7184671" cy="2414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91" y="1066304"/>
            <a:ext cx="6527438" cy="134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08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1849" y="3652217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88" y="781046"/>
            <a:ext cx="7487695" cy="15432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3381" y="2324311"/>
            <a:ext cx="7778663" cy="2973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luận</a:t>
            </a:r>
            <a:r>
              <a:rPr lang="en-US" sz="2800" b="1" dirty="0" smtClean="0"/>
              <a:t>:</a:t>
            </a:r>
          </a:p>
          <a:p>
            <a:r>
              <a:rPr lang="vi-VN" sz="2800" dirty="0"/>
              <a:t>+ Để xây dựng ý tưởng thể hiện một chủ đề trong môn Mĩ thuật, điều đầu tiên em làm là gì?</a:t>
            </a:r>
          </a:p>
          <a:p>
            <a:r>
              <a:rPr lang="vi-VN" sz="2800" dirty="0"/>
              <a:t>+ Khi có ý tưởng để thực hiện một chủ đề, em sẽ làm gì để cụ thể hoá ra thành SPMT?</a:t>
            </a:r>
          </a:p>
          <a:p>
            <a:endParaRPr lang="en-US" sz="2800" b="1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67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1849" y="3652217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88" y="781046"/>
            <a:ext cx="7487695" cy="15432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3381" y="2324311"/>
            <a:ext cx="7778663" cy="3789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 smtClean="0"/>
              <a:t>Gợi</a:t>
            </a:r>
            <a:r>
              <a:rPr lang="en-US" sz="1600" b="1" dirty="0" smtClean="0"/>
              <a:t> ý </a:t>
            </a:r>
            <a:r>
              <a:rPr lang="vi-VN" sz="1600" b="1" dirty="0" smtClean="0"/>
              <a:t>một số cách xây dựng ý tưởng để thể hiện theo chủ đề như sau:</a:t>
            </a:r>
            <a:endParaRPr lang="en-US" sz="1600" b="1" dirty="0" smtClean="0"/>
          </a:p>
          <a:p>
            <a:endParaRPr lang="vi-VN" sz="1600" b="1" dirty="0" smtClean="0"/>
          </a:p>
          <a:p>
            <a:r>
              <a:rPr lang="vi-VN" dirty="0" smtClean="0"/>
              <a:t>+ Có thể quan sát cảnh vật, sinh hoạt trong cuộc sống để tìm được những hình ảnh phù hợp liên quan đến chủ đề muốn diễn tả.</a:t>
            </a:r>
            <a:endParaRPr lang="en-US" dirty="0" smtClean="0"/>
          </a:p>
          <a:p>
            <a:endParaRPr lang="vi-VN" dirty="0" smtClean="0"/>
          </a:p>
          <a:p>
            <a:r>
              <a:rPr lang="vi-VN" dirty="0" smtClean="0"/>
              <a:t>+ Có thể tìm những hình ảnh phù hợp với chủ đề thông qua bưu thiệp, sách, báo, tạp chí, lịch treo tường, Internet,….</a:t>
            </a:r>
            <a:endParaRPr lang="en-US" dirty="0" smtClean="0"/>
          </a:p>
          <a:p>
            <a:endParaRPr lang="vi-VN" dirty="0" smtClean="0"/>
          </a:p>
          <a:p>
            <a:r>
              <a:rPr lang="vi-VN" dirty="0" smtClean="0"/>
              <a:t>+ Có thể nhớ lại những hình ảnh đã từng gặp có liên quan đến chủ đề.</a:t>
            </a:r>
            <a:endParaRPr lang="en-US" dirty="0" smtClean="0"/>
          </a:p>
          <a:p>
            <a:endParaRPr lang="vi-VN" dirty="0" smtClean="0"/>
          </a:p>
          <a:p>
            <a:r>
              <a:rPr lang="vi-VN" dirty="0" smtClean="0"/>
              <a:t>+ Có thể tưởng tượng về những hình ảnh phù hợp để diễn tả về chủ đề.</a:t>
            </a:r>
          </a:p>
          <a:p>
            <a:endParaRPr lang="en-US" sz="1600" b="1" dirty="0" smtClean="0"/>
          </a:p>
          <a:p>
            <a:endParaRPr lang="en-US" sz="1600" b="1" dirty="0" smtClean="0"/>
          </a:p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79950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1849" y="3652217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88" y="781046"/>
            <a:ext cx="7487695" cy="15432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52" y="2324311"/>
            <a:ext cx="8164064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1849" y="3652217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12" y="1027541"/>
            <a:ext cx="7378865" cy="4303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83" y="5331163"/>
            <a:ext cx="8116433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7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1849" y="3652217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54" y="1174142"/>
            <a:ext cx="8097380" cy="3829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57" y="5023341"/>
            <a:ext cx="8135485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13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1849" y="3652217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625" y="689452"/>
            <a:ext cx="6456671" cy="34543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4558" y="4248575"/>
            <a:ext cx="7572139" cy="687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ý </a:t>
            </a:r>
            <a:r>
              <a:rPr lang="en-US" dirty="0" err="1" smtClean="0"/>
              <a:t>tưởng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mĩ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.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qua </a:t>
            </a: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52" y="5006678"/>
            <a:ext cx="7566645" cy="178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7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87" y="1053475"/>
            <a:ext cx="6527438" cy="1349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102" y="2572124"/>
            <a:ext cx="6284836" cy="26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91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1849" y="3652217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2347" y="1284694"/>
            <a:ext cx="7776179" cy="3476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/>
              <a:t>Câu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hỏi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luận</a:t>
            </a:r>
            <a:r>
              <a:rPr lang="en-US" sz="2400" b="1" dirty="0" smtClean="0"/>
              <a:t>: </a:t>
            </a:r>
          </a:p>
          <a:p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xây</a:t>
            </a:r>
            <a:r>
              <a:rPr lang="en-US" sz="2400" dirty="0" smtClean="0"/>
              <a:t> </a:t>
            </a:r>
            <a:r>
              <a:rPr lang="en-US" sz="2400" dirty="0" err="1" smtClean="0"/>
              <a:t>dựng</a:t>
            </a:r>
            <a:r>
              <a:rPr lang="en-US" sz="2400" dirty="0" smtClean="0"/>
              <a:t> ý </a:t>
            </a:r>
            <a:r>
              <a:rPr lang="en-US" sz="2400" dirty="0" err="1" smtClean="0"/>
              <a:t>tưởng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en-US" sz="2400" dirty="0" err="1" smtClean="0"/>
              <a:t>phẩm</a:t>
            </a:r>
            <a:r>
              <a:rPr lang="en-US" sz="2400" dirty="0" smtClean="0"/>
              <a:t> </a:t>
            </a:r>
            <a:r>
              <a:rPr lang="en-US" sz="2400" dirty="0" err="1" smtClean="0"/>
              <a:t>mĩ</a:t>
            </a:r>
            <a:r>
              <a:rPr lang="en-US" sz="2400" dirty="0" smtClean="0"/>
              <a:t> </a:t>
            </a:r>
            <a:r>
              <a:rPr lang="en-US" sz="2400" dirty="0" err="1" smtClean="0"/>
              <a:t>thuật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+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lựa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ý </a:t>
            </a:r>
            <a:r>
              <a:rPr lang="en-US" sz="2400" dirty="0" err="1"/>
              <a:t>tưởng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? (</a:t>
            </a:r>
            <a:r>
              <a:rPr lang="en-US" sz="2400" dirty="0" err="1"/>
              <a:t>vẽ</a:t>
            </a:r>
            <a:r>
              <a:rPr lang="en-US" sz="2400" dirty="0"/>
              <a:t>; </a:t>
            </a:r>
            <a:r>
              <a:rPr lang="en-US" sz="2400" dirty="0" err="1"/>
              <a:t>xé</a:t>
            </a:r>
            <a:r>
              <a:rPr lang="en-US" sz="2400" dirty="0"/>
              <a:t>, </a:t>
            </a:r>
            <a:r>
              <a:rPr lang="en-US" sz="2400" dirty="0" err="1"/>
              <a:t>dán</a:t>
            </a:r>
            <a:r>
              <a:rPr lang="en-US" sz="2400" dirty="0"/>
              <a:t>; </a:t>
            </a:r>
            <a:r>
              <a:rPr lang="en-US" sz="2400" dirty="0" err="1"/>
              <a:t>nặn</a:t>
            </a:r>
            <a:r>
              <a:rPr lang="en-US" sz="2400" dirty="0"/>
              <a:t>;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đa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;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tái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,…)</a:t>
            </a:r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94" y="4998884"/>
            <a:ext cx="7944959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05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1849" y="3652217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26" y="1814606"/>
            <a:ext cx="8211696" cy="27245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2255" y="2892240"/>
            <a:ext cx="8896282" cy="463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Căn</a:t>
            </a:r>
            <a:r>
              <a:rPr lang="en-US" sz="2000" dirty="0" smtClean="0"/>
              <a:t> </a:t>
            </a:r>
            <a:r>
              <a:rPr lang="en-US" sz="2000" dirty="0" err="1" smtClean="0"/>
              <a:t>cứ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mĩ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, </a:t>
            </a:r>
            <a:r>
              <a:rPr lang="en-US" sz="2000" dirty="0" err="1" smtClean="0"/>
              <a:t>trao</a:t>
            </a:r>
            <a:r>
              <a:rPr lang="en-US" sz="2000" dirty="0" smtClean="0"/>
              <a:t> </a:t>
            </a:r>
            <a:r>
              <a:rPr lang="en-US" sz="2000" dirty="0" err="1" smtClean="0"/>
              <a:t>đổi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trả</a:t>
            </a:r>
            <a:r>
              <a:rPr lang="en-US" sz="2000" dirty="0" smtClean="0"/>
              <a:t> </a:t>
            </a:r>
            <a:r>
              <a:rPr lang="en-US" sz="2000" dirty="0" err="1" smtClean="0"/>
              <a:t>lời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câu</a:t>
            </a:r>
            <a:r>
              <a:rPr lang="en-US" sz="2000" dirty="0" smtClean="0"/>
              <a:t> </a:t>
            </a:r>
            <a:r>
              <a:rPr lang="en-US" sz="2000" dirty="0" err="1" smtClean="0"/>
              <a:t>hỏi</a:t>
            </a:r>
            <a:r>
              <a:rPr lang="en-US" sz="2000" dirty="0" smtClean="0"/>
              <a:t> </a:t>
            </a:r>
            <a:r>
              <a:rPr lang="en-US" sz="2000" dirty="0" err="1" smtClean="0"/>
              <a:t>gợi</a:t>
            </a:r>
            <a:r>
              <a:rPr lang="en-US" sz="2000" dirty="0" smtClean="0"/>
              <a:t> ý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0093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1849" y="3652217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01" y="744344"/>
            <a:ext cx="3610479" cy="2029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588" y="1089782"/>
            <a:ext cx="3850412" cy="5250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521" y="2826996"/>
            <a:ext cx="4708027" cy="351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4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9905" y="1103326"/>
            <a:ext cx="1957270" cy="5214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9905" y="1738115"/>
            <a:ext cx="7693050" cy="4171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(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clip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20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mĩ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smtClean="0"/>
              <a:t>20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mĩ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).</a:t>
            </a:r>
          </a:p>
          <a:p>
            <a:r>
              <a:rPr lang="en-US" b="1" dirty="0" err="1" smtClean="0"/>
              <a:t>Trò</a:t>
            </a:r>
            <a:r>
              <a:rPr lang="en-US" b="1" dirty="0" smtClean="0"/>
              <a:t> </a:t>
            </a:r>
            <a:r>
              <a:rPr lang="en-US" b="1" dirty="0" err="1" smtClean="0"/>
              <a:t>chơi</a:t>
            </a:r>
            <a:r>
              <a:rPr lang="en-US" b="1" dirty="0" smtClean="0"/>
              <a:t> </a:t>
            </a:r>
            <a:r>
              <a:rPr lang="en-US" b="1" dirty="0" err="1" smtClean="0"/>
              <a:t>gợi</a:t>
            </a:r>
            <a:r>
              <a:rPr lang="en-US" b="1" dirty="0" smtClean="0"/>
              <a:t> ý 1: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dành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2 </a:t>
            </a:r>
            <a:r>
              <a:rPr lang="en-US" dirty="0" err="1" smtClean="0"/>
              <a:t>phút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nhiêu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thuộc</a:t>
            </a:r>
            <a:r>
              <a:rPr lang="en-US" dirty="0" smtClean="0"/>
              <a:t> </a:t>
            </a:r>
            <a:r>
              <a:rPr lang="en-US" dirty="0" err="1" smtClean="0"/>
              <a:t>lĩnh</a:t>
            </a:r>
            <a:r>
              <a:rPr lang="en-US" dirty="0" smtClean="0"/>
              <a:t> </a:t>
            </a:r>
            <a:r>
              <a:rPr lang="en-US" dirty="0" err="1" smtClean="0"/>
              <a:t>vực</a:t>
            </a:r>
            <a:r>
              <a:rPr lang="en-US" dirty="0" smtClean="0"/>
              <a:t> </a:t>
            </a:r>
            <a:r>
              <a:rPr lang="en-US" dirty="0" err="1" smtClean="0"/>
              <a:t>mĩ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Chọn</a:t>
            </a:r>
            <a:r>
              <a:rPr lang="en-US" dirty="0" smtClean="0"/>
              <a:t> 5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tả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khen</a:t>
            </a:r>
            <a:r>
              <a:rPr lang="en-US" dirty="0" smtClean="0"/>
              <a:t> </a:t>
            </a:r>
            <a:r>
              <a:rPr lang="en-US" dirty="0" err="1" smtClean="0"/>
              <a:t>thưởng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Trò</a:t>
            </a:r>
            <a:r>
              <a:rPr lang="en-US" b="1" dirty="0" smtClean="0"/>
              <a:t> </a:t>
            </a:r>
            <a:r>
              <a:rPr lang="en-US" b="1" dirty="0" err="1" smtClean="0"/>
              <a:t>chơi</a:t>
            </a:r>
            <a:r>
              <a:rPr lang="en-US" b="1" dirty="0" smtClean="0"/>
              <a:t> </a:t>
            </a:r>
            <a:r>
              <a:rPr lang="en-US" b="1" dirty="0" err="1" smtClean="0"/>
              <a:t>gợi</a:t>
            </a:r>
            <a:r>
              <a:rPr lang="en-US" b="1" dirty="0" smtClean="0"/>
              <a:t> ý 2: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: chia </a:t>
            </a:r>
            <a:r>
              <a:rPr lang="en-US" dirty="0" err="1" smtClean="0"/>
              <a:t>thành</a:t>
            </a:r>
            <a:r>
              <a:rPr lang="en-US" dirty="0" smtClean="0"/>
              <a:t> 2 </a:t>
            </a:r>
            <a:r>
              <a:rPr lang="en-US" dirty="0" err="1" smtClean="0"/>
              <a:t>đội</a:t>
            </a:r>
            <a:r>
              <a:rPr lang="en-US" dirty="0" smtClean="0"/>
              <a:t>.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2 </a:t>
            </a:r>
            <a:r>
              <a:rPr lang="en-US" dirty="0" err="1" smtClean="0"/>
              <a:t>phút</a:t>
            </a:r>
            <a:r>
              <a:rPr lang="en-US" dirty="0" smtClean="0"/>
              <a:t>, </a:t>
            </a:r>
            <a:r>
              <a:rPr lang="en-US" dirty="0" err="1" smtClean="0"/>
              <a:t>mỗi</a:t>
            </a:r>
            <a:r>
              <a:rPr lang="en-US" dirty="0" smtClean="0"/>
              <a:t>  </a:t>
            </a:r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nhiêu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mĩ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. </a:t>
            </a:r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tả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82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23" y="1093470"/>
            <a:ext cx="3569757" cy="11207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8660" y="2439676"/>
            <a:ext cx="8040674" cy="3885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hỏi</a:t>
            </a:r>
            <a:r>
              <a:rPr lang="en-US" sz="3200" b="1" dirty="0"/>
              <a:t> </a:t>
            </a:r>
            <a:r>
              <a:rPr lang="en-US" sz="3200" b="1" dirty="0" err="1"/>
              <a:t>thảo</a:t>
            </a:r>
            <a:r>
              <a:rPr lang="en-US" sz="3200" b="1" dirty="0"/>
              <a:t> </a:t>
            </a:r>
            <a:r>
              <a:rPr lang="en-US" sz="3200" b="1" dirty="0" err="1"/>
              <a:t>luận</a:t>
            </a:r>
            <a:r>
              <a:rPr lang="en-US" sz="3200" b="1" dirty="0"/>
              <a:t>:</a:t>
            </a:r>
          </a:p>
          <a:p>
            <a:pPr marL="342900" indent="-342900">
              <a:buAutoNum type="arabicParenR"/>
            </a:pPr>
            <a:r>
              <a:rPr lang="en-US" sz="3200" dirty="0" smtClean="0"/>
              <a:t>Qua </a:t>
            </a:r>
            <a:r>
              <a:rPr lang="en-US" sz="3200" dirty="0" err="1" smtClean="0"/>
              <a:t>kiến</a:t>
            </a:r>
            <a:r>
              <a:rPr lang="en-US" sz="3200" dirty="0" smtClean="0"/>
              <a:t> </a:t>
            </a:r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ở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lớp</a:t>
            </a:r>
            <a:r>
              <a:rPr lang="en-US" sz="3200" dirty="0" smtClean="0"/>
              <a:t> </a:t>
            </a:r>
            <a:r>
              <a:rPr lang="en-US" sz="3200" dirty="0" err="1" smtClean="0"/>
              <a:t>trước</a:t>
            </a:r>
            <a:r>
              <a:rPr lang="en-US" sz="3200" dirty="0" smtClean="0"/>
              <a:t>, </a:t>
            </a:r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biết</a:t>
            </a:r>
            <a:r>
              <a:rPr lang="en-US" sz="3200" dirty="0" smtClean="0"/>
              <a:t> </a:t>
            </a:r>
            <a:r>
              <a:rPr lang="en-US" sz="3200" dirty="0" err="1" smtClean="0"/>
              <a:t>mĩ</a:t>
            </a:r>
            <a:r>
              <a:rPr lang="en-US" sz="3200" dirty="0" smtClean="0"/>
              <a:t> </a:t>
            </a:r>
            <a:r>
              <a:rPr lang="en-US" sz="3200" dirty="0" err="1" smtClean="0"/>
              <a:t>thuật</a:t>
            </a:r>
            <a:r>
              <a:rPr lang="en-US" sz="3200" dirty="0" smtClean="0"/>
              <a:t> </a:t>
            </a:r>
            <a:r>
              <a:rPr lang="en-US" sz="3200" dirty="0" err="1" smtClean="0"/>
              <a:t>gồm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lĩnh</a:t>
            </a:r>
            <a:r>
              <a:rPr lang="en-US" sz="3200" dirty="0" smtClean="0"/>
              <a:t> </a:t>
            </a:r>
            <a:r>
              <a:rPr lang="en-US" sz="3200" dirty="0" err="1" smtClean="0"/>
              <a:t>vực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 </a:t>
            </a:r>
          </a:p>
          <a:p>
            <a:endParaRPr lang="en-US" sz="3200" dirty="0" smtClean="0"/>
          </a:p>
          <a:p>
            <a:r>
              <a:rPr lang="en-US" sz="3200" dirty="0"/>
              <a:t>2) Qua </a:t>
            </a:r>
            <a:r>
              <a:rPr lang="en-US" sz="3200" dirty="0" err="1"/>
              <a:t>kiến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ở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trò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,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mĩ</a:t>
            </a:r>
            <a:r>
              <a:rPr lang="en-US" sz="3200" dirty="0"/>
              <a:t> </a:t>
            </a:r>
            <a:r>
              <a:rPr lang="en-US" sz="3200" dirty="0" err="1"/>
              <a:t>thuật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gồm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loại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 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0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23" y="1093470"/>
            <a:ext cx="3569757" cy="1120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12" y="2214208"/>
            <a:ext cx="7777196" cy="1178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08" y="3652217"/>
            <a:ext cx="2542482" cy="2228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4795" y="3652217"/>
            <a:ext cx="2457249" cy="23669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1849" y="3652217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1849" y="3652217"/>
            <a:ext cx="900309" cy="2191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8550" y="4998602"/>
            <a:ext cx="3061573" cy="10205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9644" y="3124375"/>
            <a:ext cx="931083" cy="17112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460570" y="4579701"/>
            <a:ext cx="2180549" cy="255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err="1" smtClean="0">
                <a:solidFill>
                  <a:schemeClr val="tx1"/>
                </a:solidFill>
              </a:rPr>
              <a:t>Bà</a:t>
            </a:r>
            <a:r>
              <a:rPr lang="en-US" sz="900" b="1" dirty="0" smtClean="0">
                <a:solidFill>
                  <a:schemeClr val="tx1"/>
                </a:solidFill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</a:rPr>
              <a:t>cháu</a:t>
            </a:r>
            <a:r>
              <a:rPr lang="en-US" sz="900" b="1" dirty="0" smtClean="0">
                <a:solidFill>
                  <a:schemeClr val="tx1"/>
                </a:solidFill>
              </a:rPr>
              <a:t>, </a:t>
            </a:r>
            <a:r>
              <a:rPr lang="en-US" sz="900" b="1" dirty="0" err="1" smtClean="0">
                <a:solidFill>
                  <a:schemeClr val="tx1"/>
                </a:solidFill>
              </a:rPr>
              <a:t>tượng</a:t>
            </a:r>
            <a:r>
              <a:rPr lang="en-US" sz="900" b="1" dirty="0" smtClean="0">
                <a:solidFill>
                  <a:schemeClr val="tx1"/>
                </a:solidFill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</a:rPr>
              <a:t>đá</a:t>
            </a:r>
            <a:r>
              <a:rPr lang="en-US" sz="900" b="1" dirty="0" smtClean="0">
                <a:solidFill>
                  <a:schemeClr val="tx1"/>
                </a:solidFill>
              </a:rPr>
              <a:t>, </a:t>
            </a:r>
            <a:r>
              <a:rPr lang="en-US" sz="900" b="1" dirty="0" err="1" smtClean="0">
                <a:solidFill>
                  <a:schemeClr val="tx1"/>
                </a:solidFill>
              </a:rPr>
              <a:t>Nguyễn</a:t>
            </a:r>
            <a:r>
              <a:rPr lang="en-US" sz="900" b="1" dirty="0" smtClean="0">
                <a:solidFill>
                  <a:schemeClr val="tx1"/>
                </a:solidFill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</a:rPr>
              <a:t>Thị</a:t>
            </a:r>
            <a:r>
              <a:rPr lang="en-US" sz="900" b="1" dirty="0" smtClean="0">
                <a:solidFill>
                  <a:schemeClr val="tx1"/>
                </a:solidFill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</a:rPr>
              <a:t>Hòa</a:t>
            </a:r>
            <a:r>
              <a:rPr lang="en-US" sz="900" b="1" dirty="0" smtClean="0">
                <a:solidFill>
                  <a:schemeClr val="tx1"/>
                </a:solidFill>
              </a:rPr>
              <a:t>, 1981 </a:t>
            </a:r>
            <a:endParaRPr lang="en-US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1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1849" y="3652217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99" y="1084082"/>
            <a:ext cx="4305901" cy="5334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01045" y="1954061"/>
            <a:ext cx="7685494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hỏi</a:t>
            </a:r>
            <a:r>
              <a:rPr lang="en-US" sz="3200" b="1" dirty="0"/>
              <a:t> </a:t>
            </a:r>
            <a:r>
              <a:rPr lang="en-US" sz="3200" b="1" dirty="0" err="1"/>
              <a:t>thảo</a:t>
            </a:r>
            <a:r>
              <a:rPr lang="en-US" sz="3200" b="1" dirty="0"/>
              <a:t> </a:t>
            </a:r>
            <a:r>
              <a:rPr lang="en-US" sz="3200" b="1" dirty="0" err="1"/>
              <a:t>luận</a:t>
            </a:r>
            <a:r>
              <a:rPr lang="en-US" sz="3200" b="1" dirty="0"/>
              <a:t>: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Qua </a:t>
            </a:r>
            <a:r>
              <a:rPr lang="en-US" sz="3200" dirty="0" err="1" smtClean="0"/>
              <a:t>kiến</a:t>
            </a:r>
            <a:r>
              <a:rPr lang="en-US" sz="3200" dirty="0" smtClean="0"/>
              <a:t> </a:t>
            </a:r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ở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lớp</a:t>
            </a:r>
            <a:r>
              <a:rPr lang="en-US" sz="3200" dirty="0" smtClean="0"/>
              <a:t> </a:t>
            </a:r>
            <a:r>
              <a:rPr lang="en-US" sz="3200" dirty="0" err="1" smtClean="0"/>
              <a:t>trước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, </a:t>
            </a:r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biết</a:t>
            </a:r>
            <a:r>
              <a:rPr lang="en-US" sz="3200" dirty="0" smtClean="0"/>
              <a:t> </a:t>
            </a:r>
            <a:r>
              <a:rPr lang="en-US" sz="3200" dirty="0" err="1" smtClean="0"/>
              <a:t>mĩ</a:t>
            </a:r>
            <a:r>
              <a:rPr lang="en-US" sz="3200" dirty="0" smtClean="0"/>
              <a:t> </a:t>
            </a:r>
            <a:r>
              <a:rPr lang="en-US" sz="3200" dirty="0" err="1" smtClean="0"/>
              <a:t>thuật</a:t>
            </a:r>
            <a:r>
              <a:rPr lang="en-US" sz="3200" dirty="0" smtClean="0"/>
              <a:t> </a:t>
            </a:r>
            <a:r>
              <a:rPr lang="en-US" sz="3200" dirty="0" err="1" smtClean="0"/>
              <a:t>ứng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gồm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loại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 </a:t>
            </a:r>
          </a:p>
          <a:p>
            <a:endParaRPr lang="en-US" sz="3200" dirty="0" smtClean="0"/>
          </a:p>
          <a:p>
            <a:r>
              <a:rPr lang="en-US" sz="3200" dirty="0" smtClean="0"/>
              <a:t>2)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loại</a:t>
            </a:r>
            <a:r>
              <a:rPr lang="en-US" sz="3200" dirty="0" smtClean="0"/>
              <a:t> ở </a:t>
            </a:r>
            <a:r>
              <a:rPr lang="en-US" sz="3200" dirty="0" err="1" smtClean="0"/>
              <a:t>lĩnh</a:t>
            </a:r>
            <a:r>
              <a:rPr lang="en-US" sz="3200" dirty="0" smtClean="0"/>
              <a:t> </a:t>
            </a:r>
            <a:r>
              <a:rPr lang="en-US" sz="3200" dirty="0" err="1" smtClean="0"/>
              <a:t>vực</a:t>
            </a:r>
            <a:r>
              <a:rPr lang="en-US" sz="3200" dirty="0" smtClean="0"/>
              <a:t> </a:t>
            </a:r>
            <a:r>
              <a:rPr lang="en-US" sz="3200" dirty="0" err="1" smtClean="0"/>
              <a:t>mĩ</a:t>
            </a:r>
            <a:r>
              <a:rPr lang="en-US" sz="3200" dirty="0" smtClean="0"/>
              <a:t> </a:t>
            </a:r>
            <a:r>
              <a:rPr lang="en-US" sz="3200" dirty="0" err="1" smtClean="0"/>
              <a:t>thuật</a:t>
            </a:r>
            <a:r>
              <a:rPr lang="en-US" sz="3200" dirty="0" smtClean="0"/>
              <a:t> </a:t>
            </a:r>
            <a:r>
              <a:rPr lang="en-US" sz="3200" dirty="0" err="1" smtClean="0"/>
              <a:t>ứng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điều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 </a:t>
            </a:r>
            <a:r>
              <a:rPr lang="en-US" sz="3200" dirty="0" err="1" smtClean="0"/>
              <a:t>khác</a:t>
            </a:r>
            <a:r>
              <a:rPr lang="en-US" sz="3200" dirty="0" smtClean="0"/>
              <a:t> </a:t>
            </a:r>
            <a:r>
              <a:rPr lang="en-US" sz="3200" dirty="0" err="1" smtClean="0"/>
              <a:t>biệt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213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1849" y="3652217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83" y="1063462"/>
            <a:ext cx="6945122" cy="53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5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1849" y="3652217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88723" y="1139868"/>
            <a:ext cx="7778663" cy="4371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luận</a:t>
            </a:r>
            <a:r>
              <a:rPr lang="en-US" sz="2800" b="1" dirty="0" smtClean="0"/>
              <a:t>:</a:t>
            </a:r>
          </a:p>
          <a:p>
            <a:r>
              <a:rPr lang="en-US" sz="3200" dirty="0" smtClean="0"/>
              <a:t>1) </a:t>
            </a:r>
            <a:r>
              <a:rPr lang="en-US" sz="3200" dirty="0"/>
              <a:t>Qua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phẩm</a:t>
            </a:r>
            <a:r>
              <a:rPr lang="en-US" sz="3200" dirty="0"/>
              <a:t> minh </a:t>
            </a:r>
            <a:r>
              <a:rPr lang="en-US" sz="3200" dirty="0" err="1"/>
              <a:t>hoạ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SGK </a:t>
            </a:r>
            <a:r>
              <a:rPr lang="en-US" sz="3200" dirty="0" err="1"/>
              <a:t>Mĩ</a:t>
            </a:r>
            <a:r>
              <a:rPr lang="en-US" sz="3200" dirty="0"/>
              <a:t> </a:t>
            </a:r>
            <a:r>
              <a:rPr lang="en-US" sz="3200" dirty="0" err="1"/>
              <a:t>thuật</a:t>
            </a:r>
            <a:r>
              <a:rPr lang="en-US" sz="3200" dirty="0"/>
              <a:t> 6, </a:t>
            </a:r>
            <a:r>
              <a:rPr lang="en-US" sz="3200" dirty="0" err="1"/>
              <a:t>trang</a:t>
            </a:r>
            <a:r>
              <a:rPr lang="en-US" sz="3200" dirty="0"/>
              <a:t> 6,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phẩm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loại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kế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hoạ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phẩm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kế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?</a:t>
            </a:r>
          </a:p>
          <a:p>
            <a:r>
              <a:rPr lang="en-US" sz="3200" dirty="0" smtClean="0"/>
              <a:t>2) </a:t>
            </a:r>
            <a:r>
              <a:rPr lang="en-US" sz="3200" dirty="0"/>
              <a:t>Qua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phẩm</a:t>
            </a:r>
            <a:r>
              <a:rPr lang="en-US" sz="3200" dirty="0"/>
              <a:t> minh </a:t>
            </a:r>
            <a:r>
              <a:rPr lang="en-US" sz="3200" dirty="0" err="1"/>
              <a:t>hoạ</a:t>
            </a:r>
            <a:r>
              <a:rPr lang="en-US" sz="3200" dirty="0"/>
              <a:t>,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phẩm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loại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kế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hoạ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so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Hội</a:t>
            </a:r>
            <a:r>
              <a:rPr lang="en-US" sz="3200" dirty="0"/>
              <a:t> </a:t>
            </a:r>
            <a:r>
              <a:rPr lang="en-US" sz="3200" dirty="0" err="1"/>
              <a:t>hoạ</a:t>
            </a:r>
            <a:r>
              <a:rPr lang="en-US" sz="3200" dirty="0"/>
              <a:t>,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hoạ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in?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1849" y="3652217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59" y="1048740"/>
            <a:ext cx="6136137" cy="11709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8827" y="2505205"/>
            <a:ext cx="8217073" cy="3455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Gợi</a:t>
            </a:r>
            <a:r>
              <a:rPr lang="en-US" sz="2800" b="1" dirty="0" smtClean="0"/>
              <a:t> ý:</a:t>
            </a:r>
          </a:p>
          <a:p>
            <a:r>
              <a:rPr lang="en-US" sz="3600" dirty="0" smtClean="0"/>
              <a:t>+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lựa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sản</a:t>
            </a:r>
            <a:r>
              <a:rPr lang="en-US" sz="3600" dirty="0"/>
              <a:t> </a:t>
            </a:r>
            <a:r>
              <a:rPr lang="en-US" sz="3600" dirty="0" err="1"/>
              <a:t>phẩm</a:t>
            </a:r>
            <a:r>
              <a:rPr lang="en-US" sz="3600" dirty="0"/>
              <a:t> </a:t>
            </a:r>
            <a:r>
              <a:rPr lang="en-US" sz="3600" dirty="0" err="1"/>
              <a:t>thuộc</a:t>
            </a:r>
            <a:r>
              <a:rPr lang="en-US" sz="3600" dirty="0"/>
              <a:t> </a:t>
            </a:r>
            <a:r>
              <a:rPr lang="en-US" sz="3600" dirty="0" err="1"/>
              <a:t>lĩnh</a:t>
            </a:r>
            <a:r>
              <a:rPr lang="en-US" sz="3600" dirty="0"/>
              <a:t> </a:t>
            </a:r>
            <a:r>
              <a:rPr lang="en-US" sz="3600" dirty="0" err="1"/>
              <a:t>vực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?</a:t>
            </a:r>
          </a:p>
          <a:p>
            <a:r>
              <a:rPr lang="en-US" sz="3600" dirty="0"/>
              <a:t>+ Ý </a:t>
            </a:r>
            <a:r>
              <a:rPr lang="en-US" sz="3600" dirty="0" err="1"/>
              <a:t>tưởng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sản</a:t>
            </a:r>
            <a:r>
              <a:rPr lang="en-US" sz="3600" dirty="0"/>
              <a:t> </a:t>
            </a:r>
            <a:r>
              <a:rPr lang="en-US" sz="3600" dirty="0" err="1"/>
              <a:t>phẩm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?</a:t>
            </a:r>
          </a:p>
          <a:p>
            <a:r>
              <a:rPr lang="en-US" sz="3600" dirty="0"/>
              <a:t>+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4035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721</Words>
  <Application>Microsoft Office PowerPoint</Application>
  <PresentationFormat>On-screen Show (4:3)</PresentationFormat>
  <Paragraphs>52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43</cp:revision>
  <dcterms:created xsi:type="dcterms:W3CDTF">2021-01-29T04:19:07Z</dcterms:created>
  <dcterms:modified xsi:type="dcterms:W3CDTF">2021-08-31T13:07:35Z</dcterms:modified>
</cp:coreProperties>
</file>