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68"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7.svg"/><Relationship Id="rId7" Type="http://schemas.openxmlformats.org/officeDocument/2006/relationships/image" Target="../media/image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svg"/><Relationship Id="rId7" Type="http://schemas.openxmlformats.org/officeDocument/2006/relationships/image" Target="../media/image5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svg"/><Relationship Id="rId7" Type="http://schemas.openxmlformats.org/officeDocument/2006/relationships/image" Target="../media/image5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638701" y="471497"/>
            <a:ext cx="14932072" cy="9344006"/>
          </a:xfrm>
          <a:prstGeom prst="rect">
            <a:avLst/>
          </a:prstGeom>
        </p:spPr>
      </p:pic>
      <p:grpSp>
        <p:nvGrpSpPr>
          <p:cNvPr id="3" name="Group 3"/>
          <p:cNvGrpSpPr>
            <a:grpSpLocks noChangeAspect="1"/>
          </p:cNvGrpSpPr>
          <p:nvPr/>
        </p:nvGrpSpPr>
        <p:grpSpPr>
          <a:xfrm rot="347990">
            <a:off x="11240469" y="2101151"/>
            <a:ext cx="5835852" cy="7411619"/>
            <a:chOff x="0" y="0"/>
            <a:chExt cx="2553970" cy="3243580"/>
          </a:xfrm>
        </p:grpSpPr>
        <p:sp>
          <p:nvSpPr>
            <p:cNvPr id="4" name="Freeform 4"/>
            <p:cNvSpPr/>
            <p:nvPr/>
          </p:nvSpPr>
          <p:spPr>
            <a:xfrm>
              <a:off x="0" y="-2540"/>
              <a:ext cx="2552700" cy="3251200"/>
            </a:xfrm>
            <a:custGeom>
              <a:avLst/>
              <a:gdLst/>
              <a:ahLst/>
              <a:cxnLst/>
              <a:rect l="l" t="t" r="r" b="b"/>
              <a:pathLst>
                <a:path w="2552700" h="3251200">
                  <a:moveTo>
                    <a:pt x="2551430" y="1300480"/>
                  </a:moveTo>
                  <a:cubicBezTo>
                    <a:pt x="2551430" y="881380"/>
                    <a:pt x="2548890" y="462280"/>
                    <a:pt x="2540000" y="44450"/>
                  </a:cubicBezTo>
                  <a:cubicBezTo>
                    <a:pt x="2358390" y="45720"/>
                    <a:pt x="2175510" y="39370"/>
                    <a:pt x="1993900" y="31750"/>
                  </a:cubicBezTo>
                  <a:cubicBezTo>
                    <a:pt x="1799590" y="22860"/>
                    <a:pt x="1606550" y="12700"/>
                    <a:pt x="1412240" y="7620"/>
                  </a:cubicBezTo>
                  <a:cubicBezTo>
                    <a:pt x="1217930" y="0"/>
                    <a:pt x="1024890" y="2540"/>
                    <a:pt x="830580" y="7620"/>
                  </a:cubicBezTo>
                  <a:cubicBezTo>
                    <a:pt x="553720" y="15240"/>
                    <a:pt x="276860" y="11430"/>
                    <a:pt x="0" y="8890"/>
                  </a:cubicBezTo>
                  <a:cubicBezTo>
                    <a:pt x="0" y="209550"/>
                    <a:pt x="1270" y="410210"/>
                    <a:pt x="2540" y="610870"/>
                  </a:cubicBezTo>
                  <a:cubicBezTo>
                    <a:pt x="5080" y="1122680"/>
                    <a:pt x="10160" y="1635760"/>
                    <a:pt x="11430" y="2147570"/>
                  </a:cubicBezTo>
                  <a:cubicBezTo>
                    <a:pt x="12700" y="2499360"/>
                    <a:pt x="12700" y="2852420"/>
                    <a:pt x="12700" y="3204210"/>
                  </a:cubicBezTo>
                  <a:cubicBezTo>
                    <a:pt x="158750" y="3205480"/>
                    <a:pt x="304800" y="3208020"/>
                    <a:pt x="450850" y="3213100"/>
                  </a:cubicBezTo>
                  <a:cubicBezTo>
                    <a:pt x="518160" y="3215640"/>
                    <a:pt x="584200" y="3218180"/>
                    <a:pt x="651510" y="3220720"/>
                  </a:cubicBezTo>
                  <a:cubicBezTo>
                    <a:pt x="845820" y="3220720"/>
                    <a:pt x="1038860" y="3235960"/>
                    <a:pt x="1233170" y="3243580"/>
                  </a:cubicBezTo>
                  <a:cubicBezTo>
                    <a:pt x="1442720" y="3251200"/>
                    <a:pt x="1653540" y="3239770"/>
                    <a:pt x="1863090" y="3230880"/>
                  </a:cubicBezTo>
                  <a:cubicBezTo>
                    <a:pt x="2092960" y="3220720"/>
                    <a:pt x="2322830" y="3208020"/>
                    <a:pt x="2552700" y="3205480"/>
                  </a:cubicBezTo>
                  <a:cubicBezTo>
                    <a:pt x="2550160" y="3079750"/>
                    <a:pt x="2546350" y="2954020"/>
                    <a:pt x="2547620" y="2828290"/>
                  </a:cubicBezTo>
                  <a:cubicBezTo>
                    <a:pt x="2548890" y="2319020"/>
                    <a:pt x="2551430" y="1809750"/>
                    <a:pt x="2551430" y="1300480"/>
                  </a:cubicBezTo>
                  <a:close/>
                </a:path>
              </a:pathLst>
            </a:custGeom>
            <a:blipFill>
              <a:blip r:embed="rId4"/>
              <a:stretch>
                <a:fillRect l="-45237" t="8" r="-45187" b="1"/>
              </a:stretch>
            </a:blip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6496">
            <a:off x="13459254" y="436307"/>
            <a:ext cx="1398283" cy="209552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98456">
            <a:off x="15101514" y="6979603"/>
            <a:ext cx="2742668" cy="280906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8701" y="7222160"/>
            <a:ext cx="2809064" cy="2671164"/>
          </a:xfrm>
          <a:prstGeom prst="rect">
            <a:avLst/>
          </a:prstGeom>
        </p:spPr>
      </p:pic>
      <p:sp>
        <p:nvSpPr>
          <p:cNvPr id="8" name="TextBox 8"/>
          <p:cNvSpPr txBox="1"/>
          <p:nvPr/>
        </p:nvSpPr>
        <p:spPr>
          <a:xfrm>
            <a:off x="1778078" y="2121994"/>
            <a:ext cx="8455456" cy="4124325"/>
          </a:xfrm>
          <a:prstGeom prst="rect">
            <a:avLst/>
          </a:prstGeom>
        </p:spPr>
        <p:txBody>
          <a:bodyPr lIns="0" tIns="0" rIns="0" bIns="0" rtlCol="0" anchor="t">
            <a:spAutoFit/>
          </a:bodyPr>
          <a:lstStyle/>
          <a:p>
            <a:pPr algn="ctr">
              <a:lnSpc>
                <a:spcPts val="10800"/>
              </a:lnSpc>
            </a:pPr>
            <a:r>
              <a:rPr lang="en-US" sz="8000" b="1">
                <a:solidFill>
                  <a:srgbClr val="39484F"/>
                </a:solidFill>
                <a:latin typeface="Arial" pitchFamily="34" charset="0"/>
                <a:cs typeface="Arial" pitchFamily="34" charset="0"/>
              </a:rPr>
              <a:t>CHÀO MỪNG THẦY CÔ VÀ CÁC 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07738" y="1534967"/>
            <a:ext cx="11834140" cy="7914081"/>
          </a:xfrm>
          <a:prstGeom prst="rect">
            <a:avLst/>
          </a:prstGeom>
        </p:spPr>
      </p:pic>
      <p:sp>
        <p:nvSpPr>
          <p:cNvPr id="3" name="TextBox 3"/>
          <p:cNvSpPr txBox="1"/>
          <p:nvPr/>
        </p:nvSpPr>
        <p:spPr>
          <a:xfrm>
            <a:off x="3611165" y="2816477"/>
            <a:ext cx="10627286" cy="5298823"/>
          </a:xfrm>
          <a:prstGeom prst="rect">
            <a:avLst/>
          </a:prstGeom>
        </p:spPr>
        <p:txBody>
          <a:bodyPr lIns="0" tIns="0" rIns="0" bIns="0" rtlCol="0" anchor="t">
            <a:spAutoFit/>
          </a:bodyPr>
          <a:lstStyle/>
          <a:p>
            <a:pPr algn="just">
              <a:lnSpc>
                <a:spcPts val="6000"/>
              </a:lnSpc>
            </a:pPr>
            <a:r>
              <a:rPr lang="en-US" sz="3600">
                <a:solidFill>
                  <a:srgbClr val="39484F"/>
                </a:solidFill>
                <a:latin typeface="Arial" pitchFamily="34" charset="0"/>
                <a:cs typeface="Arial" pitchFamily="34" charset="0"/>
              </a:rPr>
              <a:t>- Các nhóm thảo luận để đưa ra lập luận khi tranh biện trước lớp.</a:t>
            </a:r>
          </a:p>
          <a:p>
            <a:pPr algn="just">
              <a:lnSpc>
                <a:spcPts val="6000"/>
              </a:lnSpc>
            </a:pPr>
            <a:r>
              <a:rPr lang="en-US" sz="3600">
                <a:solidFill>
                  <a:srgbClr val="39484F"/>
                </a:solidFill>
                <a:latin typeface="Arial" pitchFamily="34" charset="0"/>
                <a:cs typeface="Arial" pitchFamily="34" charset="0"/>
              </a:rPr>
              <a:t>- Một người trong nhóm ủng hộ đưa ra lập luận ủng hộ, tiếp đó một người trong nhóm phản đối đưa ra một ý kiến phản đối và cứ tiếp tục như vậy cho đến khi tất cả các thành viên trong mỗi nhóm đều được đưa ra lập luận của mình. </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16300" y="266948"/>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79009">
            <a:off x="15027595" y="6432062"/>
            <a:ext cx="2045989" cy="209552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743436"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6103" y="6948730"/>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5504075" y="315924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882324" y="734055"/>
            <a:ext cx="1313732" cy="2656444"/>
          </a:xfrm>
          <a:prstGeom prst="rect">
            <a:avLst/>
          </a:prstGeom>
        </p:spPr>
      </p:pic>
      <p:sp>
        <p:nvSpPr>
          <p:cNvPr id="6" name="TextBox 6"/>
          <p:cNvSpPr txBox="1"/>
          <p:nvPr/>
        </p:nvSpPr>
        <p:spPr>
          <a:xfrm>
            <a:off x="6951760" y="815782"/>
            <a:ext cx="4515424" cy="1246495"/>
          </a:xfrm>
          <a:prstGeom prst="rect">
            <a:avLst/>
          </a:prstGeom>
        </p:spPr>
        <p:txBody>
          <a:bodyPr wrap="square" lIns="0" tIns="0" rIns="0" bIns="0" rtlCol="0" anchor="t">
            <a:spAutoFit/>
          </a:bodyPr>
          <a:lstStyle/>
          <a:p>
            <a:pPr algn="just">
              <a:lnSpc>
                <a:spcPct val="150000"/>
              </a:lnSpc>
            </a:pPr>
            <a:r>
              <a:rPr lang="en-US" sz="5400" b="1">
                <a:solidFill>
                  <a:srgbClr val="663E2C"/>
                </a:solidFill>
                <a:latin typeface="Arial" pitchFamily="34" charset="0"/>
                <a:cs typeface="Arial" pitchFamily="34" charset="0"/>
              </a:rPr>
              <a:t>KẾT LUẬN </a:t>
            </a:r>
          </a:p>
        </p:txBody>
      </p:sp>
      <p:sp>
        <p:nvSpPr>
          <p:cNvPr id="7" name="TextBox 7"/>
          <p:cNvSpPr txBox="1"/>
          <p:nvPr/>
        </p:nvSpPr>
        <p:spPr>
          <a:xfrm>
            <a:off x="3846576" y="2200519"/>
            <a:ext cx="10668000" cy="6647974"/>
          </a:xfrm>
          <a:prstGeom prst="rect">
            <a:avLst/>
          </a:prstGeom>
        </p:spPr>
        <p:txBody>
          <a:bodyPr wrap="square" lIns="0" tIns="0" rIns="0" bIns="0" rtlCol="0" anchor="t">
            <a:spAutoFit/>
          </a:bodyPr>
          <a:lstStyle/>
          <a:p>
            <a:pPr algn="just">
              <a:lnSpc>
                <a:spcPct val="150000"/>
              </a:lnSpc>
              <a:spcBef>
                <a:spcPct val="0"/>
              </a:spcBef>
            </a:pPr>
            <a:r>
              <a:rPr lang="en-US" sz="3600">
                <a:solidFill>
                  <a:srgbClr val="663E2C"/>
                </a:solidFill>
                <a:latin typeface="Arial" pitchFamily="34" charset="0"/>
                <a:cs typeface="Arial" pitchFamily="34" charset="0"/>
              </a:rPr>
              <a:t>Mỗi người đều có quan điểm riêng về việc sắp xếp nơi sinh hoạt cá nhân. Nhìn vào nơi sinh hoạt cá nhân, người ta có thể đánh giá được nếp sống cũng như tính cẩn thận, chăm chỉ của mỗi người. Mỗi chúng ta cẩn hiểu rõ ý nghĩa của việc sắp xếp nơi sinh hoạt cá nhân để từ đó bố trí, sắp xếp nơi sinh hoạt cá nhân sao cho gọn gàng, ngăn nắp, thuận tiện cho việc sử dụng hằng ngày.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2" name="TextBox 2"/>
          <p:cNvSpPr txBox="1"/>
          <p:nvPr/>
        </p:nvSpPr>
        <p:spPr>
          <a:xfrm>
            <a:off x="1025652" y="2632521"/>
            <a:ext cx="5582412" cy="3983911"/>
          </a:xfrm>
          <a:prstGeom prst="rect">
            <a:avLst/>
          </a:prstGeom>
        </p:spPr>
        <p:txBody>
          <a:bodyPr wrap="square" lIns="0" tIns="0" rIns="0" bIns="0" rtlCol="0" anchor="t">
            <a:spAutoFit/>
          </a:bodyPr>
          <a:lstStyle/>
          <a:p>
            <a:pPr algn="just">
              <a:lnSpc>
                <a:spcPct val="150000"/>
              </a:lnSpc>
            </a:pPr>
            <a:r>
              <a:rPr lang="en-US" sz="6000">
                <a:solidFill>
                  <a:srgbClr val="663E2C"/>
                </a:solidFill>
                <a:latin typeface="Arial" pitchFamily="34" charset="0"/>
                <a:cs typeface="Arial" pitchFamily="34" charset="0"/>
              </a:rPr>
              <a:t>10 cách sắp xếp nhà cửa gọn gàng, ngăn nắp</a:t>
            </a:r>
          </a:p>
        </p:txBody>
      </p:sp>
      <p:grpSp>
        <p:nvGrpSpPr>
          <p:cNvPr id="3" name="Group 3"/>
          <p:cNvGrpSpPr/>
          <p:nvPr/>
        </p:nvGrpSpPr>
        <p:grpSpPr>
          <a:xfrm>
            <a:off x="8246274" y="1028700"/>
            <a:ext cx="7515974" cy="797432"/>
            <a:chOff x="0" y="0"/>
            <a:chExt cx="10021299" cy="1063243"/>
          </a:xfrm>
        </p:grpSpPr>
        <p:grpSp>
          <p:nvGrpSpPr>
            <p:cNvPr id="4" name="Group 4"/>
            <p:cNvGrpSpPr/>
            <p:nvPr/>
          </p:nvGrpSpPr>
          <p:grpSpPr>
            <a:xfrm>
              <a:off x="0" y="0"/>
              <a:ext cx="10021299" cy="1063243"/>
              <a:chOff x="0" y="0"/>
              <a:chExt cx="8110415" cy="860502"/>
            </a:xfrm>
          </p:grpSpPr>
          <p:sp>
            <p:nvSpPr>
              <p:cNvPr id="5" name="Freeform 5"/>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6" name="TextBox 6"/>
            <p:cNvSpPr txBox="1"/>
            <p:nvPr/>
          </p:nvSpPr>
          <p:spPr>
            <a:xfrm>
              <a:off x="1108071" y="11144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Gom và phân nhóm đồ đạc</a:t>
              </a:r>
            </a:p>
          </p:txBody>
        </p:sp>
      </p:grpSp>
      <p:grpSp>
        <p:nvGrpSpPr>
          <p:cNvPr id="7" name="Group 7"/>
          <p:cNvGrpSpPr/>
          <p:nvPr/>
        </p:nvGrpSpPr>
        <p:grpSpPr>
          <a:xfrm>
            <a:off x="8246274" y="2266760"/>
            <a:ext cx="7515974" cy="797432"/>
            <a:chOff x="0" y="0"/>
            <a:chExt cx="10021299" cy="1063243"/>
          </a:xfrm>
        </p:grpSpPr>
        <p:grpSp>
          <p:nvGrpSpPr>
            <p:cNvPr id="8" name="Group 8"/>
            <p:cNvGrpSpPr/>
            <p:nvPr/>
          </p:nvGrpSpPr>
          <p:grpSpPr>
            <a:xfrm>
              <a:off x="0" y="0"/>
              <a:ext cx="10021299" cy="1063243"/>
              <a:chOff x="0" y="0"/>
              <a:chExt cx="8110415" cy="860502"/>
            </a:xfrm>
          </p:grpSpPr>
          <p:sp>
            <p:nvSpPr>
              <p:cNvPr id="9" name="Freeform 9"/>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10" name="TextBox 10"/>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Loại bỏ đồ không còn sử dụng</a:t>
              </a:r>
            </a:p>
          </p:txBody>
        </p:sp>
      </p:grpSp>
      <p:grpSp>
        <p:nvGrpSpPr>
          <p:cNvPr id="11" name="Group 11"/>
          <p:cNvGrpSpPr/>
          <p:nvPr/>
        </p:nvGrpSpPr>
        <p:grpSpPr>
          <a:xfrm>
            <a:off x="8246274" y="3504819"/>
            <a:ext cx="7515974" cy="797432"/>
            <a:chOff x="0" y="0"/>
            <a:chExt cx="10021299" cy="1063243"/>
          </a:xfrm>
        </p:grpSpPr>
        <p:grpSp>
          <p:nvGrpSpPr>
            <p:cNvPr id="12" name="Group 12"/>
            <p:cNvGrpSpPr/>
            <p:nvPr/>
          </p:nvGrpSpPr>
          <p:grpSpPr>
            <a:xfrm>
              <a:off x="0" y="0"/>
              <a:ext cx="10021299" cy="1063243"/>
              <a:chOff x="0" y="0"/>
              <a:chExt cx="8110415" cy="860502"/>
            </a:xfrm>
          </p:grpSpPr>
          <p:sp>
            <p:nvSpPr>
              <p:cNvPr id="13" name="Freeform 13"/>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14" name="TextBox 14"/>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Túi lưu trữ/ hộp lưu trữ giấy tờ</a:t>
              </a:r>
            </a:p>
          </p:txBody>
        </p:sp>
      </p:grpSp>
      <p:grpSp>
        <p:nvGrpSpPr>
          <p:cNvPr id="15" name="Group 15"/>
          <p:cNvGrpSpPr/>
          <p:nvPr/>
        </p:nvGrpSpPr>
        <p:grpSpPr>
          <a:xfrm>
            <a:off x="8246274" y="4742879"/>
            <a:ext cx="7515974" cy="797432"/>
            <a:chOff x="0" y="0"/>
            <a:chExt cx="10021299" cy="1063243"/>
          </a:xfrm>
        </p:grpSpPr>
        <p:grpSp>
          <p:nvGrpSpPr>
            <p:cNvPr id="16" name="Group 16"/>
            <p:cNvGrpSpPr/>
            <p:nvPr/>
          </p:nvGrpSpPr>
          <p:grpSpPr>
            <a:xfrm>
              <a:off x="0" y="0"/>
              <a:ext cx="10021299" cy="1063243"/>
              <a:chOff x="0" y="0"/>
              <a:chExt cx="8110415" cy="860502"/>
            </a:xfrm>
          </p:grpSpPr>
          <p:sp>
            <p:nvSpPr>
              <p:cNvPr id="17" name="Freeform 17"/>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18" name="TextBox 18"/>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Dùng móc quần áo</a:t>
              </a:r>
            </a:p>
          </p:txBody>
        </p:sp>
      </p:grpSp>
      <p:grpSp>
        <p:nvGrpSpPr>
          <p:cNvPr id="19" name="Group 19"/>
          <p:cNvGrpSpPr/>
          <p:nvPr/>
        </p:nvGrpSpPr>
        <p:grpSpPr>
          <a:xfrm>
            <a:off x="8246274" y="5980938"/>
            <a:ext cx="7515974" cy="797432"/>
            <a:chOff x="0" y="0"/>
            <a:chExt cx="10021299" cy="1063243"/>
          </a:xfrm>
        </p:grpSpPr>
        <p:grpSp>
          <p:nvGrpSpPr>
            <p:cNvPr id="20" name="Group 20"/>
            <p:cNvGrpSpPr/>
            <p:nvPr/>
          </p:nvGrpSpPr>
          <p:grpSpPr>
            <a:xfrm>
              <a:off x="0" y="0"/>
              <a:ext cx="10021299" cy="1063243"/>
              <a:chOff x="0" y="0"/>
              <a:chExt cx="8110415" cy="860502"/>
            </a:xfrm>
          </p:grpSpPr>
          <p:sp>
            <p:nvSpPr>
              <p:cNvPr id="21" name="Freeform 21"/>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22" name="TextBox 22"/>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Hộp đựng giày</a:t>
              </a:r>
            </a:p>
          </p:txBody>
        </p:sp>
      </p:grpSp>
      <p:grpSp>
        <p:nvGrpSpPr>
          <p:cNvPr id="23" name="Group 23"/>
          <p:cNvGrpSpPr/>
          <p:nvPr/>
        </p:nvGrpSpPr>
        <p:grpSpPr>
          <a:xfrm>
            <a:off x="8246274" y="7218998"/>
            <a:ext cx="7515974" cy="797432"/>
            <a:chOff x="0" y="0"/>
            <a:chExt cx="10021299" cy="1063243"/>
          </a:xfrm>
        </p:grpSpPr>
        <p:grpSp>
          <p:nvGrpSpPr>
            <p:cNvPr id="24" name="Group 24"/>
            <p:cNvGrpSpPr/>
            <p:nvPr/>
          </p:nvGrpSpPr>
          <p:grpSpPr>
            <a:xfrm>
              <a:off x="0" y="0"/>
              <a:ext cx="10021299" cy="1063243"/>
              <a:chOff x="0" y="0"/>
              <a:chExt cx="8110415" cy="860502"/>
            </a:xfrm>
          </p:grpSpPr>
          <p:sp>
            <p:nvSpPr>
              <p:cNvPr id="25" name="Freeform 25"/>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26" name="TextBox 26"/>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Chỉ nên mua sắm những thứ cần thiết</a:t>
              </a:r>
            </a:p>
          </p:txBody>
        </p:sp>
      </p:grpSp>
      <p:grpSp>
        <p:nvGrpSpPr>
          <p:cNvPr id="27" name="Group 27"/>
          <p:cNvGrpSpPr/>
          <p:nvPr/>
        </p:nvGrpSpPr>
        <p:grpSpPr>
          <a:xfrm>
            <a:off x="8246274" y="8457058"/>
            <a:ext cx="7515974" cy="797432"/>
            <a:chOff x="0" y="0"/>
            <a:chExt cx="10021299" cy="1063243"/>
          </a:xfrm>
        </p:grpSpPr>
        <p:grpSp>
          <p:nvGrpSpPr>
            <p:cNvPr id="28" name="Group 28"/>
            <p:cNvGrpSpPr/>
            <p:nvPr/>
          </p:nvGrpSpPr>
          <p:grpSpPr>
            <a:xfrm>
              <a:off x="0" y="0"/>
              <a:ext cx="10021299" cy="1063243"/>
              <a:chOff x="0" y="0"/>
              <a:chExt cx="8110415" cy="860502"/>
            </a:xfrm>
          </p:grpSpPr>
          <p:sp>
            <p:nvSpPr>
              <p:cNvPr id="29" name="Freeform 29"/>
              <p:cNvSpPr/>
              <p:nvPr/>
            </p:nvSpPr>
            <p:spPr>
              <a:xfrm>
                <a:off x="0" y="0"/>
                <a:ext cx="8110416" cy="860502"/>
              </a:xfrm>
              <a:custGeom>
                <a:avLst/>
                <a:gdLst/>
                <a:ahLst/>
                <a:cxnLst/>
                <a:rect l="l" t="t" r="r" b="b"/>
                <a:pathLst>
                  <a:path w="8110416" h="860502">
                    <a:moveTo>
                      <a:pt x="7985955" y="860502"/>
                    </a:moveTo>
                    <a:lnTo>
                      <a:pt x="124460" y="860502"/>
                    </a:lnTo>
                    <a:cubicBezTo>
                      <a:pt x="55880" y="860502"/>
                      <a:pt x="0" y="804622"/>
                      <a:pt x="0" y="736042"/>
                    </a:cubicBezTo>
                    <a:lnTo>
                      <a:pt x="0" y="124460"/>
                    </a:lnTo>
                    <a:cubicBezTo>
                      <a:pt x="0" y="55880"/>
                      <a:pt x="55880" y="0"/>
                      <a:pt x="124460" y="0"/>
                    </a:cubicBezTo>
                    <a:lnTo>
                      <a:pt x="7985955" y="0"/>
                    </a:lnTo>
                    <a:cubicBezTo>
                      <a:pt x="8054535" y="0"/>
                      <a:pt x="8110416" y="55880"/>
                      <a:pt x="8110416" y="124460"/>
                    </a:cubicBezTo>
                    <a:lnTo>
                      <a:pt x="8110416" y="736042"/>
                    </a:lnTo>
                    <a:cubicBezTo>
                      <a:pt x="8110416" y="804622"/>
                      <a:pt x="8054535" y="860502"/>
                      <a:pt x="7985955" y="860502"/>
                    </a:cubicBezTo>
                    <a:close/>
                  </a:path>
                </a:pathLst>
              </a:custGeom>
              <a:solidFill>
                <a:srgbClr val="C0D6E1"/>
              </a:solidFill>
            </p:spPr>
          </p:sp>
        </p:grpSp>
        <p:sp>
          <p:nvSpPr>
            <p:cNvPr id="30" name="TextBox 30"/>
            <p:cNvSpPr txBox="1"/>
            <p:nvPr/>
          </p:nvSpPr>
          <p:spPr>
            <a:xfrm>
              <a:off x="1108071" y="112337"/>
              <a:ext cx="8395102" cy="755336"/>
            </a:xfrm>
            <a:prstGeom prst="rect">
              <a:avLst/>
            </a:prstGeom>
          </p:spPr>
          <p:txBody>
            <a:bodyPr lIns="0" tIns="0" rIns="0" bIns="0" rtlCol="0" anchor="t">
              <a:spAutoFit/>
            </a:bodyPr>
            <a:lstStyle/>
            <a:p>
              <a:pPr marL="0" lvl="0" indent="0" algn="just">
                <a:lnSpc>
                  <a:spcPct val="150000"/>
                </a:lnSpc>
              </a:pPr>
              <a:r>
                <a:rPr lang="en-US" sz="2800">
                  <a:solidFill>
                    <a:srgbClr val="39484F"/>
                  </a:solidFill>
                  <a:latin typeface="Arial" pitchFamily="34" charset="0"/>
                  <a:cs typeface="Arial" pitchFamily="34" charset="0"/>
                </a:rPr>
                <a:t>Dọn dẹp tổng thế</a:t>
              </a:r>
            </a:p>
          </p:txBody>
        </p:sp>
      </p:grpSp>
      <p:sp>
        <p:nvSpPr>
          <p:cNvPr id="32" name="TextBox 31">
            <a:extLst>
              <a:ext uri="{FF2B5EF4-FFF2-40B4-BE49-F238E27FC236}">
                <a16:creationId xmlns:a16="http://schemas.microsoft.com/office/drawing/2014/main" id="{36434BD5-6C07-FEB0-E8FD-D6CD5A272958}"/>
              </a:ext>
            </a:extLst>
          </p:cNvPr>
          <p:cNvSpPr txBox="1"/>
          <p:nvPr/>
        </p:nvSpPr>
        <p:spPr>
          <a:xfrm>
            <a:off x="1048843" y="6804445"/>
            <a:ext cx="9144000" cy="1754326"/>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67796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4675">
            <a:off x="15740461" y="4212463"/>
            <a:ext cx="1590727" cy="3707203"/>
          </a:xfrm>
          <a:prstGeom prst="rect">
            <a:avLst/>
          </a:prstGeom>
        </p:spPr>
      </p:pic>
      <p:sp>
        <p:nvSpPr>
          <p:cNvPr id="4" name="TextBox 4"/>
          <p:cNvSpPr txBox="1"/>
          <p:nvPr/>
        </p:nvSpPr>
        <p:spPr>
          <a:xfrm>
            <a:off x="6275832" y="2748862"/>
            <a:ext cx="8915400" cy="5816977"/>
          </a:xfrm>
          <a:prstGeom prst="rect">
            <a:avLst/>
          </a:prstGeom>
        </p:spPr>
        <p:txBody>
          <a:bodyPr wrap="square" lIns="0" tIns="0" rIns="0" bIns="0" rtlCol="0" anchor="t">
            <a:spAutoFit/>
          </a:bodyPr>
          <a:lstStyle/>
          <a:p>
            <a:pPr algn="just">
              <a:lnSpc>
                <a:spcPct val="150000"/>
              </a:lnSpc>
            </a:pPr>
            <a:r>
              <a:rPr lang="en-US" sz="3600">
                <a:solidFill>
                  <a:srgbClr val="39484F"/>
                </a:solidFill>
                <a:latin typeface="Arial" pitchFamily="34" charset="0"/>
                <a:cs typeface="Arial" pitchFamily="34" charset="0"/>
              </a:rPr>
              <a:t>Vận dụng những điều đã tiếp thu được để:</a:t>
            </a:r>
          </a:p>
          <a:p>
            <a:pPr algn="just">
              <a:lnSpc>
                <a:spcPct val="150000"/>
              </a:lnSpc>
            </a:pPr>
            <a:r>
              <a:rPr lang="en-US" sz="3600">
                <a:solidFill>
                  <a:srgbClr val="39484F"/>
                </a:solidFill>
                <a:latin typeface="Arial" pitchFamily="34" charset="0"/>
                <a:cs typeface="Arial" pitchFamily="34" charset="0"/>
              </a:rPr>
              <a:t>- Xác định những chỗ chưa gọn gàng, ngăn nắp trong nơi ở của em.</a:t>
            </a:r>
          </a:p>
          <a:p>
            <a:pPr algn="just">
              <a:lnSpc>
                <a:spcPct val="150000"/>
              </a:lnSpc>
            </a:pPr>
            <a:r>
              <a:rPr lang="en-US" sz="3600">
                <a:solidFill>
                  <a:srgbClr val="39484F"/>
                </a:solidFill>
                <a:latin typeface="Arial" pitchFamily="34" charset="0"/>
                <a:cs typeface="Arial" pitchFamily="34" charset="0"/>
              </a:rPr>
              <a:t>- Sắp xếp đồ dùng cá nhân của em gọn gàng, ngăn nắp.</a:t>
            </a:r>
          </a:p>
          <a:p>
            <a:pPr algn="just">
              <a:lnSpc>
                <a:spcPct val="150000"/>
              </a:lnSpc>
            </a:pPr>
            <a:r>
              <a:rPr lang="en-US" sz="3600">
                <a:solidFill>
                  <a:srgbClr val="39484F"/>
                </a:solidFill>
                <a:latin typeface="Arial" pitchFamily="34" charset="0"/>
                <a:cs typeface="Arial" pitchFamily="34" charset="0"/>
              </a:rPr>
              <a:t>- Trang trí nơi sinh hoạt cá nhân cho phù hợp với khung cảnh chung của gia đình.</a:t>
            </a:r>
          </a:p>
        </p:txBody>
      </p:sp>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grpSp>
        <p:nvGrpSpPr>
          <p:cNvPr id="7" name="Group 7"/>
          <p:cNvGrpSpPr>
            <a:grpSpLocks noChangeAspect="1"/>
          </p:cNvGrpSpPr>
          <p:nvPr/>
        </p:nvGrpSpPr>
        <p:grpSpPr>
          <a:xfrm>
            <a:off x="1255574" y="1341563"/>
            <a:ext cx="3776121" cy="3688720"/>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2" t="-1184" r="-66" b="-1229"/>
              </a:stretch>
            </a:blipFill>
          </p:spPr>
        </p:sp>
      </p:grpSp>
      <p:grpSp>
        <p:nvGrpSpPr>
          <p:cNvPr id="9" name="Group 9"/>
          <p:cNvGrpSpPr>
            <a:grpSpLocks noChangeAspect="1"/>
          </p:cNvGrpSpPr>
          <p:nvPr/>
        </p:nvGrpSpPr>
        <p:grpSpPr>
          <a:xfrm>
            <a:off x="1355254" y="5074895"/>
            <a:ext cx="3776121" cy="3688720"/>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2" t="-1184" r="-66" b="-1229"/>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775" y="7193704"/>
            <a:ext cx="3070600" cy="2774706"/>
          </a:xfrm>
          <a:prstGeom prst="rect">
            <a:avLst/>
          </a:prstGeom>
        </p:spPr>
      </p:pic>
      <p:sp>
        <p:nvSpPr>
          <p:cNvPr id="12" name="TextBox 11"/>
          <p:cNvSpPr txBox="1"/>
          <p:nvPr/>
        </p:nvSpPr>
        <p:spPr>
          <a:xfrm>
            <a:off x="9137904" y="1589157"/>
            <a:ext cx="2919389" cy="707886"/>
          </a:xfrm>
          <a:prstGeom prst="rect">
            <a:avLst/>
          </a:prstGeom>
          <a:noFill/>
        </p:spPr>
        <p:txBody>
          <a:bodyPr wrap="none" rtlCol="0">
            <a:spAutoFit/>
          </a:bodyPr>
          <a:lstStyle/>
          <a:p>
            <a:r>
              <a:rPr lang="en-US" sz="4000" b="1">
                <a:latin typeface="Arial" pitchFamily="34" charset="0"/>
                <a:cs typeface="Arial" pitchFamily="34" charset="0"/>
              </a:rPr>
              <a:t>VẬN DỤNG</a:t>
            </a:r>
            <a:endParaRPr lang="vi-VN" sz="4000" b="1">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barn(inVertical)">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inVertical)">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07738" y="1534967"/>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7723274"/>
            <a:ext cx="3916618" cy="21434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16300" y="266948"/>
            <a:ext cx="2925579" cy="285110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79009">
            <a:off x="15027595" y="6432062"/>
            <a:ext cx="2045989" cy="2095520"/>
          </a:xfrm>
          <a:prstGeom prst="rect">
            <a:avLst/>
          </a:prstGeom>
        </p:spPr>
      </p:pic>
      <p:sp>
        <p:nvSpPr>
          <p:cNvPr id="7" name="TextBox 7"/>
          <p:cNvSpPr txBox="1"/>
          <p:nvPr/>
        </p:nvSpPr>
        <p:spPr>
          <a:xfrm>
            <a:off x="3967934" y="1702508"/>
            <a:ext cx="4760546" cy="1092543"/>
          </a:xfrm>
          <a:prstGeom prst="rect">
            <a:avLst/>
          </a:prstGeom>
        </p:spPr>
        <p:txBody>
          <a:bodyPr wrap="square" lIns="0" tIns="0" rIns="0" bIns="0" rtlCol="0" anchor="t">
            <a:spAutoFit/>
          </a:bodyPr>
          <a:lstStyle/>
          <a:p>
            <a:pPr algn="just">
              <a:lnSpc>
                <a:spcPct val="150000"/>
              </a:lnSpc>
              <a:spcBef>
                <a:spcPct val="0"/>
              </a:spcBef>
            </a:pPr>
            <a:r>
              <a:rPr lang="en-US" sz="5400" b="1">
                <a:solidFill>
                  <a:srgbClr val="000000"/>
                </a:solidFill>
                <a:latin typeface="Arial" pitchFamily="34" charset="0"/>
                <a:cs typeface="Arial" pitchFamily="34" charset="0"/>
              </a:rPr>
              <a:t>TỔNG KẾT</a:t>
            </a:r>
          </a:p>
        </p:txBody>
      </p:sp>
      <p:sp>
        <p:nvSpPr>
          <p:cNvPr id="8" name="TextBox 8"/>
          <p:cNvSpPr txBox="1"/>
          <p:nvPr/>
        </p:nvSpPr>
        <p:spPr>
          <a:xfrm>
            <a:off x="3981239" y="3086100"/>
            <a:ext cx="9887137" cy="5539978"/>
          </a:xfrm>
          <a:prstGeom prst="rect">
            <a:avLst/>
          </a:prstGeom>
        </p:spPr>
        <p:txBody>
          <a:bodyPr wrap="square" lIns="0" tIns="0" rIns="0" bIns="0" rtlCol="0" anchor="t">
            <a:spAutoFit/>
          </a:bodyPr>
          <a:lstStyle/>
          <a:p>
            <a:pPr algn="just">
              <a:lnSpc>
                <a:spcPct val="150000"/>
              </a:lnSpc>
              <a:spcBef>
                <a:spcPct val="0"/>
              </a:spcBef>
            </a:pPr>
            <a:r>
              <a:rPr lang="en-US" sz="4000">
                <a:solidFill>
                  <a:srgbClr val="000000"/>
                </a:solidFill>
                <a:latin typeface="Arial" pitchFamily="34" charset="0"/>
                <a:cs typeface="Arial" pitchFamily="34" charset="0"/>
              </a:rPr>
              <a:t>Nơi ở dành riêng cho em có nhiều đồ dùng cần cho sinh hoạt cá nhân hằng ngày. Em cân luôn sắp xếp nơi ở gọn gàng, ngăn nắp để việc sinh hoạt cá nhân được thuận tiện và tạo cảm giác thoải mái, gắn bó, tự hào về nơi ở của mình.</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743436"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6103" y="6948730"/>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5504075" y="315924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882324" y="734055"/>
            <a:ext cx="1313732" cy="2656444"/>
          </a:xfrm>
          <a:prstGeom prst="rect">
            <a:avLst/>
          </a:prstGeom>
        </p:spPr>
      </p:pic>
      <p:sp>
        <p:nvSpPr>
          <p:cNvPr id="6" name="TextBox 6"/>
          <p:cNvSpPr txBox="1"/>
          <p:nvPr/>
        </p:nvSpPr>
        <p:spPr>
          <a:xfrm>
            <a:off x="4747085" y="1369779"/>
            <a:ext cx="8924774" cy="1384995"/>
          </a:xfrm>
          <a:prstGeom prst="rect">
            <a:avLst/>
          </a:prstGeom>
        </p:spPr>
        <p:txBody>
          <a:bodyPr wrap="square" lIns="0" tIns="0" rIns="0" bIns="0" rtlCol="0" anchor="t">
            <a:spAutoFit/>
          </a:bodyPr>
          <a:lstStyle/>
          <a:p>
            <a:pPr algn="ctr">
              <a:lnSpc>
                <a:spcPct val="150000"/>
              </a:lnSpc>
            </a:pPr>
            <a:r>
              <a:rPr lang="en-US" sz="6000" b="1">
                <a:solidFill>
                  <a:srgbClr val="663E2C"/>
                </a:solidFill>
                <a:latin typeface="Arial" pitchFamily="34" charset="0"/>
                <a:cs typeface="Arial" pitchFamily="34" charset="0"/>
              </a:rPr>
              <a:t>HƯỚNG DẪN VỀ NHÀ</a:t>
            </a:r>
          </a:p>
        </p:txBody>
      </p:sp>
      <p:sp>
        <p:nvSpPr>
          <p:cNvPr id="7" name="TextBox 7"/>
          <p:cNvSpPr txBox="1"/>
          <p:nvPr/>
        </p:nvSpPr>
        <p:spPr>
          <a:xfrm>
            <a:off x="3649764" y="3256181"/>
            <a:ext cx="11119416" cy="3692549"/>
          </a:xfrm>
          <a:prstGeom prst="rect">
            <a:avLst/>
          </a:prstGeom>
        </p:spPr>
        <p:txBody>
          <a:bodyPr wrap="square" lIns="0" tIns="0" rIns="0" bIns="0" rtlCol="0" anchor="t">
            <a:spAutoFit/>
          </a:bodyPr>
          <a:lstStyle/>
          <a:p>
            <a:pPr algn="just">
              <a:lnSpc>
                <a:spcPct val="200000"/>
              </a:lnSpc>
            </a:pPr>
            <a:r>
              <a:rPr lang="en-US" sz="3999">
                <a:solidFill>
                  <a:srgbClr val="663E2C"/>
                </a:solidFill>
                <a:latin typeface="Arial" pitchFamily="34" charset="0"/>
                <a:cs typeface="Arial" pitchFamily="34" charset="0"/>
              </a:rPr>
              <a:t>- Lên kế hoạch sắp xếp lại nơi ở gọn gàng ngắn nắp theo ngày/tuần </a:t>
            </a:r>
          </a:p>
          <a:p>
            <a:pPr algn="just">
              <a:lnSpc>
                <a:spcPct val="200000"/>
              </a:lnSpc>
              <a:spcBef>
                <a:spcPct val="0"/>
              </a:spcBef>
            </a:pPr>
            <a:r>
              <a:rPr lang="en-US" sz="3999">
                <a:solidFill>
                  <a:srgbClr val="663E2C"/>
                </a:solidFill>
                <a:latin typeface="Arial" pitchFamily="34" charset="0"/>
                <a:cs typeface="Arial" pitchFamily="34" charset="0"/>
              </a:rPr>
              <a:t>- Chuẩn bị tiết học sau: Giao tiếp phù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6930" y="1534967"/>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23026" y="6697986"/>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4372" y="3847728"/>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329" y="6923470"/>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90044" y="496743"/>
            <a:ext cx="2225221" cy="2196900"/>
          </a:xfrm>
          <a:prstGeom prst="rect">
            <a:avLst/>
          </a:prstGeom>
        </p:spPr>
      </p:pic>
      <p:sp>
        <p:nvSpPr>
          <p:cNvPr id="7" name="TextBox 7"/>
          <p:cNvSpPr txBox="1"/>
          <p:nvPr/>
        </p:nvSpPr>
        <p:spPr>
          <a:xfrm>
            <a:off x="5436834" y="3699240"/>
            <a:ext cx="8286192" cy="2725426"/>
          </a:xfrm>
          <a:prstGeom prst="rect">
            <a:avLst/>
          </a:prstGeom>
        </p:spPr>
        <p:txBody>
          <a:bodyPr wrap="square" lIns="0" tIns="0" rIns="0" bIns="0" rtlCol="0" anchor="t">
            <a:spAutoFit/>
          </a:bodyPr>
          <a:lstStyle/>
          <a:p>
            <a:pPr algn="ctr">
              <a:lnSpc>
                <a:spcPct val="200000"/>
              </a:lnSpc>
            </a:pPr>
            <a:r>
              <a:rPr lang="en-US" sz="4800" b="1">
                <a:solidFill>
                  <a:srgbClr val="663E2C"/>
                </a:solidFill>
                <a:latin typeface="Arial" pitchFamily="34" charset="0"/>
                <a:cs typeface="Arial" pitchFamily="34" charset="0"/>
              </a:rPr>
              <a:t>CẢM ƠN THẦY CÔ VÀ CÁC EM ĐÃ CHÚ Ý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212607" y="471497"/>
            <a:ext cx="15462901"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 y="7550361"/>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5504075" y="315924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882324" y="734055"/>
            <a:ext cx="1313732" cy="265644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33600" y="4779484"/>
            <a:ext cx="3809543" cy="294373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66889" y="6523202"/>
            <a:ext cx="3884078" cy="258467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1681" y="4826336"/>
            <a:ext cx="2057399" cy="2908919"/>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029200" y="5953677"/>
            <a:ext cx="3538355" cy="2901451"/>
          </a:xfrm>
          <a:prstGeom prst="rect">
            <a:avLst/>
          </a:prstGeom>
        </p:spPr>
      </p:pic>
      <p:sp>
        <p:nvSpPr>
          <p:cNvPr id="10" name="TextBox 10"/>
          <p:cNvSpPr txBox="1"/>
          <p:nvPr/>
        </p:nvSpPr>
        <p:spPr>
          <a:xfrm>
            <a:off x="5703782" y="677282"/>
            <a:ext cx="6638774" cy="1092543"/>
          </a:xfrm>
          <a:prstGeom prst="rect">
            <a:avLst/>
          </a:prstGeom>
        </p:spPr>
        <p:txBody>
          <a:bodyPr wrap="square" lIns="0" tIns="0" rIns="0" bIns="0" rtlCol="0" anchor="t">
            <a:spAutoFit/>
          </a:bodyPr>
          <a:lstStyle/>
          <a:p>
            <a:pPr algn="ctr">
              <a:lnSpc>
                <a:spcPct val="150000"/>
              </a:lnSpc>
            </a:pPr>
            <a:r>
              <a:rPr lang="en-US" sz="5400" b="1">
                <a:solidFill>
                  <a:srgbClr val="663E2C"/>
                </a:solidFill>
                <a:latin typeface="Arial" pitchFamily="34" charset="0"/>
                <a:cs typeface="Arial" pitchFamily="34" charset="0"/>
              </a:rPr>
              <a:t>KHỞI ĐỘNG</a:t>
            </a:r>
          </a:p>
        </p:txBody>
      </p:sp>
      <p:sp>
        <p:nvSpPr>
          <p:cNvPr id="11" name="TextBox 11"/>
          <p:cNvSpPr txBox="1"/>
          <p:nvPr/>
        </p:nvSpPr>
        <p:spPr>
          <a:xfrm>
            <a:off x="3086265" y="2097348"/>
            <a:ext cx="12246414" cy="2215991"/>
          </a:xfrm>
          <a:prstGeom prst="rect">
            <a:avLst/>
          </a:prstGeom>
        </p:spPr>
        <p:txBody>
          <a:bodyPr wrap="square" lIns="0" tIns="0" rIns="0" bIns="0" rtlCol="0" anchor="t">
            <a:spAutoFit/>
          </a:bodyPr>
          <a:lstStyle/>
          <a:p>
            <a:pPr algn="ctr">
              <a:lnSpc>
                <a:spcPct val="150000"/>
              </a:lnSpc>
            </a:pPr>
            <a:r>
              <a:rPr lang="en-US" sz="4800">
                <a:solidFill>
                  <a:srgbClr val="663E2C"/>
                </a:solidFill>
                <a:latin typeface="Arial" pitchFamily="34" charset="0"/>
                <a:cs typeface="Arial" pitchFamily="34" charset="0"/>
              </a:rPr>
              <a:t>Kể tên những công việc em đã làm khiến ngôi nhà trở nên gọn gàng, ngăn nắp hơn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6930" y="1534967"/>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23026" y="6697986"/>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4372" y="3847728"/>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329" y="6923470"/>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90044" y="496743"/>
            <a:ext cx="2225221" cy="2196900"/>
          </a:xfrm>
          <a:prstGeom prst="rect">
            <a:avLst/>
          </a:prstGeom>
        </p:spPr>
      </p:pic>
      <p:sp>
        <p:nvSpPr>
          <p:cNvPr id="7" name="TextBox 7"/>
          <p:cNvSpPr txBox="1"/>
          <p:nvPr/>
        </p:nvSpPr>
        <p:spPr>
          <a:xfrm>
            <a:off x="4933185" y="3316611"/>
            <a:ext cx="9130183" cy="3323987"/>
          </a:xfrm>
          <a:prstGeom prst="rect">
            <a:avLst/>
          </a:prstGeom>
        </p:spPr>
        <p:txBody>
          <a:bodyPr lIns="0" tIns="0" rIns="0" bIns="0" rtlCol="0" anchor="t">
            <a:spAutoFit/>
          </a:bodyPr>
          <a:lstStyle/>
          <a:p>
            <a:pPr algn="ctr">
              <a:lnSpc>
                <a:spcPct val="150000"/>
              </a:lnSpc>
            </a:pPr>
            <a:r>
              <a:rPr lang="en-US" sz="4800" b="1">
                <a:solidFill>
                  <a:srgbClr val="663E2C"/>
                </a:solidFill>
                <a:latin typeface="Arial" pitchFamily="34" charset="0"/>
                <a:cs typeface="Arial" pitchFamily="34" charset="0"/>
              </a:rPr>
              <a:t>Hoạt động 1: Chia sẻ cách sắp xếp nơi ở gọn gàng, ngăn nắp</a:t>
            </a:r>
          </a:p>
          <a:p>
            <a:pPr algn="ctr">
              <a:lnSpc>
                <a:spcPct val="150000"/>
              </a:lnSpc>
            </a:pPr>
            <a:endParaRPr lang="en-US" sz="4800" b="1">
              <a:solidFill>
                <a:srgbClr val="663E2C"/>
              </a:solidFill>
              <a:latin typeface="Arial" pitchFamily="34" charset="0"/>
              <a:cs typeface="Arial" pitchFamily="34"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67796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4675">
            <a:off x="15740461" y="4212463"/>
            <a:ext cx="1590727" cy="3707203"/>
          </a:xfrm>
          <a:prstGeom prst="rect">
            <a:avLst/>
          </a:prstGeom>
        </p:spPr>
      </p:pic>
      <p:sp>
        <p:nvSpPr>
          <p:cNvPr id="4" name="TextBox 4"/>
          <p:cNvSpPr txBox="1"/>
          <p:nvPr/>
        </p:nvSpPr>
        <p:spPr>
          <a:xfrm>
            <a:off x="6732583" y="1798629"/>
            <a:ext cx="7510734" cy="6463308"/>
          </a:xfrm>
          <a:prstGeom prst="rect">
            <a:avLst/>
          </a:prstGeom>
        </p:spPr>
        <p:txBody>
          <a:bodyPr lIns="0" tIns="0" rIns="0" bIns="0" rtlCol="0" anchor="t">
            <a:spAutoFit/>
          </a:bodyPr>
          <a:lstStyle/>
          <a:p>
            <a:pPr algn="ctr">
              <a:lnSpc>
                <a:spcPct val="150000"/>
              </a:lnSpc>
            </a:pPr>
            <a:r>
              <a:rPr lang="en-US" sz="4000" b="1">
                <a:solidFill>
                  <a:srgbClr val="FF0000"/>
                </a:solidFill>
                <a:latin typeface="Arial" pitchFamily="34" charset="0"/>
                <a:cs typeface="Arial" pitchFamily="34" charset="0"/>
              </a:rPr>
              <a:t>THẢO LUẬN NHÓM</a:t>
            </a:r>
          </a:p>
          <a:p>
            <a:pPr algn="just">
              <a:lnSpc>
                <a:spcPct val="150000"/>
              </a:lnSpc>
            </a:pPr>
            <a:r>
              <a:rPr lang="en-US" sz="4000">
                <a:solidFill>
                  <a:srgbClr val="39484F"/>
                </a:solidFill>
                <a:latin typeface="Arial" pitchFamily="34" charset="0"/>
                <a:cs typeface="Arial" pitchFamily="34" charset="0"/>
              </a:rPr>
              <a:t>Chia sẻ những điều đã tự nhận thức được về cách sắp xếp đồ dùng cá nhân tại nơi ở của bản thân và thảo luận về những việc nên làm để nơi ở của cá nhân luôn gọn gàng, ngăn nắp.</a:t>
            </a:r>
          </a:p>
        </p:txBody>
      </p:sp>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grpSp>
        <p:nvGrpSpPr>
          <p:cNvPr id="7" name="Group 7"/>
          <p:cNvGrpSpPr>
            <a:grpSpLocks noChangeAspect="1"/>
          </p:cNvGrpSpPr>
          <p:nvPr/>
        </p:nvGrpSpPr>
        <p:grpSpPr>
          <a:xfrm>
            <a:off x="1255574" y="1341563"/>
            <a:ext cx="3776121" cy="3688720"/>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212" t="26" r="-23301" b="-17"/>
              </a:stretch>
            </a:blipFill>
          </p:spPr>
        </p:sp>
      </p:grpSp>
      <p:grpSp>
        <p:nvGrpSpPr>
          <p:cNvPr id="9" name="Group 9"/>
          <p:cNvGrpSpPr>
            <a:grpSpLocks noChangeAspect="1"/>
          </p:cNvGrpSpPr>
          <p:nvPr/>
        </p:nvGrpSpPr>
        <p:grpSpPr>
          <a:xfrm>
            <a:off x="1355254" y="5074895"/>
            <a:ext cx="3776121" cy="3688720"/>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3673" t="26" r="-23762" b="-17"/>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775" y="7193704"/>
            <a:ext cx="3070600" cy="27747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circle(in)">
                                      <p:cBhvr>
                                        <p:cTn id="14"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743436"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6103" y="6948730"/>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5504075" y="315924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882324" y="734055"/>
            <a:ext cx="1313732" cy="2656444"/>
          </a:xfrm>
          <a:prstGeom prst="rect">
            <a:avLst/>
          </a:prstGeom>
        </p:spPr>
      </p:pic>
      <p:sp>
        <p:nvSpPr>
          <p:cNvPr id="6" name="TextBox 6"/>
          <p:cNvSpPr txBox="1"/>
          <p:nvPr/>
        </p:nvSpPr>
        <p:spPr>
          <a:xfrm>
            <a:off x="2124226" y="600654"/>
            <a:ext cx="14170492" cy="1213922"/>
          </a:xfrm>
          <a:prstGeom prst="rect">
            <a:avLst/>
          </a:prstGeom>
        </p:spPr>
        <p:txBody>
          <a:bodyPr lIns="0" tIns="0" rIns="0" bIns="0" rtlCol="0" anchor="t">
            <a:spAutoFit/>
          </a:bodyPr>
          <a:lstStyle/>
          <a:p>
            <a:pPr algn="ctr">
              <a:lnSpc>
                <a:spcPct val="150000"/>
              </a:lnSpc>
            </a:pPr>
            <a:r>
              <a:rPr lang="en-US" sz="6000" b="1">
                <a:solidFill>
                  <a:srgbClr val="663E2C"/>
                </a:solidFill>
                <a:latin typeface="Arial" pitchFamily="34" charset="0"/>
                <a:cs typeface="Arial" pitchFamily="34" charset="0"/>
              </a:rPr>
              <a:t>Gợi ý</a:t>
            </a:r>
          </a:p>
        </p:txBody>
      </p:sp>
      <p:sp>
        <p:nvSpPr>
          <p:cNvPr id="7" name="TextBox 7"/>
          <p:cNvSpPr txBox="1"/>
          <p:nvPr/>
        </p:nvSpPr>
        <p:spPr>
          <a:xfrm>
            <a:off x="3529545" y="2374088"/>
            <a:ext cx="11359853" cy="5538824"/>
          </a:xfrm>
          <a:prstGeom prst="rect">
            <a:avLst/>
          </a:prstGeom>
        </p:spPr>
        <p:txBody>
          <a:bodyPr wrap="square" lIns="0" tIns="0" rIns="0" bIns="0" rtlCol="0" anchor="t">
            <a:spAutoFit/>
          </a:bodyPr>
          <a:lstStyle/>
          <a:p>
            <a:pPr algn="just">
              <a:lnSpc>
                <a:spcPct val="150000"/>
              </a:lnSpc>
              <a:spcBef>
                <a:spcPct val="0"/>
              </a:spcBef>
            </a:pPr>
            <a:r>
              <a:rPr lang="en-US" sz="3999">
                <a:solidFill>
                  <a:srgbClr val="663E2C"/>
                </a:solidFill>
                <a:latin typeface="Arial" pitchFamily="34" charset="0"/>
                <a:cs typeface="Arial" pitchFamily="34" charset="0"/>
              </a:rPr>
              <a:t>+ Cách sắp xếp các đồ dùng cá nhân của em trong gia đình như thế nào?</a:t>
            </a:r>
          </a:p>
          <a:p>
            <a:pPr algn="just">
              <a:lnSpc>
                <a:spcPct val="150000"/>
              </a:lnSpc>
              <a:spcBef>
                <a:spcPct val="0"/>
              </a:spcBef>
            </a:pPr>
            <a:r>
              <a:rPr lang="en-US" sz="3999">
                <a:solidFill>
                  <a:srgbClr val="663E2C"/>
                </a:solidFill>
                <a:latin typeface="Arial" pitchFamily="34" charset="0"/>
                <a:cs typeface="Arial" pitchFamily="34" charset="0"/>
              </a:rPr>
              <a:t>+ Nêu những việc nên làm để nơi ở của em luôn gọn gàng, ngăn nắp.</a:t>
            </a:r>
          </a:p>
          <a:p>
            <a:pPr algn="just">
              <a:lnSpc>
                <a:spcPct val="150000"/>
              </a:lnSpc>
              <a:spcBef>
                <a:spcPct val="0"/>
              </a:spcBef>
            </a:pPr>
            <a:r>
              <a:rPr lang="en-US" sz="3999">
                <a:solidFill>
                  <a:srgbClr val="663E2C"/>
                </a:solidFill>
                <a:latin typeface="Arial" pitchFamily="34" charset="0"/>
                <a:cs typeface="Arial" pitchFamily="34" charset="0"/>
              </a:rPr>
              <a:t>+ Nếu được thay đổi cách sắp xếp nơi ở của mình, em sẽ thay đổi như thế nào?</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down)">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99989" y="726492"/>
            <a:ext cx="14932072" cy="9344006"/>
          </a:xfrm>
          <a:prstGeom prst="rect">
            <a:avLst/>
          </a:prstGeom>
        </p:spPr>
      </p:pic>
      <p:grpSp>
        <p:nvGrpSpPr>
          <p:cNvPr id="3" name="Group 3"/>
          <p:cNvGrpSpPr/>
          <p:nvPr/>
        </p:nvGrpSpPr>
        <p:grpSpPr>
          <a:xfrm>
            <a:off x="8833235" y="1564547"/>
            <a:ext cx="7741103" cy="7599468"/>
            <a:chOff x="0" y="0"/>
            <a:chExt cx="1960938" cy="1925060"/>
          </a:xfrm>
        </p:grpSpPr>
        <p:sp>
          <p:nvSpPr>
            <p:cNvPr id="4" name="Freeform 4"/>
            <p:cNvSpPr/>
            <p:nvPr/>
          </p:nvSpPr>
          <p:spPr>
            <a:xfrm>
              <a:off x="-4213" y="0"/>
              <a:ext cx="1965151" cy="1925060"/>
            </a:xfrm>
            <a:custGeom>
              <a:avLst/>
              <a:gdLst/>
              <a:ahLst/>
              <a:cxnLst/>
              <a:rect l="l" t="t" r="r" b="b"/>
              <a:pathLst>
                <a:path w="1965151" h="1925060">
                  <a:moveTo>
                    <a:pt x="278431" y="16918"/>
                  </a:moveTo>
                  <a:cubicBezTo>
                    <a:pt x="278431" y="16918"/>
                    <a:pt x="604014" y="12258"/>
                    <a:pt x="905084" y="12454"/>
                  </a:cubicBezTo>
                  <a:cubicBezTo>
                    <a:pt x="1078197" y="12671"/>
                    <a:pt x="1691083" y="0"/>
                    <a:pt x="1691083" y="0"/>
                  </a:cubicBezTo>
                  <a:cubicBezTo>
                    <a:pt x="1758546" y="0"/>
                    <a:pt x="1834483" y="0"/>
                    <a:pt x="1913256" y="85073"/>
                  </a:cubicBezTo>
                  <a:cubicBezTo>
                    <a:pt x="1956234" y="131488"/>
                    <a:pt x="1957302" y="240224"/>
                    <a:pt x="1957708" y="320281"/>
                  </a:cubicBezTo>
                  <a:cubicBezTo>
                    <a:pt x="1957708" y="320281"/>
                    <a:pt x="1956003" y="970303"/>
                    <a:pt x="1956003" y="1162476"/>
                  </a:cubicBezTo>
                  <a:cubicBezTo>
                    <a:pt x="1956003" y="1376634"/>
                    <a:pt x="1965151" y="1675813"/>
                    <a:pt x="1965151" y="1675813"/>
                  </a:cubicBezTo>
                  <a:cubicBezTo>
                    <a:pt x="1965151" y="1804482"/>
                    <a:pt x="1960982" y="1925060"/>
                    <a:pt x="1708144" y="1916925"/>
                  </a:cubicBezTo>
                  <a:cubicBezTo>
                    <a:pt x="1708144" y="1916925"/>
                    <a:pt x="1331671" y="1896627"/>
                    <a:pt x="1084396" y="1904225"/>
                  </a:cubicBezTo>
                  <a:cubicBezTo>
                    <a:pt x="938234" y="1912360"/>
                    <a:pt x="304023" y="1925060"/>
                    <a:pt x="304023" y="1925060"/>
                  </a:cubicBezTo>
                  <a:cubicBezTo>
                    <a:pt x="132548" y="1925060"/>
                    <a:pt x="4213" y="1823991"/>
                    <a:pt x="8532" y="1621443"/>
                  </a:cubicBezTo>
                  <a:cubicBezTo>
                    <a:pt x="8532" y="1621443"/>
                    <a:pt x="9630" y="1122902"/>
                    <a:pt x="4815" y="939024"/>
                  </a:cubicBezTo>
                  <a:cubicBezTo>
                    <a:pt x="0" y="663668"/>
                    <a:pt x="25592" y="330596"/>
                    <a:pt x="25592" y="330596"/>
                  </a:cubicBezTo>
                  <a:cubicBezTo>
                    <a:pt x="27224" y="150571"/>
                    <a:pt x="143504" y="16918"/>
                    <a:pt x="278431" y="16918"/>
                  </a:cubicBezTo>
                  <a:close/>
                </a:path>
              </a:pathLst>
            </a:custGeom>
            <a:solidFill>
              <a:srgbClr val="39484F"/>
            </a:solidFill>
          </p:spPr>
        </p:sp>
      </p:grpSp>
      <p:grpSp>
        <p:nvGrpSpPr>
          <p:cNvPr id="5" name="Group 5"/>
          <p:cNvGrpSpPr>
            <a:grpSpLocks noChangeAspect="1"/>
          </p:cNvGrpSpPr>
          <p:nvPr/>
        </p:nvGrpSpPr>
        <p:grpSpPr>
          <a:xfrm>
            <a:off x="9140590" y="1865607"/>
            <a:ext cx="3616596" cy="3532887"/>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212" t="26" r="-23301" b="-17"/>
              </a:stretch>
            </a:blipFill>
          </p:spPr>
        </p:sp>
      </p:grpSp>
      <p:grpSp>
        <p:nvGrpSpPr>
          <p:cNvPr id="7" name="Group 7"/>
          <p:cNvGrpSpPr>
            <a:grpSpLocks noChangeAspect="1"/>
          </p:cNvGrpSpPr>
          <p:nvPr/>
        </p:nvGrpSpPr>
        <p:grpSpPr>
          <a:xfrm>
            <a:off x="12819785" y="5469341"/>
            <a:ext cx="3616596" cy="3532887"/>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51834" t="26" r="-51923" b="-17"/>
              </a:stretch>
            </a:blipFill>
          </p:spPr>
        </p:sp>
      </p:grpSp>
      <p:grpSp>
        <p:nvGrpSpPr>
          <p:cNvPr id="9" name="Group 9"/>
          <p:cNvGrpSpPr>
            <a:grpSpLocks noChangeAspect="1"/>
          </p:cNvGrpSpPr>
          <p:nvPr/>
        </p:nvGrpSpPr>
        <p:grpSpPr>
          <a:xfrm>
            <a:off x="9140590" y="5469341"/>
            <a:ext cx="3616596" cy="3532887"/>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2" t="-1184" r="-66" b="-1229"/>
              </a:stretch>
            </a:blipFill>
          </p:spPr>
        </p:sp>
      </p:grpSp>
      <p:grpSp>
        <p:nvGrpSpPr>
          <p:cNvPr id="11" name="Group 11"/>
          <p:cNvGrpSpPr>
            <a:grpSpLocks noChangeAspect="1"/>
          </p:cNvGrpSpPr>
          <p:nvPr/>
        </p:nvGrpSpPr>
        <p:grpSpPr>
          <a:xfrm>
            <a:off x="12819785" y="1865607"/>
            <a:ext cx="3616596" cy="3532887"/>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3189" t="26" r="-23279" b="-17"/>
              </a:stretch>
            </a:blipFill>
          </p:spPr>
        </p:sp>
      </p:gr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27233" y="6751115"/>
            <a:ext cx="2075132" cy="2956794"/>
          </a:xfrm>
          <a:prstGeom prst="rect">
            <a:avLst/>
          </a:prstGeom>
        </p:spPr>
      </p:pic>
      <p:sp>
        <p:nvSpPr>
          <p:cNvPr id="14" name="TextBox 14"/>
          <p:cNvSpPr txBox="1"/>
          <p:nvPr/>
        </p:nvSpPr>
        <p:spPr>
          <a:xfrm>
            <a:off x="1504957" y="723900"/>
            <a:ext cx="7000514" cy="971100"/>
          </a:xfrm>
          <a:prstGeom prst="rect">
            <a:avLst/>
          </a:prstGeom>
        </p:spPr>
        <p:txBody>
          <a:bodyPr lIns="0" tIns="0" rIns="0" bIns="0" rtlCol="0" anchor="t">
            <a:spAutoFit/>
          </a:bodyPr>
          <a:lstStyle/>
          <a:p>
            <a:pPr algn="ctr">
              <a:lnSpc>
                <a:spcPct val="150000"/>
              </a:lnSpc>
            </a:pPr>
            <a:r>
              <a:rPr lang="en-US" sz="4800" b="1">
                <a:solidFill>
                  <a:srgbClr val="39484F"/>
                </a:solidFill>
                <a:latin typeface="Arial" pitchFamily="34" charset="0"/>
                <a:cs typeface="Arial" pitchFamily="34" charset="0"/>
              </a:rPr>
              <a:t>KẾT LUẬN</a:t>
            </a:r>
          </a:p>
        </p:txBody>
      </p:sp>
      <p:sp>
        <p:nvSpPr>
          <p:cNvPr id="15" name="TextBox 15"/>
          <p:cNvSpPr txBox="1"/>
          <p:nvPr/>
        </p:nvSpPr>
        <p:spPr>
          <a:xfrm>
            <a:off x="1295400" y="2072778"/>
            <a:ext cx="7000514" cy="7091237"/>
          </a:xfrm>
          <a:prstGeom prst="rect">
            <a:avLst/>
          </a:prstGeom>
        </p:spPr>
        <p:txBody>
          <a:bodyPr lIns="0" tIns="0" rIns="0" bIns="0" rtlCol="0" anchor="t">
            <a:spAutoFit/>
          </a:bodyPr>
          <a:lstStyle/>
          <a:p>
            <a:pPr algn="just">
              <a:lnSpc>
                <a:spcPct val="150000"/>
              </a:lnSpc>
            </a:pPr>
            <a:r>
              <a:rPr lang="en-US" sz="3461">
                <a:solidFill>
                  <a:srgbClr val="39484F"/>
                </a:solidFill>
                <a:latin typeface="Arial" pitchFamily="34" charset="0"/>
                <a:cs typeface="Arial" pitchFamily="34" charset="0"/>
              </a:rPr>
              <a:t>- Mỗi người đều có những đồ dùng cá nhân và nơi ở của mình. Nơi ở của mỗi cá nhân ngăn nắp, gọn gàng, không chỉ giúp ta nhanh chóng tìm được những đồ dùng cá nhân khi cần sử dụng mà còn góp phần tạo không gian sống thông thoáng, đẹp mắt trong gia đình. </a:t>
            </a:r>
          </a:p>
          <a:p>
            <a:pPr algn="just">
              <a:lnSpc>
                <a:spcPct val="150000"/>
              </a:lnSpc>
            </a:pPr>
            <a:endParaRPr lang="en-US" sz="3461">
              <a:solidFill>
                <a:srgbClr val="39484F"/>
              </a:soli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07738" y="1534967"/>
            <a:ext cx="11834140" cy="7914081"/>
          </a:xfrm>
          <a:prstGeom prst="rect">
            <a:avLst/>
          </a:prstGeom>
        </p:spPr>
      </p:pic>
      <p:sp>
        <p:nvSpPr>
          <p:cNvPr id="3" name="TextBox 3"/>
          <p:cNvSpPr txBox="1"/>
          <p:nvPr/>
        </p:nvSpPr>
        <p:spPr>
          <a:xfrm>
            <a:off x="4188654" y="3276015"/>
            <a:ext cx="9190435" cy="4431983"/>
          </a:xfrm>
          <a:prstGeom prst="rect">
            <a:avLst/>
          </a:prstGeom>
        </p:spPr>
        <p:txBody>
          <a:bodyPr wrap="square" lIns="0" tIns="0" rIns="0" bIns="0" rtlCol="0" anchor="t">
            <a:spAutoFit/>
          </a:bodyPr>
          <a:lstStyle/>
          <a:p>
            <a:pPr algn="just">
              <a:lnSpc>
                <a:spcPct val="150000"/>
              </a:lnSpc>
            </a:pPr>
            <a:r>
              <a:rPr lang="en-US" sz="4800">
                <a:solidFill>
                  <a:srgbClr val="39484F"/>
                </a:solidFill>
                <a:latin typeface="Arial" pitchFamily="34" charset="0"/>
                <a:cs typeface="Arial" pitchFamily="34" charset="0"/>
              </a:rPr>
              <a:t>- Cách sắp xếp nơi ở của mỗi người khác nhau do sở thích, điều kiện, khả năng khác nhau. </a:t>
            </a:r>
          </a:p>
          <a:p>
            <a:pPr algn="just">
              <a:lnSpc>
                <a:spcPct val="150000"/>
              </a:lnSpc>
            </a:pPr>
            <a:endParaRPr lang="en-US" sz="4800">
              <a:solidFill>
                <a:srgbClr val="39484F"/>
              </a:solidFill>
              <a:latin typeface="Arial" pitchFamily="34" charset="0"/>
              <a:cs typeface="Arial"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16300" y="266948"/>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79009">
            <a:off x="15027595" y="6432062"/>
            <a:ext cx="2045989" cy="2095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2" name="TextBox 2"/>
          <p:cNvSpPr txBox="1"/>
          <p:nvPr/>
        </p:nvSpPr>
        <p:spPr>
          <a:xfrm>
            <a:off x="3581400" y="1311374"/>
            <a:ext cx="12268200" cy="7109639"/>
          </a:xfrm>
          <a:prstGeom prst="rect">
            <a:avLst/>
          </a:prstGeom>
        </p:spPr>
        <p:txBody>
          <a:bodyPr wrap="square" lIns="0" tIns="0" rIns="0" bIns="0" rtlCol="0" anchor="t">
            <a:spAutoFit/>
          </a:bodyPr>
          <a:lstStyle/>
          <a:p>
            <a:pPr algn="just">
              <a:lnSpc>
                <a:spcPct val="150000"/>
              </a:lnSpc>
            </a:pPr>
            <a:r>
              <a:rPr lang="en-US" sz="4400">
                <a:solidFill>
                  <a:srgbClr val="663E2C"/>
                </a:solidFill>
                <a:latin typeface="Arial" pitchFamily="34" charset="0"/>
                <a:cs typeface="Arial" pitchFamily="34" charset="0"/>
              </a:rPr>
              <a:t>- Để nơi sinh hoạt cá nhân luôn gọn gàng, ngăn nắp, mỗi chúng ta cần biết cách sắp xếp và tự giác thực hiện những việc nên làm như: gấp, xếp chăn màn gọn gàng sau khi ngủ dậy; gấp quần áo, khăn, tất đã phơi khô và cất riêng từng thứ vào nơi dành riêng cho mình; đồ dùng cá nhân dùng xong phải để gọn vào đúng nơi quy định,...</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1898" y="2076290"/>
            <a:ext cx="1070620" cy="209552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626" y="6762394"/>
            <a:ext cx="2323740" cy="253582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3808" y="6927958"/>
            <a:ext cx="2717864" cy="25300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357"/>
          <a:stretch>
            <a:fillRect/>
          </a:stretch>
        </p:blipFill>
        <p:spPr>
          <a:xfrm flipH="1">
            <a:off x="9906000" y="1262539"/>
            <a:ext cx="7827151" cy="423522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357"/>
          <a:stretch>
            <a:fillRect/>
          </a:stretch>
        </p:blipFill>
        <p:spPr>
          <a:xfrm flipH="1">
            <a:off x="1676400" y="4839902"/>
            <a:ext cx="6673582" cy="417611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76394" y="5764889"/>
            <a:ext cx="2713385" cy="330168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83460" y="8400435"/>
            <a:ext cx="2220462" cy="1332277"/>
          </a:xfrm>
          <a:prstGeom prst="rect">
            <a:avLst/>
          </a:prstGeom>
        </p:spPr>
      </p:pic>
      <p:sp>
        <p:nvSpPr>
          <p:cNvPr id="7" name="TextBox 7"/>
          <p:cNvSpPr txBox="1"/>
          <p:nvPr/>
        </p:nvSpPr>
        <p:spPr>
          <a:xfrm>
            <a:off x="1676400" y="3654620"/>
            <a:ext cx="6230120" cy="809132"/>
          </a:xfrm>
          <a:prstGeom prst="rect">
            <a:avLst/>
          </a:prstGeom>
        </p:spPr>
        <p:txBody>
          <a:bodyPr lIns="0" tIns="0" rIns="0" bIns="0" rtlCol="0" anchor="t">
            <a:spAutoFit/>
          </a:bodyPr>
          <a:lstStyle/>
          <a:p>
            <a:pPr algn="ctr">
              <a:lnSpc>
                <a:spcPct val="150000"/>
              </a:lnSpc>
            </a:pPr>
            <a:r>
              <a:rPr lang="en-US" sz="3999" b="1" u="sng">
                <a:solidFill>
                  <a:srgbClr val="39484F"/>
                </a:solidFill>
                <a:latin typeface="Arial" pitchFamily="34" charset="0"/>
                <a:cs typeface="Arial" pitchFamily="34" charset="0"/>
              </a:rPr>
              <a:t>Ý kiến 1</a:t>
            </a:r>
          </a:p>
        </p:txBody>
      </p:sp>
      <p:sp>
        <p:nvSpPr>
          <p:cNvPr id="8" name="TextBox 8"/>
          <p:cNvSpPr txBox="1"/>
          <p:nvPr/>
        </p:nvSpPr>
        <p:spPr>
          <a:xfrm>
            <a:off x="5562600" y="1255335"/>
            <a:ext cx="6230120" cy="809132"/>
          </a:xfrm>
          <a:prstGeom prst="rect">
            <a:avLst/>
          </a:prstGeom>
        </p:spPr>
        <p:txBody>
          <a:bodyPr lIns="0" tIns="0" rIns="0" bIns="0" rtlCol="0" anchor="t">
            <a:spAutoFit/>
          </a:bodyPr>
          <a:lstStyle/>
          <a:p>
            <a:pPr algn="ctr">
              <a:lnSpc>
                <a:spcPct val="150000"/>
              </a:lnSpc>
            </a:pPr>
            <a:r>
              <a:rPr lang="en-US" sz="3999" b="1" u="sng">
                <a:solidFill>
                  <a:srgbClr val="39484F"/>
                </a:solidFill>
                <a:latin typeface="Arial" pitchFamily="34" charset="0"/>
                <a:cs typeface="Arial" pitchFamily="34" charset="0"/>
              </a:rPr>
              <a:t>Ý kiến 2</a:t>
            </a:r>
          </a:p>
        </p:txBody>
      </p:sp>
      <p:sp>
        <p:nvSpPr>
          <p:cNvPr id="9" name="TextBox 9"/>
          <p:cNvSpPr txBox="1"/>
          <p:nvPr/>
        </p:nvSpPr>
        <p:spPr>
          <a:xfrm>
            <a:off x="2204970" y="5219700"/>
            <a:ext cx="5616442" cy="3221331"/>
          </a:xfrm>
          <a:prstGeom prst="rect">
            <a:avLst/>
          </a:prstGeom>
        </p:spPr>
        <p:txBody>
          <a:bodyPr wrap="square" lIns="0" tIns="0" rIns="0" bIns="0" rtlCol="0" anchor="t">
            <a:spAutoFit/>
          </a:bodyPr>
          <a:lstStyle/>
          <a:p>
            <a:pPr algn="just">
              <a:lnSpc>
                <a:spcPct val="150000"/>
              </a:lnSpc>
              <a:spcBef>
                <a:spcPct val="0"/>
              </a:spcBef>
            </a:pPr>
            <a:r>
              <a:rPr lang="en-US" sz="3600">
                <a:solidFill>
                  <a:srgbClr val="39484F"/>
                </a:solidFill>
                <a:latin typeface="Arial" pitchFamily="34" charset="0"/>
                <a:cs typeface="Arial" pitchFamily="34" charset="0"/>
              </a:rPr>
              <a:t>Nơi ở là không gian của riêng em nên không cần phải sắp xếp gọn gàng, ngăn nắp.</a:t>
            </a:r>
          </a:p>
        </p:txBody>
      </p:sp>
      <p:sp>
        <p:nvSpPr>
          <p:cNvPr id="10" name="TextBox 10"/>
          <p:cNvSpPr txBox="1"/>
          <p:nvPr/>
        </p:nvSpPr>
        <p:spPr>
          <a:xfrm>
            <a:off x="10668000" y="1675763"/>
            <a:ext cx="6256575" cy="3323987"/>
          </a:xfrm>
          <a:prstGeom prst="rect">
            <a:avLst/>
          </a:prstGeom>
        </p:spPr>
        <p:txBody>
          <a:bodyPr wrap="square" lIns="0" tIns="0" rIns="0" bIns="0" rtlCol="0" anchor="t">
            <a:spAutoFit/>
          </a:bodyPr>
          <a:lstStyle/>
          <a:p>
            <a:pPr algn="just">
              <a:lnSpc>
                <a:spcPct val="150000"/>
              </a:lnSpc>
              <a:spcBef>
                <a:spcPct val="0"/>
              </a:spcBef>
            </a:pPr>
            <a:r>
              <a:rPr lang="en-US" sz="3600">
                <a:solidFill>
                  <a:srgbClr val="39484F"/>
                </a:solidFill>
                <a:latin typeface="Arial" pitchFamily="34" charset="0"/>
                <a:cs typeface="Arial" pitchFamily="34" charset="0"/>
              </a:rPr>
              <a:t>Sắp xếp vật dụng cá nhân làm mất thời gian của em. Chỉ cần để vật dụng cá nhân sao cho tiện sử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809</Words>
  <Application>Microsoft Office PowerPoint</Application>
  <PresentationFormat>Custom</PresentationFormat>
  <Paragraphs>47</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2023-09-14T08:16:53Z</dcterms:modified>
  <dc:identifier>DAEqnWgwgHQ</dc:identifier>
</cp:coreProperties>
</file>