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0" r:id="rId2"/>
    <p:sldId id="368" r:id="rId3"/>
    <p:sldId id="302" r:id="rId4"/>
    <p:sldId id="292" r:id="rId5"/>
    <p:sldId id="360" r:id="rId6"/>
    <p:sldId id="334" r:id="rId7"/>
    <p:sldId id="333" r:id="rId8"/>
    <p:sldId id="381" r:id="rId9"/>
    <p:sldId id="336" r:id="rId10"/>
    <p:sldId id="382" r:id="rId11"/>
    <p:sldId id="383" r:id="rId12"/>
    <p:sldId id="384" r:id="rId13"/>
    <p:sldId id="387" r:id="rId14"/>
    <p:sldId id="386" r:id="rId15"/>
    <p:sldId id="378" r:id="rId16"/>
    <p:sldId id="385" r:id="rId17"/>
    <p:sldId id="315" r:id="rId18"/>
    <p:sldId id="380" r:id="rId19"/>
    <p:sldId id="331" r:id="rId20"/>
    <p:sldId id="295" r:id="rId21"/>
    <p:sldId id="329" r:id="rId22"/>
    <p:sldId id="343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u Phan Van" initials="RPV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4657"/>
  </p:normalViewPr>
  <p:slideViewPr>
    <p:cSldViewPr snapToGrid="0">
      <p:cViewPr varScale="1">
        <p:scale>
          <a:sx n="60" d="100"/>
          <a:sy n="60" d="100"/>
        </p:scale>
        <p:origin x="112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EBACD7-B954-4707-A866-D4B64D2CA537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61D425-1C0B-41B4-8621-DE3CD26DF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A8809-3D85-48C7-8F6E-E23D98010F8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6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F68F46-9F76-99D5-8A0E-9D1E1BC4A691}"/>
              </a:ext>
            </a:extLst>
          </p:cNvPr>
          <p:cNvSpPr txBox="1"/>
          <p:nvPr userDrawn="1"/>
        </p:nvSpPr>
        <p:spPr>
          <a:xfrm>
            <a:off x="106324" y="12005"/>
            <a:ext cx="67678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Unit 2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9CF17-D8E9-06C5-EA32-B2197861055D}"/>
              </a:ext>
            </a:extLst>
          </p:cNvPr>
          <p:cNvSpPr txBox="1"/>
          <p:nvPr userDrawn="1"/>
        </p:nvSpPr>
        <p:spPr>
          <a:xfrm>
            <a:off x="9881437" y="24011"/>
            <a:ext cx="241841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Lesson 2b – Grammar (Cont.)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6324" y="12005"/>
            <a:ext cx="67678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Unit 2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9881437" y="24011"/>
            <a:ext cx="241841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Lesson 2b – Grammar (Cont.)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5172075" y="1720840"/>
            <a:ext cx="63436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Unit 2: Fit for life </a:t>
            </a:r>
          </a:p>
          <a:p>
            <a:pPr algn="ctr"/>
            <a:r>
              <a:rPr lang="en-US" sz="5400" b="1" dirty="0">
                <a:solidFill>
                  <a:srgbClr val="00B050"/>
                </a:solidFill>
                <a:latin typeface="Calibri" pitchFamily="34" charset="0"/>
              </a:rPr>
              <a:t>Lesson 2b: Grammar</a:t>
            </a:r>
          </a:p>
          <a:p>
            <a:pPr algn="ctr"/>
            <a:r>
              <a:rPr lang="en-US" sz="5400" b="1" dirty="0">
                <a:solidFill>
                  <a:srgbClr val="00B050"/>
                </a:solidFill>
                <a:latin typeface="Calibri" pitchFamily="34" charset="0"/>
              </a:rPr>
              <a:t>(Cont.)</a:t>
            </a:r>
          </a:p>
          <a:p>
            <a:pPr algn="ctr"/>
            <a:r>
              <a:rPr lang="en-US" sz="5400" b="1" dirty="0">
                <a:solidFill>
                  <a:srgbClr val="0070C0"/>
                </a:solidFill>
                <a:latin typeface="Calibri" pitchFamily="34" charset="0"/>
              </a:rPr>
              <a:t>Page 33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08" y="346363"/>
            <a:ext cx="11859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+mj-lt"/>
              </a:rPr>
              <a:t>4. </a:t>
            </a:r>
            <a:r>
              <a:rPr lang="en-US" sz="2800" b="1" dirty="0">
                <a:latin typeface="+mj-lt"/>
              </a:rPr>
              <a:t>Use the words in brackets to write questions in your notebook as in the example. Read them aloud.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41218" y="1329107"/>
            <a:ext cx="110420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1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She </a:t>
            </a:r>
            <a:r>
              <a:rPr lang="en-US" sz="2800" u="sng" dirty="0">
                <a:solidFill>
                  <a:srgbClr val="0033CC"/>
                </a:solidFill>
                <a:latin typeface="+mj-lt"/>
              </a:rPr>
              <a:t>played football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 yesterday. </a:t>
            </a:r>
            <a:r>
              <a:rPr lang="en-US" sz="2800" b="1" dirty="0">
                <a:solidFill>
                  <a:srgbClr val="0033CC"/>
                </a:solidFill>
                <a:latin typeface="+mj-lt"/>
              </a:rPr>
              <a:t>(What?) </a:t>
            </a:r>
            <a:endParaRPr lang="en-US" sz="2800" dirty="0">
              <a:solidFill>
                <a:srgbClr val="0033CC"/>
              </a:solidFill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sz="2800" i="1" dirty="0">
                <a:solidFill>
                  <a:srgbClr val="0070C0"/>
                </a:solidFill>
                <a:latin typeface="+mj-lt"/>
              </a:rPr>
              <a:t>What did she do yesterday?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2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They did yoga </a:t>
            </a:r>
            <a:r>
              <a:rPr lang="en-US" sz="2800" u="sng" dirty="0">
                <a:solidFill>
                  <a:srgbClr val="0033CC"/>
                </a:solidFill>
                <a:latin typeface="+mj-lt"/>
              </a:rPr>
              <a:t>in the gym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 last Friday. </a:t>
            </a:r>
            <a:r>
              <a:rPr lang="en-US" sz="2800" b="1" dirty="0">
                <a:solidFill>
                  <a:srgbClr val="0033CC"/>
                </a:solidFill>
                <a:latin typeface="+mj-lt"/>
              </a:rPr>
              <a:t>(Where?) </a:t>
            </a:r>
          </a:p>
          <a:p>
            <a:pPr algn="just">
              <a:spcBef>
                <a:spcPts val="600"/>
              </a:spcBef>
            </a:pPr>
            <a:endParaRPr lang="en-US" sz="2800" dirty="0">
              <a:solidFill>
                <a:srgbClr val="0033CC"/>
              </a:solidFill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3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He went to the stadium </a:t>
            </a:r>
            <a:r>
              <a:rPr lang="en-US" sz="2800" u="sng" dirty="0">
                <a:solidFill>
                  <a:srgbClr val="0033CC"/>
                </a:solidFill>
                <a:latin typeface="+mj-lt"/>
              </a:rPr>
              <a:t>on foot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 last Saturday. </a:t>
            </a:r>
            <a:r>
              <a:rPr lang="en-US" sz="2800" b="1" dirty="0">
                <a:solidFill>
                  <a:srgbClr val="0033CC"/>
                </a:solidFill>
                <a:latin typeface="+mj-lt"/>
              </a:rPr>
              <a:t>(How?)</a:t>
            </a:r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 </a:t>
            </a:r>
            <a:endParaRPr lang="en-US" sz="2800" dirty="0">
              <a:solidFill>
                <a:srgbClr val="0033CC"/>
              </a:solidFill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4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We had basketball practice </a:t>
            </a:r>
            <a:r>
              <a:rPr lang="en-US" sz="2800" u="sng" dirty="0">
                <a:solidFill>
                  <a:srgbClr val="0033CC"/>
                </a:solidFill>
                <a:latin typeface="+mj-lt"/>
              </a:rPr>
              <a:t>yesterday afternoon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. </a:t>
            </a:r>
            <a:r>
              <a:rPr lang="en-US" sz="2800" b="1" dirty="0">
                <a:solidFill>
                  <a:srgbClr val="0033CC"/>
                </a:solidFill>
                <a:latin typeface="+mj-lt"/>
              </a:rPr>
              <a:t>(When?)</a:t>
            </a:r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 </a:t>
            </a:r>
            <a:endParaRPr lang="en-US" sz="2800" dirty="0">
              <a:solidFill>
                <a:srgbClr val="0033CC"/>
              </a:solidFill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5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Sally went jogging with </a:t>
            </a:r>
            <a:r>
              <a:rPr lang="en-US" sz="2800" u="sng" dirty="0">
                <a:solidFill>
                  <a:srgbClr val="0033CC"/>
                </a:solidFill>
                <a:latin typeface="+mj-lt"/>
              </a:rPr>
              <a:t>Mary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 yesterday morning. </a:t>
            </a:r>
            <a:r>
              <a:rPr lang="en-US" sz="2800" b="1" dirty="0">
                <a:solidFill>
                  <a:srgbClr val="0033CC"/>
                </a:solidFill>
                <a:latin typeface="+mj-lt"/>
              </a:rPr>
              <a:t>(Who?) </a:t>
            </a:r>
            <a:endParaRPr lang="en-US" sz="28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692" y="2834875"/>
            <a:ext cx="5471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800" dirty="0">
                <a:solidFill>
                  <a:srgbClr val="FF0000"/>
                </a:solidFill>
                <a:latin typeface="Calibri"/>
              </a:rPr>
              <a:t>Where did they do yoga last Friday? </a:t>
            </a:r>
          </a:p>
        </p:txBody>
      </p:sp>
      <p:sp>
        <p:nvSpPr>
          <p:cNvPr id="5" name="Rectangle 4"/>
          <p:cNvSpPr/>
          <p:nvPr/>
        </p:nvSpPr>
        <p:spPr>
          <a:xfrm>
            <a:off x="790692" y="3848595"/>
            <a:ext cx="6691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800" dirty="0">
                <a:solidFill>
                  <a:srgbClr val="FF0000"/>
                </a:solidFill>
                <a:latin typeface="Calibri"/>
              </a:rPr>
              <a:t>How did he go to the stadium last Saturday?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692" y="4854076"/>
            <a:ext cx="6041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800" dirty="0">
                <a:solidFill>
                  <a:srgbClr val="FF0000"/>
                </a:solidFill>
                <a:latin typeface="Calibri"/>
              </a:rPr>
              <a:t>When did you have basketball practice?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2257" y="5831847"/>
            <a:ext cx="7514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800" dirty="0">
                <a:solidFill>
                  <a:srgbClr val="FF0000"/>
                </a:solidFill>
                <a:latin typeface="Calibri"/>
              </a:rPr>
              <a:t>Who did Sally go jogging with yesterday morning? </a:t>
            </a:r>
          </a:p>
        </p:txBody>
      </p:sp>
    </p:spTree>
    <p:extLst>
      <p:ext uri="{BB962C8B-B14F-4D97-AF65-F5344CB8AC3E}">
        <p14:creationId xmlns:p14="http://schemas.microsoft.com/office/powerpoint/2010/main" val="24568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5" y="305726"/>
            <a:ext cx="1134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+mj-lt"/>
              </a:rPr>
              <a:t>5. </a:t>
            </a:r>
            <a:r>
              <a:rPr lang="en-US" sz="2800" b="1" dirty="0">
                <a:latin typeface="+mj-lt"/>
              </a:rPr>
              <a:t>Put the verbs in brackets into the </a:t>
            </a:r>
            <a:r>
              <a:rPr lang="en-US" sz="2800" b="1" i="1" dirty="0">
                <a:latin typeface="+mj-lt"/>
              </a:rPr>
              <a:t>Past Simple</a:t>
            </a:r>
            <a:r>
              <a:rPr lang="en-US" sz="2800" b="1" dirty="0">
                <a:latin typeface="+mj-lt"/>
              </a:rPr>
              <a:t>. Which verbs are regular? Which are irregular?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3" y="1279541"/>
            <a:ext cx="11806038" cy="4192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7929" y="1438612"/>
            <a:ext cx="152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visited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2438" y="2258283"/>
            <a:ext cx="152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left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89944" y="2274436"/>
            <a:ext cx="152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arrived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8823" y="2700186"/>
            <a:ext cx="152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rushed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4862" y="2700186"/>
            <a:ext cx="152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went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78438" y="3125216"/>
            <a:ext cx="173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watched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48255" y="3548151"/>
            <a:ext cx="152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9519" y="4385508"/>
            <a:ext cx="152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was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438" y="5391960"/>
            <a:ext cx="935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  <a:latin typeface="+mn-lt"/>
              </a:rPr>
              <a:t>Regular verbs: visited, arrived, rushed, watched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438" y="5850257"/>
            <a:ext cx="935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Irregular verbs: left, went, ate, was</a:t>
            </a:r>
          </a:p>
        </p:txBody>
      </p:sp>
    </p:spTree>
    <p:extLst>
      <p:ext uri="{BB962C8B-B14F-4D97-AF65-F5344CB8AC3E}">
        <p14:creationId xmlns:p14="http://schemas.microsoft.com/office/powerpoint/2010/main" val="10320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90" y="375001"/>
            <a:ext cx="11610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+mn-lt"/>
              </a:rPr>
              <a:t>6. </a:t>
            </a:r>
            <a:r>
              <a:rPr lang="en-US" sz="2800" b="1" dirty="0">
                <a:latin typeface="+mn-lt"/>
              </a:rPr>
              <a:t>Form complete questions. Then use the blog in Exercise 5 to answer them.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75855" y="842801"/>
            <a:ext cx="1061258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  <a:latin typeface="+mn-lt"/>
              </a:rPr>
              <a:t>1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Tom &amp; his family / go / London / last summer</a:t>
            </a:r>
          </a:p>
          <a:p>
            <a:pPr>
              <a:spcBef>
                <a:spcPts val="600"/>
              </a:spcBef>
            </a:pPr>
            <a:r>
              <a:rPr lang="en-US" sz="2600" i="1" dirty="0">
                <a:solidFill>
                  <a:srgbClr val="0070C0"/>
                </a:solidFill>
                <a:latin typeface="+mn-lt"/>
              </a:rPr>
              <a:t>A: Did Tom and his family go to London last summer? </a:t>
            </a:r>
          </a:p>
          <a:p>
            <a:pPr>
              <a:spcBef>
                <a:spcPts val="600"/>
              </a:spcBef>
            </a:pPr>
            <a:r>
              <a:rPr lang="en-US" sz="2600" i="1" dirty="0">
                <a:solidFill>
                  <a:srgbClr val="0070C0"/>
                </a:solidFill>
                <a:latin typeface="+mn-lt"/>
              </a:rPr>
              <a:t>B: No, they didn’t. They went to Orlando.</a:t>
            </a:r>
            <a:r>
              <a:rPr lang="en-US" sz="26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  <a:latin typeface="+mn-lt"/>
              </a:rPr>
              <a:t>2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they / visit / Universal Studios </a:t>
            </a:r>
          </a:p>
          <a:p>
            <a:pPr>
              <a:spcBef>
                <a:spcPts val="600"/>
              </a:spcBef>
            </a:pPr>
            <a:endParaRPr lang="en-US" sz="2600" dirty="0">
              <a:solidFill>
                <a:srgbClr val="0033CC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endParaRPr lang="en-US" sz="2600" dirty="0">
              <a:solidFill>
                <a:srgbClr val="0033CC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  <a:latin typeface="+mn-lt"/>
              </a:rPr>
              <a:t>3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Tom’s sister / go / on all the rides at the park </a:t>
            </a:r>
          </a:p>
          <a:p>
            <a:pPr>
              <a:spcBef>
                <a:spcPts val="600"/>
              </a:spcBef>
            </a:pPr>
            <a:endParaRPr lang="en-US" sz="2600" dirty="0">
              <a:solidFill>
                <a:srgbClr val="0033CC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endParaRPr lang="en-US" sz="2600" dirty="0">
              <a:solidFill>
                <a:srgbClr val="0033CC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  <a:latin typeface="+mn-lt"/>
              </a:rPr>
              <a:t>4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they / have / dinner / at their hotel</a:t>
            </a:r>
          </a:p>
        </p:txBody>
      </p:sp>
      <p:sp>
        <p:nvSpPr>
          <p:cNvPr id="4" name="Rectangle 3"/>
          <p:cNvSpPr/>
          <p:nvPr/>
        </p:nvSpPr>
        <p:spPr>
          <a:xfrm>
            <a:off x="775855" y="2701756"/>
            <a:ext cx="81187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600" dirty="0">
                <a:solidFill>
                  <a:srgbClr val="FF0000"/>
                </a:solidFill>
                <a:latin typeface="Calibri"/>
              </a:rPr>
              <a:t>A: Did they visit Universal Studio? </a:t>
            </a:r>
          </a:p>
        </p:txBody>
      </p:sp>
      <p:sp>
        <p:nvSpPr>
          <p:cNvPr id="5" name="Rectangle 4"/>
          <p:cNvSpPr/>
          <p:nvPr/>
        </p:nvSpPr>
        <p:spPr>
          <a:xfrm>
            <a:off x="775855" y="4082849"/>
            <a:ext cx="81187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600" dirty="0">
                <a:solidFill>
                  <a:srgbClr val="FF0000"/>
                </a:solidFill>
                <a:latin typeface="Calibri"/>
              </a:rPr>
              <a:t>A: Did Tom’s sister go on all the rides at the park? </a:t>
            </a:r>
          </a:p>
        </p:txBody>
      </p:sp>
      <p:sp>
        <p:nvSpPr>
          <p:cNvPr id="6" name="Rectangle 5"/>
          <p:cNvSpPr/>
          <p:nvPr/>
        </p:nvSpPr>
        <p:spPr>
          <a:xfrm>
            <a:off x="775855" y="5477797"/>
            <a:ext cx="81187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600" dirty="0">
                <a:solidFill>
                  <a:srgbClr val="FF0000"/>
                </a:solidFill>
                <a:latin typeface="Calibri"/>
              </a:rPr>
              <a:t>A: Did they have dinner at their hotel?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5855" y="3126398"/>
            <a:ext cx="81187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B: No, they didn’t. They visited Universal Orlando Resort.</a:t>
            </a:r>
          </a:p>
        </p:txBody>
      </p:sp>
      <p:sp>
        <p:nvSpPr>
          <p:cNvPr id="8" name="Rectangle 7"/>
          <p:cNvSpPr/>
          <p:nvPr/>
        </p:nvSpPr>
        <p:spPr>
          <a:xfrm>
            <a:off x="775855" y="4527173"/>
            <a:ext cx="81187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B: No, she didn’t. She watched a show.</a:t>
            </a:r>
          </a:p>
        </p:txBody>
      </p:sp>
      <p:sp>
        <p:nvSpPr>
          <p:cNvPr id="9" name="Rectangle 8"/>
          <p:cNvSpPr/>
          <p:nvPr/>
        </p:nvSpPr>
        <p:spPr>
          <a:xfrm>
            <a:off x="775855" y="5846513"/>
            <a:ext cx="1005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B: No, they didn’t. They ate at the Three Broomsticks restaurant.</a:t>
            </a:r>
          </a:p>
        </p:txBody>
      </p:sp>
    </p:spTree>
    <p:extLst>
      <p:ext uri="{BB962C8B-B14F-4D97-AF65-F5344CB8AC3E}">
        <p14:creationId xmlns:p14="http://schemas.microsoft.com/office/powerpoint/2010/main" val="182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1" y="1076596"/>
            <a:ext cx="11914909" cy="5116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  <a:latin typeface="+mn-lt"/>
              </a:rPr>
              <a:t>A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Hi Liz!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1)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___________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(you/have)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a relaxing day yesterday?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  <a:latin typeface="+mn-lt"/>
              </a:rPr>
              <a:t>B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Not really! We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2)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___________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(not/want)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to stay at home, so we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3)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___________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(go)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to the sports </a:t>
            </a:r>
            <a:r>
              <a:rPr lang="en-US" sz="2600" dirty="0" err="1">
                <a:solidFill>
                  <a:srgbClr val="0033CC"/>
                </a:solidFill>
                <a:latin typeface="+mn-lt"/>
              </a:rPr>
              <a:t>centre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.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  <a:latin typeface="+mn-lt"/>
              </a:rPr>
              <a:t>A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What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4)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___________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(you/do)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there?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  <a:latin typeface="+mn-lt"/>
              </a:rPr>
              <a:t>B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We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5)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___________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(try)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an archery class. It was great! I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6)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___________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(not/shoot)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my arrows very straight, but at least I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7)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___________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(not/miss)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the target!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  <a:latin typeface="+mn-lt"/>
              </a:rPr>
              <a:t>A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How about your brother?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b="1" dirty="0">
                <a:solidFill>
                  <a:srgbClr val="0033CC"/>
                </a:solidFill>
                <a:latin typeface="+mn-lt"/>
              </a:rPr>
              <a:t>B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He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8)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___________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(be)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terrible at first, but at the end of the lesson we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9)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_________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(have)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a competition and he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10) 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___________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(win)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!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1091" y="435021"/>
            <a:ext cx="107234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n-lt"/>
              </a:rPr>
              <a:t> </a:t>
            </a:r>
            <a:r>
              <a:rPr lang="en-US" sz="2600" b="1" dirty="0">
                <a:latin typeface="+mn-lt"/>
              </a:rPr>
              <a:t>28 </a:t>
            </a:r>
            <a:r>
              <a:rPr lang="en-US" sz="2600" dirty="0">
                <a:latin typeface="+mn-lt"/>
              </a:rPr>
              <a:t>★ </a:t>
            </a:r>
            <a:r>
              <a:rPr lang="en-US" sz="2600" b="1" dirty="0">
                <a:latin typeface="+mn-lt"/>
              </a:rPr>
              <a:t>Complete the dialogue with the </a:t>
            </a:r>
            <a:r>
              <a:rPr lang="en-US" sz="2600" b="1" i="1" dirty="0">
                <a:latin typeface="+mn-lt"/>
              </a:rPr>
              <a:t>Past Simple </a:t>
            </a:r>
            <a:r>
              <a:rPr lang="en-US" sz="2600" b="1" dirty="0">
                <a:latin typeface="+mn-lt"/>
              </a:rPr>
              <a:t>of the verbs in brackets. </a:t>
            </a:r>
            <a:endParaRPr lang="en-US" sz="2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52" y="430265"/>
            <a:ext cx="180109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More Practice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GB p. 66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1091" y="1141734"/>
            <a:ext cx="19673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Did you have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6437" y="1762043"/>
            <a:ext cx="19673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didn’t want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49672" y="1762043"/>
            <a:ext cx="19673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went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0101" y="2855981"/>
            <a:ext cx="19673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did you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7700" y="3456509"/>
            <a:ext cx="1058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tried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20548" y="3458611"/>
            <a:ext cx="19673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didn’t shoot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2766" y="3967940"/>
            <a:ext cx="19673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didn’t miss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01091" y="5129709"/>
            <a:ext cx="19673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was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34011" y="5147578"/>
            <a:ext cx="11579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had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5" y="5678357"/>
            <a:ext cx="14824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won</a:t>
            </a:r>
          </a:p>
        </p:txBody>
      </p:sp>
    </p:spTree>
    <p:extLst>
      <p:ext uri="{BB962C8B-B14F-4D97-AF65-F5344CB8AC3E}">
        <p14:creationId xmlns:p14="http://schemas.microsoft.com/office/powerpoint/2010/main" val="139859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01" y="1074628"/>
            <a:ext cx="1183694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33CC"/>
                </a:solidFill>
                <a:latin typeface="+mn-lt"/>
              </a:rPr>
              <a:t>Yoga probably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1)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 ________ (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start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) about 5,000 years ago in India, but people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2)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600" dirty="0">
                <a:solidFill>
                  <a:srgbClr val="0033CC"/>
                </a:solidFill>
              </a:rPr>
              <a:t>________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 (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not/call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) it ‘yoga’ until thousands of years later. Around 500 B.C.E, a group of people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3)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 ________ (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create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) a book called </a:t>
            </a:r>
            <a:r>
              <a:rPr lang="en-US" sz="2600" i="1" dirty="0">
                <a:solidFill>
                  <a:srgbClr val="0033CC"/>
                </a:solidFill>
                <a:latin typeface="+mn-lt"/>
              </a:rPr>
              <a:t>The Gita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. The book tells us a lot of things about yoga. The most important yoga book is probably by a man called Patanjali, however. He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4)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 ________ (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write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) down a lot of information about yoga in the 2</a:t>
            </a:r>
            <a:r>
              <a:rPr lang="en-US" sz="2600" baseline="30000" dirty="0">
                <a:solidFill>
                  <a:srgbClr val="0033CC"/>
                </a:solidFill>
                <a:latin typeface="+mn-lt"/>
              </a:rPr>
              <a:t>nd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 century, and we still use his ideas today.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33CC"/>
                </a:solidFill>
                <a:latin typeface="+mn-lt"/>
              </a:rPr>
              <a:t>In the 19</a:t>
            </a:r>
            <a:r>
              <a:rPr lang="en-US" sz="2600" baseline="30000" dirty="0">
                <a:solidFill>
                  <a:srgbClr val="0033CC"/>
                </a:solidFill>
                <a:latin typeface="+mn-lt"/>
              </a:rPr>
              <a:t>th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 century, people from the West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5)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 __________ (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discover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) yoga when they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6)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 ________ (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travel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) to India. Then in 1883, an Indian man called Swami Vivekananda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7)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 ________ (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visit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) Europe and the USA and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8)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 ________ (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talk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) about yoga. A lot of people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9)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 ________ (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become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) interested in the idea, and some 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10)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 ________ (</a:t>
            </a:r>
            <a:r>
              <a:rPr lang="en-US" sz="2600" b="1" dirty="0">
                <a:solidFill>
                  <a:srgbClr val="0033CC"/>
                </a:solidFill>
                <a:latin typeface="+mn-lt"/>
              </a:rPr>
              <a:t>go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) to India to learn more about it.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33CC"/>
                </a:solidFill>
                <a:latin typeface="+mn-lt"/>
              </a:rPr>
              <a:t>These days, it’s easy to find yoga classes at community and sports </a:t>
            </a:r>
            <a:r>
              <a:rPr lang="en-US" sz="2600" dirty="0" err="1">
                <a:solidFill>
                  <a:srgbClr val="0033CC"/>
                </a:solidFill>
                <a:latin typeface="+mn-lt"/>
              </a:rPr>
              <a:t>centres</a:t>
            </a:r>
            <a:r>
              <a:rPr lang="en-US" sz="2600" dirty="0">
                <a:solidFill>
                  <a:srgbClr val="0033CC"/>
                </a:solidFill>
                <a:latin typeface="+mn-lt"/>
              </a:rPr>
              <a:t> all over the world. It’s good for your body and your mind, and everyone can do it.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92036" y="400347"/>
            <a:ext cx="10099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+mn-lt"/>
              </a:rPr>
              <a:t>29 a) </a:t>
            </a:r>
            <a:r>
              <a:rPr lang="en-US" sz="2600" dirty="0">
                <a:latin typeface="+mn-lt"/>
              </a:rPr>
              <a:t>★ </a:t>
            </a:r>
            <a:r>
              <a:rPr lang="en-US" sz="2600" b="1" dirty="0">
                <a:latin typeface="+mn-lt"/>
              </a:rPr>
              <a:t>Complete the text with the Past Simple of the verbs in brackets. </a:t>
            </a:r>
            <a:endParaRPr lang="en-US" sz="2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6603" y="1082954"/>
            <a:ext cx="1317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started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315" y="1498995"/>
            <a:ext cx="17876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didn’t call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1903" y="1880342"/>
            <a:ext cx="14340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created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1307" y="2677730"/>
            <a:ext cx="1119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wrote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8933" y="3511662"/>
            <a:ext cx="1795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discovered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52" y="485685"/>
            <a:ext cx="180109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More Practice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GB p. 66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CED9BC-3EAA-7238-8E3A-1575664DBF91}"/>
              </a:ext>
            </a:extLst>
          </p:cNvPr>
          <p:cNvSpPr txBox="1"/>
          <p:nvPr/>
        </p:nvSpPr>
        <p:spPr>
          <a:xfrm>
            <a:off x="405135" y="3935062"/>
            <a:ext cx="14375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travelled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D34F3-7C5C-406D-657C-EB4F6F7B5C93}"/>
              </a:ext>
            </a:extLst>
          </p:cNvPr>
          <p:cNvSpPr txBox="1"/>
          <p:nvPr/>
        </p:nvSpPr>
        <p:spPr>
          <a:xfrm>
            <a:off x="527405" y="4331222"/>
            <a:ext cx="14375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visited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5F64B1-8037-5AE7-D008-DF3D97CFD9B5}"/>
              </a:ext>
            </a:extLst>
          </p:cNvPr>
          <p:cNvSpPr txBox="1"/>
          <p:nvPr/>
        </p:nvSpPr>
        <p:spPr>
          <a:xfrm>
            <a:off x="6423264" y="4331221"/>
            <a:ext cx="14375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talked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F67009-A743-E79E-CADD-F04E1CAF4E89}"/>
              </a:ext>
            </a:extLst>
          </p:cNvPr>
          <p:cNvSpPr txBox="1"/>
          <p:nvPr/>
        </p:nvSpPr>
        <p:spPr>
          <a:xfrm>
            <a:off x="1842643" y="4738015"/>
            <a:ext cx="14375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became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6076F4-7DE7-3933-4737-38091BA312BE}"/>
              </a:ext>
            </a:extLst>
          </p:cNvPr>
          <p:cNvSpPr txBox="1"/>
          <p:nvPr/>
        </p:nvSpPr>
        <p:spPr>
          <a:xfrm>
            <a:off x="9630603" y="4738014"/>
            <a:ext cx="14375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went</a:t>
            </a:r>
          </a:p>
        </p:txBody>
      </p:sp>
    </p:spTree>
    <p:extLst>
      <p:ext uri="{BB962C8B-B14F-4D97-AF65-F5344CB8AC3E}">
        <p14:creationId xmlns:p14="http://schemas.microsoft.com/office/powerpoint/2010/main" val="5247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67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782763" y="2687638"/>
            <a:ext cx="37496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Calibri" pitchFamily="34" charset="0"/>
              </a:rPr>
              <a:t>Production</a:t>
            </a: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055" y="402750"/>
            <a:ext cx="114854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+mn-lt"/>
              </a:rPr>
              <a:t>7. </a:t>
            </a:r>
            <a:r>
              <a:rPr lang="en-US" sz="2800" b="1" dirty="0">
                <a:latin typeface="+mn-lt"/>
              </a:rPr>
              <a:t>Ask and answer questions to find out what your partner did last weekend. Use the phrases in the list and your own ideas.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238" y="1356857"/>
            <a:ext cx="11526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+mn-lt"/>
              </a:rPr>
              <a:t>• play football      • watch TV      • meet your friends        • visit your aunt </a:t>
            </a:r>
          </a:p>
          <a:p>
            <a:r>
              <a:rPr lang="en-US" sz="2800" dirty="0">
                <a:solidFill>
                  <a:srgbClr val="0033CC"/>
                </a:solidFill>
                <a:latin typeface="+mn-lt"/>
              </a:rPr>
              <a:t>• see a film          • read a book  • go swimming                 • go to the cinema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054" y="2675085"/>
            <a:ext cx="1148541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A: Did you play football last Saturday?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B: No, I didn’t. I stayed home and did my homework. What about you?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A: I went to the mall to buy some new trainers. Did you visit your aunt on Sunday?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B: Yes, we did. We had lunch together. What did you do?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A: I went to the cinema with my parents. </a:t>
            </a:r>
          </a:p>
        </p:txBody>
      </p:sp>
    </p:spTree>
    <p:extLst>
      <p:ext uri="{BB962C8B-B14F-4D97-AF65-F5344CB8AC3E}">
        <p14:creationId xmlns:p14="http://schemas.microsoft.com/office/powerpoint/2010/main" val="1704608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2297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415636" y="1561667"/>
            <a:ext cx="115131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hlink"/>
                </a:solidFill>
                <a:latin typeface="Calibri" pitchFamily="34" charset="0"/>
              </a:rPr>
              <a:t>Write a paragraph (80 words) about what you did on your latest holiday.</a:t>
            </a:r>
          </a:p>
          <a:p>
            <a:r>
              <a:rPr lang="en-US" sz="3600" i="1" dirty="0">
                <a:solidFill>
                  <a:schemeClr val="hlink"/>
                </a:solidFill>
                <a:latin typeface="Calibri" pitchFamily="34" charset="0"/>
              </a:rPr>
              <a:t>(Where was it? What did you do there? How did you feel?)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0771" y="396153"/>
            <a:ext cx="8766174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7938" y="1847850"/>
            <a:ext cx="3255962" cy="66198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113" y="3082925"/>
            <a:ext cx="3255962" cy="66198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288" y="4400550"/>
            <a:ext cx="3255962" cy="6635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88" y="5599113"/>
            <a:ext cx="3255962" cy="6619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163" y="496888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587" y="456821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33375" y="693738"/>
            <a:ext cx="4275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8197" y="1845397"/>
            <a:ext cx="58928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Structures/ Sentence patterns</a:t>
            </a:r>
          </a:p>
          <a:p>
            <a:pPr>
              <a:defRPr/>
            </a:pPr>
            <a:endParaRPr lang="en-US" sz="3600" i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3600" i="1">
                <a:solidFill>
                  <a:srgbClr val="0033CC"/>
                </a:solidFill>
                <a:latin typeface="Calibri" pitchFamily="34" charset="0"/>
              </a:rPr>
              <a:t>Past Simple</a:t>
            </a:r>
            <a:endParaRPr lang="en-US" sz="3600" i="1" dirty="0">
              <a:solidFill>
                <a:srgbClr val="0033CC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3600" i="1" dirty="0">
                <a:solidFill>
                  <a:srgbClr val="0033CC"/>
                </a:solidFill>
                <a:latin typeface="Calibri" pitchFamily="34" charset="0"/>
              </a:rPr>
              <a:t>Regular and irregular verbs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888" y="1273175"/>
            <a:ext cx="11871325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33CC"/>
                </a:solidFill>
                <a:latin typeface="Calibri" pitchFamily="34" charset="0"/>
              </a:rPr>
              <a:t>Review the grammar points and make sentences using them.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33CC"/>
                </a:solidFill>
                <a:latin typeface="Calibri" pitchFamily="34" charset="0"/>
              </a:rPr>
              <a:t>Do the exercises in </a:t>
            </a:r>
            <a:r>
              <a:rPr lang="en-US" sz="3600" b="1" i="1" dirty="0">
                <a:solidFill>
                  <a:srgbClr val="0033CC"/>
                </a:solidFill>
                <a:latin typeface="Calibri" pitchFamily="34" charset="0"/>
              </a:rPr>
              <a:t>TA 7 Right on WB </a:t>
            </a:r>
            <a:r>
              <a:rPr lang="en-US" sz="3600" i="1" dirty="0">
                <a:solidFill>
                  <a:srgbClr val="0033CC"/>
                </a:solidFill>
                <a:latin typeface="Calibri" pitchFamily="34" charset="0"/>
              </a:rPr>
              <a:t>(page 18)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33CC"/>
                </a:solidFill>
                <a:latin typeface="Calibri" pitchFamily="34" charset="0"/>
              </a:rPr>
              <a:t>Prepare the next lesson (page 34 SB)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33CC"/>
                </a:solidFill>
                <a:latin typeface="Calibri" pitchFamily="34" charset="0"/>
              </a:rPr>
              <a:t>Complete the grammar notes in </a:t>
            </a:r>
            <a:r>
              <a:rPr lang="en-US" sz="3600" b="1" i="1" dirty="0">
                <a:solidFill>
                  <a:srgbClr val="0033CC"/>
                </a:solidFill>
                <a:latin typeface="Calibri" pitchFamily="34" charset="0"/>
              </a:rPr>
              <a:t>TA 7 Right on Notebook </a:t>
            </a:r>
            <a:r>
              <a:rPr lang="en-US" sz="3600" i="1" dirty="0">
                <a:solidFill>
                  <a:srgbClr val="0033CC"/>
                </a:solidFill>
                <a:latin typeface="Calibri" pitchFamily="34" charset="0"/>
              </a:rPr>
              <a:t>(page 13) 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3"/>
          <a:srcRect t="2" b="15105"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57713" y="6051550"/>
            <a:ext cx="3101975" cy="6461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  <a:cs typeface="+mn-cs"/>
              </a:rPr>
              <a:t>Enjoy your day!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250" y="411163"/>
            <a:ext cx="3181350" cy="6619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914400" y="1381125"/>
            <a:ext cx="1083310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 the end of this lesson, students will be able to…</a:t>
            </a:r>
            <a:endParaRPr lang="en-US" sz="3600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US" sz="360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review: the Past Simple.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learn and </a:t>
            </a:r>
            <a:r>
              <a:rPr lang="en-US" sz="3600" i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36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regular and irregular verbs.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ask and answer about what they did last week.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674" y="328795"/>
            <a:ext cx="8765907" cy="597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43875" y="552450"/>
            <a:ext cx="40259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C69159-5FE3-49E5-82C1-483E52D69871}"/>
              </a:ext>
            </a:extLst>
          </p:cNvPr>
          <p:cNvSpPr/>
          <p:nvPr/>
        </p:nvSpPr>
        <p:spPr>
          <a:xfrm>
            <a:off x="893130" y="441467"/>
            <a:ext cx="9802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11D1E"/>
                </a:solidFill>
                <a:latin typeface="+mj-lt"/>
              </a:rPr>
              <a:t>Write the following verbs in the Past Simple form: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8364" y="1648690"/>
            <a:ext cx="396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3600" dirty="0">
                <a:solidFill>
                  <a:srgbClr val="0033CC"/>
                </a:solidFill>
                <a:latin typeface="+mn-lt"/>
              </a:rPr>
              <a:t> play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3600" dirty="0">
                <a:solidFill>
                  <a:srgbClr val="0033CC"/>
                </a:solidFill>
                <a:latin typeface="+mn-lt"/>
              </a:rPr>
              <a:t> cook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3600" dirty="0">
                <a:solidFill>
                  <a:srgbClr val="0033CC"/>
                </a:solidFill>
                <a:latin typeface="+mn-lt"/>
              </a:rPr>
              <a:t> come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3600" dirty="0">
                <a:solidFill>
                  <a:srgbClr val="0033CC"/>
                </a:solidFill>
                <a:latin typeface="+mn-lt"/>
              </a:rPr>
              <a:t> see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3600" dirty="0">
                <a:solidFill>
                  <a:srgbClr val="0033CC"/>
                </a:solidFill>
                <a:latin typeface="+mn-lt"/>
              </a:rPr>
              <a:t> take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4983" y="1648690"/>
            <a:ext cx="32142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dirty="0">
                <a:solidFill>
                  <a:srgbClr val="0033CC"/>
                </a:solidFill>
                <a:latin typeface="+mn-lt"/>
              </a:rPr>
              <a:t>6. run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solidFill>
                  <a:srgbClr val="0033CC"/>
                </a:solidFill>
                <a:latin typeface="+mn-lt"/>
              </a:rPr>
              <a:t>7. use 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solidFill>
                  <a:srgbClr val="0033CC"/>
                </a:solidFill>
                <a:latin typeface="+mn-lt"/>
              </a:rPr>
              <a:t>8. have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solidFill>
                  <a:srgbClr val="0033CC"/>
                </a:solidFill>
                <a:latin typeface="+mn-lt"/>
              </a:rPr>
              <a:t>9. visit 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solidFill>
                  <a:srgbClr val="0033CC"/>
                </a:solidFill>
                <a:latin typeface="+mn-lt"/>
              </a:rPr>
              <a:t>10. watch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94836" y="1648690"/>
            <a:ext cx="1415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  <a:latin typeface="Calibri"/>
              </a:rPr>
              <a:t>played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7163" y="2336586"/>
            <a:ext cx="1585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  <a:latin typeface="Calibri"/>
              </a:rPr>
              <a:t>cooked</a:t>
            </a:r>
          </a:p>
        </p:txBody>
      </p:sp>
      <p:sp>
        <p:nvSpPr>
          <p:cNvPr id="8" name="Rectangle 7"/>
          <p:cNvSpPr/>
          <p:nvPr/>
        </p:nvSpPr>
        <p:spPr>
          <a:xfrm>
            <a:off x="3379472" y="3024482"/>
            <a:ext cx="1195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  <a:latin typeface="Calibri"/>
              </a:rPr>
              <a:t>came</a:t>
            </a:r>
          </a:p>
        </p:txBody>
      </p:sp>
      <p:sp>
        <p:nvSpPr>
          <p:cNvPr id="9" name="Rectangle 8"/>
          <p:cNvSpPr/>
          <p:nvPr/>
        </p:nvSpPr>
        <p:spPr>
          <a:xfrm>
            <a:off x="3396600" y="3738502"/>
            <a:ext cx="944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  <a:latin typeface="Calibri"/>
              </a:rPr>
              <a:t>saw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9472" y="4452522"/>
            <a:ext cx="1065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  <a:latin typeface="Calibri"/>
              </a:rPr>
              <a:t>took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76617" y="1618462"/>
            <a:ext cx="798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  <a:latin typeface="Calibri"/>
              </a:rPr>
              <a:t>ran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76617" y="2336586"/>
            <a:ext cx="1079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  <a:latin typeface="Calibri"/>
              </a:rPr>
              <a:t>used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76617" y="3054710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  <a:latin typeface="Calibri"/>
              </a:rPr>
              <a:t>had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99632" y="3755304"/>
            <a:ext cx="1458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  <a:latin typeface="Calibri"/>
              </a:rPr>
              <a:t>visited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41746" y="4431863"/>
            <a:ext cx="1783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  <a:latin typeface="Calibri"/>
              </a:rPr>
              <a:t>watched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560513" y="1265238"/>
            <a:ext cx="8705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peech Bubble: Rectangle with Corners Rounded 8"/>
          <p:cNvSpPr/>
          <p:nvPr/>
        </p:nvSpPr>
        <p:spPr>
          <a:xfrm>
            <a:off x="5303838" y="725488"/>
            <a:ext cx="3756025" cy="739775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545" y="378308"/>
            <a:ext cx="8846703" cy="589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915045" y="3782291"/>
            <a:ext cx="4029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itchFamily="34" charset="0"/>
              </a:rPr>
              <a:t>Presentation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37" y="1307737"/>
            <a:ext cx="11841227" cy="31341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599" y="498764"/>
            <a:ext cx="8998527" cy="599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775345" y="3697865"/>
            <a:ext cx="24717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alibri" pitchFamily="34" charset="0"/>
              </a:rPr>
              <a:t>Practice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9943</TotalTime>
  <Words>1130</Words>
  <Application>Microsoft Office PowerPoint</Application>
  <PresentationFormat>Widescreen</PresentationFormat>
  <Paragraphs>142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186</cp:revision>
  <dcterms:created xsi:type="dcterms:W3CDTF">2020-12-08T03:17:05Z</dcterms:created>
  <dcterms:modified xsi:type="dcterms:W3CDTF">2022-12-21T03:26:16Z</dcterms:modified>
</cp:coreProperties>
</file>