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7" r:id="rId3"/>
    <p:sldId id="256" r:id="rId4"/>
    <p:sldId id="258" r:id="rId5"/>
    <p:sldId id="263" r:id="rId6"/>
    <p:sldId id="259" r:id="rId7"/>
    <p:sldId id="274" r:id="rId8"/>
    <p:sldId id="275" r:id="rId9"/>
    <p:sldId id="272" r:id="rId10"/>
    <p:sldId id="260" r:id="rId11"/>
    <p:sldId id="276" r:id="rId12"/>
    <p:sldId id="277" r:id="rId13"/>
    <p:sldId id="279" r:id="rId14"/>
    <p:sldId id="280" r:id="rId15"/>
    <p:sldId id="281" r:id="rId16"/>
    <p:sldId id="282" r:id="rId17"/>
    <p:sldId id="283" r:id="rId18"/>
    <p:sldId id="284" r:id="rId19"/>
    <p:sldId id="273" r:id="rId20"/>
    <p:sldId id="262" r:id="rId21"/>
    <p:sldId id="285" r:id="rId22"/>
    <p:sldId id="286" r:id="rId23"/>
    <p:sldId id="287" r:id="rId24"/>
    <p:sldId id="264" r:id="rId25"/>
    <p:sldId id="269" r:id="rId26"/>
    <p:sldId id="271" r:id="rId27"/>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100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svg"/><Relationship Id="rId5" Type="http://schemas.openxmlformats.org/officeDocument/2006/relationships/image" Target="../media/image7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7.sv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5.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7.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svg"/><Relationship Id="rId5" Type="http://schemas.openxmlformats.org/officeDocument/2006/relationships/image" Target="../media/image7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7.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568631" y="3173093"/>
            <a:ext cx="13446095" cy="3145028"/>
          </a:xfrm>
          <a:prstGeom prst="rect">
            <a:avLst/>
          </a:prstGeom>
        </p:spPr>
        <p:txBody>
          <a:bodyPr lIns="0" tIns="0" rIns="0" bIns="0" rtlCol="0" anchor="t">
            <a:spAutoFit/>
          </a:bodyPr>
          <a:lstStyle/>
          <a:p>
            <a:pPr algn="ctr">
              <a:lnSpc>
                <a:spcPct val="150000"/>
              </a:lnSpc>
              <a:spcBef>
                <a:spcPct val="0"/>
              </a:spcBef>
            </a:pPr>
            <a:r>
              <a:rPr lang="vi-VN" sz="7200" b="1" dirty="0" smtClean="0">
                <a:solidFill>
                  <a:srgbClr val="3E4B22"/>
                </a:solidFill>
              </a:rPr>
              <a:t>CHÀO MỪNG CÁC EM ĐẾN VỚI BÀI HỌC NGÀY HÔM NAY!</a:t>
            </a:r>
            <a:endParaRPr lang="en-US" sz="7200" b="1" dirty="0">
              <a:solidFill>
                <a:srgbClr val="3E4B22"/>
              </a:solidFill>
            </a:endParaRPr>
          </a:p>
        </p:txBody>
      </p:sp>
      <p:sp>
        <p:nvSpPr>
          <p:cNvPr id="3" name="AutoShape 3"/>
          <p:cNvSpPr/>
          <p:nvPr/>
        </p:nvSpPr>
        <p:spPr>
          <a:xfrm>
            <a:off x="2595574" y="6588631"/>
            <a:ext cx="10398071" cy="0"/>
          </a:xfrm>
          <a:prstGeom prst="line">
            <a:avLst/>
          </a:prstGeom>
          <a:ln w="28575" cap="rnd">
            <a:solidFill>
              <a:srgbClr val="E8D634"/>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grpSp>
        <p:nvGrpSpPr>
          <p:cNvPr id="6" name="Group 6"/>
          <p:cNvGrpSpPr/>
          <p:nvPr/>
        </p:nvGrpSpPr>
        <p:grpSpPr>
          <a:xfrm>
            <a:off x="15772567" y="0"/>
            <a:ext cx="2515433" cy="10287000"/>
            <a:chOff x="0" y="0"/>
            <a:chExt cx="1913890" cy="7826957"/>
          </a:xfrm>
        </p:grpSpPr>
        <p:sp>
          <p:nvSpPr>
            <p:cNvPr id="7" name="Freeform 7"/>
            <p:cNvSpPr/>
            <p:nvPr/>
          </p:nvSpPr>
          <p:spPr>
            <a:xfrm>
              <a:off x="0" y="0"/>
              <a:ext cx="1913890" cy="7826957"/>
            </a:xfrm>
            <a:custGeom>
              <a:avLst/>
              <a:gdLst/>
              <a:ahLst/>
              <a:cxnLst/>
              <a:rect l="l" t="t" r="r" b="b"/>
              <a:pathLst>
                <a:path w="1913890" h="7826957">
                  <a:moveTo>
                    <a:pt x="0" y="0"/>
                  </a:moveTo>
                  <a:lnTo>
                    <a:pt x="1913890" y="0"/>
                  </a:lnTo>
                  <a:lnTo>
                    <a:pt x="1913890" y="7826957"/>
                  </a:lnTo>
                  <a:lnTo>
                    <a:pt x="0" y="7826957"/>
                  </a:lnTo>
                  <a:close/>
                </a:path>
              </a:pathLst>
            </a:custGeom>
            <a:solidFill>
              <a:srgbClr val="93B152"/>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sp>
        <p:nvSpPr>
          <p:cNvPr id="9" name="AutoShape 9"/>
          <p:cNvSpPr/>
          <p:nvPr/>
        </p:nvSpPr>
        <p:spPr>
          <a:xfrm rot="-5400000">
            <a:off x="10368294" y="5129212"/>
            <a:ext cx="10287000" cy="0"/>
          </a:xfrm>
          <a:prstGeom prst="line">
            <a:avLst/>
          </a:prstGeom>
          <a:ln w="28575" cap="rnd">
            <a:solidFill>
              <a:srgbClr val="93B152"/>
            </a:solidFill>
            <a:prstDash val="solid"/>
            <a:headEnd type="none" w="sm" len="sm"/>
            <a:tailEnd type="none" w="sm" len="sm"/>
          </a:ln>
        </p:spPr>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00005">
            <a:off x="-1027524" y="5374081"/>
            <a:ext cx="4568947" cy="6597757"/>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95600" y="163730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
        <p:nvSpPr>
          <p:cNvPr id="15" name="TextBox 15"/>
          <p:cNvSpPr txBox="1"/>
          <p:nvPr/>
        </p:nvSpPr>
        <p:spPr>
          <a:xfrm>
            <a:off x="1205878" y="571500"/>
            <a:ext cx="11734800" cy="2069156"/>
          </a:xfrm>
          <a:prstGeom prst="rect">
            <a:avLst/>
          </a:prstGeom>
        </p:spPr>
        <p:txBody>
          <a:bodyPr wrap="square" lIns="0" tIns="0" rIns="0" bIns="0" rtlCol="0" anchor="t">
            <a:spAutoFit/>
          </a:bodyPr>
          <a:lstStyle/>
          <a:p>
            <a:pPr algn="just">
              <a:lnSpc>
                <a:spcPct val="125000"/>
              </a:lnSpc>
              <a:spcBef>
                <a:spcPct val="0"/>
              </a:spcBef>
            </a:pPr>
            <a:r>
              <a:rPr lang="vi-VN" sz="5600" b="1" dirty="0" smtClean="0">
                <a:solidFill>
                  <a:srgbClr val="3E4B22"/>
                </a:solidFill>
              </a:rPr>
              <a:t>II. Cách làm bài nghị luận về một đoạn thơ, bài thơ</a:t>
            </a:r>
            <a:endParaRPr lang="en-US" sz="5600" b="1" dirty="0">
              <a:solidFill>
                <a:srgbClr val="3E4B22"/>
              </a:solidFill>
            </a:endParaRP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22031" y="-2057609"/>
            <a:ext cx="4274538" cy="6172618"/>
          </a:xfrm>
          <a:prstGeom prst="rect">
            <a:avLst/>
          </a:prstGeom>
        </p:spPr>
      </p:pic>
      <p:sp>
        <p:nvSpPr>
          <p:cNvPr id="17" name="TextBox 16"/>
          <p:cNvSpPr txBox="1"/>
          <p:nvPr/>
        </p:nvSpPr>
        <p:spPr>
          <a:xfrm>
            <a:off x="1205878" y="2930587"/>
            <a:ext cx="14340785" cy="738664"/>
          </a:xfrm>
          <a:prstGeom prst="rect">
            <a:avLst/>
          </a:prstGeom>
          <a:noFill/>
        </p:spPr>
        <p:txBody>
          <a:bodyPr wrap="none" rtlCol="0">
            <a:spAutoFit/>
          </a:bodyPr>
          <a:lstStyle/>
          <a:p>
            <a:r>
              <a:rPr lang="vi-VN" sz="4200" b="1" i="1" dirty="0" smtClean="0">
                <a:solidFill>
                  <a:srgbClr val="FF0000"/>
                </a:solidFill>
              </a:rPr>
              <a:t>1. Các bước làm bài nghị luận về một đoạn thơ, bài thơ</a:t>
            </a:r>
            <a:endParaRPr lang="en-US" sz="4200" b="1" i="1" dirty="0">
              <a:solidFill>
                <a:srgbClr val="FF0000"/>
              </a:solidFill>
            </a:endParaRPr>
          </a:p>
        </p:txBody>
      </p:sp>
      <p:sp>
        <p:nvSpPr>
          <p:cNvPr id="18" name="Rectangle 17"/>
          <p:cNvSpPr/>
          <p:nvPr/>
        </p:nvSpPr>
        <p:spPr>
          <a:xfrm>
            <a:off x="2091831" y="3771900"/>
            <a:ext cx="13030200" cy="2031325"/>
          </a:xfrm>
          <a:prstGeom prst="rect">
            <a:avLst/>
          </a:prstGeom>
        </p:spPr>
        <p:txBody>
          <a:bodyPr wrap="square">
            <a:spAutoFit/>
          </a:bodyPr>
          <a:lstStyle/>
          <a:p>
            <a:pPr algn="just">
              <a:lnSpc>
                <a:spcPct val="150000"/>
              </a:lnSpc>
              <a:spcBef>
                <a:spcPts val="600"/>
              </a:spcBef>
              <a:spcAft>
                <a:spcPts val="600"/>
              </a:spcAft>
            </a:pPr>
            <a:r>
              <a:rPr lang="pt-BR" sz="42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Đề bài:</a:t>
            </a:r>
            <a:r>
              <a:rPr lang="pt-B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BR" sz="4200" dirty="0">
                <a:latin typeface="Arial" panose="020B0604020202020204" pitchFamily="34" charset="0"/>
                <a:ea typeface="Times New Roman" panose="02020603050405020304" pitchFamily="18" charset="0"/>
                <a:cs typeface="Arial" panose="020B0604020202020204" pitchFamily="34" charset="0"/>
              </a:rPr>
              <a:t>Phân tích tình yêu quê hương trong bài thơ </a:t>
            </a:r>
            <a:r>
              <a:rPr lang="pt-BR" sz="4200" i="1" dirty="0">
                <a:latin typeface="Arial" panose="020B0604020202020204" pitchFamily="34" charset="0"/>
                <a:ea typeface="Times New Roman" panose="02020603050405020304" pitchFamily="18" charset="0"/>
                <a:cs typeface="Arial" panose="020B0604020202020204" pitchFamily="34" charset="0"/>
              </a:rPr>
              <a:t>“Quê hương” </a:t>
            </a:r>
            <a:r>
              <a:rPr lang="pt-BR" sz="4200" dirty="0">
                <a:latin typeface="Arial" panose="020B0604020202020204" pitchFamily="34" charset="0"/>
                <a:ea typeface="Times New Roman" panose="02020603050405020304" pitchFamily="18" charset="0"/>
                <a:cs typeface="Arial" panose="020B0604020202020204" pitchFamily="34" charset="0"/>
              </a:rPr>
              <a:t>của Tế Hanh.</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5981" y="5901111"/>
            <a:ext cx="7581900" cy="404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22031" y="-2057609"/>
            <a:ext cx="4274538" cy="6172618"/>
          </a:xfrm>
          <a:prstGeom prst="rect">
            <a:avLst/>
          </a:prstGeom>
        </p:spPr>
      </p:pic>
      <p:sp>
        <p:nvSpPr>
          <p:cNvPr id="18" name="Rectangle 17"/>
          <p:cNvSpPr/>
          <p:nvPr/>
        </p:nvSpPr>
        <p:spPr>
          <a:xfrm>
            <a:off x="1295400" y="647700"/>
            <a:ext cx="13030200" cy="2031325"/>
          </a:xfrm>
          <a:prstGeom prst="rect">
            <a:avLst/>
          </a:prstGeom>
        </p:spPr>
        <p:txBody>
          <a:bodyPr wrap="square">
            <a:spAutoFit/>
          </a:bodyPr>
          <a:lstStyle/>
          <a:p>
            <a:pPr algn="just">
              <a:lnSpc>
                <a:spcPct val="150000"/>
              </a:lnSpc>
              <a:spcBef>
                <a:spcPts val="600"/>
              </a:spcBef>
              <a:spcAft>
                <a:spcPts val="600"/>
              </a:spcAft>
            </a:pPr>
            <a:r>
              <a:rPr lang="pt-BR" sz="42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Đề bài:</a:t>
            </a:r>
            <a:r>
              <a:rPr lang="pt-B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BR" sz="4200" dirty="0">
                <a:latin typeface="Arial" panose="020B0604020202020204" pitchFamily="34" charset="0"/>
                <a:ea typeface="Times New Roman" panose="02020603050405020304" pitchFamily="18" charset="0"/>
                <a:cs typeface="Arial" panose="020B0604020202020204" pitchFamily="34" charset="0"/>
              </a:rPr>
              <a:t>Phân tích tình yêu quê hương trong bài thơ </a:t>
            </a:r>
            <a:r>
              <a:rPr lang="pt-BR" sz="4200" i="1" dirty="0">
                <a:latin typeface="Arial" panose="020B0604020202020204" pitchFamily="34" charset="0"/>
                <a:ea typeface="Times New Roman" panose="02020603050405020304" pitchFamily="18" charset="0"/>
                <a:cs typeface="Arial" panose="020B0604020202020204" pitchFamily="34" charset="0"/>
              </a:rPr>
              <a:t>“Quê hương” </a:t>
            </a:r>
            <a:r>
              <a:rPr lang="pt-BR" sz="4200" dirty="0">
                <a:latin typeface="Arial" panose="020B0604020202020204" pitchFamily="34" charset="0"/>
                <a:ea typeface="Times New Roman" panose="02020603050405020304" pitchFamily="18" charset="0"/>
                <a:cs typeface="Arial" panose="020B0604020202020204" pitchFamily="34" charset="0"/>
              </a:rPr>
              <a:t>của Tế Hanh.</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
        <p:nvSpPr>
          <p:cNvPr id="19" name="Rectangle 18"/>
          <p:cNvSpPr/>
          <p:nvPr/>
        </p:nvSpPr>
        <p:spPr>
          <a:xfrm>
            <a:off x="1295400" y="2857500"/>
            <a:ext cx="12652874" cy="3970318"/>
          </a:xfrm>
          <a:prstGeom prst="rect">
            <a:avLst/>
          </a:prstGeom>
        </p:spPr>
        <p:txBody>
          <a:bodyPr wrap="square">
            <a:spAutoFit/>
          </a:bodyPr>
          <a:lstStyle/>
          <a:p>
            <a:pPr algn="just">
              <a:lnSpc>
                <a:spcPct val="150000"/>
              </a:lnSpc>
            </a:pPr>
            <a:r>
              <a:rPr lang="vi-VN" sz="4200" b="1" dirty="0">
                <a:solidFill>
                  <a:srgbClr val="000000"/>
                </a:solidFill>
              </a:rPr>
              <a:t>a</a:t>
            </a:r>
            <a:r>
              <a:rPr lang="vi-VN" sz="4200" b="1" dirty="0" smtClean="0">
                <a:solidFill>
                  <a:srgbClr val="000000"/>
                </a:solidFill>
              </a:rPr>
              <a:t>. </a:t>
            </a:r>
            <a:r>
              <a:rPr lang="vi-VN" sz="4200" b="1" dirty="0">
                <a:solidFill>
                  <a:srgbClr val="000000"/>
                </a:solidFill>
              </a:rPr>
              <a:t>Tìm hiểu đề, tìm ý:</a:t>
            </a:r>
          </a:p>
          <a:p>
            <a:pPr algn="just">
              <a:lnSpc>
                <a:spcPct val="150000"/>
              </a:lnSpc>
            </a:pPr>
            <a:r>
              <a:rPr lang="vi-VN" sz="4200" i="1" dirty="0" smtClean="0">
                <a:solidFill>
                  <a:srgbClr val="000000"/>
                </a:solidFill>
              </a:rPr>
              <a:t>- Tìm </a:t>
            </a:r>
            <a:r>
              <a:rPr lang="vi-VN" sz="4200" i="1" dirty="0">
                <a:solidFill>
                  <a:srgbClr val="000000"/>
                </a:solidFill>
              </a:rPr>
              <a:t>hiểu đề:</a:t>
            </a:r>
          </a:p>
          <a:p>
            <a:pPr marL="1485900" lvl="2" indent="-571500" algn="just">
              <a:lnSpc>
                <a:spcPct val="150000"/>
              </a:lnSpc>
              <a:buFont typeface="Wingdings" panose="05000000000000000000" pitchFamily="2" charset="2"/>
              <a:buChar char="§"/>
            </a:pPr>
            <a:r>
              <a:rPr lang="vi-VN" sz="4200" b="1" dirty="0" smtClean="0">
                <a:solidFill>
                  <a:srgbClr val="000000"/>
                </a:solidFill>
              </a:rPr>
              <a:t>Thể loại</a:t>
            </a:r>
            <a:r>
              <a:rPr lang="vi-VN" sz="4200" b="1" dirty="0">
                <a:solidFill>
                  <a:srgbClr val="000000"/>
                </a:solidFill>
              </a:rPr>
              <a:t>:</a:t>
            </a:r>
            <a:r>
              <a:rPr lang="vi-VN" sz="4200" dirty="0">
                <a:solidFill>
                  <a:srgbClr val="000000"/>
                </a:solidFill>
              </a:rPr>
              <a:t> phân tích.</a:t>
            </a:r>
          </a:p>
          <a:p>
            <a:pPr marL="1485900" lvl="2" indent="-571500" algn="just">
              <a:lnSpc>
                <a:spcPct val="150000"/>
              </a:lnSpc>
              <a:buFont typeface="Wingdings" panose="05000000000000000000" pitchFamily="2" charset="2"/>
              <a:buChar char="§"/>
            </a:pPr>
            <a:r>
              <a:rPr lang="vi-VN" sz="4200" b="1" dirty="0" smtClean="0">
                <a:solidFill>
                  <a:srgbClr val="000000"/>
                </a:solidFill>
              </a:rPr>
              <a:t>Nội dung: </a:t>
            </a:r>
            <a:r>
              <a:rPr lang="vi-VN" sz="4200" dirty="0">
                <a:solidFill>
                  <a:srgbClr val="000000"/>
                </a:solidFill>
              </a:rPr>
              <a:t>Tình yêu </a:t>
            </a:r>
            <a:r>
              <a:rPr lang="vi-VN" sz="4200" dirty="0" smtClean="0">
                <a:solidFill>
                  <a:srgbClr val="000000"/>
                </a:solidFill>
              </a:rPr>
              <a:t>quê hương </a:t>
            </a:r>
            <a:r>
              <a:rPr lang="vi-VN" sz="4200" dirty="0">
                <a:solidFill>
                  <a:srgbClr val="000000"/>
                </a:solidFill>
              </a:rPr>
              <a:t>của Tế Hanh</a:t>
            </a:r>
            <a:r>
              <a:rPr lang="vi-VN" sz="4200" dirty="0" smtClean="0">
                <a:solidFill>
                  <a:srgbClr val="000000"/>
                </a:solidFill>
              </a:rPr>
              <a:t>.</a:t>
            </a:r>
            <a:endParaRPr lang="vi-VN" sz="4200" dirty="0">
              <a:solidFill>
                <a:srgbClr val="000000"/>
              </a:solidFill>
            </a:endParaRPr>
          </a:p>
        </p:txBody>
      </p:sp>
    </p:spTree>
    <p:extLst>
      <p:ext uri="{BB962C8B-B14F-4D97-AF65-F5344CB8AC3E}">
        <p14:creationId xmlns:p14="http://schemas.microsoft.com/office/powerpoint/2010/main" val="281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barn(inVertical)">
                                      <p:cBhvr>
                                        <p:cTn id="7" dur="500"/>
                                        <p:tgtEl>
                                          <p:spTgt spid="1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2" end="2"/>
                                            </p:txEl>
                                          </p:spTgt>
                                        </p:tgtEl>
                                        <p:attrNameLst>
                                          <p:attrName>style.visibility</p:attrName>
                                        </p:attrNameLst>
                                      </p:cBhvr>
                                      <p:to>
                                        <p:strVal val="visible"/>
                                      </p:to>
                                    </p:set>
                                    <p:animEffect transition="in" filter="barn(inVertical)">
                                      <p:cBhvr>
                                        <p:cTn id="10" dur="500"/>
                                        <p:tgtEl>
                                          <p:spTgt spid="1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animEffect transition="in" filter="barn(inVertical)">
                                      <p:cBhvr>
                                        <p:cTn id="1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22031" y="-2057609"/>
            <a:ext cx="4274538" cy="6172618"/>
          </a:xfrm>
          <a:prstGeom prst="rect">
            <a:avLst/>
          </a:prstGeom>
        </p:spPr>
      </p:pic>
      <p:sp>
        <p:nvSpPr>
          <p:cNvPr id="19" name="Rectangle 18"/>
          <p:cNvSpPr/>
          <p:nvPr/>
        </p:nvSpPr>
        <p:spPr>
          <a:xfrm>
            <a:off x="1219200" y="495300"/>
            <a:ext cx="14401800" cy="7848302"/>
          </a:xfrm>
          <a:prstGeom prst="rect">
            <a:avLst/>
          </a:prstGeom>
        </p:spPr>
        <p:txBody>
          <a:bodyPr wrap="square">
            <a:spAutoFit/>
          </a:bodyPr>
          <a:lstStyle/>
          <a:p>
            <a:pPr algn="just">
              <a:lnSpc>
                <a:spcPct val="150000"/>
              </a:lnSpc>
            </a:pPr>
            <a:r>
              <a:rPr lang="vi-VN" sz="4200" b="1" dirty="0">
                <a:solidFill>
                  <a:srgbClr val="000000"/>
                </a:solidFill>
              </a:rPr>
              <a:t>a</a:t>
            </a:r>
            <a:r>
              <a:rPr lang="vi-VN" sz="4200" b="1" dirty="0" smtClean="0">
                <a:solidFill>
                  <a:srgbClr val="000000"/>
                </a:solidFill>
              </a:rPr>
              <a:t>. </a:t>
            </a:r>
            <a:r>
              <a:rPr lang="vi-VN" sz="4200" b="1" dirty="0">
                <a:solidFill>
                  <a:srgbClr val="000000"/>
                </a:solidFill>
              </a:rPr>
              <a:t>Tìm hiểu đề, tìm ý:</a:t>
            </a:r>
          </a:p>
          <a:p>
            <a:pPr algn="just">
              <a:lnSpc>
                <a:spcPct val="150000"/>
              </a:lnSpc>
            </a:pPr>
            <a:r>
              <a:rPr lang="vi-VN" sz="4200" i="1" dirty="0">
                <a:solidFill>
                  <a:srgbClr val="000000"/>
                </a:solidFill>
              </a:rPr>
              <a:t>- Tìm ý</a:t>
            </a:r>
            <a:r>
              <a:rPr lang="vi-VN" sz="4200" i="1" dirty="0" smtClean="0">
                <a:solidFill>
                  <a:srgbClr val="000000"/>
                </a:solidFill>
              </a:rPr>
              <a:t>:</a:t>
            </a:r>
            <a:endParaRPr lang="vi-VN" sz="4200" i="1" dirty="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Bài </a:t>
            </a:r>
            <a:r>
              <a:rPr lang="vi-VN" sz="4200" dirty="0">
                <a:solidFill>
                  <a:srgbClr val="000000"/>
                </a:solidFill>
              </a:rPr>
              <a:t>thơ được sáng tác trong thời gian nào? Tâm trạng của tác giả</a:t>
            </a:r>
            <a:r>
              <a:rPr lang="vi-VN" sz="4200" dirty="0" smtClean="0">
                <a:solidFill>
                  <a:srgbClr val="000000"/>
                </a:solidFill>
              </a:rPr>
              <a:t>?</a:t>
            </a:r>
            <a:endParaRPr lang="vi-VN" sz="4200" dirty="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Nội dung </a:t>
            </a:r>
            <a:r>
              <a:rPr lang="vi-VN" sz="4200" dirty="0">
                <a:solidFill>
                  <a:srgbClr val="000000"/>
                </a:solidFill>
              </a:rPr>
              <a:t>diễn đạt trong bài thơ là những gì </a:t>
            </a:r>
            <a:r>
              <a:rPr lang="vi-VN" sz="4200" dirty="0" smtClean="0">
                <a:solidFill>
                  <a:srgbClr val="000000"/>
                </a:solidFill>
              </a:rPr>
              <a:t>?</a:t>
            </a:r>
          </a:p>
          <a:p>
            <a:pPr marL="1028700" lvl="1" indent="-571500" algn="just">
              <a:lnSpc>
                <a:spcPct val="150000"/>
              </a:lnSpc>
              <a:buFont typeface="Wingdings" panose="05000000000000000000" pitchFamily="2" charset="2"/>
              <a:buChar char="§"/>
            </a:pPr>
            <a:r>
              <a:rPr lang="vi-VN" sz="4200" dirty="0" smtClean="0">
                <a:solidFill>
                  <a:srgbClr val="000000"/>
                </a:solidFill>
              </a:rPr>
              <a:t>Nghệ thuật đặc sắc </a:t>
            </a:r>
            <a:r>
              <a:rPr lang="vi-VN" sz="4200" dirty="0">
                <a:solidFill>
                  <a:srgbClr val="000000"/>
                </a:solidFill>
              </a:rPr>
              <a:t>để góp phần thể hiện nội dung đó</a:t>
            </a:r>
            <a:r>
              <a:rPr lang="vi-VN" sz="4200" dirty="0" smtClean="0">
                <a:solidFill>
                  <a:srgbClr val="000000"/>
                </a:solidFill>
              </a:rPr>
              <a:t>?</a:t>
            </a:r>
            <a:endParaRPr lang="vi-VN" sz="4200" dirty="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Em </a:t>
            </a:r>
            <a:r>
              <a:rPr lang="vi-VN" sz="4200" dirty="0">
                <a:solidFill>
                  <a:srgbClr val="000000"/>
                </a:solidFill>
              </a:rPr>
              <a:t>có thể khái quát thành những luận điểm về </a:t>
            </a:r>
            <a:r>
              <a:rPr lang="vi-VN" sz="4200" dirty="0" smtClean="0">
                <a:solidFill>
                  <a:srgbClr val="000000"/>
                </a:solidFill>
              </a:rPr>
              <a:t>tình yêu </a:t>
            </a:r>
            <a:r>
              <a:rPr lang="vi-VN" sz="4200" dirty="0">
                <a:solidFill>
                  <a:srgbClr val="000000"/>
                </a:solidFill>
              </a:rPr>
              <a:t>quê hương của tác giả</a:t>
            </a:r>
            <a:r>
              <a:rPr lang="vi-VN" sz="4200" dirty="0" smtClean="0">
                <a:solidFill>
                  <a:srgbClr val="000000"/>
                </a:solidFill>
              </a:rPr>
              <a:t>?</a:t>
            </a:r>
            <a:endParaRPr lang="vi-VN" sz="4200" dirty="0">
              <a:solidFill>
                <a:srgbClr val="000000"/>
              </a:solidFill>
            </a:endParaRPr>
          </a:p>
        </p:txBody>
      </p:sp>
    </p:spTree>
    <p:extLst>
      <p:ext uri="{BB962C8B-B14F-4D97-AF65-F5344CB8AC3E}">
        <p14:creationId xmlns:p14="http://schemas.microsoft.com/office/powerpoint/2010/main" val="68313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7" dur="500"/>
                                        <p:tgtEl>
                                          <p:spTgt spid="19">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10" dur="500"/>
                                        <p:tgtEl>
                                          <p:spTgt spid="19">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13" dur="500"/>
                                        <p:tgtEl>
                                          <p:spTgt spid="19">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16"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49986" y="-478006"/>
            <a:ext cx="2876028" cy="4153109"/>
          </a:xfrm>
          <a:prstGeom prst="rect">
            <a:avLst/>
          </a:prstGeom>
        </p:spPr>
      </p:pic>
      <p:sp>
        <p:nvSpPr>
          <p:cNvPr id="19" name="Rectangle 18"/>
          <p:cNvSpPr/>
          <p:nvPr/>
        </p:nvSpPr>
        <p:spPr>
          <a:xfrm>
            <a:off x="1219200" y="495300"/>
            <a:ext cx="15316200" cy="8956298"/>
          </a:xfrm>
          <a:prstGeom prst="rect">
            <a:avLst/>
          </a:prstGeom>
        </p:spPr>
        <p:txBody>
          <a:bodyPr wrap="square">
            <a:spAutoFit/>
          </a:bodyPr>
          <a:lstStyle/>
          <a:p>
            <a:pPr algn="just">
              <a:lnSpc>
                <a:spcPct val="150000"/>
              </a:lnSpc>
            </a:pPr>
            <a:r>
              <a:rPr lang="vi-VN" sz="4200" b="1" dirty="0">
                <a:solidFill>
                  <a:srgbClr val="000000"/>
                </a:solidFill>
              </a:rPr>
              <a:t>b</a:t>
            </a:r>
            <a:r>
              <a:rPr lang="vi-VN" sz="4200" b="1" dirty="0" smtClean="0">
                <a:solidFill>
                  <a:srgbClr val="000000"/>
                </a:solidFill>
              </a:rPr>
              <a:t>. Lập dàn bài</a:t>
            </a:r>
          </a:p>
          <a:p>
            <a:pPr marL="571500" indent="-571500" algn="just">
              <a:lnSpc>
                <a:spcPct val="150000"/>
              </a:lnSpc>
              <a:buFont typeface="Wingdings" panose="05000000000000000000" pitchFamily="2" charset="2"/>
              <a:buChar char="q"/>
            </a:pPr>
            <a:r>
              <a:rPr lang="vi-VN" sz="3800" b="1" dirty="0" smtClean="0">
                <a:solidFill>
                  <a:srgbClr val="000000"/>
                </a:solidFill>
              </a:rPr>
              <a:t>Mở bài: </a:t>
            </a:r>
            <a:r>
              <a:rPr lang="vi-VN" sz="3800" dirty="0" smtClean="0">
                <a:solidFill>
                  <a:srgbClr val="000000"/>
                </a:solidFill>
              </a:rPr>
              <a:t>Giới thiệu bài thơ quê hương, khái quát nội dung và nghệ thuật bài thơ Quê Hương.</a:t>
            </a:r>
          </a:p>
          <a:p>
            <a:pPr marL="571500" indent="-571500" algn="just">
              <a:lnSpc>
                <a:spcPct val="150000"/>
              </a:lnSpc>
              <a:buFont typeface="Wingdings" panose="05000000000000000000" pitchFamily="2" charset="2"/>
              <a:buChar char="q"/>
            </a:pPr>
            <a:r>
              <a:rPr lang="vi-VN" sz="3800" b="1" dirty="0" smtClean="0">
                <a:solidFill>
                  <a:srgbClr val="000000"/>
                </a:solidFill>
              </a:rPr>
              <a:t>Thân bài: </a:t>
            </a:r>
          </a:p>
          <a:p>
            <a:pPr lvl="2" algn="just">
              <a:lnSpc>
                <a:spcPct val="150000"/>
              </a:lnSpc>
            </a:pPr>
            <a:r>
              <a:rPr lang="vi-VN" sz="3800" dirty="0" smtClean="0">
                <a:solidFill>
                  <a:srgbClr val="000000"/>
                </a:solidFill>
              </a:rPr>
              <a:t>- Quê hương thể hiện tunhf yêu tha thiết trong sáng, lãng mạn.</a:t>
            </a:r>
          </a:p>
          <a:p>
            <a:pPr lvl="2" algn="just">
              <a:lnSpc>
                <a:spcPct val="150000"/>
              </a:lnSpc>
            </a:pPr>
            <a:r>
              <a:rPr lang="vi-VN" sz="3800" dirty="0" smtClean="0">
                <a:solidFill>
                  <a:srgbClr val="000000"/>
                </a:solidFill>
              </a:rPr>
              <a:t>- Nhớ cảnh ra khơi, với sức sống đầy khí thế của người dân chài.</a:t>
            </a:r>
          </a:p>
          <a:p>
            <a:pPr lvl="2" algn="just">
              <a:lnSpc>
                <a:spcPct val="150000"/>
              </a:lnSpc>
            </a:pPr>
            <a:r>
              <a:rPr lang="vi-VN" sz="3800" dirty="0" smtClean="0">
                <a:solidFill>
                  <a:srgbClr val="000000"/>
                </a:solidFill>
              </a:rPr>
              <a:t>- Cảnh trở về đông vui nhộn nhịp, no đủ bình yên.</a:t>
            </a:r>
          </a:p>
          <a:p>
            <a:pPr lvl="2" algn="just">
              <a:lnSpc>
                <a:spcPct val="150000"/>
              </a:lnSpc>
            </a:pPr>
            <a:r>
              <a:rPr lang="vi-VN" sz="3800" dirty="0" smtClean="0">
                <a:solidFill>
                  <a:srgbClr val="000000"/>
                </a:solidFill>
              </a:rPr>
              <a:t>- Tâm trạng, nỗi nhớ nhà thơ về hương vị nồng mặn quê hương.</a:t>
            </a:r>
          </a:p>
          <a:p>
            <a:pPr marL="571500" indent="-571500" algn="just">
              <a:lnSpc>
                <a:spcPct val="150000"/>
              </a:lnSpc>
              <a:buFont typeface="Wingdings" panose="05000000000000000000" pitchFamily="2" charset="2"/>
              <a:buChar char="q"/>
            </a:pPr>
            <a:r>
              <a:rPr lang="vi-VN" sz="3800" b="1" dirty="0" smtClean="0">
                <a:solidFill>
                  <a:srgbClr val="000000"/>
                </a:solidFill>
              </a:rPr>
              <a:t>Kết bài</a:t>
            </a:r>
            <a:r>
              <a:rPr lang="vi-VN" sz="3800" dirty="0" smtClean="0">
                <a:solidFill>
                  <a:srgbClr val="000000"/>
                </a:solidFill>
              </a:rPr>
              <a:t>: Cả bài thơ là một khúc ca quê hương tươi sáng. Nó là sản phẩm của một hồn thơ trẻ trung đầy lãng mạn.</a:t>
            </a:r>
            <a:endParaRPr lang="vi-VN" sz="3800" b="1" dirty="0" smtClean="0">
              <a:solidFill>
                <a:srgbClr val="000000"/>
              </a:solidFill>
            </a:endParaRPr>
          </a:p>
        </p:txBody>
      </p:sp>
    </p:spTree>
    <p:extLst>
      <p:ext uri="{BB962C8B-B14F-4D97-AF65-F5344CB8AC3E}">
        <p14:creationId xmlns:p14="http://schemas.microsoft.com/office/powerpoint/2010/main" val="36353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barn(inVertical)">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barn(inVertical)">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17" dur="500"/>
                                        <p:tgtEl>
                                          <p:spTgt spid="19">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0" dur="500"/>
                                        <p:tgtEl>
                                          <p:spTgt spid="19">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23" dur="500"/>
                                        <p:tgtEl>
                                          <p:spTgt spid="19">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9">
                                            <p:txEl>
                                              <p:pRg st="6" end="6"/>
                                            </p:txEl>
                                          </p:spTgt>
                                        </p:tgtEl>
                                        <p:attrNameLst>
                                          <p:attrName>style.visibility</p:attrName>
                                        </p:attrNameLst>
                                      </p:cBhvr>
                                      <p:to>
                                        <p:strVal val="visible"/>
                                      </p:to>
                                    </p:set>
                                    <p:animEffect transition="in" filter="randombar(horizontal)">
                                      <p:cBhvr>
                                        <p:cTn id="26" dur="500"/>
                                        <p:tgtEl>
                                          <p:spTgt spid="1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
                                            <p:txEl>
                                              <p:pRg st="7" end="7"/>
                                            </p:txEl>
                                          </p:spTgt>
                                        </p:tgtEl>
                                        <p:attrNameLst>
                                          <p:attrName>style.visibility</p:attrName>
                                        </p:attrNameLst>
                                      </p:cBhvr>
                                      <p:to>
                                        <p:strVal val="visible"/>
                                      </p:to>
                                    </p:set>
                                    <p:animEffect transition="in" filter="barn(inVertical)">
                                      <p:cBhvr>
                                        <p:cTn id="31"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49986" y="-478006"/>
            <a:ext cx="2876028" cy="4153109"/>
          </a:xfrm>
          <a:prstGeom prst="rect">
            <a:avLst/>
          </a:prstGeom>
        </p:spPr>
      </p:pic>
      <p:sp>
        <p:nvSpPr>
          <p:cNvPr id="19" name="Rectangle 18"/>
          <p:cNvSpPr/>
          <p:nvPr/>
        </p:nvSpPr>
        <p:spPr>
          <a:xfrm>
            <a:off x="1219200" y="82015"/>
            <a:ext cx="3124200" cy="1061829"/>
          </a:xfrm>
          <a:prstGeom prst="rect">
            <a:avLst/>
          </a:prstGeom>
        </p:spPr>
        <p:txBody>
          <a:bodyPr wrap="square">
            <a:spAutoFit/>
          </a:bodyPr>
          <a:lstStyle/>
          <a:p>
            <a:pPr algn="just">
              <a:lnSpc>
                <a:spcPct val="150000"/>
              </a:lnSpc>
            </a:pPr>
            <a:r>
              <a:rPr lang="vi-VN" sz="4200" b="1" dirty="0">
                <a:solidFill>
                  <a:srgbClr val="000000"/>
                </a:solidFill>
              </a:rPr>
              <a:t>c</a:t>
            </a:r>
            <a:r>
              <a:rPr lang="vi-VN" sz="4200" b="1" dirty="0" smtClean="0">
                <a:solidFill>
                  <a:srgbClr val="000000"/>
                </a:solidFill>
              </a:rPr>
              <a:t>. Viết bài</a:t>
            </a:r>
            <a:endParaRPr lang="vi-VN" sz="3800" b="1" dirty="0" smtClean="0">
              <a:solidFill>
                <a:srgbClr val="000000"/>
              </a:solidFill>
            </a:endParaRPr>
          </a:p>
        </p:txBody>
      </p:sp>
      <p:sp>
        <p:nvSpPr>
          <p:cNvPr id="2" name="TextBox 1"/>
          <p:cNvSpPr txBox="1"/>
          <p:nvPr/>
        </p:nvSpPr>
        <p:spPr>
          <a:xfrm>
            <a:off x="5029200" y="986576"/>
            <a:ext cx="8472191" cy="738664"/>
          </a:xfrm>
          <a:prstGeom prst="rect">
            <a:avLst/>
          </a:prstGeom>
          <a:noFill/>
        </p:spPr>
        <p:txBody>
          <a:bodyPr wrap="none" rtlCol="0">
            <a:spAutoFit/>
          </a:bodyPr>
          <a:lstStyle/>
          <a:p>
            <a:r>
              <a:rPr lang="vi-VN" sz="4200" b="1" dirty="0" smtClean="0">
                <a:solidFill>
                  <a:srgbClr val="FF0000"/>
                </a:solidFill>
              </a:rPr>
              <a:t>THẢO LUẬN NHÓM VÀ VIẾT BÀI</a:t>
            </a:r>
            <a:endParaRPr lang="en-US" sz="4200" b="1" dirty="0">
              <a:solidFill>
                <a:srgbClr val="FF0000"/>
              </a:solidFill>
            </a:endParaRPr>
          </a:p>
        </p:txBody>
      </p:sp>
      <p:sp>
        <p:nvSpPr>
          <p:cNvPr id="3" name="Rectangle 2"/>
          <p:cNvSpPr/>
          <p:nvPr/>
        </p:nvSpPr>
        <p:spPr>
          <a:xfrm>
            <a:off x="1940764" y="1681171"/>
            <a:ext cx="15318536" cy="7001276"/>
          </a:xfrm>
          <a:prstGeom prst="rect">
            <a:avLst/>
          </a:prstGeom>
        </p:spPr>
        <p:txBody>
          <a:bodyPr wrap="square">
            <a:spAutoFit/>
          </a:bodyPr>
          <a:lstStyle/>
          <a:p>
            <a:pPr algn="just">
              <a:lnSpc>
                <a:spcPct val="150000"/>
              </a:lnSpc>
            </a:pPr>
            <a:r>
              <a:rPr lang="vi-VN" sz="3800" b="1" dirty="0">
                <a:solidFill>
                  <a:srgbClr val="000000"/>
                </a:solidFill>
              </a:rPr>
              <a:t>- Nhóm 1: </a:t>
            </a:r>
            <a:r>
              <a:rPr lang="vi-VN" sz="3800" dirty="0">
                <a:solidFill>
                  <a:srgbClr val="000000"/>
                </a:solidFill>
              </a:rPr>
              <a:t>viết phần mở bài.</a:t>
            </a:r>
          </a:p>
          <a:p>
            <a:pPr algn="just">
              <a:lnSpc>
                <a:spcPct val="150000"/>
              </a:lnSpc>
            </a:pPr>
            <a:r>
              <a:rPr lang="vi-VN" sz="3800" b="1" dirty="0">
                <a:solidFill>
                  <a:srgbClr val="000000"/>
                </a:solidFill>
              </a:rPr>
              <a:t>- Nhóm 2: </a:t>
            </a:r>
            <a:r>
              <a:rPr lang="vi-VN" sz="3800" dirty="0">
                <a:solidFill>
                  <a:srgbClr val="000000"/>
                </a:solidFill>
              </a:rPr>
              <a:t>viết ý 1, 2 phần thân bài.</a:t>
            </a:r>
          </a:p>
          <a:p>
            <a:pPr algn="just">
              <a:lnSpc>
                <a:spcPct val="150000"/>
              </a:lnSpc>
            </a:pPr>
            <a:r>
              <a:rPr lang="vi-VN" sz="3800" dirty="0">
                <a:solidFill>
                  <a:srgbClr val="000000"/>
                </a:solidFill>
              </a:rPr>
              <a:t>    + Khái quát chung về bài thơ: Một tình yêu quê tha thiết, trong sáng.</a:t>
            </a:r>
          </a:p>
          <a:p>
            <a:pPr algn="just">
              <a:lnSpc>
                <a:spcPct val="150000"/>
              </a:lnSpc>
            </a:pPr>
            <a:r>
              <a:rPr lang="vi-VN" sz="3800" dirty="0">
                <a:solidFill>
                  <a:srgbClr val="000000"/>
                </a:solidFill>
              </a:rPr>
              <a:t>    + Cảnh ra khơi: vẻ đẹp trẻ trung đầy sức sống.</a:t>
            </a:r>
          </a:p>
          <a:p>
            <a:pPr algn="just">
              <a:lnSpc>
                <a:spcPct val="150000"/>
              </a:lnSpc>
            </a:pPr>
            <a:r>
              <a:rPr lang="vi-VN" sz="3800" b="1" dirty="0">
                <a:solidFill>
                  <a:srgbClr val="000000"/>
                </a:solidFill>
              </a:rPr>
              <a:t>- Nhóm 3: </a:t>
            </a:r>
            <a:r>
              <a:rPr lang="vi-VN" sz="3800" dirty="0">
                <a:solidFill>
                  <a:srgbClr val="000000"/>
                </a:solidFill>
              </a:rPr>
              <a:t>viết ý 3, 4 phần thân bài.</a:t>
            </a:r>
          </a:p>
          <a:p>
            <a:pPr algn="just">
              <a:lnSpc>
                <a:spcPct val="150000"/>
              </a:lnSpc>
            </a:pPr>
            <a:r>
              <a:rPr lang="vi-VN" sz="3800" dirty="0">
                <a:solidFill>
                  <a:srgbClr val="000000"/>
                </a:solidFill>
              </a:rPr>
              <a:t>    + Cảnh trở về đông vui.</a:t>
            </a:r>
          </a:p>
          <a:p>
            <a:pPr algn="just">
              <a:lnSpc>
                <a:spcPct val="150000"/>
              </a:lnSpc>
            </a:pPr>
            <a:r>
              <a:rPr lang="vi-VN" sz="3800" dirty="0">
                <a:solidFill>
                  <a:srgbClr val="000000"/>
                </a:solidFill>
              </a:rPr>
              <a:t>    + Nỗi nhớ quê hương.</a:t>
            </a:r>
          </a:p>
          <a:p>
            <a:pPr algn="just">
              <a:lnSpc>
                <a:spcPct val="150000"/>
              </a:lnSpc>
            </a:pPr>
            <a:r>
              <a:rPr lang="vi-VN" sz="3800" b="1" dirty="0">
                <a:solidFill>
                  <a:srgbClr val="000000"/>
                </a:solidFill>
              </a:rPr>
              <a:t>- Nhóm 4: </a:t>
            </a:r>
            <a:r>
              <a:rPr lang="vi-VN" sz="3800" dirty="0">
                <a:solidFill>
                  <a:srgbClr val="000000"/>
                </a:solidFill>
              </a:rPr>
              <a:t>viết phần kết bài</a:t>
            </a:r>
            <a:r>
              <a:rPr lang="vi-VN" sz="3800" dirty="0" smtClean="0">
                <a:solidFill>
                  <a:srgbClr val="000000"/>
                </a:solidFill>
              </a:rPr>
              <a:t>.</a:t>
            </a:r>
            <a:endParaRPr lang="vi-VN" sz="3800" dirty="0">
              <a:solidFill>
                <a:srgbClr val="000000"/>
              </a:solidFill>
            </a:endParaRPr>
          </a:p>
        </p:txBody>
      </p:sp>
      <p:sp>
        <p:nvSpPr>
          <p:cNvPr id="9" name="Rectangle 8"/>
          <p:cNvSpPr/>
          <p:nvPr/>
        </p:nvSpPr>
        <p:spPr>
          <a:xfrm>
            <a:off x="1219200" y="8682447"/>
            <a:ext cx="6629400" cy="1061829"/>
          </a:xfrm>
          <a:prstGeom prst="rect">
            <a:avLst/>
          </a:prstGeom>
        </p:spPr>
        <p:txBody>
          <a:bodyPr wrap="square">
            <a:spAutoFit/>
          </a:bodyPr>
          <a:lstStyle/>
          <a:p>
            <a:pPr algn="just">
              <a:lnSpc>
                <a:spcPct val="150000"/>
              </a:lnSpc>
            </a:pPr>
            <a:r>
              <a:rPr lang="vi-VN" sz="4200" b="1" dirty="0">
                <a:solidFill>
                  <a:srgbClr val="000000"/>
                </a:solidFill>
              </a:rPr>
              <a:t>d</a:t>
            </a:r>
            <a:r>
              <a:rPr lang="vi-VN" sz="4200" b="1" dirty="0" smtClean="0">
                <a:solidFill>
                  <a:srgbClr val="000000"/>
                </a:solidFill>
              </a:rPr>
              <a:t>. Đọc bài và sửa chữa</a:t>
            </a:r>
            <a:endParaRPr lang="vi-VN" sz="3800" b="1" dirty="0" smtClean="0">
              <a:solidFill>
                <a:srgbClr val="000000"/>
              </a:solidFill>
            </a:endParaRPr>
          </a:p>
        </p:txBody>
      </p:sp>
    </p:spTree>
    <p:extLst>
      <p:ext uri="{BB962C8B-B14F-4D97-AF65-F5344CB8AC3E}">
        <p14:creationId xmlns:p14="http://schemas.microsoft.com/office/powerpoint/2010/main" val="33736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49986" y="-478006"/>
            <a:ext cx="2876028" cy="4153109"/>
          </a:xfrm>
          <a:prstGeom prst="rect">
            <a:avLst/>
          </a:prstGeom>
        </p:spPr>
      </p:pic>
      <p:sp>
        <p:nvSpPr>
          <p:cNvPr id="19" name="Rectangle 18"/>
          <p:cNvSpPr/>
          <p:nvPr/>
        </p:nvSpPr>
        <p:spPr>
          <a:xfrm>
            <a:off x="1219200" y="495300"/>
            <a:ext cx="12192000" cy="1063433"/>
          </a:xfrm>
          <a:prstGeom prst="rect">
            <a:avLst/>
          </a:prstGeom>
        </p:spPr>
        <p:txBody>
          <a:bodyPr wrap="square">
            <a:spAutoFit/>
          </a:bodyPr>
          <a:lstStyle/>
          <a:p>
            <a:pPr algn="just">
              <a:lnSpc>
                <a:spcPct val="150000"/>
              </a:lnSpc>
            </a:pPr>
            <a:r>
              <a:rPr lang="vi-VN" sz="4800" b="1" i="1" dirty="0" smtClean="0">
                <a:solidFill>
                  <a:srgbClr val="FF0000"/>
                </a:solidFill>
              </a:rPr>
              <a:t>2. Cách tổ chức và triển khai luận điểm</a:t>
            </a:r>
          </a:p>
        </p:txBody>
      </p:sp>
      <p:sp>
        <p:nvSpPr>
          <p:cNvPr id="9" name="Rectangle 8"/>
          <p:cNvSpPr/>
          <p:nvPr/>
        </p:nvSpPr>
        <p:spPr>
          <a:xfrm>
            <a:off x="1864564" y="1555627"/>
            <a:ext cx="14141110" cy="2031325"/>
          </a:xfrm>
          <a:prstGeom prst="rect">
            <a:avLst/>
          </a:prstGeom>
        </p:spPr>
        <p:txBody>
          <a:bodyPr wrap="square">
            <a:spAutoFit/>
          </a:bodyPr>
          <a:lstStyle/>
          <a:p>
            <a:pPr algn="just">
              <a:lnSpc>
                <a:spcPct val="150000"/>
              </a:lnSpc>
              <a:spcBef>
                <a:spcPts val="600"/>
              </a:spcBef>
              <a:spcAft>
                <a:spcPts val="600"/>
              </a:spcAft>
            </a:pPr>
            <a:r>
              <a:rPr lang="vi-VN" sz="4200" b="1" dirty="0" smtClean="0">
                <a:latin typeface="Arial" panose="020B0604020202020204" pitchFamily="34" charset="0"/>
                <a:ea typeface="Times New Roman" panose="02020603050405020304" pitchFamily="18" charset="0"/>
                <a:cs typeface="Arial" panose="020B0604020202020204" pitchFamily="34" charset="0"/>
              </a:rPr>
              <a:t>Đọc văn bản </a:t>
            </a:r>
            <a:r>
              <a:rPr lang="vi-VN" sz="4200" b="1" i="1" dirty="0" smtClean="0">
                <a:latin typeface="Arial" panose="020B0604020202020204" pitchFamily="34" charset="0"/>
                <a:ea typeface="Times New Roman" panose="02020603050405020304" pitchFamily="18" charset="0"/>
                <a:cs typeface="Arial" panose="020B0604020202020204" pitchFamily="34" charset="0"/>
              </a:rPr>
              <a:t>“Quê hương trong tình thương, nỗi nhớ” </a:t>
            </a:r>
            <a:r>
              <a:rPr lang="vi-VN" sz="4200" b="1" dirty="0" smtClean="0">
                <a:latin typeface="Arial" panose="020B0604020202020204" pitchFamily="34" charset="0"/>
                <a:ea typeface="Times New Roman" panose="02020603050405020304" pitchFamily="18" charset="0"/>
                <a:cs typeface="Arial" panose="020B0604020202020204" pitchFamily="34" charset="0"/>
              </a:rPr>
              <a:t>và trả lời câu hỏi (SGK/tr81-82)</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p:cNvSpPr txBox="1"/>
          <p:nvPr/>
        </p:nvSpPr>
        <p:spPr>
          <a:xfrm>
            <a:off x="1223749" y="3389145"/>
            <a:ext cx="14670836" cy="6555641"/>
          </a:xfrm>
          <a:prstGeom prst="rect">
            <a:avLst/>
          </a:prstGeom>
          <a:noFill/>
        </p:spPr>
        <p:txBody>
          <a:bodyPr wrap="square" rtlCol="0">
            <a:spAutoFit/>
          </a:bodyPr>
          <a:lstStyle/>
          <a:p>
            <a:pPr marL="742950" indent="-742950" algn="just">
              <a:lnSpc>
                <a:spcPct val="200000"/>
              </a:lnSpc>
              <a:buAutoNum type="alphaLcPeriod"/>
            </a:pPr>
            <a:r>
              <a:rPr lang="vi-VN" sz="3500" dirty="0" smtClean="0"/>
              <a:t>Trong văn bản trên, đâu là phần Thân bài? Ở phần này, người viết đã trình bày những nhận xét gì về tình yêu quê hương trong bài thơ Quê hương? Những suy nghĩ, ý kiến ấy được dẫn dắt, khẳng định bằng cách nào, được liên kết với phần Mở bài và Kết bài ra sao?</a:t>
            </a:r>
          </a:p>
          <a:p>
            <a:pPr marL="742950" indent="-742950" algn="just">
              <a:lnSpc>
                <a:spcPct val="200000"/>
              </a:lnSpc>
              <a:buAutoNum type="alphaLcPeriod"/>
            </a:pPr>
            <a:r>
              <a:rPr lang="vi-VN" sz="3500" dirty="0" smtClean="0"/>
              <a:t>Văn bản có tính thuyết phục, sức hấp dẫn không? Vì sao? Từ đó có thể rút ra bài học gì qua cách làm bài nghị luận văn học này?</a:t>
            </a:r>
            <a:endParaRPr lang="en-US" sz="3500" dirty="0"/>
          </a:p>
        </p:txBody>
      </p:sp>
    </p:spTree>
    <p:extLst>
      <p:ext uri="{BB962C8B-B14F-4D97-AF65-F5344CB8AC3E}">
        <p14:creationId xmlns:p14="http://schemas.microsoft.com/office/powerpoint/2010/main" val="39001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49986" y="-478006"/>
            <a:ext cx="2876028" cy="4153109"/>
          </a:xfrm>
          <a:prstGeom prst="rect">
            <a:avLst/>
          </a:prstGeom>
        </p:spPr>
      </p:pic>
      <p:sp>
        <p:nvSpPr>
          <p:cNvPr id="9" name="Rectangle 8"/>
          <p:cNvSpPr/>
          <p:nvPr/>
        </p:nvSpPr>
        <p:spPr>
          <a:xfrm>
            <a:off x="914400" y="342900"/>
            <a:ext cx="14097000" cy="2031325"/>
          </a:xfrm>
          <a:prstGeom prst="rect">
            <a:avLst/>
          </a:prstGeom>
        </p:spPr>
        <p:txBody>
          <a:bodyPr wrap="square">
            <a:spAutoFit/>
          </a:bodyPr>
          <a:lstStyle/>
          <a:p>
            <a:pPr algn="just">
              <a:lnSpc>
                <a:spcPct val="150000"/>
              </a:lnSpc>
              <a:spcBef>
                <a:spcPts val="600"/>
              </a:spcBef>
              <a:spcAft>
                <a:spcPts val="600"/>
              </a:spcAft>
            </a:pPr>
            <a:r>
              <a:rPr lang="vi-VN" sz="4200" b="1" dirty="0" smtClean="0">
                <a:latin typeface="Arial" panose="020B0604020202020204" pitchFamily="34" charset="0"/>
                <a:ea typeface="Times New Roman" panose="02020603050405020304" pitchFamily="18" charset="0"/>
                <a:cs typeface="Arial" panose="020B0604020202020204" pitchFamily="34" charset="0"/>
              </a:rPr>
              <a:t>Đọc văn bản </a:t>
            </a:r>
            <a:r>
              <a:rPr lang="vi-VN" sz="4200" b="1" i="1" dirty="0" smtClean="0">
                <a:latin typeface="Arial" panose="020B0604020202020204" pitchFamily="34" charset="0"/>
                <a:ea typeface="Times New Roman" panose="02020603050405020304" pitchFamily="18" charset="0"/>
                <a:cs typeface="Arial" panose="020B0604020202020204" pitchFamily="34" charset="0"/>
              </a:rPr>
              <a:t>“Quê hương trong tình thương, nỗi nhớ” </a:t>
            </a:r>
            <a:r>
              <a:rPr lang="vi-VN" sz="4200" b="1" dirty="0" smtClean="0">
                <a:latin typeface="Arial" panose="020B0604020202020204" pitchFamily="34" charset="0"/>
                <a:ea typeface="Times New Roman" panose="02020603050405020304" pitchFamily="18" charset="0"/>
                <a:cs typeface="Arial" panose="020B0604020202020204" pitchFamily="34" charset="0"/>
              </a:rPr>
              <a:t>và trả lời câu hỏi (SGK/tr81-82)</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914400" y="2374225"/>
            <a:ext cx="14706600" cy="3970318"/>
          </a:xfrm>
          <a:prstGeom prst="rect">
            <a:avLst/>
          </a:prstGeom>
        </p:spPr>
        <p:txBody>
          <a:bodyPr wrap="square">
            <a:spAutoFit/>
          </a:bodyPr>
          <a:lstStyle/>
          <a:p>
            <a:pPr algn="just">
              <a:lnSpc>
                <a:spcPct val="150000"/>
              </a:lnSpc>
            </a:pPr>
            <a:r>
              <a:rPr lang="vi-VN" sz="4200" dirty="0">
                <a:solidFill>
                  <a:srgbClr val="000000"/>
                </a:solidFill>
              </a:rPr>
              <a:t>a. – </a:t>
            </a:r>
            <a:r>
              <a:rPr lang="vi-VN" sz="4200" b="1" dirty="0">
                <a:solidFill>
                  <a:srgbClr val="000000"/>
                </a:solidFill>
              </a:rPr>
              <a:t>Phần </a:t>
            </a:r>
            <a:r>
              <a:rPr lang="vi-VN" sz="4200" b="1" i="1" dirty="0">
                <a:solidFill>
                  <a:srgbClr val="000000"/>
                </a:solidFill>
              </a:rPr>
              <a:t>Thân bài</a:t>
            </a:r>
            <a:r>
              <a:rPr lang="vi-VN" sz="4200" b="1" dirty="0">
                <a:solidFill>
                  <a:srgbClr val="000000"/>
                </a:solidFill>
              </a:rPr>
              <a:t> của văn </a:t>
            </a:r>
            <a:r>
              <a:rPr lang="vi-VN" sz="4200" b="1" dirty="0" smtClean="0">
                <a:solidFill>
                  <a:srgbClr val="000000"/>
                </a:solidFill>
              </a:rPr>
              <a:t>bản:</a:t>
            </a:r>
            <a:r>
              <a:rPr lang="vi-VN" sz="4200" dirty="0">
                <a:solidFill>
                  <a:srgbClr val="000000"/>
                </a:solidFill>
              </a:rPr>
              <a:t> </a:t>
            </a:r>
            <a:r>
              <a:rPr lang="vi-VN" sz="4200" i="1" dirty="0">
                <a:solidFill>
                  <a:srgbClr val="000000"/>
                </a:solidFill>
              </a:rPr>
              <a:t>“Nhà thơ đã viết về ... thành thực của Tế Hanh”.</a:t>
            </a:r>
            <a:endParaRPr lang="vi-VN" sz="4200" dirty="0">
              <a:solidFill>
                <a:srgbClr val="000000"/>
              </a:solidFill>
            </a:endParaRPr>
          </a:p>
          <a:p>
            <a:pPr algn="just">
              <a:lnSpc>
                <a:spcPct val="150000"/>
              </a:lnSpc>
            </a:pPr>
            <a:r>
              <a:rPr lang="vi-VN" sz="4200" dirty="0" smtClean="0">
                <a:solidFill>
                  <a:srgbClr val="000000"/>
                </a:solidFill>
              </a:rPr>
              <a:t>- </a:t>
            </a:r>
            <a:r>
              <a:rPr lang="vi-VN" sz="4200" b="1" dirty="0">
                <a:solidFill>
                  <a:srgbClr val="000000"/>
                </a:solidFill>
              </a:rPr>
              <a:t>Nhận xét của người viết trong phần </a:t>
            </a:r>
            <a:r>
              <a:rPr lang="vi-VN" sz="4200" b="1" i="1" dirty="0">
                <a:solidFill>
                  <a:srgbClr val="000000"/>
                </a:solidFill>
              </a:rPr>
              <a:t>Thân bài </a:t>
            </a:r>
            <a:r>
              <a:rPr lang="vi-VN" sz="4200" b="1" dirty="0">
                <a:solidFill>
                  <a:srgbClr val="000000"/>
                </a:solidFill>
              </a:rPr>
              <a:t>: </a:t>
            </a:r>
            <a:r>
              <a:rPr lang="vi-VN" sz="4200" dirty="0">
                <a:solidFill>
                  <a:srgbClr val="000000"/>
                </a:solidFill>
              </a:rPr>
              <a:t>cảm nhận về cảm xúc nồng nàn, mạnh mẽ, lắng sâu của Tế Hanh</a:t>
            </a:r>
            <a:r>
              <a:rPr lang="vi-VN" sz="4200" dirty="0" smtClean="0">
                <a:solidFill>
                  <a:srgbClr val="000000"/>
                </a:solidFill>
              </a:rPr>
              <a:t>.</a:t>
            </a:r>
          </a:p>
        </p:txBody>
      </p:sp>
    </p:spTree>
    <p:extLst>
      <p:ext uri="{BB962C8B-B14F-4D97-AF65-F5344CB8AC3E}">
        <p14:creationId xmlns:p14="http://schemas.microsoft.com/office/powerpoint/2010/main" val="290670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49986" y="-478006"/>
            <a:ext cx="2876028" cy="4153109"/>
          </a:xfrm>
          <a:prstGeom prst="rect">
            <a:avLst/>
          </a:prstGeom>
        </p:spPr>
      </p:pic>
      <p:sp>
        <p:nvSpPr>
          <p:cNvPr id="9" name="Rectangle 8"/>
          <p:cNvSpPr/>
          <p:nvPr/>
        </p:nvSpPr>
        <p:spPr>
          <a:xfrm>
            <a:off x="914400" y="342900"/>
            <a:ext cx="14097000" cy="2031325"/>
          </a:xfrm>
          <a:prstGeom prst="rect">
            <a:avLst/>
          </a:prstGeom>
        </p:spPr>
        <p:txBody>
          <a:bodyPr wrap="square">
            <a:spAutoFit/>
          </a:bodyPr>
          <a:lstStyle/>
          <a:p>
            <a:pPr algn="just">
              <a:lnSpc>
                <a:spcPct val="150000"/>
              </a:lnSpc>
              <a:spcBef>
                <a:spcPts val="600"/>
              </a:spcBef>
              <a:spcAft>
                <a:spcPts val="600"/>
              </a:spcAft>
            </a:pPr>
            <a:r>
              <a:rPr lang="vi-VN" sz="4200" b="1" dirty="0" smtClean="0">
                <a:latin typeface="Arial" panose="020B0604020202020204" pitchFamily="34" charset="0"/>
                <a:ea typeface="Times New Roman" panose="02020603050405020304" pitchFamily="18" charset="0"/>
                <a:cs typeface="Arial" panose="020B0604020202020204" pitchFamily="34" charset="0"/>
              </a:rPr>
              <a:t>Đọc văn bản </a:t>
            </a:r>
            <a:r>
              <a:rPr lang="vi-VN" sz="4200" b="1" i="1" dirty="0" smtClean="0">
                <a:latin typeface="Arial" panose="020B0604020202020204" pitchFamily="34" charset="0"/>
                <a:ea typeface="Times New Roman" panose="02020603050405020304" pitchFamily="18" charset="0"/>
                <a:cs typeface="Arial" panose="020B0604020202020204" pitchFamily="34" charset="0"/>
              </a:rPr>
              <a:t>“Quê hương trong tình thương, nỗi nhớ” </a:t>
            </a:r>
            <a:r>
              <a:rPr lang="vi-VN" sz="4200" b="1" dirty="0" smtClean="0">
                <a:latin typeface="Arial" panose="020B0604020202020204" pitchFamily="34" charset="0"/>
                <a:ea typeface="Times New Roman" panose="02020603050405020304" pitchFamily="18" charset="0"/>
                <a:cs typeface="Arial" panose="020B0604020202020204" pitchFamily="34" charset="0"/>
              </a:rPr>
              <a:t>và trả lời câu hỏi (SGK/tr81-82)</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914400" y="2374225"/>
            <a:ext cx="15240000" cy="5909310"/>
          </a:xfrm>
          <a:prstGeom prst="rect">
            <a:avLst/>
          </a:prstGeom>
        </p:spPr>
        <p:txBody>
          <a:bodyPr wrap="square">
            <a:spAutoFit/>
          </a:bodyPr>
          <a:lstStyle/>
          <a:p>
            <a:pPr marL="742950" indent="-742950" algn="just">
              <a:lnSpc>
                <a:spcPct val="150000"/>
              </a:lnSpc>
              <a:buAutoNum type="alphaLcPeriod"/>
            </a:pPr>
            <a:r>
              <a:rPr lang="vi-VN" sz="4200" dirty="0" smtClean="0">
                <a:solidFill>
                  <a:srgbClr val="000000"/>
                </a:solidFill>
              </a:rPr>
              <a:t>- </a:t>
            </a:r>
            <a:r>
              <a:rPr lang="vi-VN" sz="4200" dirty="0">
                <a:solidFill>
                  <a:srgbClr val="000000"/>
                </a:solidFill>
              </a:rPr>
              <a:t>Những suy nghĩ, ý kiến ấy được dẫn dắt theo từng luận điểm từ khái quát đến chi tiết, những hình ảnh nổi bật. </a:t>
            </a:r>
            <a:endParaRPr lang="vi-VN" sz="4200" dirty="0" smtClean="0">
              <a:solidFill>
                <a:srgbClr val="000000"/>
              </a:solidFill>
            </a:endParaRPr>
          </a:p>
          <a:p>
            <a:pPr marL="571500" indent="-571500" algn="just">
              <a:lnSpc>
                <a:spcPct val="150000"/>
              </a:lnSpc>
              <a:buFont typeface="Symbol" panose="05050102010706020507" pitchFamily="18" charset="2"/>
              <a:buChar char="Þ"/>
            </a:pPr>
            <a:r>
              <a:rPr lang="vi-VN" sz="4200" b="1" i="1" dirty="0" smtClean="0">
                <a:solidFill>
                  <a:srgbClr val="000000"/>
                </a:solidFill>
              </a:rPr>
              <a:t>Giữa </a:t>
            </a:r>
            <a:r>
              <a:rPr lang="vi-VN" sz="4200" b="1" i="1" dirty="0">
                <a:solidFill>
                  <a:srgbClr val="000000"/>
                </a:solidFill>
              </a:rPr>
              <a:t>Mở bài, Thân bài và Kết bài </a:t>
            </a:r>
            <a:r>
              <a:rPr lang="vi-VN" sz="4200" dirty="0">
                <a:solidFill>
                  <a:srgbClr val="000000"/>
                </a:solidFill>
              </a:rPr>
              <a:t>có mối liên kết chặt chẽ cả về nội dung lẫn hình thức. </a:t>
            </a:r>
            <a:endParaRPr lang="vi-VN" sz="4200" dirty="0" smtClean="0">
              <a:solidFill>
                <a:srgbClr val="000000"/>
              </a:solidFill>
            </a:endParaRPr>
          </a:p>
          <a:p>
            <a:pPr marL="571500" indent="-571500" algn="just">
              <a:lnSpc>
                <a:spcPct val="150000"/>
              </a:lnSpc>
              <a:buFont typeface="Symbol" panose="05050102010706020507" pitchFamily="18" charset="2"/>
              <a:buChar char="Þ"/>
            </a:pPr>
            <a:r>
              <a:rPr lang="vi-VN" sz="4200" dirty="0" smtClean="0">
                <a:solidFill>
                  <a:srgbClr val="000000"/>
                </a:solidFill>
              </a:rPr>
              <a:t>Thân </a:t>
            </a:r>
            <a:r>
              <a:rPr lang="vi-VN" sz="4200" dirty="0">
                <a:solidFill>
                  <a:srgbClr val="000000"/>
                </a:solidFill>
              </a:rPr>
              <a:t>bài phân tích làm rõ nhận định ở Mở bài, từ các luận điểm ở Thân bài dẫn đến kết luận ở Kết bài.</a:t>
            </a:r>
          </a:p>
        </p:txBody>
      </p:sp>
    </p:spTree>
    <p:extLst>
      <p:ext uri="{BB962C8B-B14F-4D97-AF65-F5344CB8AC3E}">
        <p14:creationId xmlns:p14="http://schemas.microsoft.com/office/powerpoint/2010/main" val="5963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939541" y="1028700"/>
            <a:ext cx="7630785" cy="9334293"/>
          </a:xfrm>
          <a:prstGeom prst="rect">
            <a:avLst/>
          </a:prstGeom>
        </p:spPr>
      </p:pic>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49986" y="-478006"/>
            <a:ext cx="2876028" cy="4153109"/>
          </a:xfrm>
          <a:prstGeom prst="rect">
            <a:avLst/>
          </a:prstGeom>
        </p:spPr>
      </p:pic>
      <p:sp>
        <p:nvSpPr>
          <p:cNvPr id="9" name="Rectangle 8"/>
          <p:cNvSpPr/>
          <p:nvPr/>
        </p:nvSpPr>
        <p:spPr>
          <a:xfrm>
            <a:off x="914400" y="342900"/>
            <a:ext cx="14097000" cy="2031325"/>
          </a:xfrm>
          <a:prstGeom prst="rect">
            <a:avLst/>
          </a:prstGeom>
        </p:spPr>
        <p:txBody>
          <a:bodyPr wrap="square">
            <a:spAutoFit/>
          </a:bodyPr>
          <a:lstStyle/>
          <a:p>
            <a:pPr algn="just">
              <a:lnSpc>
                <a:spcPct val="150000"/>
              </a:lnSpc>
              <a:spcBef>
                <a:spcPts val="600"/>
              </a:spcBef>
              <a:spcAft>
                <a:spcPts val="600"/>
              </a:spcAft>
            </a:pPr>
            <a:r>
              <a:rPr lang="vi-VN" sz="4200" b="1" dirty="0" smtClean="0">
                <a:latin typeface="Arial" panose="020B0604020202020204" pitchFamily="34" charset="0"/>
                <a:ea typeface="Times New Roman" panose="02020603050405020304" pitchFamily="18" charset="0"/>
                <a:cs typeface="Arial" panose="020B0604020202020204" pitchFamily="34" charset="0"/>
              </a:rPr>
              <a:t>Đọc văn bản </a:t>
            </a:r>
            <a:r>
              <a:rPr lang="vi-VN" sz="4200" b="1" i="1" dirty="0" smtClean="0">
                <a:latin typeface="Arial" panose="020B0604020202020204" pitchFamily="34" charset="0"/>
                <a:ea typeface="Times New Roman" panose="02020603050405020304" pitchFamily="18" charset="0"/>
                <a:cs typeface="Arial" panose="020B0604020202020204" pitchFamily="34" charset="0"/>
              </a:rPr>
              <a:t>“Quê hương trong tình thương, nỗi nhớ” </a:t>
            </a:r>
            <a:r>
              <a:rPr lang="vi-VN" sz="4200" b="1" dirty="0" smtClean="0">
                <a:latin typeface="Arial" panose="020B0604020202020204" pitchFamily="34" charset="0"/>
                <a:ea typeface="Times New Roman" panose="02020603050405020304" pitchFamily="18" charset="0"/>
                <a:cs typeface="Arial" panose="020B0604020202020204" pitchFamily="34" charset="0"/>
              </a:rPr>
              <a:t>và trả lời câu hỏi (SGK/tr81-82)</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914400" y="2374225"/>
            <a:ext cx="15240000" cy="5909310"/>
          </a:xfrm>
          <a:prstGeom prst="rect">
            <a:avLst/>
          </a:prstGeom>
        </p:spPr>
        <p:txBody>
          <a:bodyPr wrap="square">
            <a:spAutoFit/>
          </a:bodyPr>
          <a:lstStyle/>
          <a:p>
            <a:pPr algn="just">
              <a:lnSpc>
                <a:spcPct val="150000"/>
              </a:lnSpc>
            </a:pPr>
            <a:r>
              <a:rPr lang="vi-VN" sz="4200" b="1" dirty="0">
                <a:solidFill>
                  <a:srgbClr val="000000"/>
                </a:solidFill>
              </a:rPr>
              <a:t>b. Văn bản có tính thuyết phục và hấp dẫn </a:t>
            </a:r>
            <a:r>
              <a:rPr lang="vi-VN" sz="4200" b="1" dirty="0" smtClean="0">
                <a:solidFill>
                  <a:srgbClr val="000000"/>
                </a:solidFill>
              </a:rPr>
              <a:t>:</a:t>
            </a:r>
            <a:endParaRPr lang="vi-VN" sz="4200" b="1" dirty="0">
              <a:solidFill>
                <a:srgbClr val="000000"/>
              </a:solidFill>
            </a:endParaRPr>
          </a:p>
          <a:p>
            <a:pPr lvl="1" algn="just">
              <a:lnSpc>
                <a:spcPct val="150000"/>
              </a:lnSpc>
            </a:pPr>
            <a:r>
              <a:rPr lang="vi-VN" sz="4200" dirty="0" smtClean="0">
                <a:solidFill>
                  <a:srgbClr val="000000"/>
                </a:solidFill>
              </a:rPr>
              <a:t>+ </a:t>
            </a:r>
            <a:r>
              <a:rPr lang="vi-VN" sz="4200" dirty="0">
                <a:solidFill>
                  <a:srgbClr val="000000"/>
                </a:solidFill>
              </a:rPr>
              <a:t>Bố cục mạch lạc, sáng rõ. Luận điểm được triển khai rõ ràng, từng luận điểm được chứng minh bằng những biểu hiện cụ thể trong bài thơ.</a:t>
            </a:r>
          </a:p>
          <a:p>
            <a:pPr lvl="1" algn="just">
              <a:lnSpc>
                <a:spcPct val="150000"/>
              </a:lnSpc>
            </a:pPr>
            <a:r>
              <a:rPr lang="vi-VN" sz="4200" dirty="0" smtClean="0">
                <a:solidFill>
                  <a:srgbClr val="000000"/>
                </a:solidFill>
              </a:rPr>
              <a:t>+ </a:t>
            </a:r>
            <a:r>
              <a:rPr lang="vi-VN" sz="4200" dirty="0">
                <a:solidFill>
                  <a:srgbClr val="000000"/>
                </a:solidFill>
              </a:rPr>
              <a:t>Người viết trình bảy cảm nghĩ bằng cả lòng yêu mến và rung cảm chân thành.</a:t>
            </a:r>
          </a:p>
        </p:txBody>
      </p:sp>
    </p:spTree>
    <p:extLst>
      <p:ext uri="{BB962C8B-B14F-4D97-AF65-F5344CB8AC3E}">
        <p14:creationId xmlns:p14="http://schemas.microsoft.com/office/powerpoint/2010/main" val="4268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9789" flipH="1">
            <a:off x="-1060200" y="-35172"/>
            <a:ext cx="6197490" cy="89494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1286" y="2797373"/>
            <a:ext cx="4453376" cy="4692254"/>
          </a:xfrm>
          <a:prstGeom prst="rect">
            <a:avLst/>
          </a:prstGeom>
        </p:spPr>
      </p:pic>
      <p:sp>
        <p:nvSpPr>
          <p:cNvPr id="4" name="TextBox 4"/>
          <p:cNvSpPr txBox="1"/>
          <p:nvPr/>
        </p:nvSpPr>
        <p:spPr>
          <a:xfrm>
            <a:off x="6379829" y="4305300"/>
            <a:ext cx="11371606" cy="1318310"/>
          </a:xfrm>
          <a:prstGeom prst="rect">
            <a:avLst/>
          </a:prstGeom>
        </p:spPr>
        <p:txBody>
          <a:bodyPr wrap="square" lIns="0" tIns="0" rIns="0" bIns="0" rtlCol="0" anchor="t">
            <a:spAutoFit/>
          </a:bodyPr>
          <a:lstStyle/>
          <a:p>
            <a:pPr algn="ctr">
              <a:lnSpc>
                <a:spcPct val="150000"/>
              </a:lnSpc>
            </a:pPr>
            <a:r>
              <a:rPr lang="vi-VN" sz="6400" b="1" dirty="0" smtClean="0">
                <a:solidFill>
                  <a:srgbClr val="3E4B22"/>
                </a:solidFill>
              </a:rPr>
              <a:t>III. LUYỆN TẬP</a:t>
            </a:r>
            <a:endParaRPr lang="en-US" sz="6400" b="1" dirty="0">
              <a:solidFill>
                <a:srgbClr val="3E4B22"/>
              </a:solidFill>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07404" y="-2548233"/>
            <a:ext cx="2849499" cy="4114800"/>
          </a:xfrm>
          <a:prstGeom prst="rect">
            <a:avLst/>
          </a:prstGeom>
        </p:spPr>
      </p:pic>
    </p:spTree>
    <p:extLst>
      <p:ext uri="{BB962C8B-B14F-4D97-AF65-F5344CB8AC3E}">
        <p14:creationId xmlns:p14="http://schemas.microsoft.com/office/powerpoint/2010/main" val="232471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609537" y="589487"/>
            <a:ext cx="543050" cy="16813876"/>
            <a:chOff x="0" y="0"/>
            <a:chExt cx="152400" cy="4718601"/>
          </a:xfrm>
        </p:grpSpPr>
        <p:sp>
          <p:nvSpPr>
            <p:cNvPr id="3" name="Freeform 3"/>
            <p:cNvSpPr/>
            <p:nvPr/>
          </p:nvSpPr>
          <p:spPr>
            <a:xfrm>
              <a:off x="0" y="0"/>
              <a:ext cx="152400" cy="4718601"/>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12372347" y="1937136"/>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88640" y="-1313158"/>
            <a:ext cx="5235802" cy="7560725"/>
          </a:xfrm>
          <a:prstGeom prst="rect">
            <a:avLst/>
          </a:prstGeom>
        </p:spPr>
      </p:pic>
      <p:sp>
        <p:nvSpPr>
          <p:cNvPr id="8" name="TextBox 8"/>
          <p:cNvSpPr txBox="1"/>
          <p:nvPr/>
        </p:nvSpPr>
        <p:spPr>
          <a:xfrm>
            <a:off x="1283325" y="2628900"/>
            <a:ext cx="11089021" cy="2215991"/>
          </a:xfrm>
          <a:prstGeom prst="rect">
            <a:avLst/>
          </a:prstGeom>
        </p:spPr>
        <p:txBody>
          <a:bodyPr wrap="square" lIns="0" tIns="0" rIns="0" bIns="0" rtlCol="0" anchor="t">
            <a:spAutoFit/>
          </a:bodyPr>
          <a:lstStyle/>
          <a:p>
            <a:pPr algn="just">
              <a:lnSpc>
                <a:spcPct val="150000"/>
              </a:lnSpc>
            </a:pPr>
            <a:r>
              <a:rPr lang="vi-VN" sz="4800" b="1" i="1" dirty="0" smtClean="0">
                <a:solidFill>
                  <a:srgbClr val="3E4B22"/>
                </a:solidFill>
              </a:rPr>
              <a:t>Thế </a:t>
            </a:r>
            <a:r>
              <a:rPr lang="vi-VN" sz="4800" b="1" i="1" dirty="0">
                <a:solidFill>
                  <a:srgbClr val="3E4B22"/>
                </a:solidFill>
              </a:rPr>
              <a:t>nào là nghị luận về một đoạn thơ, bài </a:t>
            </a:r>
            <a:r>
              <a:rPr lang="vi-VN" sz="4800" b="1" i="1" dirty="0" smtClean="0">
                <a:solidFill>
                  <a:srgbClr val="3E4B22"/>
                </a:solidFill>
              </a:rPr>
              <a:t>thơ? </a:t>
            </a:r>
            <a:endParaRPr lang="en-US" sz="4800" b="1" i="1" dirty="0">
              <a:solidFill>
                <a:srgbClr val="3E4B22"/>
              </a:solidFill>
            </a:endParaRPr>
          </a:p>
        </p:txBody>
      </p:sp>
      <p:sp>
        <p:nvSpPr>
          <p:cNvPr id="13" name="TextBox 13"/>
          <p:cNvSpPr txBox="1"/>
          <p:nvPr/>
        </p:nvSpPr>
        <p:spPr>
          <a:xfrm>
            <a:off x="1283326" y="1156119"/>
            <a:ext cx="5231476" cy="1295226"/>
          </a:xfrm>
          <a:prstGeom prst="rect">
            <a:avLst/>
          </a:prstGeom>
        </p:spPr>
        <p:txBody>
          <a:bodyPr wrap="square" lIns="0" tIns="0" rIns="0" bIns="0" rtlCol="0" anchor="t">
            <a:spAutoFit/>
          </a:bodyPr>
          <a:lstStyle/>
          <a:p>
            <a:pPr>
              <a:lnSpc>
                <a:spcPts val="10080"/>
              </a:lnSpc>
              <a:spcBef>
                <a:spcPct val="0"/>
              </a:spcBef>
            </a:pPr>
            <a:r>
              <a:rPr lang="vi-VN" sz="6400" b="1" dirty="0" smtClean="0">
                <a:solidFill>
                  <a:srgbClr val="3E4B22"/>
                </a:solidFill>
              </a:rPr>
              <a:t>KHỞI ĐỘNG</a:t>
            </a:r>
            <a:endParaRPr lang="en-US" sz="6400" b="1" dirty="0">
              <a:solidFill>
                <a:srgbClr val="3E4B22"/>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144000" y="3632061"/>
            <a:ext cx="6065904" cy="543030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124200" y="800100"/>
            <a:ext cx="12273580" cy="2590453"/>
          </a:xfrm>
          <a:prstGeom prst="rect">
            <a:avLst/>
          </a:prstGeom>
        </p:spPr>
        <p:txBody>
          <a:bodyPr wrap="square" lIns="0" tIns="0" rIns="0" bIns="0" rtlCol="0" anchor="t">
            <a:spAutoFit/>
          </a:bodyPr>
          <a:lstStyle/>
          <a:p>
            <a:pPr algn="just">
              <a:lnSpc>
                <a:spcPts val="10080"/>
              </a:lnSpc>
              <a:spcBef>
                <a:spcPct val="0"/>
              </a:spcBef>
            </a:pPr>
            <a:r>
              <a:rPr lang="vi-VN" sz="5600" b="1" i="1" dirty="0" smtClean="0">
                <a:solidFill>
                  <a:srgbClr val="3E4B22"/>
                </a:solidFill>
              </a:rPr>
              <a:t>Phân tích khổ thơ đầu bài Sang thu của tác giả Hữu Thỉnh.</a:t>
            </a:r>
            <a:endParaRPr lang="en-US" sz="5600" b="1" i="1" dirty="0">
              <a:solidFill>
                <a:srgbClr val="3E4B22"/>
              </a:solidFill>
            </a:endParaRPr>
          </a:p>
        </p:txBody>
      </p:sp>
      <p:grpSp>
        <p:nvGrpSpPr>
          <p:cNvPr id="9" name="Group 9"/>
          <p:cNvGrpSpPr/>
          <p:nvPr/>
        </p:nvGrpSpPr>
        <p:grpSpPr>
          <a:xfrm>
            <a:off x="16659578" y="1297427"/>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28700" y="1297427"/>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25" name="TextBox 24"/>
          <p:cNvSpPr txBox="1"/>
          <p:nvPr/>
        </p:nvSpPr>
        <p:spPr>
          <a:xfrm>
            <a:off x="1628422" y="3086100"/>
            <a:ext cx="15973778" cy="6370527"/>
          </a:xfrm>
          <a:prstGeom prst="rect">
            <a:avLst/>
          </a:prstGeom>
          <a:noFill/>
        </p:spPr>
        <p:txBody>
          <a:bodyPr wrap="square" rtlCol="0">
            <a:spAutoFit/>
          </a:bodyPr>
          <a:lstStyle/>
          <a:p>
            <a:pPr>
              <a:lnSpc>
                <a:spcPct val="200000"/>
              </a:lnSpc>
            </a:pPr>
            <a:r>
              <a:rPr lang="vi-VN" sz="4200" b="1" dirty="0" smtClean="0">
                <a:solidFill>
                  <a:srgbClr val="FF0000"/>
                </a:solidFill>
              </a:rPr>
              <a:t>GỢI Ý: </a:t>
            </a:r>
          </a:p>
          <a:p>
            <a:pPr marL="571500" indent="-571500">
              <a:lnSpc>
                <a:spcPct val="200000"/>
              </a:lnSpc>
              <a:buFontTx/>
              <a:buChar char="-"/>
            </a:pPr>
            <a:r>
              <a:rPr lang="vi-VN" sz="4200" dirty="0" smtClean="0"/>
              <a:t>Nội dung cảm xúc của khổ thơ này là gì? Cảm xúc của nhà thơ được gợi lên từ hương vị, đặc điểm gì của thiên nhiên? Hình ảnh, ngôn từ trong khổ thơ đặc sắc như thế nào?</a:t>
            </a:r>
          </a:p>
          <a:p>
            <a:pPr marL="571500" indent="-571500">
              <a:lnSpc>
                <a:spcPct val="200000"/>
              </a:lnSpc>
              <a:buFontTx/>
              <a:buChar char="-"/>
            </a:pPr>
            <a:r>
              <a:rPr lang="vi-VN" sz="4200" dirty="0" smtClean="0"/>
              <a:t>Lập dàn ý chi tiết theo các phần Mở bài, Thân bài, Kết bài)</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124200" y="800100"/>
            <a:ext cx="12273580" cy="2590453"/>
          </a:xfrm>
          <a:prstGeom prst="rect">
            <a:avLst/>
          </a:prstGeom>
        </p:spPr>
        <p:txBody>
          <a:bodyPr wrap="square" lIns="0" tIns="0" rIns="0" bIns="0" rtlCol="0" anchor="t">
            <a:spAutoFit/>
          </a:bodyPr>
          <a:lstStyle/>
          <a:p>
            <a:pPr algn="just">
              <a:lnSpc>
                <a:spcPts val="10080"/>
              </a:lnSpc>
              <a:spcBef>
                <a:spcPct val="0"/>
              </a:spcBef>
            </a:pPr>
            <a:r>
              <a:rPr lang="vi-VN" sz="5600" b="1" i="1" dirty="0" smtClean="0">
                <a:solidFill>
                  <a:srgbClr val="3E4B22"/>
                </a:solidFill>
              </a:rPr>
              <a:t>Phân tích khổ thơ đầu bài Sang thu của tác giả Hữu Thỉnh.</a:t>
            </a:r>
            <a:endParaRPr lang="en-US" sz="5600" b="1" i="1" dirty="0">
              <a:solidFill>
                <a:srgbClr val="3E4B22"/>
              </a:solidFill>
            </a:endParaRPr>
          </a:p>
        </p:txBody>
      </p:sp>
      <p:grpSp>
        <p:nvGrpSpPr>
          <p:cNvPr id="9" name="Group 9"/>
          <p:cNvGrpSpPr/>
          <p:nvPr/>
        </p:nvGrpSpPr>
        <p:grpSpPr>
          <a:xfrm>
            <a:off x="16659578" y="1297427"/>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28700" y="1297427"/>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312639" y="3771900"/>
            <a:ext cx="16344900" cy="3970318"/>
          </a:xfrm>
          <a:prstGeom prst="rect">
            <a:avLst/>
          </a:prstGeom>
        </p:spPr>
        <p:txBody>
          <a:bodyPr wrap="square">
            <a:spAutoFit/>
          </a:bodyPr>
          <a:lstStyle/>
          <a:p>
            <a:pPr algn="just">
              <a:lnSpc>
                <a:spcPct val="150000"/>
              </a:lnSpc>
            </a:pPr>
            <a:r>
              <a:rPr lang="vi-VN" sz="4200" b="1" dirty="0" smtClean="0">
                <a:solidFill>
                  <a:srgbClr val="000000"/>
                </a:solidFill>
              </a:rPr>
              <a:t>a. </a:t>
            </a:r>
            <a:r>
              <a:rPr lang="vi-VN" sz="4200" b="1" dirty="0">
                <a:solidFill>
                  <a:srgbClr val="000000"/>
                </a:solidFill>
              </a:rPr>
              <a:t>Mở bài:</a:t>
            </a:r>
          </a:p>
          <a:p>
            <a:pPr algn="just">
              <a:lnSpc>
                <a:spcPct val="150000"/>
              </a:lnSpc>
            </a:pPr>
            <a:r>
              <a:rPr lang="vi-VN" sz="4200" dirty="0">
                <a:solidFill>
                  <a:srgbClr val="000000"/>
                </a:solidFill>
              </a:rPr>
              <a:t>- Giới thiệu bài thơ .</a:t>
            </a:r>
          </a:p>
          <a:p>
            <a:pPr algn="just">
              <a:lnSpc>
                <a:spcPct val="150000"/>
              </a:lnSpc>
            </a:pPr>
            <a:r>
              <a:rPr lang="vi-VN" sz="4200" dirty="0">
                <a:solidFill>
                  <a:srgbClr val="000000"/>
                </a:solidFill>
              </a:rPr>
              <a:t>- Bài thơ nói về cảm nhận của tác giả trức những dấu hiệu đổi thay của thiên nhiên đất trời sang thu- suy ngẫm về đời người.</a:t>
            </a:r>
            <a:endParaRPr lang="vi-VN" sz="4200" b="0" i="0" dirty="0">
              <a:solidFill>
                <a:srgbClr val="000000"/>
              </a:solidFill>
              <a:effectLst/>
            </a:endParaRPr>
          </a:p>
        </p:txBody>
      </p:sp>
    </p:spTree>
    <p:extLst>
      <p:ext uri="{BB962C8B-B14F-4D97-AF65-F5344CB8AC3E}">
        <p14:creationId xmlns:p14="http://schemas.microsoft.com/office/powerpoint/2010/main" val="6895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066800" y="114300"/>
            <a:ext cx="16344900" cy="9787295"/>
          </a:xfrm>
          <a:prstGeom prst="rect">
            <a:avLst/>
          </a:prstGeom>
        </p:spPr>
        <p:txBody>
          <a:bodyPr wrap="square">
            <a:spAutoFit/>
          </a:bodyPr>
          <a:lstStyle/>
          <a:p>
            <a:pPr algn="just">
              <a:lnSpc>
                <a:spcPct val="150000"/>
              </a:lnSpc>
            </a:pPr>
            <a:r>
              <a:rPr lang="vi-VN" sz="4200" b="1" dirty="0">
                <a:solidFill>
                  <a:srgbClr val="000000"/>
                </a:solidFill>
              </a:rPr>
              <a:t>b</a:t>
            </a:r>
            <a:r>
              <a:rPr lang="vi-VN" sz="4200" b="1" dirty="0" smtClean="0">
                <a:solidFill>
                  <a:srgbClr val="000000"/>
                </a:solidFill>
              </a:rPr>
              <a:t>. Thân bài</a:t>
            </a:r>
            <a:r>
              <a:rPr lang="vi-VN" sz="4200" b="1" dirty="0">
                <a:solidFill>
                  <a:srgbClr val="000000"/>
                </a:solidFill>
              </a:rPr>
              <a:t>:</a:t>
            </a:r>
          </a:p>
          <a:p>
            <a:pPr algn="just">
              <a:lnSpc>
                <a:spcPct val="150000"/>
              </a:lnSpc>
            </a:pPr>
            <a:r>
              <a:rPr lang="vi-VN" sz="4200" dirty="0">
                <a:solidFill>
                  <a:srgbClr val="000000"/>
                </a:solidFill>
              </a:rPr>
              <a:t>- </a:t>
            </a:r>
            <a:r>
              <a:rPr lang="vi-VN" sz="4200" dirty="0" smtClean="0">
                <a:solidFill>
                  <a:srgbClr val="000000"/>
                </a:solidFill>
              </a:rPr>
              <a:t> Cảnh </a:t>
            </a:r>
            <a:r>
              <a:rPr lang="vi-VN" sz="4200" dirty="0">
                <a:solidFill>
                  <a:srgbClr val="000000"/>
                </a:solidFill>
              </a:rPr>
              <a:t>đất trời sang </a:t>
            </a:r>
            <a:r>
              <a:rPr lang="vi-VN" sz="4200" dirty="0" smtClean="0">
                <a:solidFill>
                  <a:srgbClr val="000000"/>
                </a:solidFill>
              </a:rPr>
              <a:t>thu: Thu </a:t>
            </a:r>
            <a:r>
              <a:rPr lang="vi-VN" sz="4200" dirty="0">
                <a:solidFill>
                  <a:srgbClr val="000000"/>
                </a:solidFill>
              </a:rPr>
              <a:t>đến từ hương ổi mùi hương bình dị </a:t>
            </a:r>
            <a:r>
              <a:rPr lang="vi-VN" sz="4200" dirty="0" smtClean="0">
                <a:solidFill>
                  <a:srgbClr val="000000"/>
                </a:solidFill>
              </a:rPr>
              <a:t>	thân </a:t>
            </a:r>
            <a:r>
              <a:rPr lang="vi-VN" sz="4200" dirty="0">
                <a:solidFill>
                  <a:srgbClr val="000000"/>
                </a:solidFill>
              </a:rPr>
              <a:t>quen của làng quê Bắc bộ </a:t>
            </a:r>
            <a:r>
              <a:rPr lang="vi-VN" sz="4200" dirty="0" smtClean="0">
                <a:solidFill>
                  <a:srgbClr val="000000"/>
                </a:solidFill>
              </a:rPr>
              <a:t>.</a:t>
            </a:r>
          </a:p>
          <a:p>
            <a:pPr algn="just">
              <a:lnSpc>
                <a:spcPct val="150000"/>
              </a:lnSpc>
            </a:pPr>
            <a:r>
              <a:rPr lang="vi-VN" sz="4200" dirty="0" smtClean="0">
                <a:solidFill>
                  <a:srgbClr val="000000"/>
                </a:solidFill>
              </a:rPr>
              <a:t>-   Từ “ phả” gợi cảm giác như sánh lại đậm đà.</a:t>
            </a:r>
          </a:p>
          <a:p>
            <a:pPr marL="571500" indent="-571500" algn="just">
              <a:lnSpc>
                <a:spcPct val="150000"/>
              </a:lnSpc>
              <a:buFontTx/>
              <a:buChar char="-"/>
            </a:pPr>
            <a:r>
              <a:rPr lang="vi-VN" sz="4200" dirty="0" smtClean="0">
                <a:solidFill>
                  <a:srgbClr val="000000"/>
                </a:solidFill>
              </a:rPr>
              <a:t>Hình </a:t>
            </a:r>
            <a:r>
              <a:rPr lang="vi-VN" sz="4200" dirty="0">
                <a:solidFill>
                  <a:srgbClr val="000000"/>
                </a:solidFill>
              </a:rPr>
              <a:t>ảnh “ Sương chùng chình qua ngõ” gợi dáng vẻ thật dịu dàng của mùa thu và cái gì đó rất mơ hồ</a:t>
            </a:r>
            <a:r>
              <a:rPr lang="vi-VN" sz="4200" dirty="0" smtClean="0">
                <a:solidFill>
                  <a:srgbClr val="000000"/>
                </a:solidFill>
              </a:rPr>
              <a:t>.</a:t>
            </a:r>
          </a:p>
          <a:p>
            <a:pPr marL="571500" indent="-571500" algn="just">
              <a:lnSpc>
                <a:spcPct val="150000"/>
              </a:lnSpc>
              <a:buFontTx/>
              <a:buChar char="-"/>
            </a:pPr>
            <a:r>
              <a:rPr lang="vi-VN" sz="4200" dirty="0" smtClean="0">
                <a:solidFill>
                  <a:srgbClr val="000000"/>
                </a:solidFill>
              </a:rPr>
              <a:t>Cảm </a:t>
            </a:r>
            <a:r>
              <a:rPr lang="vi-VN" sz="4200" dirty="0">
                <a:solidFill>
                  <a:srgbClr val="000000"/>
                </a:solidFill>
              </a:rPr>
              <a:t>xúc của nhà thơ</a:t>
            </a:r>
            <a:r>
              <a:rPr lang="vi-VN" sz="4200" dirty="0" smtClean="0">
                <a:solidFill>
                  <a:srgbClr val="000000"/>
                </a:solidFill>
              </a:rPr>
              <a:t>:</a:t>
            </a:r>
          </a:p>
          <a:p>
            <a:pPr marL="1028700" lvl="1" indent="-571500" algn="just">
              <a:lnSpc>
                <a:spcPct val="150000"/>
              </a:lnSpc>
              <a:buFont typeface="Wingdings" panose="05000000000000000000" pitchFamily="2" charset="2"/>
              <a:buChar char="§"/>
            </a:pPr>
            <a:r>
              <a:rPr lang="vi-VN" sz="4200" dirty="0">
                <a:solidFill>
                  <a:srgbClr val="000000"/>
                </a:solidFill>
              </a:rPr>
              <a:t>C</a:t>
            </a:r>
            <a:r>
              <a:rPr lang="vi-VN" sz="4200" dirty="0" smtClean="0">
                <a:solidFill>
                  <a:srgbClr val="000000"/>
                </a:solidFill>
              </a:rPr>
              <a:t>ảm </a:t>
            </a:r>
            <a:r>
              <a:rPr lang="vi-VN" sz="4200" dirty="0">
                <a:solidFill>
                  <a:srgbClr val="000000"/>
                </a:solidFill>
              </a:rPr>
              <a:t>nhận mùa thu từ các giác quan tinh tế</a:t>
            </a:r>
            <a:r>
              <a:rPr lang="vi-VN" sz="4200" dirty="0" smtClean="0">
                <a:solidFill>
                  <a:srgbClr val="000000"/>
                </a:solidFill>
              </a:rPr>
              <a:t>.</a:t>
            </a:r>
            <a:endParaRPr lang="vi-VN" sz="4200" dirty="0">
              <a:solidFill>
                <a:srgbClr val="000000"/>
              </a:solidFill>
            </a:endParaRPr>
          </a:p>
          <a:p>
            <a:pPr marL="1028700" lvl="1" indent="-571500" algn="just">
              <a:lnSpc>
                <a:spcPct val="150000"/>
              </a:lnSpc>
              <a:buFont typeface="Wingdings" panose="05000000000000000000" pitchFamily="2" charset="2"/>
              <a:buChar char="§"/>
            </a:pPr>
            <a:r>
              <a:rPr lang="vi-VN" sz="4200" dirty="0" smtClean="0">
                <a:solidFill>
                  <a:srgbClr val="000000"/>
                </a:solidFill>
              </a:rPr>
              <a:t> Cảm </a:t>
            </a:r>
            <a:r>
              <a:rPr lang="vi-VN" sz="4200" dirty="0">
                <a:solidFill>
                  <a:srgbClr val="000000"/>
                </a:solidFill>
              </a:rPr>
              <a:t>giác bất ngờ, đột ngột , sững sờ trước biến chuyển tinh tế của đất trời(bỗng, nhận ra, hình như...)</a:t>
            </a:r>
            <a:endParaRPr lang="vi-VN" sz="4200" dirty="0" smtClean="0">
              <a:solidFill>
                <a:srgbClr val="000000"/>
              </a:solidFill>
            </a:endParaRPr>
          </a:p>
        </p:txBody>
      </p:sp>
    </p:spTree>
    <p:extLst>
      <p:ext uri="{BB962C8B-B14F-4D97-AF65-F5344CB8AC3E}">
        <p14:creationId xmlns:p14="http://schemas.microsoft.com/office/powerpoint/2010/main" val="130082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8898" y="-2338521"/>
            <a:ext cx="2849499" cy="4114800"/>
          </a:xfrm>
          <a:prstGeom prst="rect">
            <a:avLst/>
          </a:prstGeom>
        </p:spPr>
      </p:pic>
      <p:sp>
        <p:nvSpPr>
          <p:cNvPr id="3" name="Rectangle 2"/>
          <p:cNvSpPr/>
          <p:nvPr/>
        </p:nvSpPr>
        <p:spPr>
          <a:xfrm>
            <a:off x="1066800" y="647700"/>
            <a:ext cx="16344900" cy="3970318"/>
          </a:xfrm>
          <a:prstGeom prst="rect">
            <a:avLst/>
          </a:prstGeom>
        </p:spPr>
        <p:txBody>
          <a:bodyPr wrap="square">
            <a:spAutoFit/>
          </a:bodyPr>
          <a:lstStyle/>
          <a:p>
            <a:pPr algn="just">
              <a:lnSpc>
                <a:spcPct val="150000"/>
              </a:lnSpc>
            </a:pPr>
            <a:r>
              <a:rPr lang="vi-VN" sz="4200" dirty="0">
                <a:solidFill>
                  <a:srgbClr val="000000"/>
                </a:solidFill>
              </a:rPr>
              <a:t>- Tâm hồn nhà thơ biến chuyển nhịp nhàng với khoảnh khắc giao mùa của đất trời sang thu và hồn ngời cũng sang thu</a:t>
            </a:r>
            <a:r>
              <a:rPr lang="vi-VN" sz="4200" dirty="0" smtClean="0">
                <a:solidFill>
                  <a:srgbClr val="000000"/>
                </a:solidFill>
              </a:rPr>
              <a:t>.</a:t>
            </a:r>
            <a:endParaRPr lang="vi-VN" sz="4200" dirty="0">
              <a:solidFill>
                <a:srgbClr val="000000"/>
              </a:solidFill>
            </a:endParaRPr>
          </a:p>
          <a:p>
            <a:pPr algn="just">
              <a:lnSpc>
                <a:spcPct val="150000"/>
              </a:lnSpc>
            </a:pPr>
            <a:r>
              <a:rPr lang="vi-VN" sz="4200" b="1" dirty="0" smtClean="0">
                <a:solidFill>
                  <a:srgbClr val="000000"/>
                </a:solidFill>
              </a:rPr>
              <a:t>c. </a:t>
            </a:r>
            <a:r>
              <a:rPr lang="vi-VN" sz="4200" b="1" dirty="0">
                <a:solidFill>
                  <a:srgbClr val="000000"/>
                </a:solidFill>
              </a:rPr>
              <a:t>kết </a:t>
            </a:r>
            <a:r>
              <a:rPr lang="vi-VN" sz="4200" b="1" dirty="0" smtClean="0">
                <a:solidFill>
                  <a:srgbClr val="000000"/>
                </a:solidFill>
              </a:rPr>
              <a:t>bài</a:t>
            </a:r>
            <a:endParaRPr lang="vi-VN" sz="4200" b="1" dirty="0">
              <a:solidFill>
                <a:srgbClr val="000000"/>
              </a:solidFill>
            </a:endParaRPr>
          </a:p>
          <a:p>
            <a:pPr algn="just">
              <a:lnSpc>
                <a:spcPct val="150000"/>
              </a:lnSpc>
            </a:pPr>
            <a:r>
              <a:rPr lang="vi-VN" sz="4200" dirty="0">
                <a:solidFill>
                  <a:srgbClr val="000000"/>
                </a:solidFill>
              </a:rPr>
              <a:t>- Đánh giá khái quát giá trị của khổ thơ.</a:t>
            </a:r>
            <a:endParaRPr lang="vi-VN" sz="4200" dirty="0" smtClean="0">
              <a:solidFill>
                <a:srgbClr val="000000"/>
              </a:solidFill>
            </a:endParaRPr>
          </a:p>
        </p:txBody>
      </p:sp>
    </p:spTree>
    <p:extLst>
      <p:ext uri="{BB962C8B-B14F-4D97-AF65-F5344CB8AC3E}">
        <p14:creationId xmlns:p14="http://schemas.microsoft.com/office/powerpoint/2010/main" val="261831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 y="-1173259"/>
            <a:ext cx="3860895" cy="5575300"/>
          </a:xfrm>
          <a:prstGeom prst="rect">
            <a:avLst/>
          </a:prstGeom>
        </p:spPr>
      </p:pic>
      <p:grpSp>
        <p:nvGrpSpPr>
          <p:cNvPr id="4" name="Group 4"/>
          <p:cNvGrpSpPr/>
          <p:nvPr/>
        </p:nvGrpSpPr>
        <p:grpSpPr>
          <a:xfrm>
            <a:off x="4191000" y="723900"/>
            <a:ext cx="13068300" cy="1524000"/>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93B152"/>
            </a:solidFill>
          </p:spPr>
        </p:sp>
      </p:grpSp>
      <p:sp>
        <p:nvSpPr>
          <p:cNvPr id="7" name="AutoShape 7"/>
          <p:cNvSpPr/>
          <p:nvPr/>
        </p:nvSpPr>
        <p:spPr>
          <a:xfrm>
            <a:off x="9982200" y="2552700"/>
            <a:ext cx="7387223" cy="0"/>
          </a:xfrm>
          <a:prstGeom prst="line">
            <a:avLst/>
          </a:prstGeom>
          <a:ln w="28575" cap="rnd">
            <a:solidFill>
              <a:srgbClr val="E8D634"/>
            </a:solidFill>
            <a:prstDash val="solid"/>
            <a:headEnd type="none" w="sm" len="sm"/>
            <a:tailEnd type="none" w="sm" len="sm"/>
          </a:ln>
        </p:spPr>
      </p:sp>
      <p:sp>
        <p:nvSpPr>
          <p:cNvPr id="8" name="AutoShape 8"/>
          <p:cNvSpPr/>
          <p:nvPr/>
        </p:nvSpPr>
        <p:spPr>
          <a:xfrm>
            <a:off x="9982200" y="495300"/>
            <a:ext cx="7387223" cy="0"/>
          </a:xfrm>
          <a:prstGeom prst="line">
            <a:avLst/>
          </a:prstGeom>
          <a:ln w="28575" cap="rnd">
            <a:solidFill>
              <a:srgbClr val="E8D634"/>
            </a:solidFill>
            <a:prstDash val="solid"/>
            <a:headEnd type="none" w="sm" len="sm"/>
            <a:tailEnd type="none" w="sm" len="sm"/>
          </a:ln>
        </p:spPr>
      </p:sp>
      <p:sp>
        <p:nvSpPr>
          <p:cNvPr id="20" name="TextBox 20"/>
          <p:cNvSpPr txBox="1"/>
          <p:nvPr/>
        </p:nvSpPr>
        <p:spPr>
          <a:xfrm>
            <a:off x="8210548" y="1470671"/>
            <a:ext cx="5029200" cy="546945"/>
          </a:xfrm>
          <a:prstGeom prst="rect">
            <a:avLst/>
          </a:prstGeom>
        </p:spPr>
        <p:txBody>
          <a:bodyPr wrap="square" lIns="0" tIns="0" rIns="0" bIns="0" rtlCol="0" anchor="t">
            <a:spAutoFit/>
          </a:bodyPr>
          <a:lstStyle/>
          <a:p>
            <a:pPr algn="ctr">
              <a:lnSpc>
                <a:spcPts val="3499"/>
              </a:lnSpc>
            </a:pPr>
            <a:r>
              <a:rPr lang="vi-VN" sz="6400" b="1" dirty="0" smtClean="0">
                <a:solidFill>
                  <a:srgbClr val="FAFAFA"/>
                </a:solidFill>
              </a:rPr>
              <a:t>VẬN DỤNG</a:t>
            </a:r>
            <a:endParaRPr lang="en-US" sz="6400" b="1" dirty="0">
              <a:solidFill>
                <a:srgbClr val="FAFAFA"/>
              </a:solidFill>
            </a:endParaRPr>
          </a:p>
        </p:txBody>
      </p:sp>
      <p:sp>
        <p:nvSpPr>
          <p:cNvPr id="21" name="Rectangle 20"/>
          <p:cNvSpPr/>
          <p:nvPr/>
        </p:nvSpPr>
        <p:spPr>
          <a:xfrm>
            <a:off x="2092085" y="2578775"/>
            <a:ext cx="15163800" cy="2031325"/>
          </a:xfrm>
          <a:prstGeom prst="rect">
            <a:avLst/>
          </a:prstGeom>
        </p:spPr>
        <p:txBody>
          <a:bodyPr wrap="square">
            <a:spAutoFit/>
          </a:bodyPr>
          <a:lstStyle/>
          <a:p>
            <a:pPr algn="just">
              <a:lnSpc>
                <a:spcPct val="150000"/>
              </a:lnSpc>
              <a:spcBef>
                <a:spcPts val="600"/>
              </a:spcBef>
              <a:spcAft>
                <a:spcPts val="600"/>
              </a:spcAft>
            </a:pP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bạn</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fr-FR"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sinh</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khi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dàn</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ý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fr-FR" sz="42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Mùa</a:t>
            </a:r>
            <a:r>
              <a:rPr lang="fr-FR"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xuân</a:t>
            </a:r>
            <a:r>
              <a:rPr lang="fr-FR"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fr-FR"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fr-FR"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triển</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khai</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luận</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thân</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fr-FR"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2286000" y="4706841"/>
            <a:ext cx="15621000" cy="3031599"/>
          </a:xfrm>
          <a:prstGeom prst="rect">
            <a:avLst/>
          </a:prstGeom>
        </p:spPr>
        <p:txBody>
          <a:bodyPr wrap="square">
            <a:spAutoFit/>
          </a:bodyPr>
          <a:lstStyle/>
          <a:p>
            <a:pPr algn="just">
              <a:lnSpc>
                <a:spcPct val="150000"/>
              </a:lnSpc>
              <a:spcBef>
                <a:spcPts val="600"/>
              </a:spcBef>
              <a:spcAft>
                <a:spcPts val="600"/>
              </a:spcAft>
            </a:pP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mùa</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xuân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tộc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Khát</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vọng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hoà</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nhập</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dâng</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hiến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mùa</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xuân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mùa</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xuân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thiên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nhiên</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trời</a:t>
            </a:r>
            <a:r>
              <a:rPr lang="fr-FR"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sp>
        <p:nvSpPr>
          <p:cNvPr id="23" name="Rectangle 22"/>
          <p:cNvSpPr/>
          <p:nvPr/>
        </p:nvSpPr>
        <p:spPr>
          <a:xfrm>
            <a:off x="2286000" y="7738440"/>
            <a:ext cx="14554200" cy="1911549"/>
          </a:xfrm>
          <a:prstGeom prst="rect">
            <a:avLst/>
          </a:prstGeom>
        </p:spPr>
        <p:txBody>
          <a:bodyPr wrap="square">
            <a:spAutoFit/>
          </a:bodyPr>
          <a:lstStyle/>
          <a:p>
            <a:pPr algn="just">
              <a:lnSpc>
                <a:spcPct val="150000"/>
              </a:lnSpc>
              <a:spcBef>
                <a:spcPts val="600"/>
              </a:spcBef>
              <a:spcAft>
                <a:spcPts val="600"/>
              </a:spcAft>
            </a:pP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sắp</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xếp</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luận</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trật</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lí</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Mùa</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xuân</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nho</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fr-F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170" y="7829491"/>
            <a:ext cx="1637924" cy="1821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71026">
            <a:off x="14297476" y="-1176797"/>
            <a:ext cx="4869762" cy="703214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892511" y="4305300"/>
            <a:ext cx="6408145" cy="495221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67780" y="6172200"/>
            <a:ext cx="6094194" cy="4114800"/>
          </a:xfrm>
          <a:prstGeom prst="rect">
            <a:avLst/>
          </a:prstGeom>
        </p:spPr>
      </p:pic>
      <p:sp>
        <p:nvSpPr>
          <p:cNvPr id="5" name="TextBox 5"/>
          <p:cNvSpPr txBox="1"/>
          <p:nvPr/>
        </p:nvSpPr>
        <p:spPr>
          <a:xfrm>
            <a:off x="1028700" y="1651506"/>
            <a:ext cx="8572500" cy="1038746"/>
          </a:xfrm>
          <a:prstGeom prst="rect">
            <a:avLst/>
          </a:prstGeom>
        </p:spPr>
        <p:txBody>
          <a:bodyPr wrap="square" lIns="0" tIns="0" rIns="0" bIns="0" rtlCol="0" anchor="t">
            <a:spAutoFit/>
          </a:bodyPr>
          <a:lstStyle/>
          <a:p>
            <a:pPr>
              <a:lnSpc>
                <a:spcPts val="8064"/>
              </a:lnSpc>
            </a:pPr>
            <a:r>
              <a:rPr lang="vi-VN" sz="6400" b="1" dirty="0" smtClean="0">
                <a:solidFill>
                  <a:srgbClr val="3E4B22"/>
                </a:solidFill>
              </a:rPr>
              <a:t>HƯỚNG DẪN VỀ NHÀ</a:t>
            </a:r>
            <a:endParaRPr lang="en-US" sz="6400" b="1" dirty="0">
              <a:solidFill>
                <a:srgbClr val="3E4B22"/>
              </a:solidFill>
            </a:endParaRPr>
          </a:p>
        </p:txBody>
      </p:sp>
      <p:sp>
        <p:nvSpPr>
          <p:cNvPr id="8" name="AutoShape 8"/>
          <p:cNvSpPr/>
          <p:nvPr/>
        </p:nvSpPr>
        <p:spPr>
          <a:xfrm>
            <a:off x="1028700" y="7761587"/>
            <a:ext cx="7939007" cy="0"/>
          </a:xfrm>
          <a:prstGeom prst="line">
            <a:avLst/>
          </a:prstGeom>
          <a:ln w="28575" cap="rnd">
            <a:solidFill>
              <a:srgbClr val="E8D634"/>
            </a:solidFill>
            <a:prstDash val="solid"/>
            <a:headEnd type="none" w="sm" len="sm"/>
            <a:tailEnd type="none" w="sm" len="sm"/>
          </a:ln>
        </p:spPr>
      </p:sp>
      <p:sp>
        <p:nvSpPr>
          <p:cNvPr id="12" name="Rectangle 11"/>
          <p:cNvSpPr/>
          <p:nvPr/>
        </p:nvSpPr>
        <p:spPr>
          <a:xfrm>
            <a:off x="1028700" y="2857500"/>
            <a:ext cx="9448800" cy="4077526"/>
          </a:xfrm>
          <a:prstGeom prst="rect">
            <a:avLst/>
          </a:prstGeom>
        </p:spPr>
        <p:txBody>
          <a:bodyPr wrap="square">
            <a:spAutoFit/>
          </a:bodyPr>
          <a:lstStyle/>
          <a:p>
            <a:pPr marL="571500" indent="-571500" algn="just">
              <a:lnSpc>
                <a:spcPct val="200000"/>
              </a:lnSpc>
              <a:spcBef>
                <a:spcPts val="600"/>
              </a:spcBef>
              <a:spcAft>
                <a:spcPts val="600"/>
              </a:spcAft>
              <a:buFont typeface="Wingdings" panose="05000000000000000000" pitchFamily="2" charset="2"/>
              <a:buChar char="v"/>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200000"/>
              </a:lnSpc>
              <a:spcBef>
                <a:spcPts val="600"/>
              </a:spcBef>
              <a:spcAft>
                <a:spcPts val="600"/>
              </a:spcAft>
              <a:buFont typeface="Wingdings" panose="05000000000000000000" pitchFamily="2" charset="2"/>
              <a:buChar char="v"/>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200000"/>
              </a:lnSpc>
              <a:spcBef>
                <a:spcPts val="600"/>
              </a:spcBef>
              <a:spcAft>
                <a:spcPts val="600"/>
              </a:spcAft>
              <a:buFont typeface="Wingdings" panose="05000000000000000000" pitchFamily="2" charset="2"/>
              <a:buChar char="v"/>
            </a:pP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568631" y="3173093"/>
            <a:ext cx="13446095" cy="3145028"/>
          </a:xfrm>
          <a:prstGeom prst="rect">
            <a:avLst/>
          </a:prstGeom>
        </p:spPr>
        <p:txBody>
          <a:bodyPr lIns="0" tIns="0" rIns="0" bIns="0" rtlCol="0" anchor="t">
            <a:spAutoFit/>
          </a:bodyPr>
          <a:lstStyle/>
          <a:p>
            <a:pPr algn="ctr">
              <a:lnSpc>
                <a:spcPct val="150000"/>
              </a:lnSpc>
              <a:spcBef>
                <a:spcPct val="0"/>
              </a:spcBef>
            </a:pPr>
            <a:r>
              <a:rPr lang="vi-VN" sz="7200" b="1" dirty="0" smtClean="0">
                <a:solidFill>
                  <a:srgbClr val="3E4B22"/>
                </a:solidFill>
              </a:rPr>
              <a:t>CẢM ƠN CÁC EM ĐÃ </a:t>
            </a:r>
          </a:p>
          <a:p>
            <a:pPr algn="ctr">
              <a:lnSpc>
                <a:spcPct val="150000"/>
              </a:lnSpc>
              <a:spcBef>
                <a:spcPct val="0"/>
              </a:spcBef>
            </a:pPr>
            <a:r>
              <a:rPr lang="vi-VN" sz="7200" b="1" dirty="0" smtClean="0">
                <a:solidFill>
                  <a:srgbClr val="3E4B22"/>
                </a:solidFill>
              </a:rPr>
              <a:t>LẮNG NGHE BÀI GIẢNG!</a:t>
            </a:r>
            <a:endParaRPr lang="en-US" sz="7200" b="1" dirty="0">
              <a:solidFill>
                <a:srgbClr val="3E4B22"/>
              </a:solidFill>
            </a:endParaRPr>
          </a:p>
        </p:txBody>
      </p:sp>
      <p:sp>
        <p:nvSpPr>
          <p:cNvPr id="3" name="AutoShape 3"/>
          <p:cNvSpPr/>
          <p:nvPr/>
        </p:nvSpPr>
        <p:spPr>
          <a:xfrm>
            <a:off x="2595574" y="6588631"/>
            <a:ext cx="10398071" cy="0"/>
          </a:xfrm>
          <a:prstGeom prst="line">
            <a:avLst/>
          </a:prstGeom>
          <a:ln w="28575" cap="rnd">
            <a:solidFill>
              <a:srgbClr val="E8D634"/>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5260" y="195636"/>
            <a:ext cx="2660204" cy="3209900"/>
          </a:xfrm>
          <a:prstGeom prst="rect">
            <a:avLst/>
          </a:prstGeom>
        </p:spPr>
      </p:pic>
      <p:grpSp>
        <p:nvGrpSpPr>
          <p:cNvPr id="6" name="Group 6"/>
          <p:cNvGrpSpPr/>
          <p:nvPr/>
        </p:nvGrpSpPr>
        <p:grpSpPr>
          <a:xfrm>
            <a:off x="15772567" y="0"/>
            <a:ext cx="2515433" cy="10287000"/>
            <a:chOff x="0" y="0"/>
            <a:chExt cx="1913890" cy="7826957"/>
          </a:xfrm>
        </p:grpSpPr>
        <p:sp>
          <p:nvSpPr>
            <p:cNvPr id="7" name="Freeform 7"/>
            <p:cNvSpPr/>
            <p:nvPr/>
          </p:nvSpPr>
          <p:spPr>
            <a:xfrm>
              <a:off x="0" y="0"/>
              <a:ext cx="1913890" cy="7826957"/>
            </a:xfrm>
            <a:custGeom>
              <a:avLst/>
              <a:gdLst/>
              <a:ahLst/>
              <a:cxnLst/>
              <a:rect l="l" t="t" r="r" b="b"/>
              <a:pathLst>
                <a:path w="1913890" h="7826957">
                  <a:moveTo>
                    <a:pt x="0" y="0"/>
                  </a:moveTo>
                  <a:lnTo>
                    <a:pt x="1913890" y="0"/>
                  </a:lnTo>
                  <a:lnTo>
                    <a:pt x="1913890" y="7826957"/>
                  </a:lnTo>
                  <a:lnTo>
                    <a:pt x="0" y="7826957"/>
                  </a:lnTo>
                  <a:close/>
                </a:path>
              </a:pathLst>
            </a:custGeom>
            <a:solidFill>
              <a:srgbClr val="93B152"/>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17658" y="8420237"/>
            <a:ext cx="1215137" cy="1486406"/>
          </a:xfrm>
          <a:prstGeom prst="rect">
            <a:avLst/>
          </a:prstGeom>
        </p:spPr>
      </p:pic>
      <p:sp>
        <p:nvSpPr>
          <p:cNvPr id="9" name="AutoShape 9"/>
          <p:cNvSpPr/>
          <p:nvPr/>
        </p:nvSpPr>
        <p:spPr>
          <a:xfrm rot="-5400000">
            <a:off x="10368294" y="5129212"/>
            <a:ext cx="10287000" cy="0"/>
          </a:xfrm>
          <a:prstGeom prst="line">
            <a:avLst/>
          </a:prstGeom>
          <a:ln w="28575" cap="rnd">
            <a:solidFill>
              <a:srgbClr val="93B152"/>
            </a:solidFill>
            <a:prstDash val="solid"/>
            <a:headEnd type="none" w="sm" len="sm"/>
            <a:tailEnd type="none" w="sm" len="sm"/>
          </a:ln>
        </p:spPr>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00005">
            <a:off x="-1027524" y="5374081"/>
            <a:ext cx="4568947" cy="6597757"/>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95600" y="163730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643237" y="7439275"/>
            <a:ext cx="2017074" cy="2467369"/>
          </a:xfrm>
          <a:prstGeom prst="rect">
            <a:avLst/>
          </a:prstGeom>
        </p:spPr>
      </p:pic>
    </p:spTree>
    <p:extLst>
      <p:ext uri="{BB962C8B-B14F-4D97-AF65-F5344CB8AC3E}">
        <p14:creationId xmlns:p14="http://schemas.microsoft.com/office/powerpoint/2010/main" val="8911757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843033" y="2817828"/>
            <a:ext cx="1179933" cy="1423750"/>
          </a:xfrm>
          <a:prstGeom prst="rect">
            <a:avLst/>
          </a:prstGeom>
        </p:spPr>
      </p:pic>
      <p:grpSp>
        <p:nvGrpSpPr>
          <p:cNvPr id="3" name="Group 3"/>
          <p:cNvGrpSpPr/>
          <p:nvPr/>
        </p:nvGrpSpPr>
        <p:grpSpPr>
          <a:xfrm>
            <a:off x="17757932" y="1671637"/>
            <a:ext cx="530068" cy="6943725"/>
            <a:chOff x="0" y="0"/>
            <a:chExt cx="179307" cy="2348865"/>
          </a:xfrm>
        </p:grpSpPr>
        <p:sp>
          <p:nvSpPr>
            <p:cNvPr id="4" name="Freeform 4"/>
            <p:cNvSpPr/>
            <p:nvPr/>
          </p:nvSpPr>
          <p:spPr>
            <a:xfrm>
              <a:off x="0" y="0"/>
              <a:ext cx="179307" cy="2348865"/>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1028700" y="2739523"/>
            <a:ext cx="16230600" cy="3970318"/>
          </a:xfrm>
          <a:prstGeom prst="rect">
            <a:avLst/>
          </a:prstGeom>
        </p:spPr>
        <p:txBody>
          <a:bodyPr wrap="square" lIns="0" tIns="0" rIns="0" bIns="0" rtlCol="0" anchor="t">
            <a:spAutoFit/>
          </a:bodyPr>
          <a:lstStyle/>
          <a:p>
            <a:pPr algn="ctr">
              <a:lnSpc>
                <a:spcPct val="150000"/>
              </a:lnSpc>
            </a:pPr>
            <a:r>
              <a:rPr lang="vi-VN" sz="8600" b="1" spc="188" dirty="0" smtClean="0">
                <a:solidFill>
                  <a:srgbClr val="3E4B22"/>
                </a:solidFill>
              </a:rPr>
              <a:t>CÁCH LÀM BÀI NGHỊ LUẬN VỀ MỘT ĐOẠN THƠ, BÀI THƠ</a:t>
            </a:r>
            <a:endParaRPr lang="en-US" sz="8600" b="1" spc="188" dirty="0">
              <a:solidFill>
                <a:srgbClr val="3E4B22"/>
              </a:solidFill>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566134" y="1131316"/>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97123" y="8220068"/>
            <a:ext cx="1346877" cy="1625190"/>
          </a:xfrm>
          <a:prstGeom prst="rect">
            <a:avLst/>
          </a:prstGeom>
        </p:spPr>
      </p:pic>
      <p:sp>
        <p:nvSpPr>
          <p:cNvPr id="15" name="TextBox 15"/>
          <p:cNvSpPr txBox="1"/>
          <p:nvPr/>
        </p:nvSpPr>
        <p:spPr>
          <a:xfrm>
            <a:off x="7722218" y="2002722"/>
            <a:ext cx="2843564" cy="384721"/>
          </a:xfrm>
          <a:prstGeom prst="rect">
            <a:avLst/>
          </a:prstGeom>
        </p:spPr>
        <p:txBody>
          <a:bodyPr wrap="square" lIns="0" tIns="0" rIns="0" bIns="0" rtlCol="0" anchor="t">
            <a:spAutoFit/>
          </a:bodyPr>
          <a:lstStyle/>
          <a:p>
            <a:pPr>
              <a:lnSpc>
                <a:spcPts val="3024"/>
              </a:lnSpc>
            </a:pPr>
            <a:r>
              <a:rPr lang="vi-VN" sz="7200" dirty="0" smtClean="0">
                <a:solidFill>
                  <a:srgbClr val="3E4B22"/>
                </a:solidFill>
              </a:rPr>
              <a:t>Tiết ...</a:t>
            </a:r>
            <a:endParaRPr lang="en-US" sz="7200" dirty="0">
              <a:solidFill>
                <a:srgbClr val="3E4B22"/>
              </a:solidFill>
            </a:endParaRPr>
          </a:p>
        </p:txBody>
      </p:sp>
      <p:pic>
        <p:nvPicPr>
          <p:cNvPr id="16"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342564" y="6781628"/>
            <a:ext cx="12255993" cy="3436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2136554" y="-506448"/>
            <a:ext cx="530068" cy="6943725"/>
            <a:chOff x="0" y="0"/>
            <a:chExt cx="179307" cy="2348865"/>
          </a:xfrm>
        </p:grpSpPr>
        <p:sp>
          <p:nvSpPr>
            <p:cNvPr id="3" name="Freeform 3"/>
            <p:cNvSpPr/>
            <p:nvPr/>
          </p:nvSpPr>
          <p:spPr>
            <a:xfrm>
              <a:off x="0" y="0"/>
              <a:ext cx="179307" cy="2348865"/>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2136554" y="7496239"/>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6" name="TextBox 6"/>
          <p:cNvSpPr txBox="1"/>
          <p:nvPr/>
        </p:nvSpPr>
        <p:spPr>
          <a:xfrm>
            <a:off x="3183435" y="2275211"/>
            <a:ext cx="12142536" cy="5539978"/>
          </a:xfrm>
          <a:prstGeom prst="rect">
            <a:avLst/>
          </a:prstGeom>
        </p:spPr>
        <p:txBody>
          <a:bodyPr wrap="square" lIns="0" tIns="0" rIns="0" bIns="0" rtlCol="0" anchor="t">
            <a:spAutoFit/>
          </a:bodyPr>
          <a:lstStyle/>
          <a:p>
            <a:pPr marL="1028700" indent="-1028700">
              <a:lnSpc>
                <a:spcPct val="150000"/>
              </a:lnSpc>
              <a:buAutoNum type="romanUcPeriod"/>
            </a:pPr>
            <a:r>
              <a:rPr lang="vi-VN" sz="4800" b="1" dirty="0" smtClean="0">
                <a:solidFill>
                  <a:srgbClr val="3E4B22"/>
                </a:solidFill>
              </a:rPr>
              <a:t>ĐỀ BÀI NGHỊ LUẬN VỀ MỘT ĐOẠN THƠ, BÀI THƠ</a:t>
            </a:r>
          </a:p>
          <a:p>
            <a:pPr marL="1028700" indent="-1028700">
              <a:lnSpc>
                <a:spcPct val="150000"/>
              </a:lnSpc>
              <a:buAutoNum type="romanUcPeriod"/>
            </a:pPr>
            <a:r>
              <a:rPr lang="vi-VN" sz="4800" b="1" dirty="0" smtClean="0">
                <a:solidFill>
                  <a:srgbClr val="3E4B22"/>
                </a:solidFill>
              </a:rPr>
              <a:t>CÁCH LÀM BÀI NGHỊ LUẬN VỀ MỘT ĐOẠN THƠ, BÀI THƠ</a:t>
            </a:r>
          </a:p>
          <a:p>
            <a:pPr marL="1028700" indent="-1028700">
              <a:lnSpc>
                <a:spcPct val="150000"/>
              </a:lnSpc>
              <a:buAutoNum type="romanUcPeriod"/>
            </a:pPr>
            <a:r>
              <a:rPr lang="vi-VN" sz="4800" b="1" dirty="0" smtClean="0">
                <a:solidFill>
                  <a:srgbClr val="3E4B22"/>
                </a:solidFill>
              </a:rPr>
              <a:t>LUYỆN TẬP</a:t>
            </a:r>
            <a:endParaRPr lang="en-US" sz="4800" b="1" dirty="0">
              <a:solidFill>
                <a:srgbClr val="3E4B22"/>
              </a:solidFill>
            </a:endParaRPr>
          </a:p>
        </p:txBody>
      </p:sp>
      <p:grpSp>
        <p:nvGrpSpPr>
          <p:cNvPr id="8" name="Group 8"/>
          <p:cNvGrpSpPr/>
          <p:nvPr/>
        </p:nvGrpSpPr>
        <p:grpSpPr>
          <a:xfrm>
            <a:off x="15325972" y="3615170"/>
            <a:ext cx="2962028" cy="2822108"/>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18071" y="4550487"/>
            <a:ext cx="777829" cy="951473"/>
          </a:xfrm>
          <a:prstGeom prst="rect">
            <a:avLst/>
          </a:prstGeom>
        </p:spPr>
      </p:pic>
      <p:sp>
        <p:nvSpPr>
          <p:cNvPr id="11" name="AutoShape 11"/>
          <p:cNvSpPr/>
          <p:nvPr/>
        </p:nvSpPr>
        <p:spPr>
          <a:xfrm>
            <a:off x="3646592" y="2095500"/>
            <a:ext cx="7939551" cy="0"/>
          </a:xfrm>
          <a:prstGeom prst="line">
            <a:avLst/>
          </a:prstGeom>
          <a:ln w="28575" cap="rnd">
            <a:solidFill>
              <a:srgbClr val="E8D634"/>
            </a:solidFill>
            <a:prstDash val="solid"/>
            <a:headEnd type="none" w="sm" len="sm"/>
            <a:tailEnd type="none" w="sm" len="sm"/>
          </a:ln>
        </p:spPr>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39600" y="926361"/>
            <a:ext cx="1135744" cy="863167"/>
          </a:xfrm>
          <a:prstGeom prst="rect">
            <a:avLst/>
          </a:prstGeom>
        </p:spPr>
      </p:pic>
      <p:sp>
        <p:nvSpPr>
          <p:cNvPr id="16" name="TextBox 16"/>
          <p:cNvSpPr txBox="1"/>
          <p:nvPr/>
        </p:nvSpPr>
        <p:spPr>
          <a:xfrm>
            <a:off x="3646592" y="800100"/>
            <a:ext cx="8548782" cy="1115690"/>
          </a:xfrm>
          <a:prstGeom prst="rect">
            <a:avLst/>
          </a:prstGeom>
        </p:spPr>
        <p:txBody>
          <a:bodyPr wrap="square" lIns="0" tIns="0" rIns="0" bIns="0" rtlCol="0" anchor="t">
            <a:spAutoFit/>
          </a:bodyPr>
          <a:lstStyle/>
          <a:p>
            <a:pPr>
              <a:lnSpc>
                <a:spcPts val="8679"/>
              </a:lnSpc>
              <a:spcBef>
                <a:spcPct val="0"/>
              </a:spcBef>
            </a:pPr>
            <a:r>
              <a:rPr lang="vi-VN" sz="6400" b="1" spc="130" dirty="0" smtClean="0">
                <a:solidFill>
                  <a:srgbClr val="3E4B22"/>
                </a:solidFill>
              </a:rPr>
              <a:t>NỘI DUNG BÀI HỌC</a:t>
            </a:r>
            <a:endParaRPr lang="en-US" sz="6400" b="1" spc="130" dirty="0">
              <a:solidFill>
                <a:srgbClr val="3E4B22"/>
              </a:solidFill>
            </a:endParaR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229758" y="-571006"/>
            <a:ext cx="2849499" cy="41148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9789" flipH="1">
            <a:off x="-1060200" y="-35172"/>
            <a:ext cx="6197490" cy="89494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1286" y="2797373"/>
            <a:ext cx="4453376" cy="4692254"/>
          </a:xfrm>
          <a:prstGeom prst="rect">
            <a:avLst/>
          </a:prstGeom>
        </p:spPr>
      </p:pic>
      <p:sp>
        <p:nvSpPr>
          <p:cNvPr id="4" name="TextBox 4"/>
          <p:cNvSpPr txBox="1"/>
          <p:nvPr/>
        </p:nvSpPr>
        <p:spPr>
          <a:xfrm>
            <a:off x="6856665" y="3666172"/>
            <a:ext cx="10467975" cy="2795637"/>
          </a:xfrm>
          <a:prstGeom prst="rect">
            <a:avLst/>
          </a:prstGeom>
        </p:spPr>
        <p:txBody>
          <a:bodyPr wrap="square" lIns="0" tIns="0" rIns="0" bIns="0" rtlCol="0" anchor="t">
            <a:spAutoFit/>
          </a:bodyPr>
          <a:lstStyle/>
          <a:p>
            <a:pPr algn="ctr">
              <a:lnSpc>
                <a:spcPct val="150000"/>
              </a:lnSpc>
            </a:pPr>
            <a:r>
              <a:rPr lang="vi-VN" sz="6400" b="1" dirty="0" smtClean="0">
                <a:solidFill>
                  <a:srgbClr val="3E4B22"/>
                </a:solidFill>
              </a:rPr>
              <a:t>I. ĐỀ BÀI NGHỊ LUẬN VỀ MỘT ĐOẠN THƠ, BÀI THƠ</a:t>
            </a:r>
            <a:endParaRPr lang="en-US" sz="6400" b="1" dirty="0">
              <a:solidFill>
                <a:srgbClr val="3E4B22"/>
              </a:solidFill>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07404" y="-2548233"/>
            <a:ext cx="2849499" cy="41148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981200" y="571500"/>
            <a:ext cx="15049500" cy="1295226"/>
          </a:xfrm>
          <a:prstGeom prst="rect">
            <a:avLst/>
          </a:prstGeom>
        </p:spPr>
        <p:txBody>
          <a:bodyPr wrap="square" lIns="0" tIns="0" rIns="0" bIns="0" rtlCol="0" anchor="t">
            <a:spAutoFit/>
          </a:bodyPr>
          <a:lstStyle/>
          <a:p>
            <a:pPr algn="ctr">
              <a:lnSpc>
                <a:spcPts val="10080"/>
              </a:lnSpc>
              <a:spcBef>
                <a:spcPct val="0"/>
              </a:spcBef>
            </a:pPr>
            <a:r>
              <a:rPr lang="vi-VN" sz="5600" b="1" dirty="0" smtClean="0">
                <a:solidFill>
                  <a:srgbClr val="3E4B22"/>
                </a:solidFill>
              </a:rPr>
              <a:t>I. Đề bài nghị luận về một đoạn văn, bài thơ</a:t>
            </a:r>
            <a:endParaRPr lang="en-US" sz="5600" b="1" dirty="0">
              <a:solidFill>
                <a:srgbClr val="3E4B22"/>
              </a:solidFill>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85612">
            <a:off x="-1602402" y="-1860066"/>
            <a:ext cx="3673098" cy="5304112"/>
          </a:xfrm>
          <a:prstGeom prst="rect">
            <a:avLst/>
          </a:prstGeom>
        </p:spPr>
      </p:pic>
      <p:sp>
        <p:nvSpPr>
          <p:cNvPr id="18" name="TextBox 17"/>
          <p:cNvSpPr txBox="1"/>
          <p:nvPr/>
        </p:nvSpPr>
        <p:spPr>
          <a:xfrm>
            <a:off x="662161" y="1825019"/>
            <a:ext cx="17039874" cy="1200329"/>
          </a:xfrm>
          <a:prstGeom prst="rect">
            <a:avLst/>
          </a:prstGeom>
          <a:noFill/>
        </p:spPr>
        <p:txBody>
          <a:bodyPr wrap="square" rtlCol="0">
            <a:spAutoFit/>
          </a:bodyPr>
          <a:lstStyle/>
          <a:p>
            <a:pPr>
              <a:lnSpc>
                <a:spcPct val="150000"/>
              </a:lnSpc>
            </a:pPr>
            <a:r>
              <a:rPr lang="vi-VN" sz="4800" b="1" i="1" dirty="0" smtClean="0">
                <a:solidFill>
                  <a:srgbClr val="FF0000"/>
                </a:solidFill>
              </a:rPr>
              <a:t>	Đọc các đề bài trong SGK và trả lời câu hỏi: (tr79 – 80)</a:t>
            </a:r>
            <a:endParaRPr lang="en-US" sz="4800" b="1" i="1" dirty="0">
              <a:solidFill>
                <a:srgbClr val="FF0000"/>
              </a:solidFill>
            </a:endParaRPr>
          </a:p>
        </p:txBody>
      </p:sp>
      <p:sp>
        <p:nvSpPr>
          <p:cNvPr id="19" name="TextBox 18"/>
          <p:cNvSpPr txBox="1"/>
          <p:nvPr/>
        </p:nvSpPr>
        <p:spPr>
          <a:xfrm>
            <a:off x="2395889" y="3122247"/>
            <a:ext cx="13496221" cy="2896499"/>
          </a:xfrm>
          <a:prstGeom prst="rect">
            <a:avLst/>
          </a:prstGeom>
          <a:noFill/>
        </p:spPr>
        <p:txBody>
          <a:bodyPr wrap="square" rtlCol="0">
            <a:spAutoFit/>
          </a:bodyPr>
          <a:lstStyle/>
          <a:p>
            <a:pPr marL="742950" indent="-742950" algn="just">
              <a:lnSpc>
                <a:spcPct val="150000"/>
              </a:lnSpc>
              <a:buAutoNum type="alphaLcPeriod"/>
            </a:pPr>
            <a:r>
              <a:rPr lang="vi-VN" sz="4200" dirty="0" smtClean="0"/>
              <a:t>Các đề bài  được cấu tạo như thế nào?</a:t>
            </a:r>
          </a:p>
          <a:p>
            <a:pPr marL="742950" indent="-742950" algn="just">
              <a:lnSpc>
                <a:spcPct val="150000"/>
              </a:lnSpc>
              <a:buAutoNum type="alphaLcPeriod"/>
            </a:pPr>
            <a:r>
              <a:rPr lang="vi-VN" sz="4200" dirty="0" smtClean="0"/>
              <a:t>Các từ trong đề bài như phân tích, cảm nhận và suy nghĩ biểu thị những yêu cầu gì đối với bài làm? </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981200" y="571500"/>
            <a:ext cx="15049500" cy="1295226"/>
          </a:xfrm>
          <a:prstGeom prst="rect">
            <a:avLst/>
          </a:prstGeom>
        </p:spPr>
        <p:txBody>
          <a:bodyPr wrap="square" lIns="0" tIns="0" rIns="0" bIns="0" rtlCol="0" anchor="t">
            <a:spAutoFit/>
          </a:bodyPr>
          <a:lstStyle/>
          <a:p>
            <a:pPr algn="ctr">
              <a:lnSpc>
                <a:spcPts val="10080"/>
              </a:lnSpc>
              <a:spcBef>
                <a:spcPct val="0"/>
              </a:spcBef>
            </a:pPr>
            <a:r>
              <a:rPr lang="vi-VN" sz="5600" b="1" dirty="0" smtClean="0">
                <a:solidFill>
                  <a:srgbClr val="3E4B22"/>
                </a:solidFill>
              </a:rPr>
              <a:t>I. Đề bài nghị luận về một đoạn văn, bài thơ</a:t>
            </a:r>
            <a:endParaRPr lang="en-US" sz="5600" b="1" dirty="0">
              <a:solidFill>
                <a:srgbClr val="3E4B22"/>
              </a:solidFill>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85612">
            <a:off x="-1602402" y="-1860066"/>
            <a:ext cx="3673098" cy="5304112"/>
          </a:xfrm>
          <a:prstGeom prst="rect">
            <a:avLst/>
          </a:prstGeom>
        </p:spPr>
      </p:pic>
      <p:sp>
        <p:nvSpPr>
          <p:cNvPr id="19" name="TextBox 18"/>
          <p:cNvSpPr txBox="1"/>
          <p:nvPr/>
        </p:nvSpPr>
        <p:spPr>
          <a:xfrm>
            <a:off x="2362200" y="2023884"/>
            <a:ext cx="13496221" cy="942053"/>
          </a:xfrm>
          <a:prstGeom prst="rect">
            <a:avLst/>
          </a:prstGeom>
          <a:noFill/>
        </p:spPr>
        <p:txBody>
          <a:bodyPr wrap="square" rtlCol="0">
            <a:spAutoFit/>
          </a:bodyPr>
          <a:lstStyle/>
          <a:p>
            <a:pPr marL="742950" indent="-742950" algn="just">
              <a:lnSpc>
                <a:spcPct val="150000"/>
              </a:lnSpc>
              <a:buAutoNum type="alphaLcPeriod"/>
            </a:pPr>
            <a:r>
              <a:rPr lang="vi-VN" sz="4200" b="1" i="1" dirty="0" smtClean="0"/>
              <a:t>Các đề bài  được cấu tạo như thế nào?</a:t>
            </a:r>
          </a:p>
        </p:txBody>
      </p:sp>
      <p:sp>
        <p:nvSpPr>
          <p:cNvPr id="3" name="Rectangle 2"/>
          <p:cNvSpPr/>
          <p:nvPr/>
        </p:nvSpPr>
        <p:spPr>
          <a:xfrm>
            <a:off x="1814512" y="3123095"/>
            <a:ext cx="14668500" cy="3970318"/>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b="1" dirty="0" smtClean="0">
                <a:solidFill>
                  <a:srgbClr val="000000"/>
                </a:solidFill>
              </a:rPr>
              <a:t>Đề </a:t>
            </a:r>
            <a:r>
              <a:rPr lang="vi-VN" sz="4200" b="1" dirty="0">
                <a:solidFill>
                  <a:srgbClr val="000000"/>
                </a:solidFill>
              </a:rPr>
              <a:t>có những từ ngữ chỉ rõ cách thức bài làm:</a:t>
            </a:r>
            <a:r>
              <a:rPr lang="vi-VN" sz="4200" dirty="0">
                <a:solidFill>
                  <a:srgbClr val="000000"/>
                </a:solidFill>
              </a:rPr>
              <a:t> </a:t>
            </a:r>
            <a:r>
              <a:rPr lang="vi-VN" sz="4200" i="1" dirty="0">
                <a:solidFill>
                  <a:srgbClr val="000000"/>
                </a:solidFill>
              </a:rPr>
              <a:t>phân tích, cảm nhận và suy nghĩ, gợi cho em những suy nghĩ gì,</a:t>
            </a:r>
            <a:r>
              <a:rPr lang="vi-VN" sz="4200" dirty="0">
                <a:solidFill>
                  <a:srgbClr val="000000"/>
                </a:solidFill>
              </a:rPr>
              <a:t> ... </a:t>
            </a:r>
            <a:r>
              <a:rPr lang="vi-VN" sz="4200" b="1" i="1" dirty="0">
                <a:solidFill>
                  <a:srgbClr val="000000"/>
                </a:solidFill>
              </a:rPr>
              <a:t>(đề 1, 2, 3, 5, 6, 8</a:t>
            </a:r>
            <a:r>
              <a:rPr lang="vi-VN" sz="4200" b="1" i="1" dirty="0" smtClean="0">
                <a:solidFill>
                  <a:srgbClr val="000000"/>
                </a:solidFill>
              </a:rPr>
              <a:t>).</a:t>
            </a:r>
          </a:p>
          <a:p>
            <a:pPr marL="571500" indent="-571500" algn="just">
              <a:lnSpc>
                <a:spcPct val="150000"/>
              </a:lnSpc>
              <a:buFont typeface="Wingdings" panose="05000000000000000000" pitchFamily="2" charset="2"/>
              <a:buChar char="q"/>
            </a:pPr>
            <a:r>
              <a:rPr lang="vi-VN" sz="4200" b="1" dirty="0" smtClean="0">
                <a:solidFill>
                  <a:srgbClr val="000000"/>
                </a:solidFill>
              </a:rPr>
              <a:t>Đề </a:t>
            </a:r>
            <a:r>
              <a:rPr lang="vi-VN" sz="4200" b="1" dirty="0">
                <a:solidFill>
                  <a:srgbClr val="000000"/>
                </a:solidFill>
              </a:rPr>
              <a:t>không đưa ra yêu cầu, mệnh lệnh cụ thể </a:t>
            </a:r>
            <a:r>
              <a:rPr lang="vi-VN" sz="4200" b="1" i="1" dirty="0">
                <a:solidFill>
                  <a:srgbClr val="000000"/>
                </a:solidFill>
              </a:rPr>
              <a:t>(Đề 4, 7)</a:t>
            </a:r>
            <a:r>
              <a:rPr lang="vi-VN" sz="4200" dirty="0">
                <a:solidFill>
                  <a:srgbClr val="000000"/>
                </a:solidFill>
              </a:rPr>
              <a:t>.</a:t>
            </a:r>
            <a:endParaRPr lang="vi-VN" sz="4200" b="0" i="0" dirty="0">
              <a:solidFill>
                <a:srgbClr val="000000"/>
              </a:solidFill>
              <a:effectLst/>
            </a:endParaRPr>
          </a:p>
        </p:txBody>
      </p:sp>
    </p:spTree>
    <p:extLst>
      <p:ext uri="{BB962C8B-B14F-4D97-AF65-F5344CB8AC3E}">
        <p14:creationId xmlns:p14="http://schemas.microsoft.com/office/powerpoint/2010/main" val="37163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981200" y="571500"/>
            <a:ext cx="15049500" cy="1295226"/>
          </a:xfrm>
          <a:prstGeom prst="rect">
            <a:avLst/>
          </a:prstGeom>
        </p:spPr>
        <p:txBody>
          <a:bodyPr wrap="square" lIns="0" tIns="0" rIns="0" bIns="0" rtlCol="0" anchor="t">
            <a:spAutoFit/>
          </a:bodyPr>
          <a:lstStyle/>
          <a:p>
            <a:pPr algn="ctr">
              <a:lnSpc>
                <a:spcPts val="10080"/>
              </a:lnSpc>
              <a:spcBef>
                <a:spcPct val="0"/>
              </a:spcBef>
            </a:pPr>
            <a:r>
              <a:rPr lang="vi-VN" sz="5600" b="1" dirty="0" smtClean="0">
                <a:solidFill>
                  <a:srgbClr val="3E4B22"/>
                </a:solidFill>
              </a:rPr>
              <a:t>I. Đề bài nghị luận về một đoạn văn, bài thơ</a:t>
            </a:r>
            <a:endParaRPr lang="en-US" sz="5600" b="1" dirty="0">
              <a:solidFill>
                <a:srgbClr val="3E4B22"/>
              </a:solidFill>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585612">
            <a:off x="-1602402" y="-1860066"/>
            <a:ext cx="3673098" cy="5304112"/>
          </a:xfrm>
          <a:prstGeom prst="rect">
            <a:avLst/>
          </a:prstGeom>
        </p:spPr>
      </p:pic>
      <p:sp>
        <p:nvSpPr>
          <p:cNvPr id="19" name="TextBox 18"/>
          <p:cNvSpPr txBox="1"/>
          <p:nvPr/>
        </p:nvSpPr>
        <p:spPr>
          <a:xfrm>
            <a:off x="2171700" y="1807644"/>
            <a:ext cx="14668500" cy="2031325"/>
          </a:xfrm>
          <a:prstGeom prst="rect">
            <a:avLst/>
          </a:prstGeom>
          <a:noFill/>
        </p:spPr>
        <p:txBody>
          <a:bodyPr wrap="square" rtlCol="0">
            <a:spAutoFit/>
          </a:bodyPr>
          <a:lstStyle/>
          <a:p>
            <a:pPr algn="just">
              <a:lnSpc>
                <a:spcPct val="150000"/>
              </a:lnSpc>
            </a:pPr>
            <a:r>
              <a:rPr lang="vi-VN" sz="4200" b="1" i="1" dirty="0" smtClean="0"/>
              <a:t>b.  Các </a:t>
            </a:r>
            <a:r>
              <a:rPr lang="vi-VN" sz="4200" b="1" i="1" dirty="0"/>
              <a:t>từ trong đề bài như phân tích, cảm nhận và suy nghĩ biểu thị những yêu cầu gì đối với bài làm? </a:t>
            </a:r>
          </a:p>
        </p:txBody>
      </p:sp>
      <p:sp>
        <p:nvSpPr>
          <p:cNvPr id="3" name="Rectangle 2"/>
          <p:cNvSpPr/>
          <p:nvPr/>
        </p:nvSpPr>
        <p:spPr>
          <a:xfrm>
            <a:off x="1952625" y="3822750"/>
            <a:ext cx="14668500" cy="5909310"/>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b="1" dirty="0" smtClean="0">
                <a:solidFill>
                  <a:srgbClr val="FF0000"/>
                </a:solidFill>
              </a:rPr>
              <a:t>Phân tích: </a:t>
            </a:r>
            <a:r>
              <a:rPr lang="vi-VN" sz="4200" dirty="0">
                <a:solidFill>
                  <a:srgbClr val="000000"/>
                </a:solidFill>
              </a:rPr>
              <a:t>phân tách, xem xét đối tượng dưới nhiều góc độ, đối chiếu, so sánh... để từ đó đi đến nhận định về đối tượng, nghiêng về nghị luận</a:t>
            </a:r>
            <a:r>
              <a:rPr lang="vi-VN" sz="4200" dirty="0" smtClean="0">
                <a:solidFill>
                  <a:srgbClr val="000000"/>
                </a:solidFill>
              </a:rPr>
              <a:t>.</a:t>
            </a:r>
            <a:endParaRPr lang="vi-VN" sz="4200" dirty="0">
              <a:solidFill>
                <a:srgbClr val="000000"/>
              </a:solidFill>
            </a:endParaRPr>
          </a:p>
          <a:p>
            <a:pPr marL="571500" indent="-571500" algn="just">
              <a:lnSpc>
                <a:spcPct val="150000"/>
              </a:lnSpc>
              <a:buFont typeface="Wingdings" panose="05000000000000000000" pitchFamily="2" charset="2"/>
              <a:buChar char="q"/>
            </a:pPr>
            <a:r>
              <a:rPr lang="vi-VN" sz="4200" dirty="0">
                <a:solidFill>
                  <a:srgbClr val="000000"/>
                </a:solidFill>
              </a:rPr>
              <a:t> </a:t>
            </a:r>
            <a:r>
              <a:rPr lang="vi-VN" sz="4200" b="1" dirty="0" smtClean="0">
                <a:solidFill>
                  <a:srgbClr val="FF0000"/>
                </a:solidFill>
              </a:rPr>
              <a:t>Cảm </a:t>
            </a:r>
            <a:r>
              <a:rPr lang="vi-VN" sz="4200" b="1" dirty="0">
                <a:solidFill>
                  <a:srgbClr val="FF0000"/>
                </a:solidFill>
              </a:rPr>
              <a:t>nhận: </a:t>
            </a:r>
            <a:r>
              <a:rPr lang="vi-VN" sz="4200" dirty="0">
                <a:solidFill>
                  <a:srgbClr val="000000"/>
                </a:solidFill>
              </a:rPr>
              <a:t>nhấn mạnh đến việc đưa ra cảm thụ, ấn tượng riêng</a:t>
            </a:r>
            <a:r>
              <a:rPr lang="vi-VN" sz="4200" dirty="0" smtClean="0">
                <a:solidFill>
                  <a:srgbClr val="000000"/>
                </a:solidFill>
              </a:rPr>
              <a:t>.</a:t>
            </a:r>
            <a:endParaRPr lang="vi-VN" sz="4200" dirty="0">
              <a:solidFill>
                <a:srgbClr val="000000"/>
              </a:solidFill>
            </a:endParaRPr>
          </a:p>
          <a:p>
            <a:pPr marL="571500" indent="-571500" algn="just">
              <a:lnSpc>
                <a:spcPct val="150000"/>
              </a:lnSpc>
              <a:buFont typeface="Wingdings" panose="05000000000000000000" pitchFamily="2" charset="2"/>
              <a:buChar char="q"/>
            </a:pPr>
            <a:r>
              <a:rPr lang="vi-VN" sz="4200" dirty="0">
                <a:solidFill>
                  <a:srgbClr val="000000"/>
                </a:solidFill>
              </a:rPr>
              <a:t> </a:t>
            </a:r>
            <a:r>
              <a:rPr lang="vi-VN" sz="4200" b="1" dirty="0" smtClean="0">
                <a:solidFill>
                  <a:srgbClr val="FF0000"/>
                </a:solidFill>
              </a:rPr>
              <a:t>Suy nghĩ: </a:t>
            </a:r>
            <a:r>
              <a:rPr lang="vi-VN" sz="4200" dirty="0">
                <a:solidFill>
                  <a:srgbClr val="000000"/>
                </a:solidFill>
              </a:rPr>
              <a:t>nhấn mạnh nhận định, đánh giá về đối tượng.</a:t>
            </a:r>
            <a:endParaRPr lang="vi-VN" sz="4200" i="0" dirty="0">
              <a:solidFill>
                <a:srgbClr val="000000"/>
              </a:solidFill>
              <a:effectLst/>
            </a:endParaRPr>
          </a:p>
        </p:txBody>
      </p:sp>
    </p:spTree>
    <p:extLst>
      <p:ext uri="{BB962C8B-B14F-4D97-AF65-F5344CB8AC3E}">
        <p14:creationId xmlns:p14="http://schemas.microsoft.com/office/powerpoint/2010/main" val="32929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39789" flipH="1">
            <a:off x="-1060200" y="-35172"/>
            <a:ext cx="6197490" cy="89494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1286" y="2797373"/>
            <a:ext cx="4453376" cy="4692254"/>
          </a:xfrm>
          <a:prstGeom prst="rect">
            <a:avLst/>
          </a:prstGeom>
        </p:spPr>
      </p:pic>
      <p:sp>
        <p:nvSpPr>
          <p:cNvPr id="4" name="TextBox 4"/>
          <p:cNvSpPr txBox="1"/>
          <p:nvPr/>
        </p:nvSpPr>
        <p:spPr>
          <a:xfrm>
            <a:off x="6204662" y="3390900"/>
            <a:ext cx="11680456" cy="2954655"/>
          </a:xfrm>
          <a:prstGeom prst="rect">
            <a:avLst/>
          </a:prstGeom>
        </p:spPr>
        <p:txBody>
          <a:bodyPr wrap="square" lIns="0" tIns="0" rIns="0" bIns="0" rtlCol="0" anchor="t">
            <a:spAutoFit/>
          </a:bodyPr>
          <a:lstStyle/>
          <a:p>
            <a:pPr algn="ctr">
              <a:lnSpc>
                <a:spcPct val="150000"/>
              </a:lnSpc>
            </a:pPr>
            <a:r>
              <a:rPr lang="vi-VN" sz="6400" b="1" dirty="0" smtClean="0">
                <a:solidFill>
                  <a:srgbClr val="3E4B22"/>
                </a:solidFill>
              </a:rPr>
              <a:t>II. CÁCH LÀM BÀI NGHỊ LUẬN VỀ MỘT ĐOẠN THƠ, BÀI THƠ</a:t>
            </a:r>
            <a:endParaRPr lang="en-US" sz="6400" b="1" dirty="0">
              <a:solidFill>
                <a:srgbClr val="3E4B22"/>
              </a:solidFill>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07404" y="-2548233"/>
            <a:ext cx="2849499" cy="4114800"/>
          </a:xfrm>
          <a:prstGeom prst="rect">
            <a:avLst/>
          </a:prstGeom>
        </p:spPr>
      </p:pic>
    </p:spTree>
    <p:extLst>
      <p:ext uri="{BB962C8B-B14F-4D97-AF65-F5344CB8AC3E}">
        <p14:creationId xmlns:p14="http://schemas.microsoft.com/office/powerpoint/2010/main" val="3904277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1298</Words>
  <PresentationFormat>Custom</PresentationFormat>
  <Paragraphs>103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Times New Roman</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2021-12-09T15:48:05Z</dcterms:modified>
  <dc:identifier>DAEtUBLhDZE</dc:identifier>
</cp:coreProperties>
</file>