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7" r:id="rId3"/>
    <p:sldId id="266" r:id="rId4"/>
    <p:sldId id="256" r:id="rId5"/>
    <p:sldId id="258" r:id="rId6"/>
    <p:sldId id="264" r:id="rId7"/>
    <p:sldId id="259" r:id="rId8"/>
    <p:sldId id="260" r:id="rId9"/>
    <p:sldId id="261" r:id="rId10"/>
    <p:sldId id="262" r:id="rId11"/>
    <p:sldId id="273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146D-8366-4B3E-95AC-0FC3E355DD54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AF43D-35BA-4531-AE40-3F962E696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3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30369D-7B04-4030-B75C-043B342868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4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6711-DAAB-45DE-99BD-5B04FE94635C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851E-08F9-4E03-B0C2-EE61CE65C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7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6711-DAAB-45DE-99BD-5B04FE94635C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851E-08F9-4E03-B0C2-EE61CE65C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6711-DAAB-45DE-99BD-5B04FE94635C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851E-08F9-4E03-B0C2-EE61CE65C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4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EA6588-7D75-45B2-B4F9-3CFC47C2C19A}" type="datetimeFigureOut">
              <a:rPr lang="vi-VN" smtClean="0">
                <a:solidFill>
                  <a:prstClr val="black"/>
                </a:solidFill>
              </a:rPr>
              <a:pPr/>
              <a:t>27/09/2022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B8E78A-EFFB-4302-B783-DB5B8ACBD0C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86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6588-7D75-45B2-B4F9-3CFC47C2C19A}" type="datetimeFigureOut">
              <a:rPr lang="vi-VN" smtClean="0">
                <a:solidFill>
                  <a:prstClr val="black"/>
                </a:solidFill>
              </a:rPr>
              <a:pPr/>
              <a:t>27/09/2022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78A-EFFB-4302-B783-DB5B8ACBD0C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80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6588-7D75-45B2-B4F9-3CFC47C2C19A}" type="datetimeFigureOut">
              <a:rPr lang="vi-VN" smtClean="0">
                <a:solidFill>
                  <a:prstClr val="black"/>
                </a:solidFill>
              </a:rPr>
              <a:pPr/>
              <a:t>27/09/2022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78A-EFFB-4302-B783-DB5B8ACBD0C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059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6588-7D75-45B2-B4F9-3CFC47C2C19A}" type="datetimeFigureOut">
              <a:rPr lang="vi-VN" smtClean="0">
                <a:solidFill>
                  <a:prstClr val="black"/>
                </a:solidFill>
              </a:rPr>
              <a:pPr/>
              <a:t>27/09/2022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78A-EFFB-4302-B783-DB5B8ACBD0C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3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6588-7D75-45B2-B4F9-3CFC47C2C19A}" type="datetimeFigureOut">
              <a:rPr lang="vi-VN" smtClean="0">
                <a:solidFill>
                  <a:prstClr val="black"/>
                </a:solidFill>
              </a:rPr>
              <a:pPr/>
              <a:t>27/09/2022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78A-EFFB-4302-B783-DB5B8ACBD0C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382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6588-7D75-45B2-B4F9-3CFC47C2C19A}" type="datetimeFigureOut">
              <a:rPr lang="vi-VN" smtClean="0">
                <a:solidFill>
                  <a:prstClr val="black"/>
                </a:solidFill>
              </a:rPr>
              <a:pPr/>
              <a:t>27/09/2022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78A-EFFB-4302-B783-DB5B8ACBD0C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86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6588-7D75-45B2-B4F9-3CFC47C2C19A}" type="datetimeFigureOut">
              <a:rPr lang="vi-VN" smtClean="0">
                <a:solidFill>
                  <a:prstClr val="black"/>
                </a:solidFill>
              </a:rPr>
              <a:pPr/>
              <a:t>27/09/2022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78A-EFFB-4302-B783-DB5B8ACBD0C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21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6588-7D75-45B2-B4F9-3CFC47C2C19A}" type="datetimeFigureOut">
              <a:rPr lang="vi-VN" smtClean="0">
                <a:solidFill>
                  <a:prstClr val="black"/>
                </a:solidFill>
              </a:rPr>
              <a:pPr/>
              <a:t>27/09/2022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78A-EFFB-4302-B783-DB5B8ACBD0C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62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6711-DAAB-45DE-99BD-5B04FE94635C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851E-08F9-4E03-B0C2-EE61CE65C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18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6588-7D75-45B2-B4F9-3CFC47C2C19A}" type="datetimeFigureOut">
              <a:rPr lang="vi-VN" smtClean="0">
                <a:solidFill>
                  <a:prstClr val="black"/>
                </a:solidFill>
              </a:rPr>
              <a:pPr/>
              <a:t>27/09/2022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78A-EFFB-4302-B783-DB5B8ACBD0C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05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6E2A-C336-4894-B342-9F3A82D935B1}" type="datetimeFigureOut">
              <a:rPr lang="en-US" smtClean="0">
                <a:solidFill>
                  <a:prstClr val="black"/>
                </a:solidFill>
              </a:rPr>
              <a:pPr/>
              <a:t>9/27/2022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678-1D71-493C-9652-8C194A6F160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4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6E2A-C336-4894-B342-9F3A82D935B1}" type="datetimeFigureOut">
              <a:rPr lang="en-US" smtClean="0">
                <a:solidFill>
                  <a:prstClr val="black"/>
                </a:solidFill>
              </a:rPr>
              <a:pPr/>
              <a:t>9/27/2022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678-1D71-493C-9652-8C194A6F160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985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6E2A-C336-4894-B342-9F3A82D935B1}" type="datetimeFigureOut">
              <a:rPr lang="en-US" smtClean="0">
                <a:solidFill>
                  <a:prstClr val="black"/>
                </a:solidFill>
              </a:rPr>
              <a:pPr/>
              <a:t>9/27/2022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678-1D71-493C-9652-8C194A6F160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8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6E2A-C336-4894-B342-9F3A82D935B1}" type="datetimeFigureOut">
              <a:rPr lang="en-US" smtClean="0">
                <a:solidFill>
                  <a:prstClr val="black"/>
                </a:solidFill>
              </a:rPr>
              <a:pPr/>
              <a:t>9/27/2022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678-1D71-493C-9652-8C194A6F160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69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6E2A-C336-4894-B342-9F3A82D935B1}" type="datetimeFigureOut">
              <a:rPr lang="en-US" smtClean="0">
                <a:solidFill>
                  <a:prstClr val="black"/>
                </a:solidFill>
              </a:rPr>
              <a:pPr/>
              <a:t>9/27/2022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678-1D71-493C-9652-8C194A6F160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198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6E2A-C336-4894-B342-9F3A82D935B1}" type="datetimeFigureOut">
              <a:rPr lang="en-US" smtClean="0">
                <a:solidFill>
                  <a:prstClr val="black"/>
                </a:solidFill>
              </a:rPr>
              <a:pPr/>
              <a:t>9/27/2022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7678-1D71-493C-9652-8C194A6F160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28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6588-7D75-45B2-B4F9-3CFC47C2C19A}" type="datetimeFigureOut">
              <a:rPr lang="vi-VN" smtClean="0">
                <a:solidFill>
                  <a:prstClr val="black"/>
                </a:solidFill>
              </a:rPr>
              <a:pPr/>
              <a:t>27/09/2022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78A-EFFB-4302-B783-DB5B8ACBD0C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870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6588-7D75-45B2-B4F9-3CFC47C2C19A}" type="datetimeFigureOut">
              <a:rPr lang="vi-VN" smtClean="0">
                <a:solidFill>
                  <a:prstClr val="black"/>
                </a:solidFill>
              </a:rPr>
              <a:pPr/>
              <a:t>27/09/2022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78A-EFFB-4302-B783-DB5B8ACBD0C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16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15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6711-DAAB-45DE-99BD-5B04FE94635C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851E-08F9-4E03-B0C2-EE61CE65C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87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7025679" y="2493800"/>
            <a:ext cx="3437600" cy="36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822933" y="740367"/>
            <a:ext cx="10546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578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6711-DAAB-45DE-99BD-5B04FE94635C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851E-08F9-4E03-B0C2-EE61CE65C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6711-DAAB-45DE-99BD-5B04FE94635C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851E-08F9-4E03-B0C2-EE61CE65C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1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6711-DAAB-45DE-99BD-5B04FE94635C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851E-08F9-4E03-B0C2-EE61CE65C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6711-DAAB-45DE-99BD-5B04FE94635C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851E-08F9-4E03-B0C2-EE61CE65C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1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6711-DAAB-45DE-99BD-5B04FE94635C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851E-08F9-4E03-B0C2-EE61CE65C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8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6711-DAAB-45DE-99BD-5B04FE94635C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851E-08F9-4E03-B0C2-EE61CE65C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8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6711-DAAB-45DE-99BD-5B04FE94635C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851E-08F9-4E03-B0C2-EE61CE65C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1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886E2A-C336-4894-B342-9F3A82D935B1}" type="datetimeFigureOut">
              <a:rPr lang="en-US" smtClean="0">
                <a:solidFill>
                  <a:prstClr val="black"/>
                </a:solidFill>
              </a:rPr>
              <a:pPr/>
              <a:t>9/27/2022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337678-1D71-493C-9652-8C194A6F160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8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aca458d_6df05cb9_7330ff78ed541cd96c7a978927907419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89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889000" y="285750"/>
            <a:ext cx="1066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Snap ITC" panose="04040A07060A02020202" pitchFamily="82" charset="0"/>
              </a:rPr>
              <a:t>TRƯỜNG THCS </a:t>
            </a:r>
            <a:r>
              <a:rPr lang="en-US" sz="2800" b="1" dirty="0">
                <a:solidFill>
                  <a:srgbClr val="C00000"/>
                </a:solidFill>
                <a:latin typeface="Snap ITC" panose="04040A07060A02020202" pitchFamily="82" charset="0"/>
                <a:cs typeface="Times New Roman" pitchFamily="18" charset="0"/>
              </a:rPr>
              <a:t>KBT</a:t>
            </a:r>
          </a:p>
        </p:txBody>
      </p:sp>
      <p:sp>
        <p:nvSpPr>
          <p:cNvPr id="2052" name="WordArt 10"/>
          <p:cNvSpPr>
            <a:spLocks noChangeArrowheads="1" noChangeShapeType="1" noTextEdit="1"/>
          </p:cNvSpPr>
          <p:nvPr/>
        </p:nvSpPr>
        <p:spPr bwMode="auto">
          <a:xfrm>
            <a:off x="1828800" y="822325"/>
            <a:ext cx="82169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66"/>
                    </a:gs>
                    <a:gs pos="50000">
                      <a:srgbClr val="410041"/>
                    </a:gs>
                    <a:gs pos="100000">
                      <a:srgbClr val="6600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66"/>
                    </a:gs>
                    <a:gs pos="50000">
                      <a:srgbClr val="410041"/>
                    </a:gs>
                    <a:gs pos="100000">
                      <a:srgbClr val="6600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CÁC EM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368800" y="2959100"/>
            <a:ext cx="396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KHTN 6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2844800" y="4572000"/>
            <a:ext cx="7010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23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6389A-5C84-4412-B8BD-71D9A25DECB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372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4" descr="blumen-pflanzen1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3201" y="12701"/>
            <a:ext cx="3482975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32" name="WordArt 16"/>
          <p:cNvSpPr>
            <a:spLocks noChangeArrowheads="1" noChangeShapeType="1" noTextEdit="1"/>
          </p:cNvSpPr>
          <p:nvPr/>
        </p:nvSpPr>
        <p:spPr bwMode="auto">
          <a:xfrm>
            <a:off x="2971801" y="2857500"/>
            <a:ext cx="6238875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-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HỌC BÀI VÀ LÀM </a:t>
            </a:r>
            <a:r>
              <a:rPr lang="en-US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1,2,3,4,5 SGK </a:t>
            </a:r>
            <a:r>
              <a:rPr lang="en-US" sz="2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</a:t>
            </a:r>
            <a:r>
              <a:rPr lang="en-US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29.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7233" name="WordArt 17"/>
          <p:cNvSpPr>
            <a:spLocks noChangeArrowheads="1" noChangeShapeType="1" noTextEdit="1"/>
          </p:cNvSpPr>
          <p:nvPr/>
        </p:nvSpPr>
        <p:spPr bwMode="auto">
          <a:xfrm>
            <a:off x="3057526" y="3676650"/>
            <a:ext cx="6238875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-  Đọc và tìm hiểu trước </a:t>
            </a:r>
            <a:r>
              <a:rPr lang="en-US" sz="2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5. </a:t>
            </a:r>
            <a:r>
              <a:rPr lang="en-US" sz="2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Sự</a:t>
            </a:r>
            <a:r>
              <a:rPr lang="en-US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đa</a:t>
            </a:r>
            <a:r>
              <a:rPr lang="en-US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dạng</a:t>
            </a:r>
            <a:r>
              <a:rPr lang="en-US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của</a:t>
            </a:r>
            <a:r>
              <a:rPr lang="en-US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chất</a:t>
            </a:r>
            <a:r>
              <a:rPr lang="vi-VN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66006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1511" name="Picture 20" descr="1PTRIGB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13938" y="0"/>
            <a:ext cx="754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724400" y="1143000"/>
            <a:ext cx="2590800" cy="1384300"/>
            <a:chOff x="2064" y="48"/>
            <a:chExt cx="1632" cy="872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064" y="48"/>
              <a:ext cx="1632" cy="872"/>
              <a:chOff x="1997" y="1314"/>
              <a:chExt cx="1889" cy="1009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5054" name="Oval 14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CC">
                        <a:gamma/>
                        <a:shade val="63529"/>
                        <a:invGamma/>
                      </a:srgbClr>
                    </a:gs>
                    <a:gs pos="100000">
                      <a:srgbClr val="0066CC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 algn="r" rtl="1">
                    <a:defRPr/>
                  </a:pPr>
                  <a:endParaRPr lang="en-US"/>
                </a:p>
              </p:txBody>
            </p:sp>
            <p:sp>
              <p:nvSpPr>
                <p:cNvPr id="21523" name="Oval 15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7F3"/>
                    </a:gs>
                    <a:gs pos="100000">
                      <a:srgbClr val="1D80E3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vi-VN">
                    <a:latin typeface="Calibri" pitchFamily="34" charset="0"/>
                  </a:endParaRPr>
                </a:p>
              </p:txBody>
            </p:sp>
          </p:grpSp>
          <p:sp>
            <p:nvSpPr>
              <p:cNvPr id="21518" name="Oval 16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/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21519" name="Oval 17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/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21520" name="Oval 18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/>
                <a:endParaRPr lang="vi-VN">
                  <a:latin typeface="Calibri" pitchFamily="34" charset="0"/>
                </a:endParaRPr>
              </a:p>
            </p:txBody>
          </p:sp>
          <p:sp>
            <p:nvSpPr>
              <p:cNvPr id="21521" name="Oval 19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/>
                <a:endParaRPr lang="vi-VN">
                  <a:latin typeface="Calibri" pitchFamily="34" charset="0"/>
                </a:endParaRPr>
              </a:p>
            </p:txBody>
          </p:sp>
        </p:grpSp>
        <p:sp>
          <p:nvSpPr>
            <p:cNvPr id="21516" name="Text Box 20"/>
            <p:cNvSpPr txBox="1">
              <a:spLocks noChangeArrowheads="1"/>
            </p:cNvSpPr>
            <p:nvPr/>
          </p:nvSpPr>
          <p:spPr bwMode="auto">
            <a:xfrm>
              <a:off x="2468" y="217"/>
              <a:ext cx="88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latin typeface="Calibri" pitchFamily="34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0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2" grpId="0" animBg="1"/>
      <p:bldP spid="1372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aca458d_6df05cb9_7330ff78ed541cd96c7a978927907419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905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10"/>
          <p:cNvSpPr>
            <a:spLocks noChangeArrowheads="1" noChangeShapeType="1" noTextEdit="1"/>
          </p:cNvSpPr>
          <p:nvPr/>
        </p:nvSpPr>
        <p:spPr bwMode="auto">
          <a:xfrm>
            <a:off x="1828800" y="822325"/>
            <a:ext cx="82169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Tiết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của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chúng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ta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đến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đây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là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kết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thúc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207817" y="2684029"/>
            <a:ext cx="11710555" cy="11216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đạt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quả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cao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kttx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15p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nhé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7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2178" y="0"/>
            <a:ext cx="3964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06" y="1092612"/>
            <a:ext cx="6763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100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 ;   B. 0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  ;    C. 50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 ;   D. 80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006" y="2671844"/>
            <a:ext cx="506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006" y="2240957"/>
            <a:ext cx="6763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100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 ;   B. 0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  ;    C. 50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 ;   D. 80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1386" y="1523499"/>
            <a:ext cx="506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006" y="3625951"/>
            <a:ext cx="77678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;   B. kg   ;    C. 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 ;   D. 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6672" y="4056838"/>
            <a:ext cx="506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006" y="5010945"/>
            <a:ext cx="87703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m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;   B.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;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;         D.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8804" y="5872720"/>
            <a:ext cx="506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011" y="2667000"/>
            <a:ext cx="506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006" y="1092612"/>
            <a:ext cx="84417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a)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b)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c)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549" y="1495383"/>
            <a:ext cx="568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Km,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dam, m,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cm, mm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64772" y="1756993"/>
            <a:ext cx="522514" cy="130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36549" y="2395938"/>
            <a:ext cx="510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kg, hg, dag, 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164772" y="2717773"/>
            <a:ext cx="522514" cy="130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164772" y="3609703"/>
            <a:ext cx="522514" cy="130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36549" y="3343072"/>
            <a:ext cx="6746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s,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0921" y="0"/>
            <a:ext cx="3964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5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200527"/>
            <a:ext cx="1165273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                                                         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Kiểm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15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phút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Môn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KHTN 6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I/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Trắc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(4 đ)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đứng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giấy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kiểm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Đơn vị đo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dài trong hệ thống đo lường chính thức ở nước ta là: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</a:t>
            </a:r>
            <a:r>
              <a:rPr kumimoji="0" lang="da-D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đềximet (dm)   </a:t>
            </a:r>
            <a:r>
              <a:rPr kumimoji="0" lang="da-D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da-D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B. mét (m)     </a:t>
            </a:r>
            <a:r>
              <a:rPr kumimoji="0" lang="da-D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C.</a:t>
            </a:r>
            <a:r>
              <a:rPr kumimoji="0" lang="da-D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centimét (cm)    </a:t>
            </a:r>
            <a:r>
              <a:rPr kumimoji="0" lang="da-D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D.</a:t>
            </a:r>
            <a:r>
              <a:rPr kumimoji="0" lang="da-D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milimét (mm).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2:</a:t>
            </a: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+mj-lt"/>
              </a:rPr>
              <a:t>Giới hạn đo của một thước là:</a:t>
            </a:r>
            <a:endParaRPr lang="en-US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A.</a:t>
            </a:r>
            <a:r>
              <a:rPr lang="en-US" dirty="0" smtClean="0">
                <a:latin typeface="+mj-lt"/>
              </a:rPr>
              <a:t>C</a:t>
            </a:r>
            <a:r>
              <a:rPr lang="vi-VN" dirty="0" smtClean="0">
                <a:latin typeface="+mj-lt"/>
              </a:rPr>
              <a:t>hiều dài lớn nhất ghi trên thước.</a:t>
            </a:r>
            <a:endParaRPr lang="en-US" dirty="0" smtClean="0">
              <a:latin typeface="+mj-lt"/>
            </a:endParaRPr>
          </a:p>
          <a:p>
            <a:r>
              <a:rPr lang="vi-VN" b="1" dirty="0" smtClean="0">
                <a:latin typeface="+mj-lt"/>
              </a:rPr>
              <a:t>B.</a:t>
            </a:r>
            <a:r>
              <a:rPr lang="en-US" dirty="0" smtClean="0">
                <a:latin typeface="+mj-lt"/>
              </a:rPr>
              <a:t>C</a:t>
            </a:r>
            <a:r>
              <a:rPr lang="vi-VN" dirty="0" smtClean="0">
                <a:latin typeface="+mj-lt"/>
              </a:rPr>
              <a:t>hiều dài nhỏ nhất ghi trên thước.</a:t>
            </a:r>
            <a:endParaRPr lang="en-US" dirty="0" smtClean="0">
              <a:latin typeface="+mj-lt"/>
            </a:endParaRPr>
          </a:p>
          <a:p>
            <a:r>
              <a:rPr lang="vi-VN" b="1" dirty="0" smtClean="0">
                <a:latin typeface="+mj-lt"/>
              </a:rPr>
              <a:t>C.</a:t>
            </a:r>
            <a:r>
              <a:rPr lang="en-US" dirty="0" smtClean="0">
                <a:latin typeface="+mj-lt"/>
              </a:rPr>
              <a:t>C</a:t>
            </a:r>
            <a:r>
              <a:rPr lang="vi-VN" dirty="0" smtClean="0">
                <a:latin typeface="+mj-lt"/>
              </a:rPr>
              <a:t>hiều dài giữa hai vạch liên tiếp trên thước.</a:t>
            </a:r>
            <a:endParaRPr lang="en-US" dirty="0" smtClean="0">
              <a:latin typeface="+mj-lt"/>
            </a:endParaRPr>
          </a:p>
          <a:p>
            <a:r>
              <a:rPr lang="vi-VN" b="1" dirty="0" smtClean="0">
                <a:latin typeface="+mj-lt"/>
              </a:rPr>
              <a:t>D.</a:t>
            </a:r>
            <a:r>
              <a:rPr lang="en-US" dirty="0" smtClean="0">
                <a:latin typeface="+mj-lt"/>
              </a:rPr>
              <a:t>C</a:t>
            </a:r>
            <a:r>
              <a:rPr lang="vi-VN" dirty="0" smtClean="0">
                <a:latin typeface="+mj-lt"/>
              </a:rPr>
              <a:t>hiều dài giữa hai vạch chia nhỏ nhất trên thước.</a:t>
            </a:r>
            <a:endParaRPr lang="en-US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3:</a:t>
            </a: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Đơn vị đo khối lượng trong hệ thống đo lường chính thức ở nước ta là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A.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tấn (t)    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B.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miligam (mg)               C. kilôgam (kg)            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D.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gam (g)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Nguyên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II/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luận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( 6đ)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giấy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kiểm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:Nêu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bước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6: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Biến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đổi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2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phút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=…….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giây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;                3 cm  =……..m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1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=……kg                          ;                 2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giờ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=……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phút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1833" y="-28708"/>
            <a:ext cx="7976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7927"/>
            <a:ext cx="1848699" cy="187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833" y="1745673"/>
            <a:ext cx="3083568" cy="2176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541" y="3953164"/>
            <a:ext cx="2923077" cy="1847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931" y="1069316"/>
            <a:ext cx="722145" cy="2538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8715" y="801518"/>
            <a:ext cx="5458587" cy="819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9556" y="1624141"/>
            <a:ext cx="5458587" cy="781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9712" y="2375715"/>
            <a:ext cx="5410955" cy="819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3817" y="3201256"/>
            <a:ext cx="5344271" cy="666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7846" y="3947796"/>
            <a:ext cx="5758841" cy="284370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672618" y="5351174"/>
            <a:ext cx="61522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10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229" y="363766"/>
            <a:ext cx="2116217" cy="763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176" y="0"/>
            <a:ext cx="1850842" cy="1683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705" y="92296"/>
            <a:ext cx="1917193" cy="1590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8982" y="518136"/>
            <a:ext cx="3529714" cy="45490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870271"/>
              </p:ext>
            </p:extLst>
          </p:nvPr>
        </p:nvGraphicFramePr>
        <p:xfrm>
          <a:off x="230229" y="2801565"/>
          <a:ext cx="11225655" cy="379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11">
                  <a:extLst>
                    <a:ext uri="{9D8B030D-6E8A-4147-A177-3AD203B41FA5}">
                      <a16:colId xmlns:a16="http://schemas.microsoft.com/office/drawing/2014/main" val="2957319243"/>
                    </a:ext>
                  </a:extLst>
                </a:gridCol>
                <a:gridCol w="3537527">
                  <a:extLst>
                    <a:ext uri="{9D8B030D-6E8A-4147-A177-3AD203B41FA5}">
                      <a16:colId xmlns:a16="http://schemas.microsoft.com/office/drawing/2014/main" val="2436129147"/>
                    </a:ext>
                  </a:extLst>
                </a:gridCol>
                <a:gridCol w="4424217">
                  <a:extLst>
                    <a:ext uri="{9D8B030D-6E8A-4147-A177-3AD203B41FA5}">
                      <a16:colId xmlns:a16="http://schemas.microsoft.com/office/drawing/2014/main" val="3550364739"/>
                    </a:ext>
                  </a:extLst>
                </a:gridCol>
              </a:tblGrid>
              <a:tr h="751840"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6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endParaRPr lang="en-US" sz="3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6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6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6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6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72045"/>
                  </a:ext>
                </a:extLst>
              </a:tr>
              <a:tr h="751840">
                <a:tc>
                  <a:txBody>
                    <a:bodyPr/>
                    <a:lstStyle/>
                    <a:p>
                      <a:pPr algn="ctr"/>
                      <a:endParaRPr lang="en-US" sz="36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4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6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89141"/>
                  </a:ext>
                </a:extLst>
              </a:tr>
              <a:tr h="751840">
                <a:tc>
                  <a:txBody>
                    <a:bodyPr/>
                    <a:lstStyle/>
                    <a:p>
                      <a:pPr algn="ctr"/>
                      <a:endParaRPr lang="en-US" sz="36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6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682331"/>
                  </a:ext>
                </a:extLst>
              </a:tr>
              <a:tr h="751840">
                <a:tc>
                  <a:txBody>
                    <a:bodyPr/>
                    <a:lstStyle/>
                    <a:p>
                      <a:pPr algn="ctr"/>
                      <a:endParaRPr lang="en-US" sz="36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4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6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14599"/>
                  </a:ext>
                </a:extLst>
              </a:tr>
              <a:tr h="751840">
                <a:tc>
                  <a:txBody>
                    <a:bodyPr/>
                    <a:lstStyle/>
                    <a:p>
                      <a:pPr algn="ctr"/>
                      <a:endParaRPr lang="en-US" sz="36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4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6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311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06347" y="1576518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3485" y="1674155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5663" y="168339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83163" y="1360225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3986" y="3629377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8915" y="4346510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3986" y="5132593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3986" y="5918676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79605" y="3629377"/>
            <a:ext cx="1396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7673" y="4346510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337" y="5063643"/>
            <a:ext cx="1787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76154" y="5812611"/>
            <a:ext cx="1762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1087" y="3536318"/>
            <a:ext cx="2018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metre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11066" y="4284954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kilogram (kg)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81087" y="5033590"/>
            <a:ext cx="2069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(s)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63726" y="5818416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)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1905" y="3567821"/>
            <a:ext cx="2441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55898" y="4215338"/>
            <a:ext cx="2781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41578" y="5033589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01673" y="5887897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705230" y="5970954"/>
          <a:ext cx="437661" cy="39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7" imgW="203024" imgH="203024" progId="Equation.DSMT4">
                  <p:embed/>
                </p:oleObj>
              </mc:Choice>
              <mc:Fallback>
                <p:oleObj name="Equation" r:id="rId7" imgW="203024" imgH="203024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230" y="5970954"/>
                        <a:ext cx="437661" cy="398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1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964" y="-26550"/>
            <a:ext cx="4084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927" y="1256145"/>
            <a:ext cx="233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307" y="2264696"/>
            <a:ext cx="233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306" y="3282485"/>
            <a:ext cx="233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814" y="4182280"/>
            <a:ext cx="233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307" y="5345648"/>
            <a:ext cx="233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2783" y="2104086"/>
            <a:ext cx="650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9743" y="5150344"/>
            <a:ext cx="7362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9508" y="1162055"/>
            <a:ext cx="5428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1195" y="3016079"/>
            <a:ext cx="6093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5508" y="4152712"/>
            <a:ext cx="6507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377440" y="1703672"/>
            <a:ext cx="2443942" cy="39282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77440" y="2666198"/>
            <a:ext cx="2305687" cy="8154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09200" y="3719867"/>
            <a:ext cx="2520542" cy="7167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377440" y="1703672"/>
            <a:ext cx="2242068" cy="29645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492943" y="2488807"/>
            <a:ext cx="2190184" cy="3241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9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964" y="-26550"/>
            <a:ext cx="4084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927" y="1256145"/>
            <a:ext cx="233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307" y="2264696"/>
            <a:ext cx="233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306" y="3282485"/>
            <a:ext cx="233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814" y="4182280"/>
            <a:ext cx="233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307" y="5345648"/>
            <a:ext cx="233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9072" y="5302296"/>
            <a:ext cx="534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1398" y="1213066"/>
            <a:ext cx="650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8946" y="4138928"/>
            <a:ext cx="4405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072" y="2237612"/>
            <a:ext cx="4174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8946" y="3188270"/>
            <a:ext cx="527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06" y="67377"/>
            <a:ext cx="2770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3" y="1236136"/>
            <a:ext cx="11544887" cy="881422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510138" y="2455320"/>
            <a:ext cx="5282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0138" y="3538594"/>
            <a:ext cx="57951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ĐCNN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10137" y="4612236"/>
            <a:ext cx="6933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857813" y="2489287"/>
            <a:ext cx="2085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cm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977355" y="3470983"/>
            <a:ext cx="2278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 cm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977355" y="4533558"/>
            <a:ext cx="2278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 cm</a:t>
            </a:r>
          </a:p>
        </p:txBody>
      </p:sp>
    </p:spTree>
    <p:extLst>
      <p:ext uri="{BB962C8B-B14F-4D97-AF65-F5344CB8AC3E}">
        <p14:creationId xmlns:p14="http://schemas.microsoft.com/office/powerpoint/2010/main" val="30292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06" y="67377"/>
            <a:ext cx="2770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hape 431"/>
          <p:cNvPicPr/>
          <p:nvPr/>
        </p:nvPicPr>
        <p:blipFill>
          <a:blip r:embed="rId2"/>
          <a:stretch/>
        </p:blipFill>
        <p:spPr>
          <a:xfrm>
            <a:off x="572654" y="898374"/>
            <a:ext cx="6945746" cy="538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346" y="258618"/>
            <a:ext cx="38238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0613" y="3662306"/>
            <a:ext cx="1915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g</a:t>
            </a:r>
          </a:p>
        </p:txBody>
      </p:sp>
    </p:spTree>
    <p:extLst>
      <p:ext uri="{BB962C8B-B14F-4D97-AF65-F5344CB8AC3E}">
        <p14:creationId xmlns:p14="http://schemas.microsoft.com/office/powerpoint/2010/main" val="9514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06" y="67377"/>
            <a:ext cx="2770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359380"/>
              </p:ext>
            </p:extLst>
          </p:nvPr>
        </p:nvGraphicFramePr>
        <p:xfrm>
          <a:off x="113565" y="1834999"/>
          <a:ext cx="11570434" cy="4231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3122">
                  <a:extLst>
                    <a:ext uri="{9D8B030D-6E8A-4147-A177-3AD203B41FA5}">
                      <a16:colId xmlns:a16="http://schemas.microsoft.com/office/drawing/2014/main" val="864352441"/>
                    </a:ext>
                  </a:extLst>
                </a:gridCol>
                <a:gridCol w="2732796">
                  <a:extLst>
                    <a:ext uri="{9D8B030D-6E8A-4147-A177-3AD203B41FA5}">
                      <a16:colId xmlns:a16="http://schemas.microsoft.com/office/drawing/2014/main" val="2343704357"/>
                    </a:ext>
                  </a:extLst>
                </a:gridCol>
                <a:gridCol w="2972515">
                  <a:extLst>
                    <a:ext uri="{9D8B030D-6E8A-4147-A177-3AD203B41FA5}">
                      <a16:colId xmlns:a16="http://schemas.microsoft.com/office/drawing/2014/main" val="1879473848"/>
                    </a:ext>
                  </a:extLst>
                </a:gridCol>
                <a:gridCol w="2842001">
                  <a:extLst>
                    <a:ext uri="{9D8B030D-6E8A-4147-A177-3AD203B41FA5}">
                      <a16:colId xmlns:a16="http://schemas.microsoft.com/office/drawing/2014/main" val="1589631497"/>
                    </a:ext>
                  </a:extLst>
                </a:gridCol>
              </a:tblGrid>
              <a:tr h="420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hồ đeo tay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hồ treo tường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hồ bấm giây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13936"/>
                  </a:ext>
                </a:extLst>
              </a:tr>
              <a:tr h="420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32103"/>
                  </a:ext>
                </a:extLst>
              </a:tr>
              <a:tr h="420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161657"/>
                  </a:ext>
                </a:extLst>
              </a:tr>
              <a:tr h="866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4184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1006" y="1077473"/>
            <a:ext cx="1045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6843947" y="5148895"/>
            <a:ext cx="554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887329" y="4431064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091511" y="3657600"/>
            <a:ext cx="554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819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06" y="67377"/>
            <a:ext cx="2770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NHIET KE 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05" y="215612"/>
            <a:ext cx="3510485" cy="664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7162" y="898374"/>
            <a:ext cx="6585527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c)ĐCNN là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5178" y="3512071"/>
            <a:ext cx="1082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4727" y="1438624"/>
            <a:ext cx="47596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Celsius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3878" y="1995215"/>
            <a:ext cx="1510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en-US" sz="40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7382" y="4171336"/>
            <a:ext cx="1338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sz="40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4580" y="2977507"/>
            <a:ext cx="1338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40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751</Words>
  <Application>Microsoft Office PowerPoint</Application>
  <PresentationFormat>Widescreen</PresentationFormat>
  <Paragraphs>144</Paragraphs>
  <Slides>14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Snap ITC</vt:lpstr>
      <vt:lpstr>Times New Roman</vt:lpstr>
      <vt:lpstr>Office Theme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</cp:revision>
  <dcterms:created xsi:type="dcterms:W3CDTF">2021-09-18T14:33:57Z</dcterms:created>
  <dcterms:modified xsi:type="dcterms:W3CDTF">2022-09-27T10:01:33Z</dcterms:modified>
</cp:coreProperties>
</file>