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30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4" r:id="rId44"/>
    <p:sldId id="306" r:id="rId45"/>
    <p:sldId id="307" r:id="rId46"/>
    <p:sldId id="327" r:id="rId47"/>
    <p:sldId id="308" r:id="rId48"/>
    <p:sldId id="328" r:id="rId49"/>
    <p:sldId id="309" r:id="rId50"/>
    <p:sldId id="329" r:id="rId51"/>
    <p:sldId id="310" r:id="rId52"/>
    <p:sldId id="330" r:id="rId53"/>
    <p:sldId id="311" r:id="rId54"/>
    <p:sldId id="331" r:id="rId55"/>
    <p:sldId id="312" r:id="rId56"/>
    <p:sldId id="332" r:id="rId57"/>
    <p:sldId id="313" r:id="rId58"/>
    <p:sldId id="333" r:id="rId59"/>
    <p:sldId id="314" r:id="rId60"/>
    <p:sldId id="334" r:id="rId61"/>
    <p:sldId id="315" r:id="rId62"/>
    <p:sldId id="335" r:id="rId63"/>
    <p:sldId id="316" r:id="rId64"/>
    <p:sldId id="336" r:id="rId65"/>
    <p:sldId id="317" r:id="rId66"/>
    <p:sldId id="337" r:id="rId67"/>
    <p:sldId id="318" r:id="rId68"/>
    <p:sldId id="338" r:id="rId69"/>
    <p:sldId id="320" r:id="rId70"/>
    <p:sldId id="339" r:id="rId71"/>
    <p:sldId id="321" r:id="rId72"/>
    <p:sldId id="340" r:id="rId73"/>
    <p:sldId id="322" r:id="rId74"/>
    <p:sldId id="341" r:id="rId75"/>
    <p:sldId id="323" r:id="rId76"/>
    <p:sldId id="342" r:id="rId77"/>
    <p:sldId id="324" r:id="rId78"/>
    <p:sldId id="325" r:id="rId79"/>
    <p:sldId id="343" r:id="rId80"/>
    <p:sldId id="326" r:id="rId8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22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4" Type="http://schemas.openxmlformats.org/officeDocument/2006/relationships/image" Target="../media/image4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0.png"/><Relationship Id="rId5" Type="http://schemas.openxmlformats.org/officeDocument/2006/relationships/image" Target="../media/image97.png"/><Relationship Id="rId4" Type="http://schemas.openxmlformats.org/officeDocument/2006/relationships/image" Target="../media/image9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6.xml"/><Relationship Id="rId7" Type="http://schemas.openxmlformats.org/officeDocument/2006/relationships/slide" Target="slide1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8.xml"/><Relationship Id="rId10" Type="http://schemas.openxmlformats.org/officeDocument/2006/relationships/slide" Target="slide14.xml"/><Relationship Id="rId4" Type="http://schemas.openxmlformats.org/officeDocument/2006/relationships/slide" Target="slide17.xml"/><Relationship Id="rId9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03.png"/><Relationship Id="rId7" Type="http://schemas.openxmlformats.org/officeDocument/2006/relationships/slide" Target="slide4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4.xml"/><Relationship Id="rId4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slide" Target="slide4.xml"/><Relationship Id="rId4" Type="http://schemas.openxmlformats.org/officeDocument/2006/relationships/image" Target="../media/image1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7" Type="http://schemas.openxmlformats.org/officeDocument/2006/relationships/image" Target="../media/image12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30.png"/><Relationship Id="rId7" Type="http://schemas.openxmlformats.org/officeDocument/2006/relationships/slide" Target="slide4.xm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4.png"/><Relationship Id="rId7" Type="http://schemas.openxmlformats.org/officeDocument/2006/relationships/image" Target="../media/image13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142.png"/><Relationship Id="rId7" Type="http://schemas.openxmlformats.org/officeDocument/2006/relationships/slide" Target="slide4.xml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19.xml"/><Relationship Id="rId3" Type="http://schemas.openxmlformats.org/officeDocument/2006/relationships/slide" Target="slide31.xml"/><Relationship Id="rId7" Type="http://schemas.openxmlformats.org/officeDocument/2006/relationships/slide" Target="slide27.xml"/><Relationship Id="rId12" Type="http://schemas.openxmlformats.org/officeDocument/2006/relationships/slide" Target="slide29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39.xml"/><Relationship Id="rId5" Type="http://schemas.openxmlformats.org/officeDocument/2006/relationships/slide" Target="slide35.xml"/><Relationship Id="rId10" Type="http://schemas.openxmlformats.org/officeDocument/2006/relationships/slide" Target="slide21.xml"/><Relationship Id="rId4" Type="http://schemas.openxmlformats.org/officeDocument/2006/relationships/slide" Target="slide33.xml"/><Relationship Id="rId9" Type="http://schemas.openxmlformats.org/officeDocument/2006/relationships/slide" Target="slide23.xml"/><Relationship Id="rId1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49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image" Target="../media/image153.png"/><Relationship Id="rId7" Type="http://schemas.openxmlformats.org/officeDocument/2006/relationships/slide" Target="slide4.xml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80.png"/><Relationship Id="rId4" Type="http://schemas.openxmlformats.org/officeDocument/2006/relationships/image" Target="../media/image15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0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3.xml"/><Relationship Id="rId3" Type="http://schemas.openxmlformats.org/officeDocument/2006/relationships/slide" Target="slide67.xml"/><Relationship Id="rId7" Type="http://schemas.openxmlformats.org/officeDocument/2006/relationships/slide" Target="slide61.xml"/><Relationship Id="rId12" Type="http://schemas.openxmlformats.org/officeDocument/2006/relationships/slide" Target="slide63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11" Type="http://schemas.openxmlformats.org/officeDocument/2006/relationships/slide" Target="slide45.xml"/><Relationship Id="rId5" Type="http://schemas.openxmlformats.org/officeDocument/2006/relationships/slide" Target="slide57.xml"/><Relationship Id="rId15" Type="http://schemas.openxmlformats.org/officeDocument/2006/relationships/slide" Target="slide2.xml"/><Relationship Id="rId10" Type="http://schemas.openxmlformats.org/officeDocument/2006/relationships/slide" Target="slide47.xml"/><Relationship Id="rId4" Type="http://schemas.openxmlformats.org/officeDocument/2006/relationships/slide" Target="slide55.xml"/><Relationship Id="rId9" Type="http://schemas.openxmlformats.org/officeDocument/2006/relationships/slide" Target="slide49.xml"/><Relationship Id="rId14" Type="http://schemas.openxmlformats.org/officeDocument/2006/relationships/slide" Target="slide4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slide" Target="slide71.xml"/><Relationship Id="rId4" Type="http://schemas.openxmlformats.org/officeDocument/2006/relationships/slide" Target="slide7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6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533400" y="4552950"/>
            <a:ext cx="590550" cy="628650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1428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438150" y="0"/>
            <a:ext cx="11391900" cy="81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CHUYÊN ĐỀ : TÍCH PHÂN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323850" y="630238"/>
            <a:ext cx="1202055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1:TÍC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PHÂN MỨC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ĐỘ NHẬN BIẾT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2819400"/>
                <a:ext cx="4781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𝑒</m:t>
                    </m:r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19400"/>
                <a:ext cx="4781550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4592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43500" y="2800350"/>
                <a:ext cx="4781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𝑒</m:t>
                    </m:r>
                    <m:r>
                      <a:rPr lang="en-US" sz="4000" i="1">
                        <a:latin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</a:rPr>
                      <m:t>1</m:t>
                    </m:r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2800350"/>
                <a:ext cx="478155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4592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8948" y="4517694"/>
                <a:ext cx="4781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1</m:t>
                    </m:r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8" y="4517694"/>
                <a:ext cx="478155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4459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24450" y="4476750"/>
                <a:ext cx="478155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𝑒</m:t>
                    </m:r>
                    <m:r>
                      <a:rPr lang="en-US" sz="4000" i="1">
                        <a:latin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</a:rPr>
                      <m:t>1</m:t>
                    </m:r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4476750"/>
                <a:ext cx="4781550" cy="978538"/>
              </a:xfrm>
              <a:prstGeom prst="rect">
                <a:avLst/>
              </a:prstGeom>
              <a:blipFill rotWithShape="1">
                <a:blip r:embed="rId6"/>
                <a:stretch>
                  <a:fillRect l="-4592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85750" y="1213480"/>
            <a:ext cx="9258300" cy="1491177"/>
            <a:chOff x="285750" y="1213480"/>
            <a:chExt cx="9258300" cy="1491177"/>
          </a:xfrm>
        </p:grpSpPr>
        <p:sp>
          <p:nvSpPr>
            <p:cNvPr id="7" name="TextBox 6"/>
            <p:cNvSpPr txBox="1"/>
            <p:nvPr/>
          </p:nvSpPr>
          <p:spPr>
            <a:xfrm>
              <a:off x="285750" y="1638300"/>
              <a:ext cx="92583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2.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4931081" y="1213480"/>
                  <a:ext cx="3112006" cy="1491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</a:rPr>
                          <m:t>𝐼</m:t>
                        </m:r>
                        <m:r>
                          <a:rPr lang="en-US" sz="40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0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4000" i="1"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4000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US" sz="4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1081" y="1213480"/>
                  <a:ext cx="3112006" cy="14911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Nút Hành động: Lùi lại hoặc Trước 26">
            <a:hlinkClick r:id="" action="ppaction://hlinkshowjump?jump=lastslideviewed" highlightClick="1"/>
          </p:cNvPr>
          <p:cNvSpPr/>
          <p:nvPr/>
        </p:nvSpPr>
        <p:spPr>
          <a:xfrm>
            <a:off x="11479284" y="6373090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1" grpId="0"/>
      <p:bldP spid="24" grpId="0"/>
      <p:bldP spid="16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300" y="4495800"/>
                <a:ext cx="4781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𝑒</m:t>
                    </m:r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495800"/>
                <a:ext cx="4781550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4459" t="-16379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5143500" y="2895600"/>
            <a:ext cx="590550" cy="628650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1428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438150" y="0"/>
            <a:ext cx="11391900" cy="81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CHUYÊN ĐỀ : TÍCH PHÂN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323850" y="630238"/>
            <a:ext cx="1202055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1:TÍC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PHÂN MỨC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ĐỘ NHẬN BIẾT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750" y="1638300"/>
                <a:ext cx="9258300" cy="114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3.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/>
                      </a:rPr>
                      <m:t>𝐼</m:t>
                    </m:r>
                    <m:r>
                      <a:rPr lang="nl-NL" sz="40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sz="4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nl-NL" sz="4000" i="1">
                            <a:latin typeface="Cambria Math"/>
                          </a:rPr>
                          <m:t>𝑒</m:t>
                        </m:r>
                      </m:sup>
                      <m:e>
                        <m:r>
                          <a:rPr lang="nl-NL" sz="4000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0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nl-NL" sz="40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nl-NL" sz="40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638300"/>
                <a:ext cx="9258300" cy="1142620"/>
              </a:xfrm>
              <a:prstGeom prst="rect">
                <a:avLst/>
              </a:prstGeom>
              <a:blipFill rotWithShape="1">
                <a:blip r:embed="rId3"/>
                <a:stretch>
                  <a:fillRect l="-2370" t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2819400"/>
                <a:ext cx="4781550" cy="90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1</m:t>
                    </m:r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19400"/>
                <a:ext cx="4781550" cy="903965"/>
              </a:xfrm>
              <a:prstGeom prst="rect">
                <a:avLst/>
              </a:prstGeom>
              <a:blipFill rotWithShape="1">
                <a:blip r:embed="rId4"/>
                <a:stretch>
                  <a:fillRect l="-4592" t="-5405" b="-1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43500" y="2626827"/>
                <a:ext cx="4781550" cy="1070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2626827"/>
                <a:ext cx="4781550" cy="1070742"/>
              </a:xfrm>
              <a:prstGeom prst="rect">
                <a:avLst/>
              </a:prstGeom>
              <a:blipFill rotWithShape="1">
                <a:blip r:embed="rId5"/>
                <a:stretch>
                  <a:fillRect l="-459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24450" y="4476750"/>
                <a:ext cx="478155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4476750"/>
                <a:ext cx="4781550" cy="978538"/>
              </a:xfrm>
              <a:prstGeom prst="rect">
                <a:avLst/>
              </a:prstGeom>
              <a:blipFill rotWithShape="1">
                <a:blip r:embed="rId6"/>
                <a:stretch>
                  <a:fillRect l="-4592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Nút Hành động: Lùi lại hoặc Trước 27">
            <a:hlinkClick r:id="" action="ppaction://hlinkshowjump?jump=lastslideviewed" highlightClick="1"/>
          </p:cNvPr>
          <p:cNvSpPr/>
          <p:nvPr/>
        </p:nvSpPr>
        <p:spPr>
          <a:xfrm>
            <a:off x="114792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 animBg="1"/>
      <p:bldP spid="7" grpId="0"/>
      <p:bldP spid="11" grpId="0"/>
      <p:bldP spid="24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5143500" y="2895600"/>
            <a:ext cx="590550" cy="628650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1428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438150" y="0"/>
            <a:ext cx="11391900" cy="81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CHUYÊN ĐỀ : TÍCH PHÂN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323850" y="630238"/>
            <a:ext cx="1202055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1:TÍC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PHÂN MỨC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ĐỘ NHẬN BIẾT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750" y="1638300"/>
                <a:ext cx="9258300" cy="121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4.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lnxdx</m:t>
                        </m:r>
                      </m:e>
                    </m:nary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638300"/>
                <a:ext cx="9258300" cy="1217193"/>
              </a:xfrm>
              <a:prstGeom prst="rect">
                <a:avLst/>
              </a:prstGeom>
              <a:blipFill rotWithShape="1">
                <a:blip r:embed="rId2"/>
                <a:stretch>
                  <a:fillRect l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2819400"/>
                <a:ext cx="3017874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𝑙𝑛</m:t>
                    </m:r>
                    <m:r>
                      <a:rPr lang="en-US" sz="4000" i="1">
                        <a:latin typeface="Cambria Math"/>
                      </a:rPr>
                      <m:t>2</m:t>
                    </m:r>
                    <m:r>
                      <a:rPr lang="en-US" sz="4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19400"/>
                <a:ext cx="3017874" cy="981487"/>
              </a:xfrm>
              <a:prstGeom prst="rect">
                <a:avLst/>
              </a:prstGeom>
              <a:blipFill rotWithShape="1">
                <a:blip r:embed="rId3"/>
                <a:stretch>
                  <a:fillRect l="-7273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08327" y="2766498"/>
                <a:ext cx="478155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4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327" y="2766498"/>
                <a:ext cx="4781550" cy="981487"/>
              </a:xfrm>
              <a:prstGeom prst="rect">
                <a:avLst/>
              </a:prstGeom>
              <a:blipFill rotWithShape="1">
                <a:blip r:embed="rId4"/>
                <a:stretch>
                  <a:fillRect l="-4459" b="-10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300" y="4495800"/>
                <a:ext cx="4781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24</m:t>
                    </m:r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4000" i="1">
                        <a:latin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</a:rPr>
                      <m:t>7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495800"/>
                <a:ext cx="478155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4459" t="-16379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24450" y="4476750"/>
                <a:ext cx="478155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8</m:t>
                    </m:r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4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4476750"/>
                <a:ext cx="4781550" cy="978538"/>
              </a:xfrm>
              <a:prstGeom prst="rect">
                <a:avLst/>
              </a:prstGeom>
              <a:blipFill rotWithShape="1">
                <a:blip r:embed="rId6"/>
                <a:stretch>
                  <a:fillRect l="-4592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Nút Hành động: Lùi lại hoặc Trước 32">
            <a:hlinkClick r:id="" action="ppaction://hlinkshowjump?jump=lastslideviewed" highlightClick="1"/>
          </p:cNvPr>
          <p:cNvSpPr/>
          <p:nvPr/>
        </p:nvSpPr>
        <p:spPr>
          <a:xfrm>
            <a:off x="11490469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4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/>
      <p:bldP spid="11" grpId="0"/>
      <p:bldP spid="24" grpId="0"/>
      <p:bldP spid="16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5143500" y="4533900"/>
            <a:ext cx="590550" cy="628650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1428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438150" y="0"/>
            <a:ext cx="11391900" cy="81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CHUYÊN ĐỀ : TÍCH PHÂN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323850" y="630238"/>
            <a:ext cx="1202055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1:TÍC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PHÂN MỨC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ĐỘ NHẬN BIẾT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750" y="1638300"/>
                <a:ext cx="9258300" cy="1220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5.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638300"/>
                <a:ext cx="9258300" cy="1220142"/>
              </a:xfrm>
              <a:prstGeom prst="rect">
                <a:avLst/>
              </a:prstGeom>
              <a:blipFill rotWithShape="1">
                <a:blip r:embed="rId2"/>
                <a:stretch>
                  <a:fillRect l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2819400"/>
                <a:ext cx="1539949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27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19400"/>
                <a:ext cx="1539949" cy="981487"/>
              </a:xfrm>
              <a:prstGeom prst="rect">
                <a:avLst/>
              </a:prstGeom>
              <a:blipFill rotWithShape="1">
                <a:blip r:embed="rId3"/>
                <a:stretch>
                  <a:fillRect l="-1428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85497" y="2819399"/>
                <a:ext cx="2288658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497" y="2819399"/>
                <a:ext cx="2288658" cy="981487"/>
              </a:xfrm>
              <a:prstGeom prst="rect">
                <a:avLst/>
              </a:prstGeom>
              <a:blipFill rotWithShape="1">
                <a:blip r:embed="rId4"/>
                <a:stretch>
                  <a:fillRect l="-9309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300" y="4495800"/>
                <a:ext cx="4781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</a:rPr>
                      <m:t>𝑒</m:t>
                    </m:r>
                    <m:r>
                      <a:rPr lang="en-US" sz="4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495800"/>
                <a:ext cx="478155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4459" t="-16379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43500" y="4454664"/>
                <a:ext cx="4781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𝑒</m:t>
                    </m:r>
                    <m:r>
                      <a:rPr lang="en-US" sz="4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4454664"/>
                <a:ext cx="4781550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4592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Nút Hành động: Lùi lại hoặc Trước 38">
            <a:hlinkClick r:id="" action="ppaction://hlinkshowjump?jump=lastslideviewed" highlightClick="1"/>
          </p:cNvPr>
          <p:cNvSpPr/>
          <p:nvPr/>
        </p:nvSpPr>
        <p:spPr>
          <a:xfrm>
            <a:off x="11479284" y="6373090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/>
      <p:bldP spid="11" grpId="0"/>
      <p:bldP spid="24" grpId="0"/>
      <p:bldP spid="16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5143500" y="2895600"/>
            <a:ext cx="590550" cy="628650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1428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438150" y="0"/>
            <a:ext cx="11391900" cy="81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CHUYÊN ĐỀ : TÍCH PHÂN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323850" y="630238"/>
            <a:ext cx="1202055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1:TÍC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PHÂN MỨC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ĐỘ NHẬN BIẾT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750" y="1638300"/>
                <a:ext cx="9258300" cy="1220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6.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4000" i="1">
                            <a:latin typeface="Cambria Math"/>
                          </a:rPr>
                          <m:t>2017</m:t>
                        </m:r>
                      </m:sup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638300"/>
                <a:ext cx="9258300" cy="1220142"/>
              </a:xfrm>
              <a:prstGeom prst="rect">
                <a:avLst/>
              </a:prstGeom>
              <a:blipFill rotWithShape="1">
                <a:blip r:embed="rId2"/>
                <a:stretch>
                  <a:fillRect l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2787501"/>
                <a:ext cx="4781550" cy="1070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4033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4034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87501"/>
                <a:ext cx="4781550" cy="1070742"/>
              </a:xfrm>
              <a:prstGeom prst="rect">
                <a:avLst/>
              </a:prstGeom>
              <a:blipFill rotWithShape="1">
                <a:blip r:embed="rId3"/>
                <a:stretch>
                  <a:fillRect l="-4592" b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08812" y="2633610"/>
                <a:ext cx="4781550" cy="1070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4033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4034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812" y="2633610"/>
                <a:ext cx="4781550" cy="1070742"/>
              </a:xfrm>
              <a:prstGeom prst="rect">
                <a:avLst/>
              </a:prstGeom>
              <a:blipFill rotWithShape="1">
                <a:blip r:embed="rId4"/>
                <a:stretch>
                  <a:fillRect l="-446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300" y="4495800"/>
                <a:ext cx="4781550" cy="1070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4033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4034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495800"/>
                <a:ext cx="4781550" cy="1070742"/>
              </a:xfrm>
              <a:prstGeom prst="rect">
                <a:avLst/>
              </a:prstGeom>
              <a:blipFill rotWithShape="1">
                <a:blip r:embed="rId5"/>
                <a:stretch>
                  <a:fillRect l="-4459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81600" y="4514850"/>
                <a:ext cx="4781550" cy="1070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4033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4034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14850"/>
                <a:ext cx="4781550" cy="1070742"/>
              </a:xfrm>
              <a:prstGeom prst="rect">
                <a:avLst/>
              </a:prstGeom>
              <a:blipFill rotWithShape="1">
                <a:blip r:embed="rId6"/>
                <a:stretch>
                  <a:fillRect l="-4464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Nút Hành động: Lùi lại hoặc Trước 43">
            <a:hlinkClick r:id="" action="ppaction://hlinkshowjump?jump=lastslideviewed" highlightClick="1"/>
          </p:cNvPr>
          <p:cNvSpPr/>
          <p:nvPr/>
        </p:nvSpPr>
        <p:spPr>
          <a:xfrm>
            <a:off x="11374581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/>
      <p:bldP spid="11" grpId="0"/>
      <p:bldP spid="24" grpId="0"/>
      <p:bldP spid="16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550235" y="4564912"/>
            <a:ext cx="590550" cy="628650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1428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438150" y="0"/>
            <a:ext cx="11391900" cy="81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CHUYÊN ĐỀ : TÍCH PHÂN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323850" y="630238"/>
            <a:ext cx="1202055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1:TÍC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PHÂN MỨC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ĐỘ NHẬN BIẾT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749" y="1638300"/>
                <a:ext cx="11388799" cy="1210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7.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sz="32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fr-FR" sz="32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fr-FR" sz="32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fr-FR" sz="3200" dirty="0" err="1" smtClean="0">
                    <a:ea typeface="Times New Roman" pitchFamily="18" charset="0"/>
                    <a:cs typeface="Times New Roman" pitchFamily="18" charset="0"/>
                  </a:rPr>
                  <a:t>à</a:t>
                </a:r>
                <a:r>
                  <a:rPr lang="fr-FR" sz="32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o</a:t>
                </a:r>
                <a:r>
                  <a:rPr lang="fr-FR" sz="32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fr-FR" sz="32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fr-FR" sz="32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</a:t>
                </a:r>
                <a:r>
                  <a:rPr lang="fr-FR" sz="3200" dirty="0" err="1" smtClean="0">
                    <a:ea typeface="Times New Roman" pitchFamily="18" charset="0"/>
                    <a:cs typeface="Times New Roman" pitchFamily="18" charset="0"/>
                  </a:rPr>
                  <a:t>ú</a:t>
                </a:r>
                <a:r>
                  <a:rPr lang="fr-FR" sz="32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</a:t>
                </a:r>
                <a:r>
                  <a:rPr lang="fr-FR" sz="32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?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9" y="1638300"/>
                <a:ext cx="11388799" cy="1210268"/>
              </a:xfrm>
              <a:prstGeom prst="rect">
                <a:avLst/>
              </a:prstGeom>
              <a:blipFill rotWithShape="1">
                <a:blip r:embed="rId2"/>
                <a:stretch>
                  <a:fillRect l="-1392" t="-2020" b="-16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49065" y="2984240"/>
                <a:ext cx="6131422" cy="893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𝐼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𝑙𝑛</m:t>
                                    </m:r>
                                  </m:e>
                                  <m:sup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30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𝑒</m:t>
                        </m:r>
                      </m:sup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000" i="1">
                            <a:latin typeface="Cambria Math"/>
                          </a:rPr>
                          <m:t>𝑑𝑥</m:t>
                        </m:r>
                        <m:r>
                          <a:rPr lang="en-US" sz="3000" b="0" i="1" smtClean="0"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3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065" y="2984240"/>
                <a:ext cx="6131422" cy="893643"/>
              </a:xfrm>
              <a:prstGeom prst="rect">
                <a:avLst/>
              </a:prstGeom>
              <a:blipFill rotWithShape="1">
                <a:blip r:embed="rId3"/>
                <a:stretch>
                  <a:fillRect l="-2286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0235" y="4432415"/>
                <a:ext cx="5783890" cy="893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𝐼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𝑙𝑛</m:t>
                                    </m:r>
                                  </m:e>
                                  <m:sup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3000" i="1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𝑒</m:t>
                        </m:r>
                      </m:sup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000" i="1">
                            <a:latin typeface="Cambria Math"/>
                          </a:rPr>
                          <m:t>𝑑𝑥</m:t>
                        </m:r>
                        <m:r>
                          <a:rPr lang="en-US" sz="3000" b="0" i="1" smtClean="0"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3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35" y="4432415"/>
                <a:ext cx="5783890" cy="893643"/>
              </a:xfrm>
              <a:prstGeom prst="rect">
                <a:avLst/>
              </a:prstGeom>
              <a:blipFill rotWithShape="1">
                <a:blip r:embed="rId4"/>
                <a:stretch>
                  <a:fillRect l="-2634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334125" y="4514848"/>
                <a:ext cx="60463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𝐼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𝑙𝑛</m:t>
                                    </m:r>
                                  </m:e>
                                  <m:sup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3000" i="1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𝑒</m:t>
                        </m:r>
                      </m:sup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0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000" b="1" dirty="0" smtClean="0">
                    <a:latin typeface="Times New Roman" pitchFamily="18" charset="0"/>
                    <a:cs typeface="Times New Roman" pitchFamily="18" charset="0"/>
                  </a:rPr>
                  <a:t> .</a:t>
                </a:r>
                <a:endParaRPr lang="en-US" sz="3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125" y="4514848"/>
                <a:ext cx="6046362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3528" t="-18966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3042693"/>
                <a:ext cx="5715666" cy="678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𝐼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𝑙𝑛</m:t>
                                    </m:r>
                                  </m:e>
                                  <m:sup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3000" i="1">
                        <a:latin typeface="Cambria Math"/>
                      </a:rPr>
                      <m:t>−</m:t>
                    </m:r>
                    <m:r>
                      <a:rPr lang="en-US" sz="3000" i="1">
                        <a:latin typeface="Cambria Math"/>
                      </a:rPr>
                      <m:t>2</m:t>
                    </m:r>
                    <m:nary>
                      <m:nary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𝑒</m:t>
                        </m:r>
                      </m:sup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000" i="1">
                            <a:latin typeface="Cambria Math"/>
                          </a:rPr>
                          <m:t>𝑑𝑥</m:t>
                        </m:r>
                        <m:r>
                          <a:rPr lang="en-US" sz="3000" b="0" i="1" smtClean="0"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42693"/>
                <a:ext cx="5715666" cy="678904"/>
              </a:xfrm>
              <a:prstGeom prst="rect">
                <a:avLst/>
              </a:prstGeom>
              <a:blipFill rotWithShape="1">
                <a:blip r:embed="rId6"/>
                <a:stretch>
                  <a:fillRect l="-2561" t="-2703" b="-18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Nút Hành động: Lùi lại hoặc Trước 43">
            <a:hlinkClick r:id="" action="ppaction://hlinkshowjump?jump=lastslideviewed" highlightClick="1"/>
          </p:cNvPr>
          <p:cNvSpPr/>
          <p:nvPr/>
        </p:nvSpPr>
        <p:spPr>
          <a:xfrm>
            <a:off x="114792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/>
      <p:bldP spid="24" grpId="0"/>
      <p:bldP spid="16" grpId="0"/>
      <p:bldP spid="3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5217928" y="4586177"/>
            <a:ext cx="590550" cy="628650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1428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438150" y="0"/>
            <a:ext cx="11391900" cy="81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CHUYÊN ĐỀ : TÍCH PHÂN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323850" y="630238"/>
            <a:ext cx="1202055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1:TÍC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PHÂN MỨC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ĐỘ NHẬN BIẾT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057" y="1638300"/>
                <a:ext cx="11037924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8.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/>
                      </a:rPr>
                      <m:t>𝐼</m:t>
                    </m:r>
                    <m:r>
                      <a:rPr lang="nl-NL" sz="40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sz="40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nl-NL" sz="40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  <m:e>
                        <m:r>
                          <a:rPr lang="nl-NL" sz="4000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00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nl-NL" sz="4000" i="1">
                                <a:latin typeface="Cambria Math"/>
                              </a:rPr>
                              <m:t>(</m:t>
                            </m:r>
                          </m:e>
                        </m:func>
                        <m:r>
                          <a:rPr lang="nl-NL" sz="4000" i="1">
                            <a:latin typeface="Cambria Math"/>
                          </a:rPr>
                          <m:t>𝜋</m:t>
                        </m:r>
                        <m:r>
                          <a:rPr lang="nl-NL" sz="4000" i="1">
                            <a:latin typeface="Cambria Math"/>
                          </a:rPr>
                          <m:t>−</m:t>
                        </m:r>
                        <m:r>
                          <a:rPr lang="nl-NL" sz="4000" i="1">
                            <a:latin typeface="Cambria Math"/>
                          </a:rPr>
                          <m:t>2</m:t>
                        </m:r>
                        <m:r>
                          <a:rPr lang="nl-NL" sz="4000" i="1">
                            <a:latin typeface="Cambria Math"/>
                          </a:rPr>
                          <m:t>𝑥</m:t>
                        </m:r>
                        <m:r>
                          <a:rPr lang="nl-NL" sz="4000" i="1">
                            <a:latin typeface="Cambria Math"/>
                          </a:rPr>
                          <m:t>)</m:t>
                        </m:r>
                        <m:r>
                          <a:rPr lang="nl-NL" sz="40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57" y="1638300"/>
                <a:ext cx="11037924" cy="1330749"/>
              </a:xfrm>
              <a:prstGeom prst="rect">
                <a:avLst/>
              </a:prstGeom>
              <a:blipFill rotWithShape="1">
                <a:blip r:embed="rId2"/>
                <a:stretch>
                  <a:fillRect l="-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43500" y="2874781"/>
                <a:ext cx="3054202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1</m:t>
                    </m:r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2874781"/>
                <a:ext cx="3054202" cy="900824"/>
              </a:xfrm>
              <a:prstGeom prst="rect">
                <a:avLst/>
              </a:prstGeom>
              <a:blipFill rotWithShape="1">
                <a:blip r:embed="rId3"/>
                <a:stretch>
                  <a:fillRect l="-7186" t="-6122" b="-13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2819400"/>
                <a:ext cx="21672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1</m:t>
                    </m:r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19400"/>
                <a:ext cx="216727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0141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300" y="4495800"/>
                <a:ext cx="3558085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</a:rPr>
                      <m:t>1</m:t>
                    </m:r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495800"/>
                <a:ext cx="3558085" cy="900824"/>
              </a:xfrm>
              <a:prstGeom prst="rect">
                <a:avLst/>
              </a:prstGeom>
              <a:blipFill rotWithShape="1">
                <a:blip r:embed="rId5"/>
                <a:stretch>
                  <a:fillRect l="-5993" t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82879" y="4433320"/>
                <a:ext cx="478155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879" y="4433320"/>
                <a:ext cx="4781550" cy="978538"/>
              </a:xfrm>
              <a:prstGeom prst="rect">
                <a:avLst/>
              </a:prstGeom>
              <a:blipFill rotWithShape="1">
                <a:blip r:embed="rId6"/>
                <a:stretch>
                  <a:fillRect l="-4459"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Nút Hành động: Lùi lại hoặc Trước 48">
            <a:hlinkClick r:id="" action="ppaction://hlinkshowjump?jump=lastslideviewed" highlightClick="1"/>
          </p:cNvPr>
          <p:cNvSpPr/>
          <p:nvPr/>
        </p:nvSpPr>
        <p:spPr>
          <a:xfrm>
            <a:off x="11479284" y="635923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/>
      <p:bldP spid="24" grpId="0"/>
      <p:bldP spid="11" grpId="0"/>
      <p:bldP spid="16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5164765" y="2938130"/>
            <a:ext cx="590550" cy="628650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1428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438150" y="0"/>
            <a:ext cx="11391900" cy="81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CHUYÊN ĐỀ : TÍCH PHÂN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323850" y="630238"/>
            <a:ext cx="1202055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1:TÍC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PHÂN MỨC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ĐỘ NHẬN BIẾT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749" y="1638300"/>
                <a:ext cx="11048557" cy="121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9.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/>
                      </a:rPr>
                      <m:t>𝐼</m:t>
                    </m:r>
                    <m:r>
                      <a:rPr lang="nl-NL" sz="40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sz="4000" i="1">
                            <a:latin typeface="Cambria Math"/>
                          </a:rPr>
                          <m:t>−</m:t>
                        </m:r>
                        <m:r>
                          <a:rPr lang="nl-NL" sz="4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nl-NL" sz="4000" i="1">
                            <a:latin typeface="Cambria Math"/>
                          </a:rPr>
                          <m:t>0</m:t>
                        </m:r>
                      </m:sup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latin typeface="Cambria Math"/>
                              </a:rPr>
                              <m:t>2</m:t>
                            </m:r>
                            <m:r>
                              <a:rPr lang="nl-NL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40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4000" i="1">
                                <a:latin typeface="Cambria Math"/>
                              </a:rPr>
                              <m:t>5</m:t>
                            </m:r>
                          </m:e>
                        </m:d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0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nl-NL" sz="4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0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  <m:r>
                          <a:rPr lang="nl-NL" sz="40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9" y="1638300"/>
                <a:ext cx="11048557" cy="1217193"/>
              </a:xfrm>
              <a:prstGeom prst="rect">
                <a:avLst/>
              </a:prstGeom>
              <a:blipFill rotWithShape="1">
                <a:blip r:embed="rId2"/>
                <a:stretch>
                  <a:fillRect l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2819400"/>
                <a:ext cx="42296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1</m:t>
                    </m:r>
                    <m:r>
                      <a:rPr lang="en-US" sz="40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19400"/>
                <a:ext cx="4229669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5195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43725" y="2706786"/>
                <a:ext cx="4781550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</a:rPr>
                      <m:t>6</m:t>
                    </m:r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725" y="2706786"/>
                <a:ext cx="4781550" cy="987706"/>
              </a:xfrm>
              <a:prstGeom prst="rect">
                <a:avLst/>
              </a:prstGeom>
              <a:blipFill rotWithShape="1">
                <a:blip r:embed="rId4"/>
                <a:stretch>
                  <a:fillRect l="-4592" b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300" y="4495800"/>
                <a:ext cx="4781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495800"/>
                <a:ext cx="478155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4459" t="-16379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81600" y="4514850"/>
                <a:ext cx="478155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14850"/>
                <a:ext cx="4781550" cy="978538"/>
              </a:xfrm>
              <a:prstGeom prst="rect">
                <a:avLst/>
              </a:prstGeom>
              <a:blipFill rotWithShape="1">
                <a:blip r:embed="rId6"/>
                <a:stretch>
                  <a:fillRect l="-44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Nút Hành động: Lùi lại hoặc Trước 53">
            <a:hlinkClick r:id="" action="ppaction://hlinkshowjump?jump=lastslideviewed" highlightClick="1"/>
          </p:cNvPr>
          <p:cNvSpPr/>
          <p:nvPr/>
        </p:nvSpPr>
        <p:spPr>
          <a:xfrm>
            <a:off x="11490469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/>
      <p:bldP spid="11" grpId="0"/>
      <p:bldP spid="24" grpId="0"/>
      <p:bldP spid="16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582133" y="2916865"/>
            <a:ext cx="590550" cy="628650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1428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438150" y="0"/>
            <a:ext cx="11391900" cy="81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CHUYÊN ĐỀ : TÍCH PHÂN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323850" y="630238"/>
            <a:ext cx="1202055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1:TÍC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PHÂN MỨC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ĐỘ NHẬN BIẾT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750" y="1638300"/>
                <a:ext cx="9258300" cy="126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10.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/>
                      </a:rPr>
                      <m:t>𝐼</m:t>
                    </m:r>
                    <m:r>
                      <a:rPr lang="nl-NL" sz="40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sz="4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nl-NL" sz="40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nl-NL" sz="4000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0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00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nl-NL" sz="40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nl-NL" sz="4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nl-NL" sz="40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638300"/>
                <a:ext cx="9258300" cy="1263872"/>
              </a:xfrm>
              <a:prstGeom prst="rect">
                <a:avLst/>
              </a:prstGeom>
              <a:blipFill rotWithShape="1">
                <a:blip r:embed="rId2"/>
                <a:stretch>
                  <a:fillRect l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9577" y="2550348"/>
                <a:ext cx="2972486" cy="1150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000" i="1">
                                    <a:latin typeface="Cambria Math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77" y="2550348"/>
                <a:ext cx="2972486" cy="1150828"/>
              </a:xfrm>
              <a:prstGeom prst="rect">
                <a:avLst/>
              </a:prstGeom>
              <a:blipFill rotWithShape="1">
                <a:blip r:embed="rId3"/>
                <a:stretch>
                  <a:fillRect l="-7392" b="-6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60458" y="2800352"/>
                <a:ext cx="4781550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458" y="2800352"/>
                <a:ext cx="4781550" cy="900824"/>
              </a:xfrm>
              <a:prstGeom prst="rect">
                <a:avLst/>
              </a:prstGeom>
              <a:blipFill rotWithShape="1">
                <a:blip r:embed="rId4"/>
                <a:stretch>
                  <a:fillRect l="-4592" t="-6081" b="-1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300" y="4495800"/>
                <a:ext cx="4781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0</m:t>
                    </m:r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495800"/>
                <a:ext cx="478155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4459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81600" y="4514850"/>
                <a:ext cx="478155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14850"/>
                <a:ext cx="4781550" cy="981487"/>
              </a:xfrm>
              <a:prstGeom prst="rect">
                <a:avLst/>
              </a:prstGeom>
              <a:blipFill rotWithShape="1">
                <a:blip r:embed="rId6"/>
                <a:stretch>
                  <a:fillRect l="-4464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Nút Hành động: Lùi lại hoặc Trước 58">
            <a:hlinkClick r:id="" action="ppaction://hlinkshowjump?jump=lastslideviewed" highlightClick="1"/>
          </p:cNvPr>
          <p:cNvSpPr/>
          <p:nvPr/>
        </p:nvSpPr>
        <p:spPr>
          <a:xfrm>
            <a:off x="11479284" y="6373090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/>
      <p:bldP spid="11" grpId="0"/>
      <p:bldP spid="24" grpId="0"/>
      <p:bldP spid="16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560868" y="4596809"/>
            <a:ext cx="590550" cy="628650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0" y="0"/>
            <a:ext cx="12344400" cy="1428750"/>
            <a:chOff x="0" y="0"/>
            <a:chExt cx="12344400" cy="142875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750" y="1638300"/>
                <a:ext cx="9258300" cy="1220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1.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/>
                      </a:rPr>
                      <m:t>𝐼</m:t>
                    </m:r>
                    <m:r>
                      <a:rPr lang="vi-VN" sz="40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vi-VN" sz="40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vi-VN" sz="4000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vi-VN" sz="4000" i="1">
                                <a:latin typeface="Cambria Math"/>
                              </a:rPr>
                              <m:t>1</m:t>
                            </m:r>
                            <m:r>
                              <a:rPr lang="vi-VN" sz="40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0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vi-VN" sz="40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638300"/>
                <a:ext cx="9258300" cy="1220142"/>
              </a:xfrm>
              <a:prstGeom prst="rect">
                <a:avLst/>
              </a:prstGeom>
              <a:blipFill rotWithShape="1">
                <a:blip r:embed="rId2"/>
                <a:stretch>
                  <a:fillRect l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2135" y="2819377"/>
                <a:ext cx="4781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2</m:t>
                    </m:r>
                    <m:r>
                      <a:rPr lang="en-US" sz="4000" i="1">
                        <a:latin typeface="Cambria Math"/>
                      </a:rPr>
                      <m:t>𝑒</m:t>
                    </m:r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1</m:t>
                    </m:r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35" y="2819377"/>
                <a:ext cx="478155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4464" t="-16239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60458" y="2800352"/>
                <a:ext cx="4781550" cy="90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458" y="2800352"/>
                <a:ext cx="4781550" cy="903965"/>
              </a:xfrm>
              <a:prstGeom prst="rect">
                <a:avLst/>
              </a:prstGeom>
              <a:blipFill rotWithShape="1">
                <a:blip r:embed="rId4"/>
                <a:stretch>
                  <a:fillRect l="-4592" t="-5369" b="-1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300" y="4495800"/>
                <a:ext cx="4781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𝑒</m:t>
                    </m:r>
                    <m:r>
                      <a:rPr lang="en-US" sz="4000" i="1">
                        <a:latin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</a:rPr>
                      <m:t>2</m:t>
                    </m:r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495800"/>
                <a:ext cx="478155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4459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81600" y="4514850"/>
                <a:ext cx="4781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𝑒</m:t>
                    </m:r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2</m:t>
                    </m:r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14850"/>
                <a:ext cx="4781550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4464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Nút Hành động: Lùi lại hoặc Trước 64">
            <a:hlinkClick r:id="" action="ppaction://hlinkshowjump?jump=lastslideviewed" highlightClick="1"/>
          </p:cNvPr>
          <p:cNvSpPr/>
          <p:nvPr/>
        </p:nvSpPr>
        <p:spPr>
          <a:xfrm>
            <a:off x="11479284" y="6317672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9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/>
      <p:bldP spid="11" grpId="0"/>
      <p:bldP spid="24" grpId="0"/>
      <p:bldP spid="16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Lý 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Phần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 hiểu</a:t>
            </a:r>
          </a:p>
        </p:txBody>
      </p:sp>
      <p:sp>
        <p:nvSpPr>
          <p:cNvPr id="75" name="AutoShape 42">
            <a:hlinkClick r:id="rId7" action="ppaction://hlinksldjump"/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hlinkClick r:id="rId8" action="ppaction://hlinksldjump"/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CĐ11: PHƯƠNG PHÁP TÍCH PHÂN TỪNG PHẦN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2079" y="2361344"/>
                <a:ext cx="4211819" cy="120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3600" dirty="0" smtClean="0">
                    <a:latin typeface="Times New Roman" pitchFamily="18" charset="0"/>
                    <a:cs typeface="Times New Roman" pitchFamily="18" charset="0"/>
                  </a:rPr>
                  <a:t>Đặt: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/>
                              </a:rPr>
                              <m:t>𝑑𝑥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79" y="2361344"/>
                <a:ext cx="4211819" cy="1207318"/>
              </a:xfrm>
              <a:prstGeom prst="rect">
                <a:avLst/>
              </a:prstGeom>
              <a:blipFill rotWithShape="1">
                <a:blip r:embed="rId2"/>
                <a:stretch>
                  <a:fillRect l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4381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456" y="5012431"/>
            <a:ext cx="4580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Vậy c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22874" y="1593473"/>
                <a:ext cx="5720317" cy="858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vi-VN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 câu 1.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/>
                      </a:rPr>
                      <m:t>𝐼</m:t>
                    </m:r>
                    <m:r>
                      <a:rPr lang="vi-VN" sz="36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vi-VN" sz="36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vi-VN" sz="3600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vi-VN" sz="3600" i="1">
                                <a:latin typeface="Cambria Math"/>
                              </a:rPr>
                              <m:t>1</m:t>
                            </m:r>
                            <m:r>
                              <a:rPr lang="vi-VN" sz="36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36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vi-VN" sz="36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74" y="1593473"/>
                <a:ext cx="5720317" cy="858055"/>
              </a:xfrm>
              <a:prstGeom prst="rect">
                <a:avLst/>
              </a:prstGeom>
              <a:blipFill rotWithShape="1">
                <a:blip r:embed="rId3"/>
                <a:stretch>
                  <a:fillRect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1571" y="3708179"/>
                <a:ext cx="7203117" cy="1193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3600" dirty="0" smtClean="0">
                    <a:latin typeface="Times New Roman" pitchFamily="18" charset="0"/>
                    <a:cs typeface="Times New Roman" pitchFamily="18" charset="0"/>
                  </a:rPr>
                  <a:t>Suy ra: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𝐼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36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1" y="3708179"/>
                <a:ext cx="7203117" cy="1193019"/>
              </a:xfrm>
              <a:prstGeom prst="rect">
                <a:avLst/>
              </a:prstGeom>
              <a:blipFill rotWithShape="1">
                <a:blip r:embed="rId4"/>
                <a:stretch>
                  <a:fillRect l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68855" y="2361344"/>
                <a:ext cx="4211819" cy="1310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𝑑𝑢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𝑑𝑥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855" y="2361344"/>
                <a:ext cx="4211819" cy="13103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35245" y="3803864"/>
                <a:ext cx="4790447" cy="1115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=−</m:t>
                      </m:r>
                      <m:r>
                        <a:rPr lang="en-US" sz="3600" i="1">
                          <a:latin typeface="Cambria Math"/>
                        </a:rPr>
                        <m:t>1</m:t>
                      </m:r>
                      <m:r>
                        <a:rPr lang="en-US" sz="36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𝑒</m:t>
                      </m:r>
                      <m:r>
                        <a:rPr lang="en-US" sz="3600" i="1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245" y="3803864"/>
                <a:ext cx="4790447" cy="11157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Nút Hành động: Lùi lại hoặc Trước 16">
            <a:hlinkClick r:id="" action="ppaction://hlinkshowjump?jump=lastslideviewed" highlightClick="1"/>
          </p:cNvPr>
          <p:cNvSpPr/>
          <p:nvPr/>
        </p:nvSpPr>
        <p:spPr>
          <a:xfrm>
            <a:off x="11479284" y="635923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1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5275536" y="4575544"/>
            <a:ext cx="590550" cy="628650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2"/>
          <p:cNvGrpSpPr/>
          <p:nvPr/>
        </p:nvGrpSpPr>
        <p:grpSpPr>
          <a:xfrm>
            <a:off x="0" y="0"/>
            <a:ext cx="12344400" cy="1428750"/>
            <a:chOff x="0" y="0"/>
            <a:chExt cx="12344400" cy="142875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8908" y="3508238"/>
            <a:ext cx="172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26789" y="3508238"/>
            <a:ext cx="152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5300" y="4495800"/>
            <a:ext cx="1567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277136" y="4514850"/>
            <a:ext cx="174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749" y="1638300"/>
                <a:ext cx="11622715" cy="1609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vi-VN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</m:sup>
                      <m:e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0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4000" i="1">
                                <a:latin typeface="Cambria Math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  <m:r>
                          <a:rPr lang="en-US" sz="4000" i="1">
                            <a:latin typeface="Cambria Math"/>
                          </a:rPr>
                          <m:t>)</m:t>
                        </m:r>
                        <m:r>
                          <a:rPr lang="en-US" sz="4000" i="1">
                            <a:latin typeface="Cambria Math"/>
                          </a:rPr>
                          <m:t>𝑑𝑥</m:t>
                        </m:r>
                        <m:r>
                          <a:rPr lang="en-US" sz="4000" i="1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0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40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                          Tính: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/>
                  <a:t>.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            .                                       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9" y="1638300"/>
                <a:ext cx="11622715" cy="1609030"/>
              </a:xfrm>
              <a:prstGeom prst="rect">
                <a:avLst/>
              </a:prstGeom>
              <a:blipFill rotWithShape="1">
                <a:blip r:embed="rId2"/>
                <a:stretch>
                  <a:fillRect l="-1889" r="-12172" b="-1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Nút Hành động: Lùi lại hoặc Trước 67">
            <a:hlinkClick r:id="" action="ppaction://hlinkshowjump?jump=lastslideviewed" highlightClick="1"/>
          </p:cNvPr>
          <p:cNvSpPr/>
          <p:nvPr/>
        </p:nvSpPr>
        <p:spPr>
          <a:xfrm>
            <a:off x="11479284" y="6331526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1" grpId="0"/>
      <p:bldP spid="24" grpId="0"/>
      <p:bldP spid="16" grpId="0"/>
      <p:bldP spid="30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2078" y="2361344"/>
                <a:ext cx="4307513" cy="1262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3200" dirty="0" smtClean="0">
                    <a:latin typeface="+mj-lt"/>
                    <a:cs typeface="Times New Roman" pitchFamily="18" charset="0"/>
                  </a:rPr>
                  <a:t>Đặt: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 smtClean="0">
                  <a:latin typeface="+mj-lt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78" y="2361344"/>
                <a:ext cx="4307513" cy="1262846"/>
              </a:xfrm>
              <a:prstGeom prst="rect">
                <a:avLst/>
              </a:prstGeom>
              <a:blipFill rotWithShape="1">
                <a:blip r:embed="rId2"/>
                <a:stretch>
                  <a:fillRect l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4381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456" y="5518774"/>
            <a:ext cx="458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Vậy c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18062" y="1380417"/>
                <a:ext cx="8701035" cy="84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vi-VN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 câu 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vi-VN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</a:rPr>
                      <m:t>𝐼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p>
                      <m:e>
                        <m:func>
                          <m:func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6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600" i="1">
                                <a:latin typeface="Cambria Math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)</m:t>
                        </m:r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  <m:r>
                          <a:rPr lang="en-US" sz="3600" i="1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6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600" i="1">
                                <a:latin typeface="Cambria Math"/>
                              </a:rPr>
                              <m:t>𝑎</m:t>
                            </m:r>
                          </m:e>
                        </m:func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𝑏</m:t>
                        </m:r>
                        <m:r>
                          <a:rPr lang="en-US" sz="3600" i="1"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062" y="1380417"/>
                <a:ext cx="8701035" cy="841256"/>
              </a:xfrm>
              <a:prstGeom prst="rect">
                <a:avLst/>
              </a:prstGeom>
              <a:blipFill rotWithShape="1">
                <a:blip r:embed="rId3"/>
                <a:stretch>
                  <a:fillRect l="-17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1571" y="3708179"/>
                <a:ext cx="9936953" cy="1103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nary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1" y="3708179"/>
                <a:ext cx="9936953" cy="1103251"/>
              </a:xfrm>
              <a:prstGeom prst="rect">
                <a:avLst/>
              </a:prstGeom>
              <a:blipFill rotWithShape="1">
                <a:blip r:embed="rId4"/>
                <a:stretch>
                  <a:fillRect l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4381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80368" y="2221673"/>
                <a:ext cx="4307513" cy="1428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𝑑𝑢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/>
                                </a:rPr>
                                <m:t>𝑑𝑥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368" y="2221673"/>
                <a:ext cx="4307513" cy="1428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88294" y="4460792"/>
                <a:ext cx="9262285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6</m:t>
                          </m:r>
                        </m:e>
                      </m:func>
                      <m:r>
                        <a:rPr lang="en-US" sz="32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32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bSup>
                      <m:r>
                        <a:rPr lang="en-US" sz="3200" i="1">
                          <a:latin typeface="Cambria Math"/>
                        </a:rPr>
                        <m:t>=−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3200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294" y="4460792"/>
                <a:ext cx="9262285" cy="9870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Nút Hành động: Lùi lại hoặc Trước 20">
            <a:hlinkClick r:id="" action="ppaction://hlinkshowjump?jump=lastslideviewed" highlightClick="1"/>
          </p:cNvPr>
          <p:cNvSpPr/>
          <p:nvPr/>
        </p:nvSpPr>
        <p:spPr>
          <a:xfrm>
            <a:off x="11477303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0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771857" y="3882638"/>
            <a:ext cx="584791" cy="663582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71857" y="3745540"/>
                <a:ext cx="165401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857" y="3745540"/>
                <a:ext cx="1654014" cy="978538"/>
              </a:xfrm>
              <a:prstGeom prst="rect">
                <a:avLst/>
              </a:prstGeom>
              <a:blipFill rotWithShape="1">
                <a:blip r:embed="rId2"/>
                <a:stretch>
                  <a:fillRect l="-13284" b="-10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0707" y="1669288"/>
                <a:ext cx="10970585" cy="207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âu 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vi-VN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Kết quả của phép tính tích phân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sup>
                      <m:e>
                        <m:func>
                          <m:func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6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vi-VN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được biểu diễn dạng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</a:rPr>
                      <m:t> </m:t>
                    </m:r>
                    <m:r>
                      <a:rPr lang="pt-BR" sz="3600" i="1">
                        <a:latin typeface="Cambria Math"/>
                      </a:rPr>
                      <m:t>𝑎</m:t>
                    </m:r>
                    <m:r>
                      <a:rPr lang="pt-BR" sz="36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BR" sz="36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pt-BR" sz="3600" i="1"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pt-BR" sz="3600" i="1">
                        <a:latin typeface="Cambria Math"/>
                      </a:rPr>
                      <m:t>+</m:t>
                    </m:r>
                    <m:r>
                      <a:rPr lang="pt-BR" sz="3600" i="1">
                        <a:latin typeface="Cambria Math"/>
                      </a:rPr>
                      <m:t>𝑏</m:t>
                    </m:r>
                  </m:oMath>
                </a14:m>
                <a:r>
                  <a:rPr lang="vi-VN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khi đó g</a:t>
                </a:r>
                <a:r>
                  <a:rPr lang="en-US" sz="36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i</a:t>
                </a:r>
                <a:r>
                  <a:rPr lang="vi-VN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á trị của tích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</a:rPr>
                      <m:t> </m:t>
                    </m:r>
                    <m:r>
                      <a:rPr lang="pt-BR" sz="36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pt-BR" sz="36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0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4000" dirty="0" smtClean="0">
                    <a:latin typeface="+mj-lt"/>
                  </a:rPr>
                  <a:t> </a:t>
                </a:r>
                <a:endParaRPr lang="en-US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07" y="1669288"/>
                <a:ext cx="10970585" cy="2075312"/>
              </a:xfrm>
              <a:prstGeom prst="rect">
                <a:avLst/>
              </a:prstGeom>
              <a:blipFill rotWithShape="1">
                <a:blip r:embed="rId3"/>
                <a:stretch>
                  <a:fillRect l="-1944" b="-1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2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4786" y="3925170"/>
            <a:ext cx="149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3928" y="3880866"/>
            <a:ext cx="1388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12176" y="3720396"/>
                <a:ext cx="1388207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76" y="3720396"/>
                <a:ext cx="1388207" cy="978538"/>
              </a:xfrm>
              <a:prstGeom prst="rect">
                <a:avLst/>
              </a:prstGeom>
              <a:blipFill rotWithShape="1">
                <a:blip r:embed="rId6"/>
                <a:stretch>
                  <a:fillRect l="-15351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Nút Hành động: Lùi lại hoặc Trước 17">
            <a:hlinkClick r:id="" action="ppaction://hlinkshowjump?jump=lastslideviewed" highlightClick="1"/>
          </p:cNvPr>
          <p:cNvSpPr/>
          <p:nvPr/>
        </p:nvSpPr>
        <p:spPr>
          <a:xfrm>
            <a:off x="11479284" y="6331526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9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2079" y="2361344"/>
                <a:ext cx="4766775" cy="1247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3200" dirty="0" smtClean="0">
                    <a:latin typeface="+mj-lt"/>
                    <a:cs typeface="Times New Roman" pitchFamily="18" charset="0"/>
                  </a:rPr>
                  <a:t>Đặt:</a:t>
                </a:r>
                <a:r>
                  <a:rPr lang="en-US" sz="32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pt-BR" sz="32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79" y="2361344"/>
                <a:ext cx="4766775" cy="1247393"/>
              </a:xfrm>
              <a:prstGeom prst="rect">
                <a:avLst/>
              </a:prstGeom>
              <a:blipFill rotWithShape="1">
                <a:blip r:embed="rId2"/>
                <a:stretch>
                  <a:fillRect l="-3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4381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83" y="6055296"/>
            <a:ext cx="458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Vậy c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3514" y="1585137"/>
            <a:ext cx="270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 câu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6164" y="3899251"/>
                <a:ext cx="5187532" cy="1037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𝐼</m:t>
                    </m:r>
                    <m:r>
                      <a:rPr lang="pt-BR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pt-BR" sz="3200" i="1">
                            <a:latin typeface="Cambria Math"/>
                          </a:rPr>
                          <m:t>1</m:t>
                        </m:r>
                      </m:sup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pt-BR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pt-BR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BR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t-BR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pt-BR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64" y="3899251"/>
                <a:ext cx="5187532" cy="1037079"/>
              </a:xfrm>
              <a:prstGeom prst="rect">
                <a:avLst/>
              </a:prstGeom>
              <a:blipFill rotWithShape="1">
                <a:blip r:embed="rId3"/>
                <a:stretch>
                  <a:fillRect l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29983" y="2242898"/>
                <a:ext cx="3647730" cy="1371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latin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3200" i="1">
                                  <a:latin typeface="Cambria Math"/>
                                </a:rPr>
                                <m:t>𝑑𝑢</m:t>
                              </m:r>
                              <m:r>
                                <a:rPr lang="pt-BR" sz="32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32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BR" sz="32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pt-BR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pt-BR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pt-BR" sz="32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pt-BR" sz="3200" i="1">
                                  <a:latin typeface="Cambria Math"/>
                                </a:rPr>
                                <m:t>𝑑𝑥</m:t>
                              </m:r>
                            </m:e>
                            <m:e>
                              <m:r>
                                <a:rPr lang="pt-BR" sz="32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pt-BR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pt-BR" sz="3200" i="1">
                                  <a:latin typeface="Cambria Math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983" y="2242898"/>
                <a:ext cx="3647730" cy="13713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158854" y="3708179"/>
                <a:ext cx="5986895" cy="119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latin typeface="Cambria Math"/>
                        </a:rPr>
                        <m:t>=</m:t>
                      </m:r>
                      <m:r>
                        <a:rPr lang="pt-BR" sz="3200" i="1">
                          <a:latin typeface="Cambria Math"/>
                        </a:rPr>
                        <m:t>𝑥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pt-BR" sz="3200" i="1"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32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pt-BR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pt-BR" sz="3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pt-BR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pt-BR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pt-BR" sz="3200" i="1"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pt-BR" sz="3200" i="1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pt-BR" sz="3200" i="1">
                              <a:latin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3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pt-BR" sz="32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BR" sz="3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pt-BR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sz="3200" i="1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pt-BR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54" y="3708179"/>
                <a:ext cx="5986895" cy="1198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21097" y="4693064"/>
                <a:ext cx="7696915" cy="1362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en-US" sz="32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97" y="4693064"/>
                <a:ext cx="7696915" cy="13622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977713" y="4979809"/>
                <a:ext cx="3258777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200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𝑎</m:t>
                    </m:r>
                    <m:r>
                      <a:rPr lang="pt-BR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pt-BR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t-BR" sz="3200" i="1">
                        <a:latin typeface="Cambria Math"/>
                      </a:rPr>
                      <m:t>;</m:t>
                    </m:r>
                    <m:r>
                      <a:rPr lang="pt-BR" sz="3200" i="1">
                        <a:latin typeface="Cambria Math"/>
                      </a:rPr>
                      <m:t>𝑏</m:t>
                    </m:r>
                    <m:r>
                      <a:rPr lang="pt-BR" sz="3200" i="1">
                        <a:latin typeface="Cambria Math"/>
                      </a:rPr>
                      <m:t>=−</m:t>
                    </m:r>
                    <m:r>
                      <a:rPr lang="pt-BR" sz="3200" i="1">
                        <a:latin typeface="Cambria Math"/>
                      </a:rPr>
                      <m:t>1</m:t>
                    </m:r>
                    <m:r>
                      <a:rPr lang="pt-BR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713" y="4979809"/>
                <a:ext cx="3258777" cy="788742"/>
              </a:xfrm>
              <a:prstGeom prst="rect">
                <a:avLst/>
              </a:prstGeom>
              <a:blipFill rotWithShape="1">
                <a:blip r:embed="rId7"/>
                <a:stretch>
                  <a:fillRect l="-4869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5035" y="5877381"/>
                <a:ext cx="3979294" cy="788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pt-BR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pt-BR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pt-BR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35" y="5877381"/>
                <a:ext cx="3979294" cy="788742"/>
              </a:xfrm>
              <a:prstGeom prst="rect">
                <a:avLst/>
              </a:prstGeom>
              <a:blipFill rotWithShape="1">
                <a:blip r:embed="rId8"/>
                <a:stretch>
                  <a:fillRect l="-382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045892" y="1278257"/>
                <a:ext cx="3917547" cy="119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latin typeface="Cambria Math"/>
                        </a:rPr>
                        <m:t>𝐼</m:t>
                      </m:r>
                      <m:r>
                        <a:rPr lang="pt-BR" sz="32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pt-BR" sz="3200" i="1">
                              <a:latin typeface="Cambria Math"/>
                            </a:rPr>
                            <m:t>1</m:t>
                          </m:r>
                        </m:sup>
                        <m:e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BR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pt-BR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pt-BR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pt-BR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  <m:r>
                            <a:rPr lang="pt-BR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892" y="1278257"/>
                <a:ext cx="3917547" cy="11985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Nút Hành động: Lùi lại hoặc Trước 20">
            <a:hlinkClick r:id="" action="ppaction://hlinkshowjump?jump=lastslideviewed" highlightClick="1"/>
          </p:cNvPr>
          <p:cNvSpPr/>
          <p:nvPr/>
        </p:nvSpPr>
        <p:spPr>
          <a:xfrm>
            <a:off x="11477068" y="6347683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0" grpId="0"/>
      <p:bldP spid="8" grpId="0"/>
      <p:bldP spid="13" grpId="0"/>
      <p:bldP spid="14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208880" y="4084665"/>
            <a:ext cx="584791" cy="663582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55260" y="4045500"/>
                <a:ext cx="1654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60" y="4045500"/>
                <a:ext cx="1654014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1286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0708" y="1669288"/>
                <a:ext cx="11440266" cy="139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âu 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vi-VN" sz="3600" b="1" dirty="0" smtClean="0">
                    <a:solidFill>
                      <a:srgbClr val="0000CC"/>
                    </a:solidFill>
                    <a:latin typeface="+mj-lt"/>
                    <a:cs typeface="Times New Roman" pitchFamily="18" charset="0"/>
                  </a:rPr>
                  <a:t>.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+mj-lt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𝐼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hữu</a:t>
                </a:r>
                <a:r>
                  <a:rPr lang="en-US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tỷ</a:t>
                </a:r>
                <a:r>
                  <a:rPr lang="en-US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n-US" sz="36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6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08" y="1669288"/>
                <a:ext cx="11440266" cy="1397627"/>
              </a:xfrm>
              <a:prstGeom prst="rect">
                <a:avLst/>
              </a:prstGeom>
              <a:blipFill rotWithShape="1">
                <a:blip r:embed="rId3"/>
                <a:stretch>
                  <a:fillRect l="-1598" b="-15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2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4786" y="4031500"/>
            <a:ext cx="149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3928" y="3880866"/>
                <a:ext cx="1388207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928" y="3880866"/>
                <a:ext cx="1388207" cy="978538"/>
              </a:xfrm>
              <a:prstGeom prst="rect">
                <a:avLst/>
              </a:prstGeom>
              <a:blipFill rotWithShape="1">
                <a:blip r:embed="rId4"/>
                <a:stretch>
                  <a:fillRect l="-1535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153416" y="3918670"/>
                <a:ext cx="1388207" cy="96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416" y="3918670"/>
                <a:ext cx="1388207" cy="961545"/>
              </a:xfrm>
              <a:prstGeom prst="rect">
                <a:avLst/>
              </a:prstGeom>
              <a:blipFill>
                <a:blip r:embed="rId5"/>
                <a:stretch>
                  <a:fillRect l="-15351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Nút Hành động: Lùi lại hoặc Trước 17">
            <a:hlinkClick r:id="" action="ppaction://hlinkshowjump?jump=lastslideviewed" highlightClick="1"/>
          </p:cNvPr>
          <p:cNvSpPr/>
          <p:nvPr/>
        </p:nvSpPr>
        <p:spPr>
          <a:xfrm>
            <a:off x="114792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9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2078" y="2361344"/>
                <a:ext cx="5245213" cy="831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Đặt: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78" y="2361344"/>
                <a:ext cx="5245213" cy="831959"/>
              </a:xfrm>
              <a:prstGeom prst="rect">
                <a:avLst/>
              </a:prstGeom>
              <a:blipFill rotWithShape="1">
                <a:blip r:embed="rId2"/>
                <a:stretch>
                  <a:fillRect l="-2904" b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4381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456" y="5778007"/>
            <a:ext cx="458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Vậy c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họn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C.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2995" y="1585137"/>
            <a:ext cx="270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 câu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1572" y="3394275"/>
                <a:ext cx="4276750" cy="1037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Suy ra: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2" y="3394275"/>
                <a:ext cx="4276750" cy="1037079"/>
              </a:xfrm>
              <a:prstGeom prst="rect">
                <a:avLst/>
              </a:prstGeom>
              <a:blipFill rotWithShape="1">
                <a:blip r:embed="rId3"/>
                <a:stretch>
                  <a:fillRect l="-3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334124" y="4405899"/>
                <a:ext cx="4183389" cy="1664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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124" y="4405899"/>
                <a:ext cx="4183389" cy="1664495"/>
              </a:xfrm>
              <a:prstGeom prst="rect">
                <a:avLst/>
              </a:prstGeom>
              <a:blipFill rotWithShape="1">
                <a:blip r:embed="rId4"/>
                <a:stretch>
                  <a:fillRect l="-3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48830" y="3217862"/>
                <a:ext cx="7676845" cy="119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3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830" y="3217862"/>
                <a:ext cx="7676845" cy="1198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82251" y="4703003"/>
                <a:ext cx="529805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51" y="4703003"/>
                <a:ext cx="5298053" cy="10143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97826" y="2083311"/>
                <a:ext cx="2896793" cy="1485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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826" y="2083311"/>
                <a:ext cx="2896793" cy="1485343"/>
              </a:xfrm>
              <a:prstGeom prst="rect">
                <a:avLst/>
              </a:prstGeom>
              <a:blipFill rotWithShape="1">
                <a:blip r:embed="rId7"/>
                <a:stretch>
                  <a:fillRect l="-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Nút Hành động: Lùi lại hoặc Trước 18">
            <a:hlinkClick r:id="" action="ppaction://hlinkshowjump?jump=lastslideviewed" highlightClick="1"/>
          </p:cNvPr>
          <p:cNvSpPr/>
          <p:nvPr/>
        </p:nvSpPr>
        <p:spPr>
          <a:xfrm>
            <a:off x="11479284" y="6352473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0" grpId="0"/>
      <p:bldP spid="18" grpId="0"/>
      <p:bldP spid="17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620385" y="3575368"/>
            <a:ext cx="584791" cy="663582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6177" y="1866790"/>
                <a:ext cx="10728886" cy="878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40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âu 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vi-VN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.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4000" i="1">
                            <a:latin typeface="Cambria Math"/>
                          </a:rPr>
                          <m:t>𝑎</m:t>
                        </m:r>
                      </m:sup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77" y="1866790"/>
                <a:ext cx="10728886" cy="878189"/>
              </a:xfrm>
              <a:prstGeom prst="rect">
                <a:avLst/>
              </a:prstGeom>
              <a:blipFill rotWithShape="1">
                <a:blip r:embed="rId2"/>
                <a:stretch>
                  <a:fillRect l="-1989" t="-4167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96922" y="3497380"/>
                <a:ext cx="127236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22" y="3497380"/>
                <a:ext cx="1272368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7225" t="-15517" r="-1196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20385" y="3505477"/>
                <a:ext cx="172602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1</m:t>
                    </m:r>
                    <m:r>
                      <a:rPr lang="en-US" sz="40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85" y="3505477"/>
                <a:ext cx="1726025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272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0" y="3505477"/>
                <a:ext cx="190322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505477"/>
                <a:ext cx="1903228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121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770077" y="3553216"/>
                <a:ext cx="13503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077" y="3553216"/>
                <a:ext cx="1350341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16290" t="-15517" r="-588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Nút Hành động: Lùi lại hoặc Trước 11">
            <a:hlinkClick r:id="" action="ppaction://hlinkshowjump?jump=lastslideviewed" highlightClick="1"/>
          </p:cNvPr>
          <p:cNvSpPr/>
          <p:nvPr/>
        </p:nvSpPr>
        <p:spPr>
          <a:xfrm>
            <a:off x="114792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9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4381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572" y="4954058"/>
            <a:ext cx="458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Vậy c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họn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B.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2995" y="1585137"/>
            <a:ext cx="270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 câu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2079" y="2361344"/>
                <a:ext cx="3060806" cy="1108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Đặt: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79" y="2361344"/>
                <a:ext cx="3060806" cy="1108958"/>
              </a:xfrm>
              <a:prstGeom prst="rect">
                <a:avLst/>
              </a:prstGeom>
              <a:blipFill rotWithShape="1">
                <a:blip r:embed="rId2"/>
                <a:stretch>
                  <a:fillRect l="-4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452885" y="2310876"/>
                <a:ext cx="2351991" cy="92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885" y="2310876"/>
                <a:ext cx="2351991" cy="923523"/>
              </a:xfrm>
              <a:prstGeom prst="rect">
                <a:avLst/>
              </a:prstGeom>
              <a:blipFill rotWithShape="1">
                <a:blip r:embed="rId3"/>
                <a:stretch>
                  <a:fillRect l="-6477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71572" y="3548684"/>
                <a:ext cx="7357844" cy="99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Suy ra: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2" y="3548684"/>
                <a:ext cx="7357844" cy="998030"/>
              </a:xfrm>
              <a:prstGeom prst="rect">
                <a:avLst/>
              </a:prstGeom>
              <a:blipFill rotWithShape="1">
                <a:blip r:embed="rId4"/>
                <a:stretch>
                  <a:fillRect l="-2154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512524" y="3608822"/>
                <a:ext cx="3924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sym typeface="Symbol"/>
                        </a:rPr>
                        <m:t> 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524" y="3608822"/>
                <a:ext cx="39243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512524" y="4254326"/>
                <a:ext cx="20043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524" y="4254326"/>
                <a:ext cx="2004331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Nút Hành động: Lùi lại hoặc Trước 16">
            <a:hlinkClick r:id="" action="ppaction://hlinkshowjump?jump=lastslideviewed" highlightClick="1"/>
          </p:cNvPr>
          <p:cNvSpPr/>
          <p:nvPr/>
        </p:nvSpPr>
        <p:spPr>
          <a:xfrm>
            <a:off x="1143682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4" grpId="0"/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74159" y="4512068"/>
            <a:ext cx="659218" cy="623458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4158" y="1495893"/>
                <a:ext cx="11153553" cy="1896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âu 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vi-VN" sz="36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.</a:t>
                </a:r>
                <a:r>
                  <a:rPr lang="en-US" sz="36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𝐻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𝜋</m:t>
                        </m:r>
                      </m:sup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6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3600" i="1">
                                <a:latin typeface="Cambria Math"/>
                              </a:rPr>
                              <m:t>1</m:t>
                            </m:r>
                          </m:e>
                        </m:func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</a:rPr>
                          <m:t>𝑥𝑑𝑥</m:t>
                        </m:r>
                      </m:e>
                    </m:nary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từng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𝑢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𝑑𝑣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e>
                    </m:func>
                    <m:r>
                      <a:rPr lang="en-US" sz="3600" i="1">
                        <a:latin typeface="Cambria Math"/>
                      </a:rPr>
                      <m:t>2</m:t>
                    </m:r>
                    <m:r>
                      <a:rPr lang="en-US" sz="3600" i="1">
                        <a:latin typeface="Cambria Math"/>
                      </a:rPr>
                      <m:t>𝑥𝑑𝑥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𝑑𝑢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58" y="1495893"/>
                <a:ext cx="11153553" cy="1896096"/>
              </a:xfrm>
              <a:prstGeom prst="rect">
                <a:avLst/>
              </a:prstGeom>
              <a:blipFill rotWithShape="1">
                <a:blip r:embed="rId2"/>
                <a:stretch>
                  <a:fillRect l="-1639" t="-1929" b="-1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4159" y="3420466"/>
                <a:ext cx="5156790" cy="819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𝑑𝑢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𝐻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59" y="3420466"/>
                <a:ext cx="5156790" cy="819968"/>
              </a:xfrm>
              <a:prstGeom prst="rect">
                <a:avLst/>
              </a:prstGeom>
              <a:blipFill rotWithShape="1">
                <a:blip r:embed="rId3"/>
                <a:stretch>
                  <a:fillRect l="-3546" t="-592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96001" y="3420466"/>
                <a:ext cx="5156790" cy="889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𝑑𝑢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𝐻</m:t>
                    </m:r>
                    <m:r>
                      <a:rPr lang="en-US" sz="36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3420466"/>
                <a:ext cx="5156790" cy="889924"/>
              </a:xfrm>
              <a:prstGeom prst="rect">
                <a:avLst/>
              </a:prstGeom>
              <a:blipFill rotWithShape="1">
                <a:blip r:embed="rId4"/>
                <a:stretch>
                  <a:fillRect l="-3546" r="-1182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4159" y="4413813"/>
                <a:ext cx="5156790" cy="819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𝑑𝑢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𝐻</m:t>
                    </m:r>
                    <m:r>
                      <a:rPr lang="en-US" sz="36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59" y="4413813"/>
                <a:ext cx="5156790" cy="819968"/>
              </a:xfrm>
              <a:prstGeom prst="rect">
                <a:avLst/>
              </a:prstGeom>
              <a:blipFill rotWithShape="1">
                <a:blip r:embed="rId5"/>
                <a:stretch>
                  <a:fillRect l="-3546" t="-4444" b="-1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74729" y="4512068"/>
                <a:ext cx="5156790" cy="819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𝑑𝑢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𝐻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729" y="4512068"/>
                <a:ext cx="5156790" cy="819968"/>
              </a:xfrm>
              <a:prstGeom prst="rect">
                <a:avLst/>
              </a:prstGeom>
              <a:blipFill rotWithShape="1">
                <a:blip r:embed="rId6"/>
                <a:stretch>
                  <a:fillRect l="-3669" t="-592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Nút Hành động: Lùi lại hoặc Trước 11">
            <a:hlinkClick r:id="" action="ppaction://hlinkshowjump?jump=lastslideviewed" highlightClick="1"/>
          </p:cNvPr>
          <p:cNvSpPr/>
          <p:nvPr/>
        </p:nvSpPr>
        <p:spPr>
          <a:xfrm>
            <a:off x="114792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Phần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Nhận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Biết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7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8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9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>
            <a:hlinkClick r:id="rId10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1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út Hành động: Lùi lại hoặc Trước 1">
            <a:hlinkClick r:id="" action="ppaction://hlinkshowjump?jump=previousslide" highlightClick="1"/>
          </p:cNvPr>
          <p:cNvSpPr/>
          <p:nvPr/>
        </p:nvSpPr>
        <p:spPr>
          <a:xfrm>
            <a:off x="11490469" y="6303817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4381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577" y="5458217"/>
            <a:ext cx="458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Vậy c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họn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C.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2995" y="1585137"/>
            <a:ext cx="270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 câu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2078" y="2361344"/>
                <a:ext cx="4138979" cy="1108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Đặt: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𝑥𝑑𝑥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78" y="2361344"/>
                <a:ext cx="4138979" cy="1108958"/>
              </a:xfrm>
              <a:prstGeom prst="rect">
                <a:avLst/>
              </a:prstGeom>
              <a:blipFill rotWithShape="1">
                <a:blip r:embed="rId2"/>
                <a:stretch>
                  <a:fillRect l="-3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08052" y="3712460"/>
            <a:ext cx="2007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79777" y="2113739"/>
                <a:ext cx="4004814" cy="1434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0">
                          <a:latin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𝑑𝑢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𝑑𝑥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i="1"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func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777" y="2113739"/>
                <a:ext cx="4004814" cy="14349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12605" y="3463620"/>
                <a:ext cx="8036362" cy="1156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𝐻</m:t>
                      </m:r>
                      <m:r>
                        <a:rPr lang="en-US" sz="32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𝑥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e>
                      </m:func>
                      <m:r>
                        <a:rPr lang="en-US" sz="3200" i="1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𝜋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3200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i="1"/>
                            <m:t>cos</m:t>
                          </m:r>
                          <m:r>
                            <m:rPr>
                              <m:nor/>
                            </m:rPr>
                            <a:rPr lang="en-US" sz="3200" i="1"/>
                            <m:t>12</m:t>
                          </m:r>
                          <m:r>
                            <a:rPr lang="en-US" sz="3200" i="1">
                              <a:latin typeface="Cambria Math"/>
                            </a:rPr>
                            <m:t>𝑥𝑑𝑥</m:t>
                          </m:r>
                        </m:e>
                      </m:nary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05" y="3463620"/>
                <a:ext cx="8036362" cy="11564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245456" y="4647061"/>
                <a:ext cx="9082185" cy="828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d>
                      <m:dPr>
                        <m:begChr m:val="|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d>
                      <m:dPr>
                        <m:begChr m:val="|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i="1" dirty="0" smtClean="0"/>
                  <a:t>.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56" y="4647061"/>
                <a:ext cx="9082185" cy="828368"/>
              </a:xfrm>
              <a:prstGeom prst="rect">
                <a:avLst/>
              </a:prstGeom>
              <a:blipFill rotWithShape="1">
                <a:blip r:embed="rId5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Nút Hành động: Lùi lại hoặc Trước 16">
            <a:hlinkClick r:id="" action="ppaction://hlinkshowjump?jump=lastslideviewed" highlightClick="1"/>
          </p:cNvPr>
          <p:cNvSpPr/>
          <p:nvPr/>
        </p:nvSpPr>
        <p:spPr>
          <a:xfrm>
            <a:off x="11479284" y="635923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5" grpId="0"/>
      <p:bldP spid="9" grpId="0"/>
      <p:bldP spid="10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38150" y="3991724"/>
            <a:ext cx="659218" cy="623458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9731" y="1406498"/>
                <a:ext cx="11015330" cy="1861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âu </a:t>
                </a:r>
                <a:r>
                  <a:rPr lang="en-US" sz="3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vi-VN" sz="3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.</a:t>
                </a:r>
                <a:r>
                  <a:rPr lang="en-US" sz="3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:r>
                  <a:rPr lang="en-US" sz="3400" dirty="0" err="1" smtClean="0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𝑀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tich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từng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𝑢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𝑥</m:t>
                    </m:r>
                    <m:r>
                      <a:rPr lang="en-US" sz="3400" i="1">
                        <a:latin typeface="Cambria Math"/>
                      </a:rPr>
                      <m:t>+</m:t>
                    </m:r>
                    <m:r>
                      <a:rPr lang="en-US" sz="34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𝑑𝑣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𝑑𝑢</m:t>
                    </m:r>
                  </m:oMath>
                </a14:m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1" y="1406498"/>
                <a:ext cx="11015330" cy="1861985"/>
              </a:xfrm>
              <a:prstGeom prst="rect">
                <a:avLst/>
              </a:prstGeom>
              <a:blipFill rotWithShape="1">
                <a:blip r:embed="rId2"/>
                <a:stretch>
                  <a:fillRect l="-1550" b="-1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9731" y="3021660"/>
                <a:ext cx="5911704" cy="854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𝑑𝑢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𝑙𝑛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1" y="3021660"/>
                <a:ext cx="5911704" cy="854529"/>
              </a:xfrm>
              <a:prstGeom prst="rect">
                <a:avLst/>
              </a:prstGeom>
              <a:blipFill rotWithShape="1">
                <a:blip r:embed="rId3"/>
                <a:stretch>
                  <a:fillRect l="-2680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9731" y="3876189"/>
                <a:ext cx="6911162" cy="854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𝑑𝑢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𝑑𝑥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𝑙𝑛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1" y="3876189"/>
                <a:ext cx="6911162" cy="854529"/>
              </a:xfrm>
              <a:prstGeom prst="rect">
                <a:avLst/>
              </a:prstGeom>
              <a:blipFill rotWithShape="1">
                <a:blip r:embed="rId4"/>
                <a:stretch>
                  <a:fillRect l="-2293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3935" y="4901354"/>
                <a:ext cx="7049387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𝑑𝑢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35" y="4901354"/>
                <a:ext cx="7049387" cy="595932"/>
              </a:xfrm>
              <a:prstGeom prst="rect">
                <a:avLst/>
              </a:prstGeom>
              <a:blipFill rotWithShape="1">
                <a:blip r:embed="rId5"/>
                <a:stretch>
                  <a:fillRect l="-2161"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4568" y="5486781"/>
                <a:ext cx="6510671" cy="854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𝑑𝑢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𝑙𝑛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68" y="5486781"/>
                <a:ext cx="6510671" cy="854529"/>
              </a:xfrm>
              <a:prstGeom prst="rect">
                <a:avLst/>
              </a:prstGeom>
              <a:blipFill rotWithShape="1">
                <a:blip r:embed="rId6"/>
                <a:stretch>
                  <a:fillRect l="-2341" r="-2341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Nút Hành động: Lùi lại hoặc Trước 13">
            <a:hlinkClick r:id="rId7" action="ppaction://hlinksldjump" highlightClick="1"/>
          </p:cNvPr>
          <p:cNvSpPr/>
          <p:nvPr/>
        </p:nvSpPr>
        <p:spPr>
          <a:xfrm>
            <a:off x="11479284" y="6351093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hlinkClick r:id="rId8" action="ppaction://hlinksldjump"/>
          </p:cNvPr>
          <p:cNvSpPr/>
          <p:nvPr/>
        </p:nvSpPr>
        <p:spPr>
          <a:xfrm>
            <a:off x="8188036" y="3876189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</p:spTree>
    <p:extLst>
      <p:ext uri="{BB962C8B-B14F-4D97-AF65-F5344CB8AC3E}">
        <p14:creationId xmlns:p14="http://schemas.microsoft.com/office/powerpoint/2010/main" val="17391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68377" y="2323598"/>
                <a:ext cx="3324207" cy="913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77" y="2323598"/>
                <a:ext cx="3324207" cy="913712"/>
              </a:xfrm>
              <a:prstGeom prst="rect">
                <a:avLst/>
              </a:prstGeom>
              <a:blipFill rotWithShape="1">
                <a:blip r:embed="rId2"/>
                <a:stretch>
                  <a:fillRect l="-4587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092995" y="1585137"/>
            <a:ext cx="270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 câu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40536" y="3662975"/>
                <a:ext cx="8581888" cy="913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𝑀</m:t>
                    </m:r>
                    <m:r>
                      <a:rPr lang="en-US" sz="320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𝑑𝑥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=(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).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𝑙𝑛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/>
                          </a:rPr>
                          <m:t>|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nary>
                          <m:nary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𝑙𝑛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536" y="3662975"/>
                <a:ext cx="8581888" cy="9135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6743" y="3810705"/>
            <a:ext cx="14277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33594" y="4460507"/>
                <a:ext cx="4638899" cy="1110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lang="en-US" sz="3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lang="en-US" sz="3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594" y="4460507"/>
                <a:ext cx="4638899" cy="11100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72493" y="4788848"/>
                <a:ext cx="3649931" cy="841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𝑙𝑛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493" y="4788848"/>
                <a:ext cx="3649931" cy="841962"/>
              </a:xfrm>
              <a:prstGeom prst="rect">
                <a:avLst/>
              </a:prstGeom>
              <a:blipFill rotWithShape="1"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82147" y="5595207"/>
            <a:ext cx="458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Vậy c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họn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B.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83400" y="2151083"/>
                <a:ext cx="2700669" cy="1258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num>
                              <m:den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𝑙𝑛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func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400" y="2151083"/>
                <a:ext cx="2700669" cy="12587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Nút Hành động: Lùi lại hoặc Trước 18">
            <a:hlinkClick r:id="" action="ppaction://hlinkshowjump?jump=previousslide" highlightClick="1"/>
          </p:cNvPr>
          <p:cNvSpPr/>
          <p:nvPr/>
        </p:nvSpPr>
        <p:spPr>
          <a:xfrm>
            <a:off x="11479284" y="6345381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3" grpId="0"/>
      <p:bldP spid="4" grpId="0"/>
      <p:bldP spid="18" grpId="0"/>
      <p:bldP spid="17" grpId="0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128187" y="3021660"/>
            <a:ext cx="659218" cy="623458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9731" y="1406498"/>
                <a:ext cx="1101533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âu </a:t>
                </a:r>
                <a:r>
                  <a:rPr lang="en-US" sz="3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vi-VN" sz="3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.</a:t>
                </a:r>
                <a:r>
                  <a:rPr lang="en-US" sz="3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1" y="1406498"/>
                <a:ext cx="11015330" cy="1461875"/>
              </a:xfrm>
              <a:prstGeom prst="rect">
                <a:avLst/>
              </a:prstGeom>
              <a:blipFill rotWithShape="1">
                <a:blip r:embed="rId2"/>
                <a:stretch>
                  <a:fillRect l="-171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99731" y="3021660"/>
            <a:ext cx="1095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53564" y="3038230"/>
                <a:ext cx="163741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−</m:t>
                    </m:r>
                    <m:r>
                      <a:rPr lang="en-US" sz="3200" b="0" i="0" smtClean="0">
                        <a:latin typeface="Cambria Math"/>
                      </a:rPr>
                      <m:t>1</m:t>
                    </m:r>
                    <m:r>
                      <a:rPr lang="en-US" sz="3200" b="0" i="0" smtClean="0">
                        <a:latin typeface="Cambria Math"/>
                      </a:rPr>
                      <m:t>.  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564" y="3038230"/>
                <a:ext cx="163741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970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659553" y="3059496"/>
            <a:ext cx="1389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-2.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487815" y="3059878"/>
                <a:ext cx="107031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0</m:t>
                    </m:r>
                    <m:r>
                      <a:rPr lang="en-US" sz="32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815" y="3059878"/>
                <a:ext cx="1070316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420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Nút Hành động: Lùi lại hoặc Trước 13">
            <a:hlinkClick r:id="rId5" action="ppaction://hlinksldjump" highlightClick="1"/>
          </p:cNvPr>
          <p:cNvSpPr/>
          <p:nvPr/>
        </p:nvSpPr>
        <p:spPr>
          <a:xfrm>
            <a:off x="11360727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ình chữ nhật 14">
            <a:hlinkClick r:id="rId6" action="ppaction://hlinksldjump"/>
          </p:cNvPr>
          <p:cNvSpPr/>
          <p:nvPr/>
        </p:nvSpPr>
        <p:spPr>
          <a:xfrm>
            <a:off x="3253564" y="4887571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</p:spTree>
    <p:extLst>
      <p:ext uri="{BB962C8B-B14F-4D97-AF65-F5344CB8AC3E}">
        <p14:creationId xmlns:p14="http://schemas.microsoft.com/office/powerpoint/2010/main" val="30236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9" grpId="0"/>
      <p:bldP spid="10" grpId="0"/>
      <p:bldP spid="11" grpId="0"/>
      <p:bldP spid="12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9192" y="2104765"/>
                <a:ext cx="3298659" cy="1190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𝑑𝑥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𝑐𝑜𝑠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92" y="2104765"/>
                <a:ext cx="3298659" cy="1190839"/>
              </a:xfrm>
              <a:prstGeom prst="rect">
                <a:avLst/>
              </a:prstGeom>
              <a:blipFill rotWithShape="1">
                <a:blip r:embed="rId2"/>
                <a:stretch>
                  <a:fillRect l="-4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092995" y="1585137"/>
            <a:ext cx="270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 câu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60643" y="3515048"/>
            <a:ext cx="2007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92994" y="4445062"/>
                <a:ext cx="6801699" cy="1137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𝜋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i="1"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𝑐𝑜𝑠</m:t>
                                          </m:r>
                                        </m:fName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𝜋</m:t>
                      </m:r>
                      <m:r>
                        <a:rPr lang="en-US" sz="32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pt-BR" sz="3200" dirty="0"/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994" y="4445062"/>
                <a:ext cx="6801699" cy="11372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0644" y="5660083"/>
                <a:ext cx="6263237" cy="87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44" y="5660083"/>
                <a:ext cx="6263237" cy="878254"/>
              </a:xfrm>
              <a:prstGeom prst="rect">
                <a:avLst/>
              </a:prstGeom>
              <a:blipFill rotWithShape="1">
                <a:blip r:embed="rId4"/>
                <a:stretch>
                  <a:fillRect l="-2532" r="-974"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47729" y="2151657"/>
                <a:ext cx="2634376" cy="92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𝑡𝑎𝑛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pt-BR" sz="3200" dirty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9" y="2151657"/>
                <a:ext cx="2634376" cy="923523"/>
              </a:xfrm>
              <a:prstGeom prst="rect">
                <a:avLst/>
              </a:prstGeom>
              <a:blipFill rotWithShape="1">
                <a:blip r:embed="rId5"/>
                <a:stretch>
                  <a:fillRect r="-4850"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47086" y="3044983"/>
                <a:ext cx="7131439" cy="1331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i="1">
                                      <a:latin typeface="Cambria Math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086" y="3044983"/>
                <a:ext cx="7131439" cy="133183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85951" y="4377003"/>
                <a:ext cx="4101892" cy="1331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𝜋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𝑐𝑜𝑠</m:t>
                                      </m:r>
                                    </m:fName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num>
                            <m:den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i="1"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51" y="4377003"/>
                <a:ext cx="4101892" cy="13318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571345" y="5834118"/>
            <a:ext cx="3435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Vậy c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B.</a:t>
            </a:r>
          </a:p>
        </p:txBody>
      </p:sp>
      <p:sp>
        <p:nvSpPr>
          <p:cNvPr id="17" name="Nút Hành động: Lùi lại hoặc Trước 16">
            <a:hlinkClick r:id="" action="ppaction://hlinkshowjump?jump=previousslide" highlightClick="1"/>
          </p:cNvPr>
          <p:cNvSpPr/>
          <p:nvPr/>
        </p:nvSpPr>
        <p:spPr>
          <a:xfrm>
            <a:off x="11479284" y="6377329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5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18" grpId="0"/>
      <p:bldP spid="6" grpId="0"/>
      <p:bldP spid="7" grpId="0"/>
      <p:bldP spid="8" grpId="0"/>
      <p:bldP spid="2" grpId="0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139931" y="3038230"/>
            <a:ext cx="659218" cy="623458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9731" y="1406498"/>
                <a:ext cx="11015330" cy="1474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âu </a:t>
                </a:r>
                <a:r>
                  <a:rPr lang="en-US" sz="3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vi-VN" sz="3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.</a:t>
                </a:r>
                <a:r>
                  <a:rPr lang="en-US" sz="3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  <m:r>
                          <a:rPr lang="en-US" sz="3600" i="1">
                            <a:latin typeface="Cambria Math"/>
                          </a:rPr>
                          <m:t>=</m:t>
                        </m:r>
                        <m:r>
                          <a:rPr lang="en-US" sz="3600" i="1">
                            <a:latin typeface="Cambria Math"/>
                          </a:rPr>
                          <m:t>𝑎𝑒</m:t>
                        </m:r>
                        <m:r>
                          <a:rPr lang="en-US" sz="3600" i="1"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</a:rPr>
                          <m:t>𝑏</m:t>
                        </m:r>
                      </m:e>
                    </m:nary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  <m:r>
                          <a:rPr lang="en-US" sz="3600" i="1">
                            <a:latin typeface="Cambria Math"/>
                          </a:rPr>
                          <m:t>,</m:t>
                        </m:r>
                        <m:r>
                          <a:rPr lang="en-US" sz="3600" i="1">
                            <a:latin typeface="Cambria Math"/>
                          </a:rPr>
                          <m:t>𝑏</m:t>
                        </m:r>
                        <m:r>
                          <a:rPr lang="en-US" sz="3600" i="1">
                            <a:latin typeface="Cambria Math"/>
                          </a:rPr>
                          <m:t>∈</m:t>
                        </m:r>
                        <m:r>
                          <a:rPr lang="en-US" sz="3600" i="1">
                            <a:latin typeface="Cambria Math"/>
                          </a:rPr>
                          <m:t>ℚ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𝑆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1" y="1406498"/>
                <a:ext cx="11015330" cy="1474186"/>
              </a:xfrm>
              <a:prstGeom prst="rect">
                <a:avLst/>
              </a:prstGeom>
              <a:blipFill rotWithShape="1">
                <a:blip r:embed="rId2"/>
                <a:stretch>
                  <a:fillRect l="-1550" b="-14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99731" y="3021660"/>
            <a:ext cx="1095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53564" y="3038230"/>
                <a:ext cx="163741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5</m:t>
                    </m:r>
                    <m:r>
                      <a:rPr lang="en-US" sz="3200" b="0" i="0" smtClean="0">
                        <a:latin typeface="Cambria Math"/>
                      </a:rPr>
                      <m:t>.  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564" y="3038230"/>
                <a:ext cx="163741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970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659553" y="3059496"/>
            <a:ext cx="1389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- 1.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487815" y="3059878"/>
                <a:ext cx="13573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10</m:t>
                    </m:r>
                    <m:r>
                      <a:rPr lang="en-US" sz="32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815" y="3059878"/>
                <a:ext cx="135739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121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Nút Hành động: Lùi lại hoặc Trước 13">
            <a:hlinkClick r:id="rId5" action="ppaction://hlinksldjump" highlightClick="1"/>
          </p:cNvPr>
          <p:cNvSpPr/>
          <p:nvPr/>
        </p:nvSpPr>
        <p:spPr>
          <a:xfrm>
            <a:off x="114792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ình chữ nhật 14">
            <a:hlinkClick r:id="rId6" action="ppaction://hlinksldjump"/>
          </p:cNvPr>
          <p:cNvSpPr/>
          <p:nvPr/>
        </p:nvSpPr>
        <p:spPr>
          <a:xfrm>
            <a:off x="2687782" y="4218178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</p:spTree>
    <p:extLst>
      <p:ext uri="{BB962C8B-B14F-4D97-AF65-F5344CB8AC3E}">
        <p14:creationId xmlns:p14="http://schemas.microsoft.com/office/powerpoint/2010/main" val="35102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9" grpId="0"/>
      <p:bldP spid="10" grpId="0"/>
      <p:bldP spid="11" grpId="0"/>
      <p:bldP spid="12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9192" y="2104765"/>
                <a:ext cx="3399651" cy="1406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/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92" y="2104765"/>
                <a:ext cx="3399651" cy="1406154"/>
              </a:xfrm>
              <a:prstGeom prst="rect">
                <a:avLst/>
              </a:prstGeom>
              <a:blipFill rotWithShape="1">
                <a:blip r:embed="rId2"/>
                <a:stretch>
                  <a:fillRect l="-4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92995" y="1585137"/>
                <a:ext cx="6134986" cy="76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 câu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vi-VN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995" y="1585137"/>
                <a:ext cx="6134986" cy="760080"/>
              </a:xfrm>
              <a:prstGeom prst="rect">
                <a:avLst/>
              </a:prstGeom>
              <a:blipFill rotWithShape="1">
                <a:blip r:embed="rId3"/>
                <a:stretch>
                  <a:fillRect l="-2483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59193" y="3257656"/>
            <a:ext cx="1882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9193" y="4096609"/>
                <a:ext cx="454155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200" b="0" i="1">
                          <a:latin typeface="Cambria Math"/>
                        </a:rPr>
                        <m:t>𝑎</m:t>
                      </m:r>
                      <m:r>
                        <a:rPr lang="en-US" sz="3200" b="0" i="1">
                          <a:latin typeface="Cambria Math"/>
                        </a:rPr>
                        <m:t>=</m:t>
                      </m:r>
                      <m:r>
                        <a:rPr lang="en-US" sz="3200" b="0" i="1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3200" b="0" i="1">
                          <a:latin typeface="Cambria Math"/>
                        </a:rPr>
                        <m:t>𝑏</m:t>
                      </m:r>
                      <m:r>
                        <a:rPr lang="en-US" sz="3200" b="0" i="1">
                          <a:latin typeface="Cambria Math"/>
                        </a:rPr>
                        <m:t>=−</m:t>
                      </m:r>
                      <m:r>
                        <a:rPr lang="en-US" sz="3200" b="0" i="1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93" y="4096609"/>
                <a:ext cx="454155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4340" y="4840759"/>
                <a:ext cx="40422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5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40" y="4840759"/>
                <a:ext cx="404221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3771" t="-14583" r="-452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54804" y="2140036"/>
                <a:ext cx="2579296" cy="92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𝑑𝑢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𝑑𝑥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3200" dirty="0"/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804" y="2140036"/>
                <a:ext cx="2579296" cy="9235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82647" y="2966316"/>
                <a:ext cx="9947403" cy="119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𝐼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𝑒</m:t>
                      </m:r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200" dirty="0"/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647" y="2966316"/>
                <a:ext cx="9947403" cy="11985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74340" y="5425534"/>
            <a:ext cx="404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họn đáp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án B.</a:t>
            </a:r>
          </a:p>
        </p:txBody>
      </p:sp>
      <p:sp>
        <p:nvSpPr>
          <p:cNvPr id="17" name="Nút Hành động: Lùi lại hoặc Trước 16">
            <a:hlinkClick r:id="" action="ppaction://hlinkshowjump?jump=previousslide" highlightClick="1"/>
          </p:cNvPr>
          <p:cNvSpPr/>
          <p:nvPr/>
        </p:nvSpPr>
        <p:spPr>
          <a:xfrm>
            <a:off x="114792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18" grpId="0"/>
      <p:bldP spid="6" grpId="0"/>
      <p:bldP spid="7" grpId="0"/>
      <p:bldP spid="20" grpId="0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253564" y="3537981"/>
            <a:ext cx="659218" cy="623458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9731" y="1406498"/>
                <a:ext cx="11015330" cy="1847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âu </a:t>
                </a:r>
                <a:r>
                  <a:rPr lang="en-US" sz="3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vi-VN" sz="3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.</a:t>
                </a:r>
                <a:r>
                  <a:rPr lang="en-US" sz="3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</a:p>
              <a:p>
                <a:pPr lvl="0"/>
                <a:r>
                  <a:rPr lang="vi-VN" sz="3400" dirty="0" smtClean="0"/>
                  <a:t>Biết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vi-VN" sz="3400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vi-VN" sz="3400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34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3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3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3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vi-VN" sz="3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d>
                          </m:e>
                        </m:func>
                        <m:r>
                          <a:rPr lang="vi-VN" sz="3400" i="1">
                            <a:latin typeface="Cambria Math"/>
                          </a:rPr>
                          <m:t>𝑑𝑥</m:t>
                        </m:r>
                        <m:r>
                          <a:rPr lang="vi-VN" sz="3400" i="1">
                            <a:latin typeface="Cambria Math"/>
                          </a:rPr>
                          <m:t>=</m:t>
                        </m:r>
                        <m:r>
                          <a:rPr lang="vi-VN" sz="3400" i="1"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34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vi-VN" sz="3400" i="1">
                                <a:latin typeface="Cambria Math"/>
                              </a:rPr>
                              <m:t>5</m:t>
                            </m:r>
                          </m:e>
                        </m:func>
                        <m:r>
                          <a:rPr lang="vi-VN" sz="3400" i="1">
                            <a:latin typeface="Cambria Math"/>
                          </a:rPr>
                          <m:t>+</m:t>
                        </m:r>
                        <m:r>
                          <a:rPr lang="vi-VN" sz="3400" i="1">
                            <a:latin typeface="Cambria Math"/>
                          </a:rPr>
                          <m:t>𝑏</m:t>
                        </m:r>
                        <m:func>
                          <m:func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34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vi-VN" sz="34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  <m:r>
                          <a:rPr lang="vi-VN" sz="3400" i="1">
                            <a:latin typeface="Cambria Math"/>
                          </a:rPr>
                          <m:t>+</m:t>
                        </m:r>
                        <m:r>
                          <a:rPr lang="vi-VN" sz="3400" i="1">
                            <a:latin typeface="Cambria Math"/>
                          </a:rPr>
                          <m:t>𝑐</m:t>
                        </m:r>
                        <m:r>
                          <a:rPr lang="vi-VN" sz="34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400" i="1">
                                <a:latin typeface="Cambria Math"/>
                              </a:rPr>
                              <m:t>𝑎</m:t>
                            </m:r>
                            <m:r>
                              <a:rPr lang="vi-VN" sz="3400" i="1">
                                <a:latin typeface="Cambria Math"/>
                              </a:rPr>
                              <m:t>,</m:t>
                            </m:r>
                            <m:r>
                              <a:rPr lang="vi-VN" sz="3400" i="1">
                                <a:latin typeface="Cambria Math"/>
                              </a:rPr>
                              <m:t>𝑏</m:t>
                            </m:r>
                            <m:r>
                              <a:rPr lang="vi-VN" sz="3400" i="1">
                                <a:latin typeface="Cambria Math"/>
                              </a:rPr>
                              <m:t>,</m:t>
                            </m:r>
                            <m:r>
                              <a:rPr lang="vi-VN" sz="3400" i="1">
                                <a:latin typeface="Cambria Math"/>
                              </a:rPr>
                              <m:t>𝑐</m:t>
                            </m:r>
                            <m:r>
                              <a:rPr lang="vi-VN" sz="3400" i="1">
                                <a:latin typeface="Cambria Math"/>
                              </a:rPr>
                              <m:t>∈</m:t>
                            </m:r>
                            <m:r>
                              <a:rPr lang="vi-VN" sz="3400" i="1">
                                <a:latin typeface="Cambria Math"/>
                              </a:rPr>
                              <m:t>ℤ</m:t>
                            </m:r>
                          </m:e>
                        </m:d>
                        <m:r>
                          <a:rPr lang="vi-VN" sz="3400" i="1"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r>
                  <a:rPr lang="vi-VN" sz="3400" dirty="0"/>
                  <a:t> Giá trị của biểu thức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𝑇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𝑎</m:t>
                    </m:r>
                    <m:r>
                      <a:rPr lang="vi-VN" sz="3400" i="1">
                        <a:latin typeface="Cambria Math"/>
                      </a:rPr>
                      <m:t>+</m:t>
                    </m:r>
                    <m:r>
                      <a:rPr lang="vi-VN" sz="3400" i="1">
                        <a:latin typeface="Cambria Math"/>
                      </a:rPr>
                      <m:t>𝑏</m:t>
                    </m:r>
                    <m:r>
                      <a:rPr lang="vi-VN" sz="3400" i="1">
                        <a:latin typeface="Cambria Math"/>
                      </a:rPr>
                      <m:t>+</m:t>
                    </m:r>
                    <m:r>
                      <a:rPr lang="vi-VN" sz="3400" i="1">
                        <a:latin typeface="Cambria Math"/>
                      </a:rPr>
                      <m:t>𝑐</m:t>
                    </m:r>
                  </m:oMath>
                </a14:m>
                <a:r>
                  <a:rPr lang="vi-VN" sz="3400" dirty="0"/>
                  <a:t> </a:t>
                </a:r>
                <a:r>
                  <a:rPr lang="vi-VN" sz="3400" dirty="0" smtClean="0"/>
                  <a:t>là</a:t>
                </a:r>
                <a:endParaRPr lang="en-US" sz="3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1" y="1406498"/>
                <a:ext cx="11015330" cy="1847237"/>
              </a:xfrm>
              <a:prstGeom prst="rect">
                <a:avLst/>
              </a:prstGeom>
              <a:blipFill rotWithShape="1">
                <a:blip r:embed="rId2"/>
                <a:stretch>
                  <a:fillRect l="-1550" t="-528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9731" y="3500145"/>
                <a:ext cx="210524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𝑇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9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1" y="3500145"/>
                <a:ext cx="210524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753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53564" y="3516715"/>
                <a:ext cx="24135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  </m:t>
                    </m:r>
                    <m:r>
                      <a:rPr lang="en-US" sz="3200" i="1">
                        <a:latin typeface="Cambria Math"/>
                      </a:rPr>
                      <m:t>𝑇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8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vi-VN" sz="3200" dirty="0"/>
                  <a:t>	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564" y="3516715"/>
                <a:ext cx="2413589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656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59553" y="3537981"/>
                <a:ext cx="244191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𝑇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11</m:t>
                    </m:r>
                    <m:r>
                      <a:rPr lang="en-US" sz="3200" i="1">
                        <a:latin typeface="Cambria Math"/>
                      </a:rPr>
                      <m:t>. 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553" y="3537981"/>
                <a:ext cx="2441917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623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487815" y="3538363"/>
                <a:ext cx="215483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𝑇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10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815" y="3538363"/>
                <a:ext cx="2154836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706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Nút Hành động: Lùi lại hoặc Trước 13">
            <a:hlinkClick r:id="rId7" action="ppaction://hlinksldjump" highlightClick="1"/>
          </p:cNvPr>
          <p:cNvSpPr/>
          <p:nvPr/>
        </p:nvSpPr>
        <p:spPr>
          <a:xfrm>
            <a:off x="114792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ình chữ nhật 14">
            <a:hlinkClick r:id="rId8" action="ppaction://hlinksldjump"/>
          </p:cNvPr>
          <p:cNvSpPr/>
          <p:nvPr/>
        </p:nvSpPr>
        <p:spPr>
          <a:xfrm>
            <a:off x="3005309" y="4790589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</p:spTree>
    <p:extLst>
      <p:ext uri="{BB962C8B-B14F-4D97-AF65-F5344CB8AC3E}">
        <p14:creationId xmlns:p14="http://schemas.microsoft.com/office/powerpoint/2010/main" val="312065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9" grpId="0"/>
      <p:bldP spid="10" grpId="0"/>
      <p:bldP spid="11" grpId="0"/>
      <p:bldP spid="12" grpId="0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69825" y="2513243"/>
                <a:ext cx="4423170" cy="889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ln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9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𝑥𝑑𝑥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5" y="2513243"/>
                <a:ext cx="4423170" cy="889603"/>
              </a:xfrm>
              <a:prstGeom prst="rect">
                <a:avLst/>
              </a:prstGeom>
              <a:blipFill rotWithShape="1">
                <a:blip r:embed="rId2"/>
                <a:stretch>
                  <a:fillRect l="-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092995" y="1585137"/>
            <a:ext cx="270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 câu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07186" y="3725017"/>
            <a:ext cx="1509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59343" y="4525236"/>
                <a:ext cx="388440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25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9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8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343" y="4525236"/>
                <a:ext cx="388440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329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4340" y="4989613"/>
                <a:ext cx="55597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25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=−</m:t>
                    </m:r>
                    <m:r>
                      <a:rPr lang="en-US" sz="2800" i="1">
                        <a:latin typeface="Cambria Math"/>
                      </a:rPr>
                      <m:t>9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</a:rPr>
                      <m:t>=−</m:t>
                    </m:r>
                    <m:r>
                      <a:rPr lang="en-US" sz="2800" i="1">
                        <a:latin typeface="Cambria Math"/>
                      </a:rPr>
                      <m:t>8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40" y="4989613"/>
                <a:ext cx="5559786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93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49630" y="2257051"/>
                <a:ext cx="2903487" cy="1467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9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pt-BR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30" y="2257051"/>
                <a:ext cx="2903487" cy="1467966"/>
              </a:xfrm>
              <a:prstGeom prst="rect">
                <a:avLst/>
              </a:prstGeom>
              <a:blipFill rotWithShape="1">
                <a:blip r:embed="rId5"/>
                <a:stretch>
                  <a:fillRect r="-3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12514" y="3438080"/>
                <a:ext cx="10205551" cy="1206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i="1">
                              <a:latin typeface="Cambria Math"/>
                            </a:rPr>
                            <m:t>𝑑𝑥</m:t>
                          </m:r>
                          <m:r>
                            <a:rPr lang="en-US" sz="2800" i="1">
                              <a:latin typeface="Cambria Math"/>
                            </a:rPr>
                            <m:t>=</m:t>
                          </m:r>
                        </m:e>
                      </m:nary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 i="1"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9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28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514" y="3438080"/>
                <a:ext cx="10205551" cy="12064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17217" y="1497997"/>
                <a:ext cx="3941977" cy="759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I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vi-VN" sz="3200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vi-VN" sz="32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d>
                          </m:e>
                        </m:func>
                        <m:r>
                          <a:rPr lang="vi-VN" sz="3200" i="1">
                            <a:latin typeface="Cambria Math"/>
                          </a:rPr>
                          <m:t>𝑑𝑥</m:t>
                        </m:r>
                        <m:r>
                          <a:rPr lang="vi-VN" sz="3200" i="1" smtClean="0"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217" y="1497997"/>
                <a:ext cx="3941977" cy="759054"/>
              </a:xfrm>
              <a:prstGeom prst="rect">
                <a:avLst/>
              </a:prstGeom>
              <a:blipFill rotWithShape="1">
                <a:blip r:embed="rId7"/>
                <a:stretch>
                  <a:fillRect l="-3864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74340" y="5603047"/>
                <a:ext cx="49405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𝑇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8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40" y="5603047"/>
                <a:ext cx="4940596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246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959343" y="5612392"/>
            <a:ext cx="4940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Suy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họn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B.</a:t>
            </a:r>
          </a:p>
        </p:txBody>
      </p:sp>
      <p:sp>
        <p:nvSpPr>
          <p:cNvPr id="19" name="Nút Hành động: Lùi lại hoặc Trước 18">
            <a:hlinkClick r:id="" action="ppaction://hlinkshowjump?jump=previousslide" highlightClick="1"/>
          </p:cNvPr>
          <p:cNvSpPr/>
          <p:nvPr/>
        </p:nvSpPr>
        <p:spPr>
          <a:xfrm>
            <a:off x="11459194" y="635923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18" grpId="0"/>
      <p:bldP spid="6" grpId="0"/>
      <p:bldP spid="8" grpId="0"/>
      <p:bldP spid="4" grpId="0"/>
      <p:bldP spid="17" grpId="0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149452" y="2971497"/>
            <a:ext cx="659218" cy="623458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9731" y="1576626"/>
                <a:ext cx="11015330" cy="843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âu </a:t>
                </a:r>
                <a:r>
                  <a:rPr lang="en-US" sz="3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  <a:r>
                  <a:rPr lang="vi-VN" sz="3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.</a:t>
                </a:r>
                <a:r>
                  <a:rPr lang="en-US" sz="3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𝐾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pt-BR" sz="3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1" y="1576626"/>
                <a:ext cx="11015330" cy="843629"/>
              </a:xfrm>
              <a:prstGeom prst="rect">
                <a:avLst/>
              </a:prstGeom>
              <a:blipFill rotWithShape="1">
                <a:blip r:embed="rId2"/>
                <a:stretch>
                  <a:fillRect l="-155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9730" y="2851532"/>
                <a:ext cx="2434855" cy="857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𝐾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0" y="2851532"/>
                <a:ext cx="2434855" cy="857799"/>
              </a:xfrm>
              <a:prstGeom prst="rect">
                <a:avLst/>
              </a:prstGeom>
              <a:blipFill rotWithShape="1">
                <a:blip r:embed="rId3"/>
                <a:stretch>
                  <a:fillRect l="-6516" r="-2256" b="-1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53564" y="2868102"/>
                <a:ext cx="2413589" cy="857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𝐾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564" y="2868102"/>
                <a:ext cx="2413589" cy="857799"/>
              </a:xfrm>
              <a:prstGeom prst="rect">
                <a:avLst/>
              </a:prstGeom>
              <a:blipFill rotWithShape="1">
                <a:blip r:embed="rId4"/>
                <a:stretch>
                  <a:fillRect l="-6566" r="-1515"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59553" y="2889368"/>
                <a:ext cx="2441917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𝐾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553" y="2889368"/>
                <a:ext cx="2441917" cy="787716"/>
              </a:xfrm>
              <a:prstGeom prst="rect">
                <a:avLst/>
              </a:prstGeom>
              <a:blipFill rotWithShape="1">
                <a:blip r:embed="rId5"/>
                <a:stretch>
                  <a:fillRect l="-6234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487815" y="2889750"/>
                <a:ext cx="2154836" cy="857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  </m:t>
                    </m:r>
                    <m:r>
                      <a:rPr lang="en-US" sz="3200" i="1">
                        <a:latin typeface="Cambria Math"/>
                      </a:rPr>
                      <m:t>𝐾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pt-BR" sz="3200" dirty="0"/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815" y="2889750"/>
                <a:ext cx="2154836" cy="857799"/>
              </a:xfrm>
              <a:prstGeom prst="rect">
                <a:avLst/>
              </a:prstGeom>
              <a:blipFill rotWithShape="1">
                <a:blip r:embed="rId6"/>
                <a:stretch>
                  <a:fillRect l="-7062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Nút Hành động: Lùi lại hoặc Trước 13">
            <a:hlinkClick r:id="rId7" action="ppaction://hlinksldjump" highlightClick="1"/>
          </p:cNvPr>
          <p:cNvSpPr/>
          <p:nvPr/>
        </p:nvSpPr>
        <p:spPr>
          <a:xfrm>
            <a:off x="114792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ình chữ nhật 14">
            <a:hlinkClick r:id="rId8" action="ppaction://hlinksldjump"/>
          </p:cNvPr>
          <p:cNvSpPr/>
          <p:nvPr/>
        </p:nvSpPr>
        <p:spPr>
          <a:xfrm>
            <a:off x="4319154" y="47490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</p:spTree>
    <p:extLst>
      <p:ext uri="{BB962C8B-B14F-4D97-AF65-F5344CB8AC3E}">
        <p14:creationId xmlns:p14="http://schemas.microsoft.com/office/powerpoint/2010/main" val="39627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9" grpId="0"/>
      <p:bldP spid="10" grpId="0"/>
      <p:bldP spid="11" grpId="0"/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Phần 2. Thông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Hiểu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7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8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9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0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1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2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3" action="ppaction://hlinksldjump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Nút Hành động: Lùi lại hoặc Trước 19">
            <a:hlinkClick r:id="rId14" action="ppaction://hlinksldjump" highlightClick="1"/>
          </p:cNvPr>
          <p:cNvSpPr/>
          <p:nvPr/>
        </p:nvSpPr>
        <p:spPr>
          <a:xfrm>
            <a:off x="11490469" y="635923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69825" y="2513243"/>
                <a:ext cx="3416301" cy="1358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𝑑𝑣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𝑑𝑥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5" y="2513243"/>
                <a:ext cx="3416301" cy="1358577"/>
              </a:xfrm>
              <a:prstGeom prst="rect">
                <a:avLst/>
              </a:prstGeom>
              <a:blipFill rotWithShape="1">
                <a:blip r:embed="rId2"/>
                <a:stretch>
                  <a:fillRect l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092995" y="1585137"/>
            <a:ext cx="270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 câu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1404" y="3653104"/>
            <a:ext cx="1509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313463" y="4485545"/>
                <a:ext cx="6485100" cy="918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463" y="4485545"/>
                <a:ext cx="6485100" cy="9187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46827" y="2504626"/>
                <a:ext cx="2556726" cy="1068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𝑥𝑑𝑥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827" y="2504626"/>
                <a:ext cx="2556726" cy="1068690"/>
              </a:xfrm>
              <a:prstGeom prst="rect">
                <a:avLst/>
              </a:prstGeom>
              <a:blipFill rotWithShape="1">
                <a:blip r:embed="rId4"/>
                <a:stretch>
                  <a:fillRect r="-4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12514" y="3438080"/>
                <a:ext cx="4816062" cy="1085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𝐾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8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514" y="3438080"/>
                <a:ext cx="4816062" cy="10853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17217" y="1497997"/>
                <a:ext cx="3101490" cy="760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𝐾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217" y="1497997"/>
                <a:ext cx="3101490" cy="760080"/>
              </a:xfrm>
              <a:prstGeom prst="rect">
                <a:avLst/>
              </a:prstGeom>
              <a:blipFill rotWithShape="1">
                <a:blip r:embed="rId6"/>
                <a:stretch>
                  <a:fillRect r="-412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14819" y="5591293"/>
            <a:ext cx="49405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họn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503553" y="3507602"/>
                <a:ext cx="5063630" cy="1098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553" y="3507602"/>
                <a:ext cx="5063630" cy="10981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Nút Hành động: Lùi lại hoặc Trước 16">
            <a:hlinkClick r:id="" action="ppaction://hlinkshowjump?jump=previousslide" highlightClick="1"/>
          </p:cNvPr>
          <p:cNvSpPr/>
          <p:nvPr/>
        </p:nvSpPr>
        <p:spPr>
          <a:xfrm>
            <a:off x="114792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6" grpId="0"/>
      <p:bldP spid="8" grpId="0"/>
      <p:bldP spid="4" grpId="0"/>
      <p:bldP spid="19" grpId="0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563795" y="4499739"/>
            <a:ext cx="709745" cy="623458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9731" y="1576626"/>
                <a:ext cx="11015330" cy="16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âu </a:t>
                </a:r>
                <a:r>
                  <a:rPr lang="en-US" sz="3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r>
                  <a:rPr lang="vi-VN" sz="3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.</a:t>
                </a:r>
                <a:r>
                  <a:rPr lang="en-US" sz="3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Giả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6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𝑐</m:t>
                        </m:r>
                      </m:den>
                    </m:f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giản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Lúc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1" y="1576626"/>
                <a:ext cx="11015330" cy="1641540"/>
              </a:xfrm>
              <a:prstGeom prst="rect">
                <a:avLst/>
              </a:prstGeom>
              <a:blipFill rotWithShape="1">
                <a:blip r:embed="rId2"/>
                <a:stretch>
                  <a:fillRect l="-1550" b="-5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4597" y="3508047"/>
                <a:ext cx="316628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6057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97" y="3508047"/>
                <a:ext cx="316628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808" t="-15625" r="-365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275965" y="3506056"/>
                <a:ext cx="330450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6056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965" y="3506056"/>
                <a:ext cx="3304509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4604"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45955" y="4519081"/>
                <a:ext cx="323492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6059</m:t>
                    </m:r>
                  </m:oMath>
                </a14:m>
                <a:r>
                  <a:rPr lang="en-US" sz="3200" dirty="0"/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55" y="4519081"/>
                <a:ext cx="3234929" cy="584775"/>
              </a:xfrm>
              <a:prstGeom prst="rect">
                <a:avLst/>
              </a:prstGeom>
              <a:blipFill>
                <a:blip r:embed="rId5"/>
                <a:stretch>
                  <a:fillRect l="-4896" t="-15625" r="-94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75965" y="4683339"/>
                <a:ext cx="30705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6058</m:t>
                    </m:r>
                    <m:r>
                      <m:rPr>
                        <m:nor/>
                      </m:rPr>
                      <a:rPr lang="en-US" sz="3200" dirty="0"/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965" y="4683339"/>
                <a:ext cx="3070593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496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Nút Hành động: Lùi lại hoặc Trước 13">
            <a:hlinkClick r:id="rId7" action="ppaction://hlinksldjump" highlightClick="1"/>
          </p:cNvPr>
          <p:cNvSpPr/>
          <p:nvPr/>
        </p:nvSpPr>
        <p:spPr>
          <a:xfrm>
            <a:off x="11479284" y="6373090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ình chữ nhật 14">
            <a:hlinkClick r:id="rId8" action="ppaction://hlinksldjump"/>
          </p:cNvPr>
          <p:cNvSpPr/>
          <p:nvPr/>
        </p:nvSpPr>
        <p:spPr>
          <a:xfrm>
            <a:off x="3643745" y="5763490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</p:spTree>
    <p:extLst>
      <p:ext uri="{BB962C8B-B14F-4D97-AF65-F5344CB8AC3E}">
        <p14:creationId xmlns:p14="http://schemas.microsoft.com/office/powerpoint/2010/main" val="13685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9" grpId="0"/>
      <p:bldP spid="10" grpId="0"/>
      <p:bldP spid="11" grpId="0"/>
      <p:bldP spid="12" grpId="0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69825" y="2990923"/>
                <a:ext cx="3765697" cy="738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𝑥𝑑𝑥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5" y="2990923"/>
                <a:ext cx="3765697" cy="738087"/>
              </a:xfrm>
              <a:prstGeom prst="rect">
                <a:avLst/>
              </a:prstGeom>
              <a:blipFill rotWithShape="1">
                <a:blip r:embed="rId2"/>
                <a:stretch>
                  <a:fillRect l="-3398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0" y="31899"/>
            <a:ext cx="12344400" cy="1428750"/>
            <a:chOff x="0" y="0"/>
            <a:chExt cx="12344400" cy="142875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ĐỘ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 HIỂU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83606" y="1534878"/>
            <a:ext cx="270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 câu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0460" y="4103488"/>
            <a:ext cx="1509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6849" y="4967402"/>
                <a:ext cx="11268704" cy="1753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func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en-US" sz="2400" i="1">
                          <a:latin typeface="Cambria Math"/>
                        </a:rPr>
                        <m:t>⇒</m:t>
                      </m:r>
                      <m:r>
                        <a:rPr lang="en-US" sz="2400" i="1">
                          <a:latin typeface="Cambria Math"/>
                        </a:rPr>
                        <m:t>𝐼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2017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2017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e>
                      </m:d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6051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en-US" sz="24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49" y="4967402"/>
                <a:ext cx="11268704" cy="17536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73193" y="2877044"/>
                <a:ext cx="2522807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fr-FR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193" y="2877044"/>
                <a:ext cx="2522807" cy="1271438"/>
              </a:xfrm>
              <a:prstGeom prst="rect">
                <a:avLst/>
              </a:prstGeom>
              <a:blipFill rotWithShape="1">
                <a:blip r:embed="rId4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30565" y="3901060"/>
                <a:ext cx="10024988" cy="1064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65" y="3901060"/>
                <a:ext cx="10024988" cy="10642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55812" y="1585238"/>
                <a:ext cx="3480376" cy="593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I=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812" y="1585238"/>
                <a:ext cx="3480376" cy="593176"/>
              </a:xfrm>
              <a:prstGeom prst="rect">
                <a:avLst/>
              </a:prstGeom>
              <a:blipFill>
                <a:blip r:embed="rId6"/>
                <a:stretch>
                  <a:fillRect l="-2807" b="-14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68303" y="6075332"/>
                <a:ext cx="398100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Khi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6059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303" y="6075332"/>
                <a:ext cx="3981007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45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7121" y="2159279"/>
                <a:ext cx="8080610" cy="593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2017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" y="2159279"/>
                <a:ext cx="8080610" cy="593176"/>
              </a:xfrm>
              <a:prstGeom prst="rect">
                <a:avLst/>
              </a:prstGeom>
              <a:blipFill rotWithShape="1">
                <a:blip r:embed="rId8"/>
                <a:stretch>
                  <a:fillRect l="-1131" r="-754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134100" y="6075332"/>
            <a:ext cx="343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Vậy 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Nút Hành động: Lùi lại hoặc Trước 16">
            <a:hlinkClick r:id="" action="ppaction://hlinkshowjump?jump=previousslide" highlightClick="1"/>
          </p:cNvPr>
          <p:cNvSpPr/>
          <p:nvPr/>
        </p:nvSpPr>
        <p:spPr>
          <a:xfrm>
            <a:off x="11254022" y="6336942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8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6" grpId="0"/>
      <p:bldP spid="8" grpId="0"/>
      <p:bldP spid="4" grpId="0"/>
      <p:bldP spid="7" grpId="0"/>
      <p:bldP spid="21" grpId="0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31898"/>
            <a:ext cx="12344400" cy="1492101"/>
            <a:chOff x="0" y="0"/>
            <a:chExt cx="12344400" cy="1428750"/>
          </a:xfrm>
        </p:grpSpPr>
        <p:sp>
          <p:nvSpPr>
            <p:cNvPr id="3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4"/>
              <p:cNvSpPr/>
              <p:nvPr/>
            </p:nvSpPr>
            <p:spPr>
              <a:xfrm>
                <a:off x="792991" y="1519762"/>
                <a:ext cx="10846560" cy="1740541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tabLst>
                    <a:tab pos="629904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Câu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1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: </a:t>
                </a:r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Tính tích phân: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𝐾</m:t>
                    </m:r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pt-BR" sz="32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vi-VN" sz="3200" dirty="0">
                  <a:latin typeface="Calibri"/>
                  <a:ea typeface="Times New Roman"/>
                  <a:cs typeface="Times New Roman"/>
                </a:endParaRPr>
              </a:p>
              <a:p>
                <a:pPr marL="381625">
                  <a:lnSpc>
                    <a:spcPct val="115000"/>
                  </a:lnSpc>
                  <a:spcAft>
                    <a:spcPts val="1000"/>
                  </a:spcAft>
                  <a:tabLst>
                    <a:tab pos="3599725" algn="l"/>
                    <a:tab pos="5039869" algn="l"/>
                  </a:tabLst>
                </a:pPr>
                <a:r>
                  <a:rPr lang="pt-BR" sz="3200" b="1" dirty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𝐾</m:t>
                    </m:r>
                    <m:r>
                      <a:rPr lang="pt-BR" sz="32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pt-BR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pt-BR" sz="32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pt-BR" sz="32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pt-BR" sz="32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200" dirty="0">
                    <a:latin typeface="Times New Roman"/>
                    <a:ea typeface="Times New Roman"/>
                    <a:cs typeface="Times New Roman"/>
                  </a:rPr>
                  <a:t>.   	</a:t>
                </a:r>
                <a:r>
                  <a:rPr lang="pt-BR" sz="3200" b="1" dirty="0" smtClean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 smtClean="0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3200" b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𝐾</m:t>
                    </m:r>
                    <m:r>
                      <a:rPr lang="pt-BR" sz="32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pt-BR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pt-BR" sz="32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pt-BR" sz="32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pt-BR" sz="32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200" dirty="0">
                    <a:latin typeface="Times New Roman"/>
                    <a:ea typeface="Times New Roman"/>
                    <a:cs typeface="Times New Roman"/>
                  </a:rPr>
                  <a:t>.	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𝐾</m:t>
                    </m:r>
                    <m:r>
                      <a:rPr lang="pt-BR" sz="32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pt-BR" sz="32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200" dirty="0">
                    <a:latin typeface="Times New Roman"/>
                    <a:ea typeface="Times New Roman"/>
                    <a:cs typeface="Times New Roman"/>
                  </a:rPr>
                  <a:t>.	    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𝐾</m:t>
                    </m:r>
                    <m:r>
                      <a:rPr lang="pt-BR" sz="32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pt-BR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32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2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vi-VN" sz="3200" dirty="0">
                  <a:latin typeface="Calibri"/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91" y="1519762"/>
                <a:ext cx="10846560" cy="1740541"/>
              </a:xfrm>
              <a:prstGeom prst="rect">
                <a:avLst/>
              </a:prstGeom>
              <a:blipFill>
                <a:blip r:embed="rId2"/>
                <a:stretch>
                  <a:fillRect l="-1405" b="-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12"/>
          <p:cNvSpPr/>
          <p:nvPr/>
        </p:nvSpPr>
        <p:spPr>
          <a:xfrm>
            <a:off x="4307181" y="2463863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>
            <a:hlinkClick r:id="rId3" action="ppaction://hlinksldjump"/>
          </p:cNvPr>
          <p:cNvSpPr/>
          <p:nvPr/>
        </p:nvSpPr>
        <p:spPr>
          <a:xfrm>
            <a:off x="3643745" y="5763490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9" name="Nút Hành động: Lùi lại hoặc Trước 8">
            <a:hlinkClick r:id="rId4" action="ppaction://hlinksldjump" highlightClick="1"/>
          </p:cNvPr>
          <p:cNvSpPr/>
          <p:nvPr/>
        </p:nvSpPr>
        <p:spPr>
          <a:xfrm>
            <a:off x="11479284" y="6386944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8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9709" y="1648691"/>
                <a:ext cx="10849842" cy="4653903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tabLst>
                    <a:tab pos="180335" algn="l"/>
                  </a:tabLst>
                </a:pPr>
                <a:r>
                  <a:rPr lang="en-US" sz="2800" b="1" dirty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</a:rPr>
                  <a:t>G</a:t>
                </a:r>
                <a:r>
                  <a:rPr lang="vi-VN" sz="2800" b="1" dirty="0" err="1" smtClean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</a:rPr>
                  <a:t>iải</a:t>
                </a:r>
                <a:r>
                  <a:rPr lang="vi-VN" sz="2800" b="1" dirty="0" smtClean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</a:rPr>
                  <a:t>Câu 1: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𝐾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nary>
                      <m:naryPr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pt-BR" sz="2800" dirty="0" smtClean="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vi-VN" sz="2800" b="1" dirty="0">
                  <a:latin typeface="Calibri"/>
                  <a:ea typeface="Times New Roman"/>
                  <a:cs typeface="Times New Roman"/>
                </a:endParaRPr>
              </a:p>
              <a:p>
                <a:pPr marL="21590">
                  <a:tabLst>
                    <a:tab pos="3599725" algn="l"/>
                    <a:tab pos="5039869" algn="l"/>
                  </a:tabLst>
                </a:pPr>
                <a:r>
                  <a:rPr lang="vi-VN" sz="2800" dirty="0">
                    <a:latin typeface="Times New Roman"/>
                    <a:ea typeface="Times New Roman"/>
                    <a:cs typeface="Times New Roman"/>
                  </a:rPr>
                  <a:t>Đặt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28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mPr>
                          <m:mr>
                            <m:e>
                              <m:r>
                                <a:rPr lang="vi-VN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𝑢</m:t>
                              </m:r>
                              <m:r>
                                <a:rPr lang="vi-VN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vi-VN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𝑑𝑣</m:t>
                              </m:r>
                              <m:r>
                                <a:rPr lang="vi-VN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vi-VN" sz="2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vi-VN" sz="2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vi-VN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𝑑𝑥</m:t>
                              </m:r>
                            </m:e>
                          </m:mr>
                        </m:m>
                      </m:e>
                    </m:d>
                    <m:r>
                      <a:rPr lang="vi-VN" sz="2800" i="1"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𝑑𝑢</m:t>
                            </m:r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𝑥𝑑𝑥</m:t>
                            </m:r>
                          </m:e>
                          <m:e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𝑣</m:t>
                            </m:r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vi-VN" sz="2800" dirty="0" smtClean="0">
                  <a:latin typeface="Calibri"/>
                  <a:ea typeface="Times New Roman"/>
                  <a:cs typeface="Times New Roman"/>
                </a:endParaRP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629904" algn="l"/>
                    <a:tab pos="3599725" algn="l"/>
                    <a:tab pos="5039869" algn="l"/>
                  </a:tabLst>
                </a:pPr>
                <a14:m>
                  <m:oMath xmlns:m="http://schemas.openxmlformats.org/officeDocument/2006/math">
                    <m:r>
                      <a:rPr lang="vi-VN" sz="2800" i="1" smtClean="0"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vi-VN" sz="2800" i="1" smtClean="0">
                        <a:latin typeface="Cambria Math"/>
                        <a:ea typeface="Times New Roman"/>
                        <a:cs typeface="Times New Roman"/>
                      </a:rPr>
                      <m:t>𝐾</m:t>
                    </m:r>
                    <m:r>
                      <a:rPr lang="vi-VN" sz="2800" i="1" smtClean="0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Sup>
                      <m:sSubSupPr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28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vi-VN" sz="2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vi-VN" sz="2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p>
                    </m:sSubSup>
                    <m:r>
                      <a:rPr lang="vi-VN" sz="2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nary>
                      <m:naryPr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naryPr>
                      <m:sub>
                        <m:r>
                          <a:rPr lang="vi-VN" sz="2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vi-VN" sz="2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p>
                      <m:e>
                        <m:r>
                          <a:rPr lang="vi-VN" sz="2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sup>
                        </m:sSup>
                        <m:r>
                          <a:rPr lang="vi-VN" sz="2800" i="1">
                            <a:latin typeface="Cambria Math"/>
                            <a:ea typeface="Times New Roman"/>
                            <a:cs typeface="Times New Roman"/>
                          </a:rPr>
                          <m:t>𝑑𝑥</m:t>
                        </m:r>
                      </m:e>
                    </m:nary>
                    <m:r>
                      <a:rPr lang="vi-VN" sz="2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vi-VN" sz="2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vi-VN" sz="28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28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vi-VN" sz="28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vi-VN" sz="2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  <m:r>
                                      <a:rPr lang="vi-VN" sz="2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  <m:sup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p>
                        </m:sSubSup>
                        <m:r>
                          <a:rPr lang="vi-VN" sz="28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vi-VN" sz="28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trlPr>
                              <a:rPr lang="vi-VN" sz="28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naryPr>
                          <m:sub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  <m:sup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p>
                          <m:e>
                            <m:sSup>
                              <m:sSup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vi-VN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vi-VN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𝑑𝑥</m:t>
                            </m:r>
                          </m:e>
                        </m:nary>
                      </m:e>
                    </m:d>
                  </m:oMath>
                </a14:m>
                <a:r>
                  <a:rPr lang="vi-VN" sz="2800" dirty="0" smtClean="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vi-VN" sz="2800" dirty="0">
                  <a:latin typeface="Calibri"/>
                  <a:ea typeface="Times New Roman"/>
                  <a:cs typeface="Times New Roman"/>
                </a:endParaRP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629904" algn="l"/>
                    <a:tab pos="3599725" algn="l"/>
                    <a:tab pos="5039869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vi-VN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bSup>
                        <m:sSubSupPr>
                          <m:ctrlPr>
                            <a:rPr lang="vi-VN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p>
                      </m:sSubSup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Sup>
                        <m:sSubSupPr>
                          <m:ctrlPr>
                            <a:rPr lang="vi-VN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p>
                      </m:sSubSup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vi-VN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vi-VN" sz="2800" dirty="0">
                  <a:latin typeface="Calibri"/>
                  <a:ea typeface="Times New Roman"/>
                  <a:cs typeface="Times New Roman"/>
                </a:endParaRPr>
              </a:p>
              <a:p>
                <a:r>
                  <a:rPr lang="en-US" sz="2800" b="1" i="1" dirty="0" err="1">
                    <a:solidFill>
                      <a:srgbClr val="0000CC"/>
                    </a:solidFill>
                    <a:latin typeface="Times New Roman"/>
                    <a:ea typeface="Times New Roman"/>
                  </a:rPr>
                  <a:t>Chọn</a:t>
                </a:r>
                <a:r>
                  <a:rPr lang="en-US" sz="2800" b="1" i="1" dirty="0">
                    <a:solidFill>
                      <a:srgbClr val="0000CC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  <a:latin typeface="Times New Roman"/>
                    <a:ea typeface="Times New Roman"/>
                  </a:rPr>
                  <a:t>đáp</a:t>
                </a:r>
                <a:r>
                  <a:rPr lang="en-US" sz="2800" b="1" i="1" dirty="0">
                    <a:solidFill>
                      <a:srgbClr val="0000CC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  <a:latin typeface="Times New Roman"/>
                    <a:ea typeface="Times New Roman"/>
                  </a:rPr>
                  <a:t>án</a:t>
                </a:r>
                <a:r>
                  <a:rPr lang="en-US" sz="2800" b="1" i="1" dirty="0">
                    <a:solidFill>
                      <a:srgbClr val="0000CC"/>
                    </a:solidFill>
                    <a:latin typeface="Times New Roman"/>
                    <a:ea typeface="Times New Roman"/>
                  </a:rPr>
                  <a:t> B. </a:t>
                </a:r>
                <a:endParaRPr lang="vi-VN" sz="2800" u="sng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09" y="1648691"/>
                <a:ext cx="10849842" cy="4653903"/>
              </a:xfrm>
              <a:prstGeom prst="rect">
                <a:avLst/>
              </a:prstGeom>
              <a:blipFill>
                <a:blip r:embed="rId2"/>
                <a:stretch>
                  <a:fillRect l="-1180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11"/>
          <p:cNvGrpSpPr/>
          <p:nvPr/>
        </p:nvGrpSpPr>
        <p:grpSpPr>
          <a:xfrm>
            <a:off x="0" y="31898"/>
            <a:ext cx="12344400" cy="1492101"/>
            <a:chOff x="0" y="0"/>
            <a:chExt cx="12344400" cy="1428750"/>
          </a:xfrm>
        </p:grpSpPr>
        <p:sp>
          <p:nvSpPr>
            <p:cNvPr id="8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Nút Hành động: Lùi lại hoặc Trước 10">
            <a:hlinkClick r:id="" action="ppaction://hlinkshowjump?jump=previousslide" highlightClick="1"/>
          </p:cNvPr>
          <p:cNvSpPr/>
          <p:nvPr/>
        </p:nvSpPr>
        <p:spPr>
          <a:xfrm>
            <a:off x="11479284" y="6371867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25632" y="2069126"/>
                <a:ext cx="10515600" cy="117157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7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7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7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733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</a:t>
                </a:r>
                <a:r>
                  <a:rPr lang="en-US" sz="3733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 phân:</a:t>
                </a:r>
                <a14:m>
                  <m:oMath xmlns:m="http://schemas.openxmlformats.org/officeDocument/2006/math">
                    <m:r>
                      <a:rPr lang="en-US" sz="3733" i="1">
                        <a:latin typeface="Cambria Math"/>
                      </a:rPr>
                      <m:t>𝐼</m:t>
                    </m:r>
                    <m:r>
                      <a:rPr lang="en-US" sz="3733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7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733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733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3733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vi-VN" sz="37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733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733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37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733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733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  <m:r>
                          <a:rPr lang="en-US" sz="3733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7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3733" b="1">
                        <a:latin typeface="Cambria Math"/>
                      </a:rPr>
                      <m:t>  </m:t>
                    </m:r>
                    <m:r>
                      <a:rPr lang="en-US" sz="3733" i="1">
                        <a:latin typeface="Cambria Math"/>
                      </a:rPr>
                      <m:t>𝐼</m:t>
                    </m:r>
                    <m:r>
                      <a:rPr lang="en-US" sz="3733" i="1">
                        <a:latin typeface="Cambria Math"/>
                      </a:rPr>
                      <m:t>=</m:t>
                    </m:r>
                    <m:r>
                      <a:rPr lang="en-US" sz="3733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7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733" i="1">
                        <a:latin typeface="Cambria Math"/>
                      </a:rPr>
                      <m:t>𝐼</m:t>
                    </m:r>
                    <m:r>
                      <a:rPr lang="en-US" sz="3733" i="1">
                        <a:latin typeface="Cambria Math"/>
                      </a:rPr>
                      <m:t>=</m:t>
                    </m:r>
                    <m:r>
                      <a:rPr lang="en-US" sz="3733" i="1">
                        <a:latin typeface="Cambria Math"/>
                      </a:rPr>
                      <m:t>4</m:t>
                    </m:r>
                  </m:oMath>
                </a14:m>
                <a:r>
                  <a:rPr lang="en-US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7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733" i="1">
                        <a:latin typeface="Cambria Math"/>
                      </a:rPr>
                      <m:t>𝐼</m:t>
                    </m:r>
                    <m:r>
                      <a:rPr lang="en-US" sz="3733" i="1">
                        <a:latin typeface="Cambria Math"/>
                      </a:rPr>
                      <m:t>=</m:t>
                    </m:r>
                    <m:r>
                      <a:rPr lang="en-US" sz="3733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7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3733" b="1">
                        <a:latin typeface="Cambria Math"/>
                      </a:rPr>
                      <m:t> </m:t>
                    </m:r>
                    <m:r>
                      <a:rPr lang="en-US" sz="3733" i="1">
                        <a:latin typeface="Cambria Math"/>
                      </a:rPr>
                      <m:t> </m:t>
                    </m:r>
                    <m:r>
                      <a:rPr lang="en-US" sz="3733" i="1">
                        <a:latin typeface="Cambria Math"/>
                      </a:rPr>
                      <m:t>𝐼</m:t>
                    </m:r>
                    <m:r>
                      <a:rPr lang="en-US" sz="3733" i="1">
                        <a:latin typeface="Cambria Math"/>
                      </a:rPr>
                      <m:t>=</m:t>
                    </m:r>
                    <m:r>
                      <a:rPr lang="en-US" sz="3733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vi-VN" sz="37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5632" y="2069126"/>
                <a:ext cx="10515600" cy="1171575"/>
              </a:xfrm>
              <a:blipFill>
                <a:blip r:embed="rId2"/>
                <a:stretch>
                  <a:fillRect l="-1855" t="-10363" b="-3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út Hành động: Lùi lại hoặc Trước 5">
            <a:hlinkClick r:id="rId3" action="ppaction://hlinksldjump" highlightClick="1"/>
          </p:cNvPr>
          <p:cNvSpPr/>
          <p:nvPr/>
        </p:nvSpPr>
        <p:spPr>
          <a:xfrm>
            <a:off x="11479284" y="6386944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0" y="115025"/>
            <a:ext cx="12344400" cy="1492101"/>
            <a:chOff x="0" y="0"/>
            <a:chExt cx="12344400" cy="1428750"/>
          </a:xfrm>
        </p:grpSpPr>
        <p:sp>
          <p:nvSpPr>
            <p:cNvPr id="8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38150" y="0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Hình chữ nhật 10">
            <a:hlinkClick r:id="rId4" action="ppaction://hlinksldjump"/>
          </p:cNvPr>
          <p:cNvSpPr/>
          <p:nvPr/>
        </p:nvSpPr>
        <p:spPr>
          <a:xfrm>
            <a:off x="3643745" y="5763490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2" name="Oval 12"/>
          <p:cNvSpPr/>
          <p:nvPr/>
        </p:nvSpPr>
        <p:spPr>
          <a:xfrm>
            <a:off x="8881732" y="2759761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2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/>
              <p:nvPr/>
            </p:nvSpPr>
            <p:spPr>
              <a:xfrm>
                <a:off x="166256" y="1432417"/>
                <a:ext cx="12178144" cy="5496761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733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 câu 2:</a:t>
                </a:r>
                <a:endParaRPr lang="vi-VN" sz="3733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7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7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733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733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733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733" i="1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en-US" sz="3733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3733" i="1">
                                <a:latin typeface="Cambria Math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vi-VN" sz="3733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733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733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vi-VN" sz="373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733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3733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3733" i="1">
                                <a:latin typeface="Cambria Math"/>
                              </a:rPr>
                              <m:t>𝑑𝑥</m:t>
                            </m:r>
                          </m:e>
                        </m:eqArr>
                      </m:e>
                    </m:d>
                    <m:r>
                      <a:rPr lang="en-US" sz="3733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37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733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733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3733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733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en-US" sz="3733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3733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733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733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733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37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733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733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vi-VN" sz="37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7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733" i="1">
                        <a:latin typeface="Cambria Math"/>
                      </a:rPr>
                      <m:t>𝐼</m:t>
                    </m:r>
                    <m:r>
                      <a:rPr lang="en-US" sz="3733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vi-VN" sz="3733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37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733" i="1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vi-VN" sz="3733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733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733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733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vi-VN" sz="373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733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3733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3733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733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3733" i="1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vi-VN" sz="37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733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733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vi-VN" sz="37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733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733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733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37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733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733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  <m:r>
                          <a:rPr lang="en-US" sz="3733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vi-VN" sz="37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733" i="1">
                          <a:latin typeface="Cambria Math"/>
                        </a:rPr>
                        <m:t>     =</m:t>
                      </m:r>
                      <m:sSubSup>
                        <m:sSubSupPr>
                          <m:ctrlPr>
                            <a:rPr lang="vi-VN" sz="3733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37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733" i="1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vi-VN" sz="3733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733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733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733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vi-VN" sz="373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733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3733" i="1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733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733" i="1"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3733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vi-VN" sz="3733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37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vi-VN" sz="3733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sz="373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733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733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733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vi-VN" sz="373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733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3733" i="1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733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733" i="1">
                              <a:latin typeface="Cambria Math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3733" i="1" dirty="0">
                  <a:latin typeface="Cambria Math"/>
                </a:endParaRPr>
              </a:p>
              <a:p>
                <a:r>
                  <a:rPr lang="en-US" sz="3733" dirty="0"/>
                  <a:t>   </a:t>
                </a:r>
                <a14:m>
                  <m:oMath xmlns:m="http://schemas.openxmlformats.org/officeDocument/2006/math">
                    <m:r>
                      <a:rPr lang="en-US" sz="3733">
                        <a:latin typeface="Cambria Math"/>
                      </a:rPr>
                      <m:t>  </m:t>
                    </m:r>
                    <m:r>
                      <a:rPr lang="en-US" sz="3733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37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33" i="1">
                            <a:latin typeface="Cambria Math"/>
                          </a:rPr>
                          <m:t>2</m:t>
                        </m:r>
                        <m:r>
                          <a:rPr lang="en-US" sz="3733" i="1">
                            <a:latin typeface="Cambria Math"/>
                          </a:rPr>
                          <m:t>+</m:t>
                        </m:r>
                        <m:r>
                          <a:rPr lang="en-US" sz="3733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3733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vi-VN" sz="37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33" i="1">
                            <a:latin typeface="Cambria Math"/>
                          </a:rPr>
                          <m:t>1</m:t>
                        </m:r>
                        <m:r>
                          <a:rPr lang="en-US" sz="3733" i="1">
                            <a:latin typeface="Cambria Math"/>
                          </a:rPr>
                          <m:t>+</m:t>
                        </m:r>
                        <m:r>
                          <a:rPr lang="en-US" sz="3733" i="1">
                            <a:latin typeface="Cambria Math"/>
                          </a:rPr>
                          <m:t>𝑒</m:t>
                        </m:r>
                        <m:r>
                          <a:rPr lang="en-US" sz="3733" i="1">
                            <a:latin typeface="Cambria Math"/>
                          </a:rPr>
                          <m:t>−</m:t>
                        </m:r>
                        <m:r>
                          <a:rPr lang="en-US" sz="3733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733" i="1">
                        <a:latin typeface="Cambria Math"/>
                      </a:rPr>
                      <m:t>=</m:t>
                    </m:r>
                    <m:r>
                      <a:rPr lang="en-US" sz="3733" i="1">
                        <a:latin typeface="Cambria Math"/>
                      </a:rPr>
                      <m:t>2</m:t>
                    </m:r>
                    <m:r>
                      <a:rPr lang="en-US" sz="3733" i="1">
                        <a:latin typeface="Cambria Math"/>
                      </a:rPr>
                      <m:t>.</m:t>
                    </m:r>
                  </m:oMath>
                </a14:m>
                <a:endParaRPr lang="vi-VN" sz="37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733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733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733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3733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</a:t>
                </a:r>
                <a:endParaRPr lang="vi-VN" sz="37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6" y="1432417"/>
                <a:ext cx="12178144" cy="5496761"/>
              </a:xfrm>
              <a:prstGeom prst="rect">
                <a:avLst/>
              </a:prstGeom>
              <a:blipFill>
                <a:blip r:embed="rId2"/>
                <a:stretch>
                  <a:fillRect l="-1602" t="-1996" b="-3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1"/>
          <p:cNvGrpSpPr/>
          <p:nvPr/>
        </p:nvGrpSpPr>
        <p:grpSpPr>
          <a:xfrm>
            <a:off x="0" y="0"/>
            <a:ext cx="12344400" cy="1492101"/>
            <a:chOff x="0" y="0"/>
            <a:chExt cx="12344400" cy="1428750"/>
          </a:xfrm>
        </p:grpSpPr>
        <p:sp>
          <p:nvSpPr>
            <p:cNvPr id="6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Nút Hành động: Lùi lại hoặc Trước 8">
            <a:hlinkClick r:id="" action="ppaction://hlinkshowjump?jump=previousslide" highlightClick="1"/>
          </p:cNvPr>
          <p:cNvSpPr/>
          <p:nvPr/>
        </p:nvSpPr>
        <p:spPr>
          <a:xfrm>
            <a:off x="11333018" y="6303817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3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09154" y="1722731"/>
                <a:ext cx="10901339" cy="2362200"/>
              </a:xfrm>
            </p:spPr>
            <p:txBody>
              <a:bodyPr>
                <a:no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</a:t>
                </a:r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tích phân: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𝐼</m:t>
                    </m:r>
                    <m:r>
                      <a:rPr lang="pt-BR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pt-BR" sz="3200" i="1">
                            <a:latin typeface="Cambria Math"/>
                          </a:rPr>
                          <m:t>4</m:t>
                        </m:r>
                      </m:sup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pt-BR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pt-BR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pt-BR" sz="32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t-BR" sz="3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t-BR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pt-BR" sz="3200" i="1">
                        <a:latin typeface="Cambria Math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𝑰</m:t>
                    </m:r>
                    <m:r>
                      <a:rPr lang="en-US" sz="32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𝟏𝟑</m:t>
                        </m:r>
                        <m:func>
                          <m:funcPr>
                            <m:ctrlPr>
                              <a:rPr lang="vi-VN" sz="32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latin typeface="Cambria Math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e>
                        </m:func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r>
                          <a:rPr lang="en-US" sz="3200" b="1" i="1">
                            <a:latin typeface="Cambria Math"/>
                          </a:rPr>
                          <m:t>𝟓</m:t>
                        </m:r>
                      </m:e>
                    </m:func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/>
                      </a:rPr>
                      <m:t>  </m:t>
                    </m:r>
                    <m:r>
                      <a:rPr lang="en-US" sz="3200" b="1" i="1">
                        <a:latin typeface="Cambria Math"/>
                      </a:rPr>
                      <m:t>𝑰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𝟏𝟑</m:t>
                        </m:r>
                        <m:func>
                          <m:funcPr>
                            <m:ctrlPr>
                              <a:rPr lang="vi-VN" sz="32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latin typeface="Cambria Math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e>
                        </m:func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r>
                          <a:rPr lang="en-US" sz="3200" b="1" i="1">
                            <a:latin typeface="Cambria Math"/>
                          </a:rPr>
                          <m:t>𝟓</m:t>
                        </m:r>
                      </m:e>
                    </m:func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𝑰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𝟏𝟑</m:t>
                        </m:r>
                        <m:func>
                          <m:funcPr>
                            <m:ctrlPr>
                              <a:rPr lang="vi-VN" sz="32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latin typeface="Cambria Math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e>
                        </m:func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r>
                          <a:rPr lang="en-US" sz="3200" b="1" i="1">
                            <a:latin typeface="Cambria Math"/>
                          </a:rPr>
                          <m:t>𝟓</m:t>
                        </m:r>
                      </m:e>
                    </m:func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𝑰</m:t>
                    </m:r>
                    <m:r>
                      <a:rPr lang="en-US" sz="32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𝟏𝟑</m:t>
                        </m:r>
                        <m:func>
                          <m:funcPr>
                            <m:ctrlPr>
                              <a:rPr lang="vi-VN" sz="32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latin typeface="Cambria Math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e>
                        </m:func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r>
                          <a:rPr lang="en-US" sz="3200" b="1" i="1">
                            <a:latin typeface="Cambria Math"/>
                          </a:rPr>
                          <m:t>𝟓</m:t>
                        </m:r>
                      </m:e>
                    </m:func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9154" y="1722731"/>
                <a:ext cx="10901339" cy="2362200"/>
              </a:xfrm>
              <a:blipFill>
                <a:blip r:embed="rId2"/>
                <a:stretch>
                  <a:fillRect l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út Hành động: Lùi lại hoặc Trước 4">
            <a:hlinkClick r:id="rId3" action="ppaction://hlinksldjump" highlightClick="1"/>
          </p:cNvPr>
          <p:cNvSpPr/>
          <p:nvPr/>
        </p:nvSpPr>
        <p:spPr>
          <a:xfrm>
            <a:off x="11410493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109104" y="51536"/>
            <a:ext cx="12344400" cy="1492101"/>
            <a:chOff x="0" y="0"/>
            <a:chExt cx="12344400" cy="1428750"/>
          </a:xfrm>
        </p:grpSpPr>
        <p:sp>
          <p:nvSpPr>
            <p:cNvPr id="7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Hình chữ nhật 9">
            <a:hlinkClick r:id="rId4" action="ppaction://hlinksldjump"/>
          </p:cNvPr>
          <p:cNvSpPr/>
          <p:nvPr/>
        </p:nvSpPr>
        <p:spPr>
          <a:xfrm>
            <a:off x="3643745" y="5763490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1" name="Oval 12"/>
          <p:cNvSpPr/>
          <p:nvPr/>
        </p:nvSpPr>
        <p:spPr>
          <a:xfrm>
            <a:off x="6775841" y="2592102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9507" y="1555094"/>
                <a:ext cx="11632443" cy="5182573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 câu 3: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p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=−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p>
                      <m:e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sz="3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3200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i="1"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sz="32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3200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d>
                        <m:dPr>
                          <m:begChr m:val="|"/>
                          <m:endChr m:val=""/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32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f>
                            <m:f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  <m:r>
                        <a:rPr lang="en-US" sz="32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f>
                            <m:f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13</m:t>
                          </m:r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5</m:t>
                          </m:r>
                        </m:e>
                      </m:func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07" y="1555094"/>
                <a:ext cx="11632443" cy="5182573"/>
              </a:xfrm>
              <a:prstGeom prst="rect">
                <a:avLst/>
              </a:prstGeom>
              <a:blipFill>
                <a:blip r:embed="rId2"/>
                <a:stretch>
                  <a:fillRect l="-1310" t="-1647" b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1"/>
          <p:cNvGrpSpPr/>
          <p:nvPr/>
        </p:nvGrpSpPr>
        <p:grpSpPr>
          <a:xfrm>
            <a:off x="0" y="0"/>
            <a:ext cx="12344400" cy="1492101"/>
            <a:chOff x="0" y="0"/>
            <a:chExt cx="12344400" cy="1428750"/>
          </a:xfrm>
        </p:grpSpPr>
        <p:sp>
          <p:nvSpPr>
            <p:cNvPr id="6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Nút Hành động: Lùi lại hoặc Trước 8">
            <a:hlinkClick r:id="" action="ppaction://hlinkshowjump?jump=previousslide" highlightClick="1"/>
          </p:cNvPr>
          <p:cNvSpPr/>
          <p:nvPr/>
        </p:nvSpPr>
        <p:spPr>
          <a:xfrm>
            <a:off x="114411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03355" y="1745673"/>
                <a:ext cx="10515600" cy="264621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 tích phân: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3355" y="1745673"/>
                <a:ext cx="10515600" cy="2646218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út Hành động: Lùi lại hoặc Trước 4">
            <a:hlinkClick r:id="rId3" action="ppaction://hlinksldjump" highlightClick="1"/>
          </p:cNvPr>
          <p:cNvSpPr/>
          <p:nvPr/>
        </p:nvSpPr>
        <p:spPr>
          <a:xfrm>
            <a:off x="114411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0" y="0"/>
            <a:ext cx="12344400" cy="1492101"/>
            <a:chOff x="0" y="0"/>
            <a:chExt cx="12344400" cy="1428750"/>
          </a:xfrm>
        </p:grpSpPr>
        <p:sp>
          <p:nvSpPr>
            <p:cNvPr id="7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Hình chữ nhật 9">
            <a:hlinkClick r:id="rId4" action="ppaction://hlinksldjump"/>
          </p:cNvPr>
          <p:cNvSpPr/>
          <p:nvPr/>
        </p:nvSpPr>
        <p:spPr>
          <a:xfrm>
            <a:off x="3643745" y="57219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1" name="Oval 12"/>
          <p:cNvSpPr/>
          <p:nvPr/>
        </p:nvSpPr>
        <p:spPr>
          <a:xfrm>
            <a:off x="5051410" y="3549471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8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9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0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1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2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3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4" action="ppaction://hlinksldjump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Nút Hành động: Lùi lại hoặc Trước 19">
            <a:hlinkClick r:id="rId15" action="ppaction://hlinksldjump" highlightClick="1"/>
          </p:cNvPr>
          <p:cNvSpPr/>
          <p:nvPr/>
        </p:nvSpPr>
        <p:spPr>
          <a:xfrm>
            <a:off x="11360727" y="6331526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2"/>
              <p:cNvSpPr/>
              <p:nvPr/>
            </p:nvSpPr>
            <p:spPr>
              <a:xfrm>
                <a:off x="117849" y="1062189"/>
                <a:ext cx="11942618" cy="5823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 câu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4: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dirty="0">
                    <a:latin typeface="Times New Roman"/>
                    <a:ea typeface="Times New Roman"/>
                    <a:cs typeface="Times New Roman"/>
                  </a:rPr>
                  <a:t>Đặt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mPr>
                          <m:mr>
                            <m:e>
                              <m:r>
                                <a:rPr lang="vi-VN" sz="32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𝑢</m:t>
                              </m:r>
                              <m:r>
                                <a:rPr lang="vi-VN" sz="32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  <m:r>
                                <a:rPr lang="vi-VN" sz="32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vi-VN" sz="32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32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𝑙𝑛𝑥</m:t>
                              </m:r>
                            </m:e>
                          </m:mr>
                          <m:mr>
                            <m:e>
                              <m:r>
                                <a:rPr lang="vi-VN" sz="32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𝑑𝑣</m:t>
                              </m:r>
                              <m:r>
                                <a:rPr lang="vi-VN" sz="32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vi-V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𝑑</m:t>
                                      </m:r>
                                    </m:fName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lang="vi-V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vi-VN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vi-VN" sz="3200" i="1"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𝑑𝑢</m:t>
                            </m:r>
                            <m:r>
                              <a:rPr lang="vi-VN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32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vi-VN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𝑑𝑥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𝑣</m:t>
                            </m:r>
                            <m:r>
                              <a:rPr lang="vi-VN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32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𝐾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 đ</m:t>
                    </m:r>
                    <m:acc>
                      <m:accPr>
                        <m:chr m:val="́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𝑜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:</m:t>
                    </m:r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  <m:r>
                          <a:rPr lang="vi-VN" sz="3200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e>
                    </m:nary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latin typeface="Cambria Math"/>
                            </a:rPr>
                            <m:t>3</m:t>
                          </m:r>
                          <m:r>
                            <a:rPr lang="vi-VN" sz="32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latin typeface="Cambria Math"/>
                            </a:rPr>
                            <m:t>3</m:t>
                          </m:r>
                          <m:r>
                            <a:rPr lang="vi-VN" sz="32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latin typeface="Cambria Math"/>
                            </a:rPr>
                            <m:t>3</m:t>
                          </m:r>
                          <m:r>
                            <a:rPr lang="vi-VN" sz="32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d>
                        <m:dPr>
                          <m:begChr m:val="|"/>
                          <m:endChr m:val=""/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latin typeface="Cambria Math"/>
                            </a:rPr>
                            <m:t>3</m:t>
                          </m:r>
                          <m:r>
                            <a:rPr lang="vi-VN" sz="32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f>
                            <m:f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sz="32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f>
                            <m:f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latin typeface="Cambria Math"/>
                            </a:rPr>
                            <m:t>3</m:t>
                          </m:r>
                          <m:r>
                            <a:rPr lang="vi-VN" sz="32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vi-VN" sz="32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f>
                            <m:f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49" y="1062189"/>
                <a:ext cx="11942618" cy="5823967"/>
              </a:xfrm>
              <a:prstGeom prst="rect">
                <a:avLst/>
              </a:prstGeom>
              <a:blipFill>
                <a:blip r:embed="rId2"/>
                <a:stretch>
                  <a:fillRect l="-6687" t="-1464" b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1"/>
          <p:cNvGrpSpPr/>
          <p:nvPr/>
        </p:nvGrpSpPr>
        <p:grpSpPr>
          <a:xfrm>
            <a:off x="0" y="1"/>
            <a:ext cx="12330545" cy="1108364"/>
            <a:chOff x="0" y="0"/>
            <a:chExt cx="12344400" cy="1428750"/>
          </a:xfrm>
        </p:grpSpPr>
        <p:sp>
          <p:nvSpPr>
            <p:cNvPr id="6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Nút Hành động: Lùi lại hoặc Trước 8">
            <a:hlinkClick r:id="" action="ppaction://hlinkshowjump?jump=previousslide" highlightClick="1"/>
          </p:cNvPr>
          <p:cNvSpPr/>
          <p:nvPr/>
        </p:nvSpPr>
        <p:spPr>
          <a:xfrm>
            <a:off x="11439452" y="6385686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́t Hành động: Lùi lại hoặc Trước 2">
            <a:hlinkClick r:id="rId2" action="ppaction://hlinksldjump" highlightClick="1"/>
          </p:cNvPr>
          <p:cNvSpPr/>
          <p:nvPr/>
        </p:nvSpPr>
        <p:spPr>
          <a:xfrm>
            <a:off x="11353800" y="6345380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êu đề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ình chữ nhật 4"/>
              <p:cNvSpPr/>
              <p:nvPr/>
            </p:nvSpPr>
            <p:spPr>
              <a:xfrm>
                <a:off x="152400" y="1725475"/>
                <a:ext cx="11788341" cy="3118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 tích phân: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6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  <m:r>
                          <a:rPr lang="en-US" sz="36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  <m:r>
                          <a:rPr lang="en-US" sz="36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𝟏</m:t>
                    </m:r>
                    <m:r>
                      <a:rPr lang="en-US" sz="36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𝟏</m:t>
                    </m:r>
                    <m:r>
                      <a:rPr lang="en-US" sz="36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ình chữ nhậ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25475"/>
                <a:ext cx="11788341" cy="3118098"/>
              </a:xfrm>
              <a:prstGeom prst="rect">
                <a:avLst/>
              </a:prstGeom>
              <a:blipFill>
                <a:blip r:embed="rId3"/>
                <a:stretch>
                  <a:fillRect l="-155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11"/>
          <p:cNvGrpSpPr/>
          <p:nvPr/>
        </p:nvGrpSpPr>
        <p:grpSpPr>
          <a:xfrm>
            <a:off x="0" y="0"/>
            <a:ext cx="12344400" cy="1492101"/>
            <a:chOff x="0" y="0"/>
            <a:chExt cx="12344400" cy="1428750"/>
          </a:xfrm>
        </p:grpSpPr>
        <p:sp>
          <p:nvSpPr>
            <p:cNvPr id="7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Hình chữ nhật 9">
            <a:hlinkClick r:id="rId4" action="ppaction://hlinksldjump"/>
          </p:cNvPr>
          <p:cNvSpPr/>
          <p:nvPr/>
        </p:nvSpPr>
        <p:spPr>
          <a:xfrm>
            <a:off x="3643745" y="57219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1" name="Oval 12"/>
          <p:cNvSpPr/>
          <p:nvPr/>
        </p:nvSpPr>
        <p:spPr>
          <a:xfrm>
            <a:off x="4748946" y="3308014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55094"/>
                <a:ext cx="11887199" cy="556903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667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 Câu 5: </a:t>
                </a:r>
                <a:r>
                  <a:rPr lang="vi-VN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67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67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67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2667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667" i="1">
                                <a:latin typeface="Cambria Math"/>
                              </a:rPr>
                              <m:t>𝑑𝑥</m:t>
                            </m:r>
                          </m:e>
                        </m:eqArr>
                      </m:e>
                    </m:d>
                    <m:r>
                      <a:rPr lang="en-US" sz="2667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67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67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667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=−</m:t>
                            </m:r>
                            <m:func>
                              <m:func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67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2667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vi-VN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/>
                      </a:rPr>
                      <m:t>𝐼</m:t>
                    </m:r>
                    <m:r>
                      <a:rPr lang="en-US" sz="2667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67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667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67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667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</m:d>
                    <m:d>
                      <m:dPr>
                        <m:begChr m:val="|"/>
                        <m:endChr m:val=""/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67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667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667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67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67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67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667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67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667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667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67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67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67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2667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667" i="1">
                                <a:latin typeface="Cambria Math"/>
                              </a:rPr>
                              <m:t>𝑑𝑥</m:t>
                            </m:r>
                          </m:e>
                        </m:eqArr>
                      </m:e>
                    </m:d>
                    <m:r>
                      <a:rPr lang="en-US" sz="2667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67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67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667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67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2667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vi-VN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67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67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67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667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67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667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667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667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67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667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67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2667" i="1">
                            <a:latin typeface="Cambria Math"/>
                          </a:rPr>
                          <m:t>𝑥</m:t>
                        </m:r>
                      </m:e>
                    </m:func>
                    <m:d>
                      <m:dPr>
                        <m:begChr m:val="|"/>
                        <m:endChr m:val=""/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67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667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667" i="1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67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67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67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667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67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2667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667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667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67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667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67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2667" i="1">
                            <a:latin typeface="Cambria Math"/>
                          </a:rPr>
                          <m:t>𝑥</m:t>
                        </m:r>
                      </m:e>
                    </m:func>
                    <m:d>
                      <m:dPr>
                        <m:begChr m:val="|"/>
                        <m:endChr m:val=""/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67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667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667" i="1">
                        <a:latin typeface="Cambria Math"/>
                      </a:rPr>
                      <m:t>−</m:t>
                    </m:r>
                    <m:r>
                      <a:rPr lang="en-US" sz="2667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/>
                      </a:rPr>
                      <m:t>𝐼</m:t>
                    </m:r>
                    <m:r>
                      <a:rPr lang="en-US" sz="2667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67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667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67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667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</m:d>
                    <m:d>
                      <m:dPr>
                        <m:begChr m:val="|"/>
                        <m:endChr m:val=""/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67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667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667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67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667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67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2667" i="1">
                            <a:latin typeface="Cambria Math"/>
                          </a:rPr>
                          <m:t>𝑥</m:t>
                        </m:r>
                      </m:e>
                    </m:func>
                    <m:d>
                      <m:dPr>
                        <m:begChr m:val="|"/>
                        <m:endChr m:val=""/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67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667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667" i="1">
                        <a:latin typeface="Cambria Math"/>
                      </a:rPr>
                      <m:t>−</m:t>
                    </m:r>
                    <m:r>
                      <a:rPr lang="en-US" sz="2667" i="1">
                        <a:latin typeface="Cambria Math"/>
                      </a:rPr>
                      <m:t>𝐼</m:t>
                    </m:r>
                    <m:r>
                      <a:rPr lang="en-US" sz="2667" i="1">
                        <a:latin typeface="Cambria Math"/>
                      </a:rPr>
                      <m:t>⇔</m:t>
                    </m:r>
                    <m:r>
                      <a:rPr lang="en-US" sz="2667" i="1">
                        <a:latin typeface="Cambria Math"/>
                      </a:rPr>
                      <m:t>𝐼</m:t>
                    </m:r>
                    <m:r>
                      <a:rPr lang="en-US" sz="2667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667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d>
                          <m:d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67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2667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667" i="1">
                                <a:latin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67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2667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num>
                      <m:den>
                        <m:r>
                          <a:rPr lang="en-US" sz="2667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67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667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667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667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667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6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2667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67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667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2667" i="1">
                            <a:latin typeface="Cambria Math"/>
                          </a:rPr>
                          <m:t>+</m:t>
                        </m:r>
                        <m:r>
                          <a:rPr lang="en-US" sz="2667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667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2667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667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667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vi-VN" sz="266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55094"/>
                <a:ext cx="11887199" cy="5569039"/>
              </a:xfrm>
              <a:blipFill>
                <a:blip r:embed="rId2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1"/>
          <p:cNvGrpSpPr/>
          <p:nvPr/>
        </p:nvGrpSpPr>
        <p:grpSpPr>
          <a:xfrm>
            <a:off x="0" y="0"/>
            <a:ext cx="12344400" cy="1492101"/>
            <a:chOff x="0" y="0"/>
            <a:chExt cx="12344400" cy="1428750"/>
          </a:xfrm>
        </p:grpSpPr>
        <p:sp>
          <p:nvSpPr>
            <p:cNvPr id="6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Nút Hành động: Lùi lại hoặc Trước 8">
            <a:hlinkClick r:id="" action="ppaction://hlinkshowjump?jump=previousslide" highlightClick="1"/>
          </p:cNvPr>
          <p:cNvSpPr/>
          <p:nvPr/>
        </p:nvSpPr>
        <p:spPr>
          <a:xfrm>
            <a:off x="11490469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3850" y="1816575"/>
                <a:ext cx="11468100" cy="2115400"/>
              </a:xfrm>
            </p:spPr>
            <p:txBody>
              <a:bodyPr>
                <a:noAutofit/>
              </a:bodyPr>
              <a:lstStyle/>
              <a:p>
                <a:pPr lvl="0">
                  <a:lnSpc>
                    <a:spcPct val="100000"/>
                  </a:lnSpc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sử tích phân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6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vi-VN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𝑐</m:t>
                        </m:r>
                      </m:den>
                    </m:f>
                    <m:func>
                      <m:func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tối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S 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𝑏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𝑐</m:t>
                    </m:r>
                    <m:r>
                      <a:rPr lang="vi-VN" sz="3600">
                        <a:latin typeface="Cambria Math"/>
                      </a:rPr>
                      <m:t>?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6057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6056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6059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6058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850" y="1816575"/>
                <a:ext cx="11468100" cy="2115400"/>
              </a:xfrm>
              <a:blipFill>
                <a:blip r:embed="rId2"/>
                <a:stretch>
                  <a:fillRect l="-1595" t="-576" b="-1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út Hành động: Lùi lại hoặc Trước 4">
            <a:hlinkClick r:id="rId3" action="ppaction://hlinksldjump" highlightClick="1"/>
          </p:cNvPr>
          <p:cNvSpPr/>
          <p:nvPr/>
        </p:nvSpPr>
        <p:spPr>
          <a:xfrm>
            <a:off x="114411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0" y="0"/>
            <a:ext cx="12344400" cy="1492101"/>
            <a:chOff x="0" y="0"/>
            <a:chExt cx="12344400" cy="1428750"/>
          </a:xfrm>
        </p:grpSpPr>
        <p:sp>
          <p:nvSpPr>
            <p:cNvPr id="7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Hình chữ nhật 9">
            <a:hlinkClick r:id="rId4" action="ppaction://hlinksldjump"/>
          </p:cNvPr>
          <p:cNvSpPr/>
          <p:nvPr/>
        </p:nvSpPr>
        <p:spPr>
          <a:xfrm>
            <a:off x="3643745" y="57219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1" name="Oval 12"/>
          <p:cNvSpPr/>
          <p:nvPr/>
        </p:nvSpPr>
        <p:spPr>
          <a:xfrm>
            <a:off x="6658537" y="3333510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2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0" y="1276094"/>
                <a:ext cx="12192000" cy="5411931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 Câu 6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fr-FR" sz="32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32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fr-FR" sz="32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fr-FR" sz="3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fr-FR" sz="320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2017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fr-FR" sz="3200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fr-FR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fr-FR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𝑥𝑑𝑥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𝑙𝑛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vi-V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vi-V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vi-V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d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func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vi-V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den>
                    </m:f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32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2017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6051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den>
                    </m:f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>
                        <a:latin typeface="Cambria Math"/>
                      </a:rPr>
                      <m:t>   </m:t>
                    </m:r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6059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Chọn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6094"/>
                <a:ext cx="12192000" cy="5411931"/>
              </a:xfrm>
              <a:prstGeom prst="rect">
                <a:avLst/>
              </a:prstGeom>
              <a:blipFill>
                <a:blip r:embed="rId2"/>
                <a:stretch>
                  <a:fillRect l="-1250" t="-1577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út Hành động: Lùi lại hoặc Trước 4">
            <a:hlinkClick r:id="" action="ppaction://hlinkshowjump?jump=previousslide" highlightClick="1"/>
          </p:cNvPr>
          <p:cNvSpPr/>
          <p:nvPr/>
        </p:nvSpPr>
        <p:spPr>
          <a:xfrm>
            <a:off x="114411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0" y="2"/>
            <a:ext cx="12344400" cy="1246906"/>
            <a:chOff x="0" y="1"/>
            <a:chExt cx="12344400" cy="1265144"/>
          </a:xfrm>
        </p:grpSpPr>
        <p:sp>
          <p:nvSpPr>
            <p:cNvPr id="7" name="Rounded Rectangle 12"/>
            <p:cNvSpPr/>
            <p:nvPr/>
          </p:nvSpPr>
          <p:spPr>
            <a:xfrm>
              <a:off x="0" y="1"/>
              <a:ext cx="12192000" cy="126514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634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0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1568949"/>
                <a:ext cx="12039600" cy="2873735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0</m:t>
                    </m:r>
                    <m:r>
                      <a:rPr lang="en-US" sz="3600" i="1">
                        <a:latin typeface="Cambria Math"/>
                      </a:rPr>
                      <m:t>&lt;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</m:sup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600" i="1">
                                <a:latin typeface="Cambria Math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  <m:r>
                          <a:rPr lang="en-US" sz="3600" i="1">
                            <a:latin typeface="Cambria Math"/>
                          </a:rPr>
                          <m:t>=</m:t>
                        </m:r>
                      </m:e>
                    </m:nary>
                    <m:r>
                      <a:rPr lang="en-US" sz="3600" i="1">
                        <a:latin typeface="Cambria Math"/>
                      </a:rPr>
                      <m:t>𝑚</m:t>
                    </m:r>
                    <m:r>
                      <a:rPr lang="en-US" sz="3600">
                        <a:latin typeface="Cambria Math"/>
                      </a:rPr>
                      <m:t>. </m:t>
                    </m:r>
                  </m:oMath>
                </a14:m>
                <a:endParaRPr lang="nl-NL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𝐼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vi-VN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3600" i="1">
                                            <a:latin typeface="Cambria Math"/>
                                          </a:rPr>
                                          <m:t>𝑐𝑜𝑠</m:t>
                                        </m:r>
                                      </m:fName>
                                      <m:e>
                                        <m:r>
                                          <a:rPr lang="en-US" sz="3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𝑎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𝑚</m:t>
                    </m:r>
                    <m:r>
                      <a:rPr lang="en-US" sz="3600" i="1">
                        <a:latin typeface="Cambria Math"/>
                      </a:rPr>
                      <m:t>.</m:t>
                    </m:r>
                  </m:oMath>
                </a14:m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3600" i="1">
                        <a:latin typeface="Cambria Math"/>
                      </a:rPr>
                      <m:t>𝐼</m:t>
                    </m:r>
                    <m:r>
                      <a:rPr lang="nl-NL" sz="3600" i="1">
                        <a:latin typeface="Cambria Math"/>
                      </a:rPr>
                      <m:t>=</m:t>
                    </m:r>
                    <m:r>
                      <a:rPr lang="nl-NL" sz="3600" i="1">
                        <a:latin typeface="Cambria Math"/>
                      </a:rPr>
                      <m:t>𝑎</m:t>
                    </m:r>
                    <m:func>
                      <m:func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3600" i="1"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nl-NL" sz="3600" i="1"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nl-NL" sz="3600" i="1">
                        <a:latin typeface="Cambria Math"/>
                      </a:rPr>
                      <m:t>−</m:t>
                    </m:r>
                    <m:r>
                      <a:rPr lang="nl-NL" sz="3600" i="1">
                        <a:latin typeface="Cambria Math"/>
                      </a:rPr>
                      <m:t>2</m:t>
                    </m:r>
                    <m:r>
                      <a:rPr lang="nl-NL" sz="3600" i="1">
                        <a:latin typeface="Cambria Math"/>
                      </a:rPr>
                      <m:t>𝑚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3600" i="1">
                        <a:latin typeface="Cambria Math"/>
                      </a:rPr>
                      <m:t>𝐼</m:t>
                    </m:r>
                    <m:r>
                      <a:rPr lang="nl-NL" sz="3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nl-NL" sz="3600" i="1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3600" i="1"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nl-NL" sz="3600" i="1"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nl-NL" sz="3600" i="1">
                        <a:latin typeface="Cambria Math"/>
                      </a:rPr>
                      <m:t>−</m:t>
                    </m:r>
                    <m:r>
                      <a:rPr lang="nl-NL" sz="3600" i="1">
                        <a:latin typeface="Cambria Math"/>
                      </a:rPr>
                      <m:t>𝑚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3600" i="1">
                        <a:latin typeface="Cambria Math"/>
                      </a:rPr>
                      <m:t>𝐼</m:t>
                    </m:r>
                    <m:r>
                      <a:rPr lang="nl-NL" sz="3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nl-NL" sz="3600" i="1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3600" i="1"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nl-NL" sz="3600" i="1"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nl-NL" sz="3600" i="1">
                        <a:latin typeface="Cambria Math"/>
                      </a:rPr>
                      <m:t>−</m:t>
                    </m:r>
                    <m:r>
                      <a:rPr lang="nl-NL" sz="3600" i="1">
                        <a:latin typeface="Cambria Math"/>
                      </a:rPr>
                      <m:t>2</m:t>
                    </m:r>
                    <m:r>
                      <a:rPr lang="nl-NL" sz="3600" i="1">
                        <a:latin typeface="Cambria Math"/>
                      </a:rPr>
                      <m:t>𝑚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600" i="1">
                        <a:latin typeface="Cambria Math"/>
                      </a:rPr>
                      <m:t>𝐼</m:t>
                    </m:r>
                    <m:r>
                      <a:rPr lang="nl-NL" sz="36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nl-NL" sz="3600" i="1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3600" i="1"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nl-NL" sz="3600" i="1"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nl-NL" sz="3600" i="1">
                        <a:latin typeface="Cambria Math"/>
                      </a:rPr>
                      <m:t>+</m:t>
                    </m:r>
                    <m:r>
                      <a:rPr lang="nl-NL" sz="3600" i="1">
                        <a:latin typeface="Cambria Math"/>
                      </a:rPr>
                      <m:t>𝑚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68949"/>
                <a:ext cx="12039600" cy="2873735"/>
              </a:xfrm>
              <a:prstGeom prst="rect">
                <a:avLst/>
              </a:prstGeom>
              <a:blipFill>
                <a:blip r:embed="rId2"/>
                <a:stretch>
                  <a:fillRect l="-1519" t="-1271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út Hành động: Lùi lại hoặc Trước 6">
            <a:hlinkClick r:id="rId3" action="ppaction://hlinksldjump" highlightClick="1"/>
          </p:cNvPr>
          <p:cNvSpPr/>
          <p:nvPr/>
        </p:nvSpPr>
        <p:spPr>
          <a:xfrm>
            <a:off x="11338069" y="6345380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/>
          <p:cNvGrpSpPr/>
          <p:nvPr/>
        </p:nvGrpSpPr>
        <p:grpSpPr>
          <a:xfrm>
            <a:off x="0" y="13855"/>
            <a:ext cx="12344400" cy="1492101"/>
            <a:chOff x="0" y="0"/>
            <a:chExt cx="12344400" cy="1428750"/>
          </a:xfrm>
        </p:grpSpPr>
        <p:sp>
          <p:nvSpPr>
            <p:cNvPr id="9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Hình chữ nhật 11">
            <a:hlinkClick r:id="rId4" action="ppaction://hlinksldjump"/>
          </p:cNvPr>
          <p:cNvSpPr/>
          <p:nvPr/>
        </p:nvSpPr>
        <p:spPr>
          <a:xfrm>
            <a:off x="3643745" y="57219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3" name="Oval 12"/>
          <p:cNvSpPr/>
          <p:nvPr/>
        </p:nvSpPr>
        <p:spPr>
          <a:xfrm>
            <a:off x="-31023" y="3882219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2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34787" y="1582782"/>
                <a:ext cx="10522425" cy="4208973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 Câu 7: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m:rPr>
                                    <m:nor/>
                                  </m:rPr>
                                  <a:rPr lang="en-US" sz="32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320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𝑥𝑑𝑥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𝑡𝑎𝑛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𝐼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vi-V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vi-VN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𝑐𝑜𝑠</m:t>
                                          </m:r>
                                        </m:fName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i="1">
                                      <a:latin typeface="Cambria Math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sup>
                      </m:sSub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sup>
                        <m:e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latin typeface="Cambria Math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  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87" y="1582782"/>
                <a:ext cx="10522425" cy="4208973"/>
              </a:xfrm>
              <a:prstGeom prst="rect">
                <a:avLst/>
              </a:prstGeom>
              <a:blipFill>
                <a:blip r:embed="rId2"/>
                <a:stretch>
                  <a:fillRect l="-1506" t="-2029" b="-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1"/>
          <p:cNvGrpSpPr/>
          <p:nvPr/>
        </p:nvGrpSpPr>
        <p:grpSpPr>
          <a:xfrm>
            <a:off x="0" y="13855"/>
            <a:ext cx="12344400" cy="1492101"/>
            <a:chOff x="0" y="0"/>
            <a:chExt cx="12344400" cy="1428750"/>
          </a:xfrm>
        </p:grpSpPr>
        <p:sp>
          <p:nvSpPr>
            <p:cNvPr id="9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Nút Hành động: Lùi lại hoặc Trước 11">
            <a:hlinkClick r:id="" action="ppaction://hlinkshowjump?jump=previousslide" highlightClick="1"/>
          </p:cNvPr>
          <p:cNvSpPr/>
          <p:nvPr/>
        </p:nvSpPr>
        <p:spPr>
          <a:xfrm>
            <a:off x="114411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81346" y="1709839"/>
                <a:ext cx="11110604" cy="3106235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6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  <m:r>
                          <a:rPr lang="en-US" sz="3600" i="1">
                            <a:latin typeface="Cambria Math"/>
                          </a:rPr>
                          <m:t>=−</m:t>
                        </m:r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  <m:r>
                          <a:rPr lang="en-US" sz="3600" i="1"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</a:rPr>
                          <m:t>𝑏</m:t>
                        </m:r>
                        <m:r>
                          <a:rPr lang="en-US" sz="36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  <m:r>
                      <a:rPr lang="en-US" sz="3600" i="1">
                        <a:latin typeface="Cambria Math"/>
                      </a:rPr>
                      <m:t>∈</m:t>
                    </m:r>
                    <m:r>
                      <a:rPr lang="en-US" sz="36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/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6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</a:t>
                </a:r>
              </a:p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  <m:r>
                      <a:rPr lang="en-US" sz="3600" i="1">
                        <a:latin typeface="Cambria Math"/>
                      </a:rPr>
                      <m:t>=−</m:t>
                    </m:r>
                    <m:r>
                      <a:rPr lang="en-US" sz="36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  <m:r>
                      <a:rPr lang="en-US" sz="3600" i="1">
                        <a:latin typeface="Cambria Math"/>
                      </a:rPr>
                      <m:t>=−</m:t>
                    </m:r>
                    <m:r>
                      <a:rPr lang="en-US" sz="3600" i="1">
                        <a:latin typeface="Cambria Math"/>
                      </a:rPr>
                      <m:t>6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46" y="1709839"/>
                <a:ext cx="11110604" cy="3106235"/>
              </a:xfrm>
              <a:prstGeom prst="rect">
                <a:avLst/>
              </a:prstGeom>
              <a:blipFill>
                <a:blip r:embed="rId2"/>
                <a:stretch>
                  <a:fillRect l="-1701" b="-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út Hành động: Lùi lại hoặc Trước 6">
            <a:hlinkClick r:id="rId3" action="ppaction://hlinksldjump" highlightClick="1"/>
          </p:cNvPr>
          <p:cNvSpPr/>
          <p:nvPr/>
        </p:nvSpPr>
        <p:spPr>
          <a:xfrm>
            <a:off x="11441184" y="6345380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/>
          <p:cNvGrpSpPr/>
          <p:nvPr/>
        </p:nvGrpSpPr>
        <p:grpSpPr>
          <a:xfrm>
            <a:off x="0" y="13855"/>
            <a:ext cx="12344400" cy="1492101"/>
            <a:chOff x="0" y="0"/>
            <a:chExt cx="12344400" cy="1428750"/>
          </a:xfrm>
        </p:grpSpPr>
        <p:sp>
          <p:nvSpPr>
            <p:cNvPr id="9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Hình chữ nhật 11">
            <a:hlinkClick r:id="rId4" action="ppaction://hlinksldjump"/>
          </p:cNvPr>
          <p:cNvSpPr/>
          <p:nvPr/>
        </p:nvSpPr>
        <p:spPr>
          <a:xfrm>
            <a:off x="3643745" y="57219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3" name="Oval 12"/>
          <p:cNvSpPr/>
          <p:nvPr/>
        </p:nvSpPr>
        <p:spPr>
          <a:xfrm>
            <a:off x="1490791" y="4192616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4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41007" y="1593260"/>
                <a:ext cx="11186236" cy="4793685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Lời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 Câu 8: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3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⇒</m:t>
                      </m:r>
                      <m:nary>
                        <m:nary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sup>
                        <m:e>
                          <m:f>
                            <m:f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i="1"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  <m:r>
                            <a:rPr lang="en-US" sz="3200" i="1">
                              <a:latin typeface="Cambria Math"/>
                            </a:rPr>
                            <m:t>=</m:t>
                          </m:r>
                        </m:e>
                      </m:nary>
                      <m:sSubSup>
                        <m:sSub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vi-V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vi-VN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vi-VN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  <m:func>
                                            <m:funcPr>
                                              <m:ctrlPr>
                                                <a:rPr lang="vi-VN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𝑙𝑛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𝑒</m:t>
                                  </m:r>
                                </m:sup>
                              </m:sSubSup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𝑒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vi-V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vi-VN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3200" i="1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lang="vi-VN" sz="3200" i="1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vi-V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vi-V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32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vi-V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en-US" sz="3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07" y="1593260"/>
                <a:ext cx="11186236" cy="4793685"/>
              </a:xfrm>
              <a:prstGeom prst="rect">
                <a:avLst/>
              </a:prstGeom>
              <a:blipFill>
                <a:blip r:embed="rId2"/>
                <a:stretch>
                  <a:fillRect l="-1417" t="-1779" b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1"/>
          <p:cNvGrpSpPr/>
          <p:nvPr/>
        </p:nvGrpSpPr>
        <p:grpSpPr>
          <a:xfrm>
            <a:off x="0" y="13855"/>
            <a:ext cx="12344400" cy="1492101"/>
            <a:chOff x="0" y="0"/>
            <a:chExt cx="12344400" cy="1428750"/>
          </a:xfrm>
        </p:grpSpPr>
        <p:sp>
          <p:nvSpPr>
            <p:cNvPr id="9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Nút Hành động: Lùi lại hoặc Trước 13">
            <a:hlinkClick r:id="" action="ppaction://hlinkshowjump?jump=previousslide" highlightClick="1"/>
          </p:cNvPr>
          <p:cNvSpPr/>
          <p:nvPr/>
        </p:nvSpPr>
        <p:spPr>
          <a:xfrm>
            <a:off x="114411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29045" y="1633260"/>
                <a:ext cx="11655137" cy="2151102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Biết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𝐼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sz="36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𝑰</m:t>
                    </m:r>
                    <m:r>
                      <a:rPr lang="en-US" sz="3600" b="1" i="1">
                        <a:latin typeface="Cambria Math"/>
                      </a:rPr>
                      <m:t>=</m:t>
                    </m:r>
                    <m:r>
                      <a:rPr lang="en-US" sz="36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𝑰</m:t>
                    </m:r>
                    <m:r>
                      <a:rPr lang="en-US" sz="3600" b="1" i="1">
                        <a:latin typeface="Cambria Math"/>
                      </a:rPr>
                      <m:t>=−</m:t>
                    </m:r>
                    <m:r>
                      <a:rPr lang="en-US" sz="36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𝑰</m:t>
                    </m:r>
                    <m:r>
                      <a:rPr lang="en-US" sz="3600" b="1" i="1">
                        <a:latin typeface="Cambria Math"/>
                      </a:rPr>
                      <m:t>=</m:t>
                    </m:r>
                    <m:r>
                      <a:rPr lang="en-US" sz="36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b="1" i="1">
                        <a:latin typeface="Cambria Math"/>
                      </a:rPr>
                      <m:t>𝑰</m:t>
                    </m:r>
                    <m:r>
                      <a:rPr lang="nl-NL" sz="3600" b="1" i="1">
                        <a:latin typeface="Cambria Math"/>
                      </a:rPr>
                      <m:t>=−</m:t>
                    </m:r>
                    <m:r>
                      <a:rPr lang="nl-NL" sz="36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45" y="1633260"/>
                <a:ext cx="11655137" cy="2151102"/>
              </a:xfrm>
              <a:prstGeom prst="rect">
                <a:avLst/>
              </a:prstGeom>
              <a:blipFill>
                <a:blip r:embed="rId2"/>
                <a:stretch>
                  <a:fillRect l="-1621" b="-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út Hành động: Lùi lại hoặc Trước 6">
            <a:hlinkClick r:id="rId3" action="ppaction://hlinksldjump" highlightClick="1"/>
          </p:cNvPr>
          <p:cNvSpPr/>
          <p:nvPr/>
        </p:nvSpPr>
        <p:spPr>
          <a:xfrm>
            <a:off x="11446379" y="6345380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/>
          <p:cNvGrpSpPr/>
          <p:nvPr/>
        </p:nvGrpSpPr>
        <p:grpSpPr>
          <a:xfrm>
            <a:off x="5195" y="0"/>
            <a:ext cx="12344400" cy="1492101"/>
            <a:chOff x="0" y="0"/>
            <a:chExt cx="12344400" cy="1428750"/>
          </a:xfrm>
        </p:grpSpPr>
        <p:sp>
          <p:nvSpPr>
            <p:cNvPr id="9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Hình chữ nhật 11">
            <a:hlinkClick r:id="rId4" action="ppaction://hlinksldjump"/>
          </p:cNvPr>
          <p:cNvSpPr/>
          <p:nvPr/>
        </p:nvSpPr>
        <p:spPr>
          <a:xfrm>
            <a:off x="3643745" y="57219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3" name="Oval 12"/>
          <p:cNvSpPr/>
          <p:nvPr/>
        </p:nvSpPr>
        <p:spPr>
          <a:xfrm>
            <a:off x="6630828" y="3160904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3986212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655320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Nút Hành động: Lùi lại hoặc Trước 7">
            <a:hlinkClick r:id="" action="ppaction://hlinkshowjump?jump=previousslide" highlightClick="1"/>
          </p:cNvPr>
          <p:cNvSpPr/>
          <p:nvPr/>
        </p:nvSpPr>
        <p:spPr>
          <a:xfrm>
            <a:off x="11374582" y="6317672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82640" y="1486514"/>
                <a:ext cx="10686197" cy="3744743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9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𝑢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⇒</m:t>
                    </m:r>
                    <m:r>
                      <a:rPr lang="en-US" sz="3600" i="1">
                        <a:latin typeface="Cambria Math"/>
                      </a:rPr>
                      <m:t>𝑑𝑢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       </m:t>
                    </m:r>
                    <m:r>
                      <a:rPr lang="en-US" sz="3600" i="1">
                        <a:latin typeface="Cambria Math"/>
                      </a:rPr>
                      <m:t>𝑑𝑣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⇒</m:t>
                    </m:r>
                    <m:r>
                      <a:rPr lang="en-US" sz="3600" i="1">
                        <a:latin typeface="Cambria Math"/>
                      </a:rPr>
                      <m:t>𝑣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  <m:r>
                      <a:rPr lang="en-US" sz="3600" i="1">
                        <a:latin typeface="Cambria Math"/>
                      </a:rPr>
                      <m:t>⇔</m:t>
                    </m:r>
                    <m:sSubSup>
                      <m:sSub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sz="3600" i="1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sz="36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        ⇔</m:t>
                    </m:r>
                    <m:r>
                      <a:rPr lang="en-US" sz="3600" i="1">
                        <a:latin typeface="Cambria Math"/>
                      </a:rPr>
                      <m:t>3</m:t>
                    </m:r>
                    <m:r>
                      <a:rPr lang="en-US" sz="3600" i="1">
                        <a:latin typeface="Cambria Math"/>
                      </a:rPr>
                      <m:t>.</m:t>
                    </m:r>
                    <m:r>
                      <a:rPr lang="en-US" sz="3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−</m:t>
                    </m:r>
                    <m:r>
                      <a:rPr lang="en-US" sz="3600" i="1">
                        <a:latin typeface="Cambria Math"/>
                      </a:rPr>
                      <m:t>𝐼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⇔</m:t>
                    </m:r>
                    <m:r>
                      <a:rPr lang="en-US" sz="3600" i="1">
                        <a:latin typeface="Cambria Math"/>
                      </a:rPr>
                      <m:t>𝐼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3</m:t>
                    </m:r>
                    <m:r>
                      <a:rPr lang="en-US" sz="3600" i="1">
                        <a:latin typeface="Cambria Math"/>
                      </a:rPr>
                      <m:t>−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40" y="1486514"/>
                <a:ext cx="10686197" cy="3744743"/>
              </a:xfrm>
              <a:prstGeom prst="rect">
                <a:avLst/>
              </a:prstGeom>
              <a:blipFill>
                <a:blip r:embed="rId2"/>
                <a:stretch>
                  <a:fillRect l="-1711" t="-2769" b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1"/>
          <p:cNvGrpSpPr/>
          <p:nvPr/>
        </p:nvGrpSpPr>
        <p:grpSpPr>
          <a:xfrm>
            <a:off x="0" y="18154"/>
            <a:ext cx="12344400" cy="1492101"/>
            <a:chOff x="0" y="0"/>
            <a:chExt cx="12344400" cy="1428750"/>
          </a:xfrm>
        </p:grpSpPr>
        <p:sp>
          <p:nvSpPr>
            <p:cNvPr id="9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Nút Hành động: Lùi lại hoặc Trước 12">
            <a:hlinkClick r:id="" action="ppaction://hlinkshowjump?jump=previousslide" highlightClick="1"/>
          </p:cNvPr>
          <p:cNvSpPr/>
          <p:nvPr/>
        </p:nvSpPr>
        <p:spPr>
          <a:xfrm>
            <a:off x="114411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8546" y="1667694"/>
                <a:ext cx="11653404" cy="2552237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:r>
                  <a:rPr lang="en-SG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SG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SG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SG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SG" sz="3600" i="1">
                        <a:latin typeface="Cambria Math"/>
                      </a:rPr>
                      <m:t>𝐼</m:t>
                    </m:r>
                    <m:r>
                      <a:rPr lang="en-SG" sz="36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SG" sz="36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SG" sz="3600" i="1">
                            <a:latin typeface="Cambria Math"/>
                          </a:rPr>
                          <m:t>𝑒</m:t>
                        </m:r>
                      </m:sup>
                      <m:e>
                        <m:func>
                          <m:func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SG" sz="36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SG" sz="3600" i="1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SG" sz="36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  <m:r>
                          <a:rPr lang="en-SG" sz="36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SG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SG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SG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SG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3600" i="1">
                        <a:latin typeface="Cambria Math"/>
                      </a:rPr>
                      <m:t>𝑘</m:t>
                    </m:r>
                  </m:oMath>
                </a14:m>
                <a:r>
                  <a:rPr lang="en-SG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SG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3600" i="1">
                        <a:latin typeface="Cambria Math"/>
                      </a:rPr>
                      <m:t>𝐼</m:t>
                    </m:r>
                    <m:r>
                      <a:rPr lang="en-SG" sz="3600" i="1">
                        <a:latin typeface="Cambria Math"/>
                      </a:rPr>
                      <m:t>&lt;</m:t>
                    </m:r>
                    <m:r>
                      <a:rPr lang="en-SG" sz="3600" i="1">
                        <a:latin typeface="Cambria Math"/>
                      </a:rPr>
                      <m:t>𝑒</m:t>
                    </m:r>
                    <m:r>
                      <a:rPr lang="en-SG" sz="3600" i="1">
                        <a:latin typeface="Cambria Math"/>
                      </a:rPr>
                      <m:t>−</m:t>
                    </m:r>
                    <m:r>
                      <a:rPr lang="en-SG" sz="3600" i="1">
                        <a:latin typeface="Cambria Math"/>
                      </a:rPr>
                      <m:t>2</m:t>
                    </m:r>
                  </m:oMath>
                </a14:m>
                <a:r>
                  <a:rPr lang="en-SG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𝟎</m:t>
                    </m:r>
                    <m:r>
                      <a:rPr lang="en-US" sz="3600" b="1" i="1">
                        <a:latin typeface="Cambria Math"/>
                      </a:rPr>
                      <m:t>&lt;</m:t>
                    </m:r>
                    <m:r>
                      <a:rPr lang="en-US" sz="3600" b="1" i="1">
                        <a:latin typeface="Cambria Math"/>
                      </a:rPr>
                      <m:t>𝒌</m:t>
                    </m:r>
                    <m:r>
                      <a:rPr lang="en-US" sz="3600" b="1" i="1">
                        <a:latin typeface="Cambria Math"/>
                      </a:rPr>
                      <m:t>&lt;</m:t>
                    </m:r>
                    <m:r>
                      <a:rPr lang="en-US" sz="3600" b="1" i="1">
                        <a:latin typeface="Cambria Math"/>
                      </a:rPr>
                      <m:t>𝒆</m:t>
                    </m:r>
                    <m:r>
                      <a:rPr lang="en-US" sz="3600" b="1" i="1">
                        <a:latin typeface="Cambria Math"/>
                      </a:rPr>
                      <m:t>+</m:t>
                    </m:r>
                    <m:r>
                      <a:rPr lang="en-US" sz="36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𝒌</m:t>
                    </m:r>
                    <m:r>
                      <a:rPr lang="en-US" sz="3600" b="1" i="1">
                        <a:latin typeface="Cambria Math"/>
                      </a:rPr>
                      <m:t>&gt;</m:t>
                    </m:r>
                    <m:r>
                      <a:rPr lang="en-US" sz="3600" b="1" i="1">
                        <a:latin typeface="Cambria Math"/>
                      </a:rPr>
                      <m:t>𝒆</m:t>
                    </m:r>
                    <m:r>
                      <a:rPr lang="en-US" sz="3600" b="1" i="1">
                        <a:latin typeface="Cambria Math"/>
                      </a:rPr>
                      <m:t>+</m:t>
                    </m:r>
                    <m:r>
                      <a:rPr lang="en-US" sz="36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𝟎</m:t>
                    </m:r>
                    <m:r>
                      <a:rPr lang="en-US" sz="3600" b="1" i="1">
                        <a:latin typeface="Cambria Math"/>
                      </a:rPr>
                      <m:t>&lt;</m:t>
                    </m:r>
                    <m:r>
                      <a:rPr lang="en-US" sz="3600" b="1" i="1">
                        <a:latin typeface="Cambria Math"/>
                      </a:rPr>
                      <m:t>𝒌</m:t>
                    </m:r>
                    <m:r>
                      <a:rPr lang="en-US" sz="3600" b="1" i="1">
                        <a:latin typeface="Cambria Math"/>
                      </a:rPr>
                      <m:t>&lt;</m:t>
                    </m:r>
                    <m:r>
                      <a:rPr lang="en-US" sz="36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𝟎</m:t>
                    </m:r>
                    <m:r>
                      <a:rPr lang="en-US" sz="3600" b="1" i="1">
                        <a:latin typeface="Cambria Math"/>
                      </a:rPr>
                      <m:t>&lt;</m:t>
                    </m:r>
                    <m:r>
                      <a:rPr lang="en-US" sz="3600" b="1" i="1">
                        <a:latin typeface="Cambria Math"/>
                      </a:rPr>
                      <m:t>𝒌</m:t>
                    </m:r>
                    <m:r>
                      <a:rPr lang="en-US" sz="3600" b="1" i="1">
                        <a:latin typeface="Cambria Math"/>
                      </a:rPr>
                      <m:t>&lt;</m:t>
                    </m:r>
                    <m:r>
                      <a:rPr lang="en-US" sz="3600" b="1" i="1">
                        <a:latin typeface="Cambria Math"/>
                      </a:rPr>
                      <m:t>𝒆</m:t>
                    </m:r>
                    <m:r>
                      <a:rPr lang="en-US" sz="3600" b="1" i="1">
                        <a:latin typeface="Cambria Math"/>
                      </a:rPr>
                      <m:t>−</m:t>
                    </m:r>
                    <m:r>
                      <a:rPr lang="en-US" sz="36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6" y="1667694"/>
                <a:ext cx="11653404" cy="2552237"/>
              </a:xfrm>
              <a:prstGeom prst="rect">
                <a:avLst/>
              </a:prstGeom>
              <a:blipFill>
                <a:blip r:embed="rId2"/>
                <a:stretch>
                  <a:fillRect l="-1622" b="-8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út Hành động: Lùi lại hoặc Trước 6">
            <a:hlinkClick r:id="rId3" action="ppaction://hlinksldjump" highlightClick="1"/>
          </p:cNvPr>
          <p:cNvSpPr/>
          <p:nvPr/>
        </p:nvSpPr>
        <p:spPr>
          <a:xfrm>
            <a:off x="11441184" y="6331526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/>
          <p:cNvGrpSpPr/>
          <p:nvPr/>
        </p:nvGrpSpPr>
        <p:grpSpPr>
          <a:xfrm>
            <a:off x="0" y="18154"/>
            <a:ext cx="12344400" cy="1492101"/>
            <a:chOff x="0" y="0"/>
            <a:chExt cx="12344400" cy="1428750"/>
          </a:xfrm>
        </p:grpSpPr>
        <p:sp>
          <p:nvSpPr>
            <p:cNvPr id="9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Hình chữ nhật 11">
            <a:hlinkClick r:id="rId4" action="ppaction://hlinksldjump"/>
          </p:cNvPr>
          <p:cNvSpPr/>
          <p:nvPr/>
        </p:nvSpPr>
        <p:spPr>
          <a:xfrm>
            <a:off x="3643745" y="57219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8" name="Oval 12"/>
          <p:cNvSpPr/>
          <p:nvPr/>
        </p:nvSpPr>
        <p:spPr>
          <a:xfrm>
            <a:off x="950465" y="3596473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44895" y="1732374"/>
                <a:ext cx="11647055" cy="4059381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Câu 10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𝑘</m:t>
                    </m:r>
                    <m:r>
                      <a:rPr lang="en-US" sz="3600" i="1">
                        <a:latin typeface="Cambria Math"/>
                      </a:rPr>
                      <m:t>&gt;</m:t>
                    </m:r>
                    <m:r>
                      <a:rPr lang="en-US" sz="36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600" i="1">
                          <a:latin typeface="Cambria Math"/>
                        </a:rPr>
                        <m:t>𝐼</m:t>
                      </m:r>
                      <m:r>
                        <a:rPr lang="vi-VN" sz="36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vi-VN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36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vi-VN" sz="3600" i="1">
                              <a:latin typeface="Cambria Math"/>
                            </a:rPr>
                            <m:t>𝑒</m:t>
                          </m:r>
                        </m:sup>
                        <m:e>
                          <m:d>
                            <m:dPr>
                              <m:ctrlPr>
                                <a:rPr lang="vi-VN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3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3600" i="1"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vi-VN" sz="36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func>
                              <m:r>
                                <a:rPr lang="vi-VN" sz="3600" i="1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vi-VN" sz="3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3600" i="1"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vi-VN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nary>
                      <m:r>
                        <a:rPr lang="vi-VN" sz="3600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vi-VN" sz="36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vi-VN" sz="3600" i="1">
                        <a:latin typeface="Cambria Math"/>
                      </a:rPr>
                      <m:t>   =</m:t>
                    </m:r>
                    <m:sSubSup>
                      <m:sSub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36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vi-VN" sz="36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func>
                          </m:e>
                        </m:d>
                      </m:e>
                      <m:sub>
                        <m:r>
                          <a:rPr lang="vi-VN" sz="36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vi-VN" sz="36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vi-VN" sz="36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600" i="1">
                                    <a:latin typeface="Cambria Math"/>
                                  </a:rPr>
                                  <m:t>𝑥</m:t>
                                </m:r>
                                <m:func>
                                  <m:funcPr>
                                    <m:ctrlPr>
                                      <a:rPr lang="vi-VN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3600" i="1">
                                        <a:latin typeface="Cambria Math"/>
                                      </a:rPr>
                                      <m:t>𝑙𝑛</m:t>
                                    </m:r>
                                  </m:fName>
                                  <m:e>
                                    <m:r>
                                      <a:rPr lang="vi-VN" sz="3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vi-VN" sz="3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vi-VN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vi-VN" sz="36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vi-VN" sz="36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vi-VN" sz="3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i="1">
                            <a:latin typeface="Cambria Math"/>
                          </a:rPr>
                          <m:t>𝑒</m:t>
                        </m:r>
                        <m:r>
                          <a:rPr lang="vi-VN" sz="3600" i="1">
                            <a:latin typeface="Cambria Math"/>
                          </a:rPr>
                          <m:t>−</m:t>
                        </m:r>
                        <m:r>
                          <a:rPr lang="vi-VN" sz="3600" i="1">
                            <a:latin typeface="Cambria Math"/>
                          </a:rPr>
                          <m:t>1</m:t>
                        </m:r>
                      </m:e>
                    </m:d>
                    <m:func>
                      <m:func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36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vi-VN" sz="3600" i="1">
                            <a:latin typeface="Cambria Math"/>
                          </a:rPr>
                          <m:t>𝑘</m:t>
                        </m:r>
                      </m:e>
                    </m:func>
                    <m:r>
                      <a:rPr lang="vi-VN" sz="3600" i="1">
                        <a:latin typeface="Cambria Math"/>
                      </a:rPr>
                      <m:t>−</m:t>
                    </m:r>
                    <m:r>
                      <a:rPr lang="vi-VN" sz="36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vi-VN" sz="3600" i="1">
                        <a:latin typeface="Cambria Math"/>
                      </a:rPr>
                      <m:t>𝐼</m:t>
                    </m:r>
                    <m:r>
                      <a:rPr lang="vi-VN" sz="3600" i="1">
                        <a:latin typeface="Cambria Math"/>
                      </a:rPr>
                      <m:t>&lt;</m:t>
                    </m:r>
                    <m:r>
                      <a:rPr lang="vi-VN" sz="3600" i="1">
                        <a:latin typeface="Cambria Math"/>
                      </a:rPr>
                      <m:t>𝑒</m:t>
                    </m:r>
                    <m:r>
                      <a:rPr lang="vi-VN" sz="3600" i="1">
                        <a:latin typeface="Cambria Math"/>
                      </a:rPr>
                      <m:t>−</m:t>
                    </m:r>
                    <m:r>
                      <a:rPr lang="vi-VN" sz="3600" i="1">
                        <a:latin typeface="Cambria Math"/>
                      </a:rPr>
                      <m:t>2</m:t>
                    </m:r>
                    <m:r>
                      <a:rPr lang="vi-VN" sz="3600" i="1">
                        <a:latin typeface="Cambria Math"/>
                      </a:rPr>
                      <m:t>⇔</m:t>
                    </m:r>
                    <m:r>
                      <a:rPr lang="vi-VN" sz="3600" i="1">
                        <a:latin typeface="Cambria Math"/>
                      </a:rPr>
                      <m:t>𝑘</m:t>
                    </m:r>
                    <m:r>
                      <a:rPr lang="vi-VN" sz="3600" i="1">
                        <a:latin typeface="Cambria Math"/>
                      </a:rPr>
                      <m:t>&lt;</m:t>
                    </m:r>
                    <m:r>
                      <a:rPr lang="vi-VN" sz="3600" i="1">
                        <a:latin typeface="Cambria Math"/>
                      </a:rPr>
                      <m:t>𝑒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đáp án C.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5" y="1732374"/>
                <a:ext cx="11647055" cy="4059381"/>
              </a:xfrm>
              <a:prstGeom prst="rect">
                <a:avLst/>
              </a:prstGeom>
              <a:blipFill>
                <a:blip r:embed="rId2"/>
                <a:stretch>
                  <a:fillRect l="-1623" t="-2402" b="-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1"/>
          <p:cNvGrpSpPr/>
          <p:nvPr/>
        </p:nvGrpSpPr>
        <p:grpSpPr>
          <a:xfrm>
            <a:off x="0" y="18154"/>
            <a:ext cx="12344400" cy="1492101"/>
            <a:chOff x="0" y="0"/>
            <a:chExt cx="12344400" cy="1428750"/>
          </a:xfrm>
        </p:grpSpPr>
        <p:sp>
          <p:nvSpPr>
            <p:cNvPr id="9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Nút Hành động: Lùi lại hoặc Trước 12">
            <a:hlinkClick r:id="" action="ppaction://hlinkshowjump?jump=previousslide" highlightClick="1"/>
          </p:cNvPr>
          <p:cNvSpPr/>
          <p:nvPr/>
        </p:nvSpPr>
        <p:spPr>
          <a:xfrm>
            <a:off x="114411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23850" y="1573248"/>
                <a:ext cx="11213911" cy="2237407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 hàm số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𝑓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đạo hàm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0</m:t>
                        </m:r>
                        <m:r>
                          <a:rPr lang="vi-VN" sz="3200" i="1">
                            <a:latin typeface="Cambria Math"/>
                          </a:rPr>
                          <m:t>;</m:t>
                        </m:r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thoả 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 kiện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=</m:t>
                    </m:r>
                    <m:r>
                      <a:rPr lang="vi-VN" sz="3200" i="1">
                        <a:latin typeface="Cambria Math"/>
                      </a:rPr>
                      <m:t>6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vi-VN" sz="3200" i="1">
                            <a:latin typeface="Cambria Math"/>
                          </a:rPr>
                          <m:t>𝑑𝑥</m:t>
                        </m:r>
                        <m:r>
                          <a:rPr lang="vi-VN" sz="3200" i="1">
                            <a:latin typeface="Cambria Math"/>
                          </a:rPr>
                          <m:t>=</m:t>
                        </m:r>
                        <m:r>
                          <a:rPr lang="vi-VN" sz="3200" i="1">
                            <a:latin typeface="Cambria Math"/>
                          </a:rPr>
                          <m:t>5</m:t>
                        </m:r>
                      </m:e>
                    </m:nary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573248"/>
                <a:ext cx="11213911" cy="2237407"/>
              </a:xfrm>
              <a:prstGeom prst="rect">
                <a:avLst/>
              </a:prstGeom>
              <a:blipFill>
                <a:blip r:embed="rId2"/>
                <a:stretch>
                  <a:fillRect l="-1359" t="-3815" r="-2011" b="-7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út Hành động: Lùi lại hoặc Trước 5">
            <a:hlinkClick r:id="rId3" action="ppaction://hlinksldjump" highlightClick="1"/>
          </p:cNvPr>
          <p:cNvSpPr/>
          <p:nvPr/>
        </p:nvSpPr>
        <p:spPr>
          <a:xfrm>
            <a:off x="11441184" y="6345380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0" y="18154"/>
            <a:ext cx="12344400" cy="1492101"/>
            <a:chOff x="0" y="0"/>
            <a:chExt cx="12344400" cy="1428750"/>
          </a:xfrm>
        </p:grpSpPr>
        <p:sp>
          <p:nvSpPr>
            <p:cNvPr id="8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Hình chữ nhật 10">
            <a:hlinkClick r:id="rId4" action="ppaction://hlinksldjump"/>
          </p:cNvPr>
          <p:cNvSpPr/>
          <p:nvPr/>
        </p:nvSpPr>
        <p:spPr>
          <a:xfrm>
            <a:off x="3643745" y="57219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2" name="Oval 12"/>
          <p:cNvSpPr/>
          <p:nvPr/>
        </p:nvSpPr>
        <p:spPr>
          <a:xfrm>
            <a:off x="6603120" y="3250190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09851" y="1641255"/>
                <a:ext cx="10372297" cy="3949671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11: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subHide m:val="on"/>
                                <m:supHide m:val="on"/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3200" i="1">
                                    <a:latin typeface="Cambria Math"/>
                                  </a:rPr>
                                  <m:t>𝑑𝑥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nary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⇒</m:t>
                      </m:r>
                      <m:r>
                        <a:rPr lang="en-US" sz="3200" i="1">
                          <a:latin typeface="Cambria Math"/>
                        </a:rPr>
                        <m:t>𝐼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𝑥𝑓</m:t>
                              </m:r>
                              <m:d>
                                <m:d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sz="32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6</m:t>
                      </m:r>
                      <m:r>
                        <a:rPr lang="en-US" sz="3200" i="1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sz="32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51" y="1641255"/>
                <a:ext cx="10372297" cy="3949671"/>
              </a:xfrm>
              <a:prstGeom prst="rect">
                <a:avLst/>
              </a:prstGeom>
              <a:blipFill>
                <a:blip r:embed="rId2"/>
                <a:stretch>
                  <a:fillRect l="-1469" t="-2160" b="-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11"/>
          <p:cNvGrpSpPr/>
          <p:nvPr/>
        </p:nvGrpSpPr>
        <p:grpSpPr>
          <a:xfrm>
            <a:off x="0" y="18154"/>
            <a:ext cx="12344400" cy="1492101"/>
            <a:chOff x="0" y="0"/>
            <a:chExt cx="12344400" cy="1428750"/>
          </a:xfrm>
        </p:grpSpPr>
        <p:sp>
          <p:nvSpPr>
            <p:cNvPr id="8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Nút Hành động: Lùi lại hoặc Trước 11">
            <a:hlinkClick r:id="" action="ppaction://hlinkshowjump?jump=previousslide" highlightClick="1"/>
          </p:cNvPr>
          <p:cNvSpPr/>
          <p:nvPr/>
        </p:nvSpPr>
        <p:spPr>
          <a:xfrm>
            <a:off x="114411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6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21302" y="1887493"/>
                <a:ext cx="11476734" cy="1524713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Tập nghiệm của bất phương trình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𝑑𝑡</m:t>
                        </m:r>
                        <m:r>
                          <a:rPr lang="en-US" sz="3200" i="1">
                            <a:latin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;+</m:t>
                        </m:r>
                        <m:r>
                          <a:rPr lang="en-US" sz="320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</a:rPr>
                      <m:t> </m:t>
                    </m:r>
                    <m:d>
                      <m:dPr>
                        <m:beg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;+</m:t>
                        </m:r>
                        <m:r>
                          <a:rPr lang="en-US" sz="320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(−</m:t>
                        </m:r>
                        <m:r>
                          <a:rPr lang="en-US" sz="3200" i="1">
                            <a:latin typeface="Cambria Math"/>
                          </a:rPr>
                          <m:t>∞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>
                        <a:latin typeface="Cambria Math"/>
                      </a:rPr>
                      <m:t>]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∞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02" y="1887493"/>
                <a:ext cx="11476734" cy="1524713"/>
              </a:xfrm>
              <a:prstGeom prst="rect">
                <a:avLst/>
              </a:prstGeom>
              <a:blipFill>
                <a:blip r:embed="rId2"/>
                <a:stretch>
                  <a:fillRect l="-1382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út Hành động: Lùi lại hoặc Trước 6">
            <a:hlinkClick r:id="rId3" action="ppaction://hlinksldjump" highlightClick="1"/>
          </p:cNvPr>
          <p:cNvSpPr/>
          <p:nvPr/>
        </p:nvSpPr>
        <p:spPr>
          <a:xfrm>
            <a:off x="11441184" y="635923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1"/>
          <p:cNvGrpSpPr/>
          <p:nvPr/>
        </p:nvGrpSpPr>
        <p:grpSpPr>
          <a:xfrm>
            <a:off x="0" y="18154"/>
            <a:ext cx="12344400" cy="1492101"/>
            <a:chOff x="0" y="0"/>
            <a:chExt cx="12344400" cy="1428750"/>
          </a:xfrm>
        </p:grpSpPr>
        <p:sp>
          <p:nvSpPr>
            <p:cNvPr id="14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Hình chữ nhật 16">
            <a:hlinkClick r:id="rId4" action="ppaction://hlinksldjump"/>
          </p:cNvPr>
          <p:cNvSpPr/>
          <p:nvPr/>
        </p:nvSpPr>
        <p:spPr>
          <a:xfrm>
            <a:off x="3643745" y="57219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8" name="Oval 12"/>
          <p:cNvSpPr/>
          <p:nvPr/>
        </p:nvSpPr>
        <p:spPr>
          <a:xfrm>
            <a:off x="6824792" y="2685895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7" grpId="0" animBg="1"/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3088" y="1573248"/>
                <a:ext cx="12148912" cy="5474960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 </a:t>
                </a:r>
                <a:r>
                  <a:rPr lang="fr-FR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12: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𝑑𝑡</m:t>
                        </m:r>
                        <m:r>
                          <a:rPr lang="fr-FR" sz="32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nary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𝑑𝑣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32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𝑑𝑡</m:t>
                              </m:r>
                            </m:e>
                          </m:mr>
                        </m:m>
                        <m:r>
                          <a:rPr lang="fr-FR" sz="3200" i="1">
                            <a:latin typeface="Cambria Math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𝑑𝑢</m:t>
                                  </m:r>
                                  <m:r>
                                    <a:rPr lang="fr-FR" sz="320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fr-FR" sz="3200" i="1">
                                      <a:latin typeface="Cambria Math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vi-V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vi-V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fr-FR" sz="32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𝑑𝑡</m:t>
                        </m:r>
                        <m:r>
                          <a:rPr lang="en-US" sz="32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nary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"/>
                        <m:endChr m:val="|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mr>
                      <m:mr>
                        <m:e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e>
                      </m:mr>
                    </m:m>
                    <m:r>
                      <a:rPr lang="en-US" sz="3200" i="1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𝑑𝑡</m:t>
                        </m:r>
                        <m:r>
                          <a:rPr lang="en-US" sz="3200" i="1">
                            <a:latin typeface="Cambria Math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hay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(−</m:t>
                        </m:r>
                        <m:r>
                          <a:rPr lang="en-US" sz="3200" i="1">
                            <a:latin typeface="Cambria Math"/>
                          </a:rPr>
                          <m:t>∞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>
                        <a:latin typeface="Cambria Math"/>
                      </a:rPr>
                      <m:t>]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" y="1573248"/>
                <a:ext cx="12148912" cy="5474960"/>
              </a:xfrm>
              <a:prstGeom prst="rect">
                <a:avLst/>
              </a:prstGeom>
              <a:blipFill>
                <a:blip r:embed="rId2"/>
                <a:stretch>
                  <a:fillRect l="-1254" t="-1559" b="-2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1"/>
          <p:cNvGrpSpPr/>
          <p:nvPr/>
        </p:nvGrpSpPr>
        <p:grpSpPr>
          <a:xfrm>
            <a:off x="0" y="18154"/>
            <a:ext cx="12344400" cy="1492101"/>
            <a:chOff x="0" y="0"/>
            <a:chExt cx="12344400" cy="1428750"/>
          </a:xfrm>
        </p:grpSpPr>
        <p:sp>
          <p:nvSpPr>
            <p:cNvPr id="14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Nút Hành động: Lùi lại hoặc Trước 9">
            <a:hlinkClick r:id="" action="ppaction://hlinkshowjump?jump=previousslide" highlightClick="1"/>
          </p:cNvPr>
          <p:cNvSpPr/>
          <p:nvPr/>
        </p:nvSpPr>
        <p:spPr>
          <a:xfrm>
            <a:off x="114411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00050" y="1587103"/>
                <a:ext cx="11584132" cy="2372444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Cho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một nguyên hàm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3200" i="1">
                        <a:latin typeface="Cambria Math"/>
                      </a:rPr>
                      <m:t>,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biết </a:t>
                </a:r>
              </a:p>
              <a:p>
                <a:pPr lvl="0"/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𝑥𝐹</m:t>
                        </m:r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1587103"/>
                <a:ext cx="11584132" cy="2372444"/>
              </a:xfrm>
              <a:prstGeom prst="rect">
                <a:avLst/>
              </a:prstGeom>
              <a:blipFill>
                <a:blip r:embed="rId2"/>
                <a:stretch>
                  <a:fillRect l="-1368"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út Hành động: Lùi lại hoặc Trước 6">
            <a:hlinkClick r:id="rId3" action="ppaction://hlinksldjump" highlightClick="1"/>
          </p:cNvPr>
          <p:cNvSpPr/>
          <p:nvPr/>
        </p:nvSpPr>
        <p:spPr>
          <a:xfrm>
            <a:off x="11441184" y="635923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/>
          <p:cNvGrpSpPr/>
          <p:nvPr/>
        </p:nvGrpSpPr>
        <p:grpSpPr>
          <a:xfrm>
            <a:off x="0" y="18154"/>
            <a:ext cx="12344400" cy="1492101"/>
            <a:chOff x="0" y="0"/>
            <a:chExt cx="12344400" cy="1428750"/>
          </a:xfrm>
        </p:grpSpPr>
        <p:sp>
          <p:nvSpPr>
            <p:cNvPr id="9" name="Rounded Rectangle 12"/>
            <p:cNvSpPr/>
            <p:nvPr/>
          </p:nvSpPr>
          <p:spPr>
            <a:xfrm>
              <a:off x="0" y="0"/>
              <a:ext cx="12192000" cy="14287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8"/>
              <a:ext cx="12020550" cy="74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Hình chữ nhật 11">
            <a:hlinkClick r:id="rId4" action="ppaction://hlinksldjump"/>
          </p:cNvPr>
          <p:cNvSpPr/>
          <p:nvPr/>
        </p:nvSpPr>
        <p:spPr>
          <a:xfrm>
            <a:off x="3643745" y="57219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3" name="Oval 12"/>
          <p:cNvSpPr/>
          <p:nvPr/>
        </p:nvSpPr>
        <p:spPr>
          <a:xfrm>
            <a:off x="6741664" y="3203108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18280" y="1228688"/>
                <a:ext cx="11955439" cy="5532668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 </a:t>
                </a:r>
                <a:r>
                  <a:rPr lang="fr-FR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13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32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𝑥𝐹</m:t>
                        </m:r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𝑑𝑣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𝑥𝑑𝑥</m:t>
                            </m:r>
                          </m:e>
                        </m:eqArr>
                      </m:e>
                    </m:d>
                    <m:r>
                      <a:rPr lang="vi-VN" sz="32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𝑑𝑢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vi-VN" sz="3200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𝑣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vi-VN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𝐼</m:t>
                    </m:r>
                    <m:r>
                      <a:rPr lang="vi-VN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32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r>
                          <a:rPr lang="vi-VN" sz="3200" i="1">
                            <a:latin typeface="Cambria Math"/>
                          </a:rPr>
                          <m:t>𝑥𝐹</m:t>
                        </m:r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vi-VN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vi-VN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vi-VN" sz="3200" i="1">
                                <a:latin typeface="Cambria Math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vi-VN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bSup>
                    <m:r>
                      <a:rPr lang="vi-VN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32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vi-VN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=</m:t>
                    </m:r>
                    <m:r>
                      <a:rPr lang="vi-VN" sz="32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vi-VN" sz="32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3200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vi-VN" sz="32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3200" i="1">
                        <a:latin typeface="Cambria Math"/>
                      </a:rPr>
                      <m:t>−</m:t>
                    </m:r>
                    <m:r>
                      <a:rPr lang="vi-VN" sz="32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32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vi-VN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vi-VN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18</m:t>
                        </m:r>
                      </m:den>
                    </m:f>
                    <m:r>
                      <a:rPr lang="vi-VN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32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vi-VN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𝐼</m:t>
                    </m:r>
                    <m:r>
                      <a:rPr lang="vi-VN" sz="3200" i="1">
                        <a:latin typeface="Cambria Math"/>
                      </a:rPr>
                      <m:t>=</m:t>
                    </m:r>
                    <m:r>
                      <a:rPr lang="vi-VN" sz="3200" i="1">
                        <a:latin typeface="Cambria Math"/>
                      </a:rPr>
                      <m:t>1</m:t>
                    </m:r>
                    <m:r>
                      <a:rPr lang="vi-VN" sz="3200" i="1">
                        <a:latin typeface="Cambria Math"/>
                      </a:rPr>
                      <m:t>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18</m:t>
                        </m:r>
                      </m:den>
                    </m:f>
                    <m:r>
                      <a:rPr lang="vi-VN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32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vi-VN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vi-VN" sz="3200" i="1">
                        <a:latin typeface="Cambria Math"/>
                      </a:rPr>
                      <m:t>=</m:t>
                    </m:r>
                    <m:r>
                      <a:rPr lang="vi-VN" sz="3200" i="1">
                        <a:latin typeface="Cambria Math"/>
                      </a:rPr>
                      <m:t>1</m:t>
                    </m:r>
                    <m:r>
                      <a:rPr lang="vi-VN" sz="3200" i="1">
                        <a:latin typeface="Cambria Math"/>
                      </a:rPr>
                      <m:t>⇒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32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vi-VN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vi-VN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vi-VN" sz="3200" i="1">
                        <a:latin typeface="Cambria Math"/>
                      </a:rPr>
                      <m:t>−</m:t>
                    </m:r>
                    <m:r>
                      <a:rPr lang="vi-VN" sz="3200" i="1">
                        <a:latin typeface="Cambria Math"/>
                      </a:rPr>
                      <m:t>2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80" y="1228688"/>
                <a:ext cx="11955439" cy="5532668"/>
              </a:xfrm>
              <a:prstGeom prst="rect">
                <a:avLst/>
              </a:prstGeom>
              <a:blipFill>
                <a:blip r:embed="rId2"/>
                <a:stretch>
                  <a:fillRect l="-1274" t="-1544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1"/>
          <p:cNvGrpSpPr/>
          <p:nvPr/>
        </p:nvGrpSpPr>
        <p:grpSpPr>
          <a:xfrm>
            <a:off x="0" y="18156"/>
            <a:ext cx="12073719" cy="1173336"/>
            <a:chOff x="0" y="1"/>
            <a:chExt cx="12344400" cy="1251678"/>
          </a:xfrm>
        </p:grpSpPr>
        <p:sp>
          <p:nvSpPr>
            <p:cNvPr id="9" name="Rounded Rectangle 12"/>
            <p:cNvSpPr/>
            <p:nvPr/>
          </p:nvSpPr>
          <p:spPr>
            <a:xfrm>
              <a:off x="0" y="1"/>
              <a:ext cx="12073719" cy="12516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PHÂN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9"/>
              <a:ext cx="12020550" cy="5651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3:TÍC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 PHÂN MỨC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ĐỘ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DỤNG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Nút Hành động: Lùi lại hoặc Trước 12">
            <a:hlinkClick r:id="" action="ppaction://hlinkshowjump?jump=previousslide" highlightClick="1"/>
          </p:cNvPr>
          <p:cNvSpPr/>
          <p:nvPr/>
        </p:nvSpPr>
        <p:spPr>
          <a:xfrm>
            <a:off x="114411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" y="1692336"/>
                <a:ext cx="12073718" cy="3133871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6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vi-VN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3600" i="1">
                        <a:latin typeface="Cambria Math"/>
                      </a:rPr>
                      <m:t>𝑑𝑥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𝑎</m:t>
                    </m:r>
                    <m:func>
                      <m:func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e>
                    </m:func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𝑏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các số hữu tỉ.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𝑃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4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𝑃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𝑃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𝑃</m:t>
                    </m:r>
                    <m:r>
                      <a:rPr lang="en-US" sz="3600" i="1">
                        <a:latin typeface="Cambria Math"/>
                      </a:rPr>
                      <m:t>=−</m:t>
                    </m:r>
                    <m:r>
                      <a:rPr lang="en-US" sz="36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  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𝑃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92336"/>
                <a:ext cx="12073718" cy="3133871"/>
              </a:xfrm>
              <a:prstGeom prst="rect">
                <a:avLst/>
              </a:prstGeom>
              <a:blipFill>
                <a:blip r:embed="rId2"/>
                <a:stretch>
                  <a:fillRect l="-1514" t="-3307" b="-6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út Hành động: Lùi lại hoặc Trước 5">
            <a:hlinkClick r:id="" action="ppaction://hlinkshowjump?jump=previousslide" highlightClick="1"/>
          </p:cNvPr>
          <p:cNvSpPr/>
          <p:nvPr/>
        </p:nvSpPr>
        <p:spPr>
          <a:xfrm>
            <a:off x="11490469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0" y="18156"/>
            <a:ext cx="12073719" cy="1173336"/>
            <a:chOff x="0" y="1"/>
            <a:chExt cx="12344400" cy="1251678"/>
          </a:xfrm>
        </p:grpSpPr>
        <p:sp>
          <p:nvSpPr>
            <p:cNvPr id="8" name="Rounded Rectangle 12"/>
            <p:cNvSpPr/>
            <p:nvPr/>
          </p:nvSpPr>
          <p:spPr>
            <a:xfrm>
              <a:off x="0" y="1"/>
              <a:ext cx="12344400" cy="12516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PHÂN 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9"/>
              <a:ext cx="12020550" cy="5651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vi-VN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DỤNG CAO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Hình chữ nhật 10">
            <a:hlinkClick r:id="rId3" action="ppaction://hlinksldjump"/>
          </p:cNvPr>
          <p:cNvSpPr/>
          <p:nvPr/>
        </p:nvSpPr>
        <p:spPr>
          <a:xfrm>
            <a:off x="3643745" y="57219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2" name="Oval 12"/>
          <p:cNvSpPr/>
          <p:nvPr/>
        </p:nvSpPr>
        <p:spPr>
          <a:xfrm>
            <a:off x="9193919" y="4202749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850" y="30860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995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13863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0" y="20963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6849" y="20963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9950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7188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2901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99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68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9925" y="10991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100" y="31051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1100" y="21154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2525" y="11181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7550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5900" y="59816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32913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30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7550" y="49919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5899" y="49919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6238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51951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90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59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8975" y="3994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0150" y="60007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0150" y="50110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1575" y="40137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1233916"/>
                <a:ext cx="11533383" cy="5677195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 Câu 1: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32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fr-FR" sz="32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𝑑𝑣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</m:eqArr>
                      </m:e>
                    </m:d>
                    <m:r>
                      <a:rPr lang="fr-FR" sz="32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𝑑𝑢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32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fr-FR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fr-FR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sSubSup>
                      <m:sSub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3200" i="1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fr-FR" sz="32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fr-FR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vi-VN" sz="3200" i="1" dirty="0"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fr-FR" sz="3200" i="1"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fr-FR" sz="32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fr-FR" sz="32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fr-FR" sz="3200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3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fr-FR" sz="3200" i="1">
                              <a:latin typeface="Cambria Math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fr-FR" sz="32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32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fr-FR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i="1" dirty="0">
                  <a:latin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fr-FR" sz="3200" i="1"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fr-FR" sz="32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fr-FR" sz="32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fr-FR" sz="3200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fr-FR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  <m:sSubSup>
                      <m:sSub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3200" i="1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fr-FR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fr-FR" sz="3200" i="1"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fr-FR" sz="32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e>
                    </m:func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𝑃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D.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33916"/>
                <a:ext cx="11533383" cy="5677195"/>
              </a:xfrm>
              <a:prstGeom prst="rect">
                <a:avLst/>
              </a:prstGeom>
              <a:blipFill>
                <a:blip r:embed="rId2"/>
                <a:stretch>
                  <a:fillRect l="-1321" t="-1502" b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út Hành động: Lùi lại hoặc Trước 5">
            <a:hlinkClick r:id="" action="ppaction://hlinkshowjump?jump=previousslide" highlightClick="1"/>
          </p:cNvPr>
          <p:cNvSpPr/>
          <p:nvPr/>
        </p:nvSpPr>
        <p:spPr>
          <a:xfrm>
            <a:off x="11490469" y="6331526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0" y="18156"/>
            <a:ext cx="12073719" cy="1173336"/>
            <a:chOff x="0" y="1"/>
            <a:chExt cx="12344400" cy="1251678"/>
          </a:xfrm>
        </p:grpSpPr>
        <p:sp>
          <p:nvSpPr>
            <p:cNvPr id="8" name="Rounded Rectangle 12"/>
            <p:cNvSpPr/>
            <p:nvPr/>
          </p:nvSpPr>
          <p:spPr>
            <a:xfrm>
              <a:off x="0" y="1"/>
              <a:ext cx="12344400" cy="12516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PHÂN 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9"/>
              <a:ext cx="12020550" cy="5651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vi-VN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DỤNG CAO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2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8546" y="1395868"/>
                <a:ext cx="11769798" cy="2585067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0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𝐼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8</m:t>
                        </m:r>
                      </m:sup>
                      <m:e>
                        <m:f>
                          <m:f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6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rad>
                          </m:den>
                        </m:f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10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8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6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6" y="1395868"/>
                <a:ext cx="11769798" cy="2585067"/>
              </a:xfrm>
              <a:prstGeom prst="rect">
                <a:avLst/>
              </a:prstGeom>
              <a:blipFill>
                <a:blip r:embed="rId2"/>
                <a:stretch>
                  <a:fillRect l="-1606" t="-4009" b="-7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út Hành động: Lùi lại hoặc Trước 5">
            <a:hlinkClick r:id="" action="ppaction://hlinkshowjump?jump=previousslide" highlightClick="1"/>
          </p:cNvPr>
          <p:cNvSpPr/>
          <p:nvPr/>
        </p:nvSpPr>
        <p:spPr>
          <a:xfrm>
            <a:off x="11490468" y="6345380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37418" y="0"/>
            <a:ext cx="12154582" cy="1173336"/>
            <a:chOff x="0" y="1"/>
            <a:chExt cx="12073719" cy="1251678"/>
          </a:xfrm>
        </p:grpSpPr>
        <p:sp>
          <p:nvSpPr>
            <p:cNvPr id="8" name="Rounded Rectangle 12"/>
            <p:cNvSpPr/>
            <p:nvPr/>
          </p:nvSpPr>
          <p:spPr>
            <a:xfrm>
              <a:off x="0" y="1"/>
              <a:ext cx="12073719" cy="12516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PHÂN 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9"/>
              <a:ext cx="11749868" cy="5651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vi-VN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DỤNG CAO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Hình chữ nhật 10">
            <a:hlinkClick r:id="rId3" action="ppaction://hlinksldjump"/>
          </p:cNvPr>
          <p:cNvSpPr/>
          <p:nvPr/>
        </p:nvSpPr>
        <p:spPr>
          <a:xfrm>
            <a:off x="3643745" y="57219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2" name="Oval 12"/>
          <p:cNvSpPr/>
          <p:nvPr/>
        </p:nvSpPr>
        <p:spPr>
          <a:xfrm>
            <a:off x="1075155" y="3362157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 animBg="1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8281" y="1150995"/>
                <a:ext cx="12073719" cy="5646354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 Câu 2: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𝑑𝑥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vi-V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rad>
                              </m:den>
                            </m:f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rad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𝐼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rad>
                                <m:r>
                                  <a:rPr lang="en-US" sz="2800" i="1">
                                    <a:latin typeface="Cambria Math"/>
                                  </a:rPr>
                                  <m:t>.</m:t>
                                </m:r>
                                <m:func>
                                  <m:funcPr>
                                    <m:ctrlPr>
                                      <a:rPr lang="vi-V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𝑙𝑛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8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nary>
                      <m:nary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8</m:t>
                        </m:r>
                      </m:sup>
                      <m:e>
                        <m:f>
                          <m:f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  <m:func>
                      <m:func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8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𝐽</m:t>
                    </m:r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𝐽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8</m:t>
                        </m:r>
                      </m:sup>
                      <m:e>
                        <m:f>
                          <m:f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Đặt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𝑡𝑑𝑡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𝑑𝑥</m:t>
                    </m:r>
                  </m:oMath>
                </a14:m>
                <a:endParaRPr lang="en-US" sz="28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⇒</m:t>
                      </m:r>
                      <m:r>
                        <a:rPr lang="en-US" sz="2800" i="1">
                          <a:latin typeface="Cambria Math"/>
                        </a:rPr>
                        <m:t>𝐽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tdt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=</m:t>
                          </m:r>
                        </m:e>
                      </m:nary>
                      <m:r>
                        <a:rPr lang="en-US" sz="2800" i="1">
                          <a:latin typeface="Cambria Math"/>
                        </a:rPr>
                        <m:t>2</m:t>
                      </m:r>
                      <m:nary>
                        <m:nary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dt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dt</m:t>
                          </m:r>
                        </m:e>
                      </m:nary>
                      <m:r>
                        <a:rPr lang="en-US" sz="28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vi-V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𝑙𝑛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vi-V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vi-V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8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8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8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𝐼</m:t>
                    </m:r>
                    <m:r>
                      <a:rPr lang="en-US" sz="2800" i="1">
                        <a:latin typeface="Cambria Math"/>
                      </a:rPr>
                      <m:t>=−</m:t>
                    </m:r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20</m:t>
                    </m:r>
                    <m:func>
                      <m:func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  <m:func>
                      <m:func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=−</m:t>
                    </m:r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20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</a:rPr>
                      <m:t>=−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81" y="1150995"/>
                <a:ext cx="12073719" cy="5646354"/>
              </a:xfrm>
              <a:prstGeom prst="rect">
                <a:avLst/>
              </a:prstGeom>
              <a:blipFill>
                <a:blip r:embed="rId2"/>
                <a:stretch>
                  <a:fillRect l="-1010" t="-1188" b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11"/>
          <p:cNvGrpSpPr/>
          <p:nvPr/>
        </p:nvGrpSpPr>
        <p:grpSpPr>
          <a:xfrm>
            <a:off x="118281" y="0"/>
            <a:ext cx="12073719" cy="1173336"/>
            <a:chOff x="0" y="1"/>
            <a:chExt cx="12344400" cy="1251678"/>
          </a:xfrm>
        </p:grpSpPr>
        <p:sp>
          <p:nvSpPr>
            <p:cNvPr id="8" name="Rounded Rectangle 12"/>
            <p:cNvSpPr/>
            <p:nvPr/>
          </p:nvSpPr>
          <p:spPr>
            <a:xfrm>
              <a:off x="0" y="1"/>
              <a:ext cx="12073719" cy="12516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PHÂN 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9"/>
              <a:ext cx="12020550" cy="5651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DỤNG CAO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Nút Hành động: Lùi lại hoặc Trước 11">
            <a:hlinkClick r:id="" action="ppaction://hlinkshowjump?jump=previousslide" highlightClick="1"/>
          </p:cNvPr>
          <p:cNvSpPr/>
          <p:nvPr/>
        </p:nvSpPr>
        <p:spPr>
          <a:xfrm>
            <a:off x="11490469" y="6331526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91279" y="1414024"/>
                <a:ext cx="11017012" cy="2055178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pt-B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pt-B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t-BR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pt-B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36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6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36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t-BR" sz="36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3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3600" i="1">
                        <a:latin typeface="Cambria Math"/>
                      </a:rPr>
                      <m:t>𝑑𝑥</m:t>
                    </m:r>
                    <m:r>
                      <a:rPr lang="pt-BR" sz="36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𝑒</m:t>
                        </m:r>
                        <m:r>
                          <a:rPr lang="pt-BR" sz="3600" i="1">
                            <a:latin typeface="Cambria Math"/>
                          </a:rPr>
                          <m:t>+</m:t>
                        </m:r>
                        <m:r>
                          <a:rPr lang="pt-BR" sz="36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pt-BR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/>
                          </a:rPr>
                          <m:t>𝑙𝑛</m:t>
                        </m:r>
                      </m:fName>
                      <m:e>
                        <m:f>
                          <m:f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</a:rPr>
                              <m:t>𝑒</m:t>
                            </m:r>
                            <m:r>
                              <a:rPr lang="pt-BR" sz="3600" i="1">
                                <a:latin typeface="Cambria Math"/>
                              </a:rPr>
                              <m:t>+</m:t>
                            </m:r>
                            <m:r>
                              <a:rPr lang="pt-BR" sz="36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func>
                    <m:r>
                      <a:rPr lang="pt-BR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𝑐</m:t>
                    </m:r>
                  </m:oMath>
                </a14:m>
                <a:r>
                  <a:rPr lang="pt-B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/>
                      </a:rPr>
                      <m:t>𝑎</m:t>
                    </m:r>
                    <m:r>
                      <a:rPr lang="vi-VN" sz="3600" i="1">
                        <a:latin typeface="Cambria Math"/>
                      </a:rPr>
                      <m:t>,</m:t>
                    </m:r>
                    <m:r>
                      <a:rPr lang="vi-VN" sz="3600" i="1">
                        <a:latin typeface="Cambria Math"/>
                      </a:rPr>
                      <m:t>𝑏</m:t>
                    </m:r>
                    <m:r>
                      <a:rPr lang="vi-VN" sz="3600" i="1">
                        <a:latin typeface="Cambria Math"/>
                      </a:rPr>
                      <m:t>,</m:t>
                    </m:r>
                    <m:r>
                      <a:rPr lang="vi-VN" sz="3600" i="1">
                        <a:latin typeface="Cambria Math"/>
                      </a:rPr>
                      <m:t>𝑐</m:t>
                    </m:r>
                    <m:r>
                      <a:rPr lang="vi-VN" sz="3600" i="1">
                        <a:latin typeface="Cambria Math"/>
                      </a:rPr>
                      <m:t>∈</m:t>
                    </m:r>
                    <m:r>
                      <a:rPr lang="vi-VN" sz="3600" i="1">
                        <a:latin typeface="Cambria Math"/>
                      </a:rPr>
                      <m:t>ℤ</m:t>
                    </m:r>
                  </m:oMath>
                </a14:m>
                <a:r>
                  <a:rPr lang="pt-B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Tính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/>
                      </a:rPr>
                      <m:t>𝑎</m:t>
                    </m:r>
                    <m:r>
                      <a:rPr lang="vi-VN" sz="3600" i="1">
                        <a:latin typeface="Cambria Math"/>
                      </a:rPr>
                      <m:t>+</m:t>
                    </m:r>
                    <m:r>
                      <a:rPr lang="vi-VN" sz="3600" i="1">
                        <a:latin typeface="Cambria Math"/>
                      </a:rPr>
                      <m:t>𝑏</m:t>
                    </m:r>
                    <m:r>
                      <a:rPr lang="vi-VN" sz="3600" i="1">
                        <a:latin typeface="Cambria Math"/>
                      </a:rPr>
                      <m:t>+</m:t>
                    </m:r>
                    <m:r>
                      <a:rPr lang="vi-VN" sz="3600" i="1">
                        <a:latin typeface="Cambria Math"/>
                      </a:rPr>
                      <m:t>𝑐</m:t>
                    </m:r>
                  </m:oMath>
                </a14:m>
                <a:r>
                  <a:rPr lang="pt-B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−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79" y="1414024"/>
                <a:ext cx="11017012" cy="2055178"/>
              </a:xfrm>
              <a:prstGeom prst="rect">
                <a:avLst/>
              </a:prstGeom>
              <a:blipFill>
                <a:blip r:embed="rId2"/>
                <a:stretch>
                  <a:fillRect l="-1660" b="-10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út Hành động: Lùi lại hoặc Trước 5">
            <a:hlinkClick r:id="" action="ppaction://hlinkshowjump?jump=previousslide" highlightClick="1"/>
          </p:cNvPr>
          <p:cNvSpPr/>
          <p:nvPr/>
        </p:nvSpPr>
        <p:spPr>
          <a:xfrm>
            <a:off x="11408291" y="6345380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0" y="18156"/>
            <a:ext cx="12073719" cy="1173336"/>
            <a:chOff x="0" y="1"/>
            <a:chExt cx="12344400" cy="1251678"/>
          </a:xfrm>
        </p:grpSpPr>
        <p:sp>
          <p:nvSpPr>
            <p:cNvPr id="8" name="Rounded Rectangle 12"/>
            <p:cNvSpPr/>
            <p:nvPr/>
          </p:nvSpPr>
          <p:spPr>
            <a:xfrm>
              <a:off x="0" y="1"/>
              <a:ext cx="12073719" cy="12516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PHÂN 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9"/>
              <a:ext cx="12020550" cy="5651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DỤNG CAO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Hình chữ nhật 10">
            <a:hlinkClick r:id="rId3" action="ppaction://hlinksldjump"/>
          </p:cNvPr>
          <p:cNvSpPr/>
          <p:nvPr/>
        </p:nvSpPr>
        <p:spPr>
          <a:xfrm>
            <a:off x="3643745" y="57219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2" name="Oval 12"/>
          <p:cNvSpPr/>
          <p:nvPr/>
        </p:nvSpPr>
        <p:spPr>
          <a:xfrm>
            <a:off x="4012319" y="2845744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91278" y="1418341"/>
                <a:ext cx="11149841" cy="4968604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 </a:t>
                </a:r>
                <a:r>
                  <a:rPr lang="pt-BR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pt-BR" sz="3200" i="1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i="1"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𝑑𝑣</m:t>
                              </m:r>
                              <m:r>
                                <a:rPr lang="pt-BR" sz="32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𝑑𝑥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vi-V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vi-VN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32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pt-BR" sz="32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𝑑𝑢</m:t>
                              </m:r>
                              <m:r>
                                <a:rPr lang="pt-BR" sz="32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pt-BR" sz="3200" i="1">
                                  <a:latin typeface="Cambria Math"/>
                                </a:rPr>
                                <m:t>    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pt-BR" sz="32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3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32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pt-BR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pt-BR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sz="32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t-BR" sz="32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BR" sz="32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pt-BR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⇒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32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t-BR" sz="32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3200" i="1">
                        <a:latin typeface="Cambria Math"/>
                      </a:rPr>
                      <m:t>𝑑𝑥</m:t>
                    </m:r>
                    <m:r>
                      <a:rPr lang="pt-BR" sz="32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pt-BR" sz="3200" i="1">
                            <a:latin typeface="Cambria Math"/>
                          </a:rPr>
                          <m:t>1</m:t>
                        </m:r>
                        <m:r>
                          <a:rPr lang="pt-BR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𝑒</m:t>
                              </m:r>
                            </m:e>
                          </m:mr>
                          <m:mr>
                            <m:e>
                              <m:r>
                                <a:rPr lang="pt-BR" sz="32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pt-BR" sz="3200" i="1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pt-BR" sz="32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nary>
                    <m:r>
                      <a:rPr lang="en-US" sz="3200" i="1">
                        <a:latin typeface="Cambria Math"/>
                      </a:rPr>
                      <m:t>𝑑𝑥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  <m:r>
                          <a:rPr lang="pt-BR" sz="3200" i="1">
                            <a:latin typeface="Cambria Math"/>
                          </a:rPr>
                          <m:t>+</m:t>
                        </m:r>
                        <m:r>
                          <a:rPr lang="pt-BR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pt-BR" sz="32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pt-BR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d>
                      <m:dPr>
                        <m:begChr m:val="|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𝑒</m:t>
                              </m:r>
                            </m:e>
                          </m:mr>
                          <m:mr>
                            <m:e>
                              <m:r>
                                <a:rPr lang="pt-BR" sz="32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1</m:t>
                    </m:r>
                    <m:r>
                      <a:rPr lang="pt-BR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  <m:r>
                          <a:rPr lang="pt-BR" sz="3200" i="1">
                            <a:latin typeface="Cambria Math"/>
                          </a:rPr>
                          <m:t>+</m:t>
                        </m:r>
                        <m:r>
                          <a:rPr lang="pt-BR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pt-BR" sz="32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pt-BR" sz="320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  <m:r>
                          <a:rPr lang="pt-BR" sz="3200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pt-BR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t-BR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  <m:r>
                          <a:rPr lang="pt-BR" sz="3200" i="1">
                            <a:latin typeface="Cambria Math"/>
                          </a:rPr>
                          <m:t>+</m:t>
                        </m:r>
                        <m:r>
                          <a:rPr lang="pt-BR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pt-BR" sz="32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  <m:r>
                              <a:rPr lang="pt-BR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pt-BR" sz="32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func>
                    <m:r>
                      <a:rPr lang="pt-BR" sz="3200" i="1">
                        <a:latin typeface="Cambria Math"/>
                      </a:rPr>
                      <m:t>+</m:t>
                    </m:r>
                    <m:r>
                      <a:rPr lang="pt-BR" sz="3200" i="1">
                        <a:latin typeface="Cambria Math"/>
                      </a:rPr>
                      <m:t>1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pt-BR" sz="3200" i="1">
                        <a:latin typeface="Cambria Math"/>
                      </a:rPr>
                      <m:t>=−</m:t>
                    </m:r>
                    <m:r>
                      <a:rPr lang="pt-BR" sz="3200" i="1">
                        <a:latin typeface="Cambria Math"/>
                      </a:rPr>
                      <m:t>1</m:t>
                    </m:r>
                    <m:r>
                      <a:rPr lang="pt-BR" sz="3200" i="1">
                        <a:latin typeface="Cambria Math"/>
                      </a:rPr>
                      <m:t>;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pt-BR" sz="3200" i="1">
                        <a:latin typeface="Cambria Math"/>
                      </a:rPr>
                      <m:t>=</m:t>
                    </m:r>
                    <m:r>
                      <a:rPr lang="pt-BR" sz="3200" i="1">
                        <a:latin typeface="Cambria Math"/>
                      </a:rPr>
                      <m:t>1</m:t>
                    </m:r>
                    <m:r>
                      <a:rPr lang="pt-BR" sz="3200" i="1">
                        <a:latin typeface="Cambria Math"/>
                      </a:rPr>
                      <m:t>;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pt-BR" sz="3200" i="1">
                        <a:latin typeface="Cambria Math"/>
                      </a:rPr>
                      <m:t>=</m:t>
                    </m:r>
                    <m:r>
                      <a:rPr lang="pt-BR" sz="3200" i="1">
                        <a:latin typeface="Cambria Math"/>
                      </a:rPr>
                      <m:t>1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pt-BR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pt-BR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pt-BR" sz="3200" i="1">
                        <a:latin typeface="Cambria Math"/>
                      </a:rPr>
                      <m:t>=−</m:t>
                    </m:r>
                    <m:r>
                      <a:rPr lang="pt-BR" sz="3200" i="1">
                        <a:latin typeface="Cambria Math"/>
                      </a:rPr>
                      <m:t>1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đáp án B.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78" y="1418341"/>
                <a:ext cx="11149841" cy="4968604"/>
              </a:xfrm>
              <a:prstGeom prst="rect">
                <a:avLst/>
              </a:prstGeom>
              <a:blipFill>
                <a:blip r:embed="rId2"/>
                <a:stretch>
                  <a:fillRect l="-1367" t="-1718" b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11"/>
          <p:cNvGrpSpPr/>
          <p:nvPr/>
        </p:nvGrpSpPr>
        <p:grpSpPr>
          <a:xfrm>
            <a:off x="0" y="18156"/>
            <a:ext cx="12073719" cy="1173336"/>
            <a:chOff x="0" y="1"/>
            <a:chExt cx="12344400" cy="1251678"/>
          </a:xfrm>
        </p:grpSpPr>
        <p:sp>
          <p:nvSpPr>
            <p:cNvPr id="8" name="Rounded Rectangle 12"/>
            <p:cNvSpPr/>
            <p:nvPr/>
          </p:nvSpPr>
          <p:spPr>
            <a:xfrm>
              <a:off x="0" y="1"/>
              <a:ext cx="12073719" cy="12516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PHÂN 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9"/>
              <a:ext cx="12020550" cy="5651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DỤNG CAO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Nút Hành động: Lùi lại hoặc Trước 11">
            <a:hlinkClick r:id="" action="ppaction://hlinkshowjump?jump=previousslide" highlightClick="1"/>
          </p:cNvPr>
          <p:cNvSpPr/>
          <p:nvPr/>
        </p:nvSpPr>
        <p:spPr>
          <a:xfrm>
            <a:off x="11490469" y="6331526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80110" y="1581558"/>
                <a:ext cx="11893610" cy="2135777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:r>
                  <a:rPr lang="pt-B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pt-BR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pt-BR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pt-B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𝐼</m:t>
                    </m:r>
                    <m:r>
                      <a:rPr lang="pt-BR" sz="36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pt-BR" sz="36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pt-BR" sz="3600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pt-BR" sz="3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pt-BR" sz="3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dx</m:t>
                        </m:r>
                      </m:e>
                    </m:nary>
                    <m:r>
                      <a:rPr lang="pt-BR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pt-BR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pt-BR" sz="3600" i="1">
                            <a:latin typeface="Cambria Math"/>
                          </a:rPr>
                          <m:t>(</m:t>
                        </m:r>
                        <m:r>
                          <a:rPr lang="en-US" sz="3600" i="1">
                            <a:latin typeface="Cambria Math"/>
                          </a:rPr>
                          <m:t>𝑒</m:t>
                        </m:r>
                        <m:r>
                          <a:rPr lang="pt-BR" sz="3600" i="1">
                            <a:latin typeface="Cambria Math"/>
                          </a:rPr>
                          <m:t>−</m:t>
                        </m:r>
                        <m:r>
                          <a:rPr lang="pt-BR" sz="3600" i="1">
                            <a:latin typeface="Cambria Math"/>
                          </a:rPr>
                          <m:t>1</m:t>
                        </m:r>
                        <m:r>
                          <a:rPr lang="pt-BR" sz="36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𝑏</m:t>
                        </m:r>
                        <m:r>
                          <a:rPr lang="pt-BR" sz="3600" i="1">
                            <a:latin typeface="Cambria Math"/>
                          </a:rPr>
                          <m:t>(</m:t>
                        </m:r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pt-BR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pt-BR" sz="3600" i="1">
                            <a:latin typeface="Cambria Math"/>
                          </a:rPr>
                          <m:t>+</m:t>
                        </m:r>
                        <m:r>
                          <a:rPr lang="pt-BR" sz="3600" i="1">
                            <a:latin typeface="Cambria Math"/>
                          </a:rPr>
                          <m:t>1</m:t>
                        </m:r>
                        <m:r>
                          <a:rPr lang="pt-BR" sz="36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pt-BR" sz="3600" i="1">
                        <a:latin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  <m:r>
                      <a:rPr lang="pt-BR" sz="3600" i="1">
                        <a:latin typeface="Cambria Math"/>
                      </a:rPr>
                      <m:t>∈</m:t>
                    </m:r>
                    <m:r>
                      <a:rPr lang="en-US" sz="3600" i="1">
                        <a:latin typeface="Cambria Math"/>
                      </a:rPr>
                      <m:t>𝑄</m:t>
                    </m:r>
                  </m:oMath>
                </a14:m>
                <a:r>
                  <a:rPr lang="pt-B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−</m:t>
                    </m:r>
                    <m:r>
                      <a:rPr lang="en-US" sz="3600" i="1">
                        <a:latin typeface="Cambria Math"/>
                      </a:rPr>
                      <m:t>3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13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12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10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16</m:t>
                    </m:r>
                  </m:oMath>
                </a14:m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10" y="1581558"/>
                <a:ext cx="11893610" cy="2135777"/>
              </a:xfrm>
              <a:prstGeom prst="rect">
                <a:avLst/>
              </a:prstGeom>
              <a:blipFill>
                <a:blip r:embed="rId2"/>
                <a:stretch>
                  <a:fillRect l="-1589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út Hành động: Lùi lại hoặc Trước 5">
            <a:hlinkClick r:id="" action="ppaction://hlinkshowjump?jump=previousslide" highlightClick="1"/>
          </p:cNvPr>
          <p:cNvSpPr/>
          <p:nvPr/>
        </p:nvSpPr>
        <p:spPr>
          <a:xfrm>
            <a:off x="11458207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0" y="18156"/>
            <a:ext cx="12073719" cy="1173336"/>
            <a:chOff x="0" y="1"/>
            <a:chExt cx="12344400" cy="1251678"/>
          </a:xfrm>
        </p:grpSpPr>
        <p:sp>
          <p:nvSpPr>
            <p:cNvPr id="8" name="Rounded Rectangle 12"/>
            <p:cNvSpPr/>
            <p:nvPr/>
          </p:nvSpPr>
          <p:spPr>
            <a:xfrm>
              <a:off x="0" y="1"/>
              <a:ext cx="12073719" cy="12516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PHÂN 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9"/>
              <a:ext cx="12020550" cy="5651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DỤNG CAO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Hình chữ nhật 10">
            <a:hlinkClick r:id="rId3" action="ppaction://hlinksldjump"/>
          </p:cNvPr>
          <p:cNvSpPr/>
          <p:nvPr/>
        </p:nvSpPr>
        <p:spPr>
          <a:xfrm>
            <a:off x="3643745" y="57219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2" name="Oval 12"/>
          <p:cNvSpPr/>
          <p:nvPr/>
        </p:nvSpPr>
        <p:spPr>
          <a:xfrm>
            <a:off x="5607457" y="3093877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2400" y="1228688"/>
                <a:ext cx="11921319" cy="5548507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 Câu 4: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fr-FR" sz="3200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fr-FR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dx</m:t>
                        </m:r>
                      </m:e>
                    </m:nary>
                    <m:r>
                      <a:rPr lang="fr-FR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fr-FR" sz="3200" i="1">
                            <a:latin typeface="Cambria Math"/>
                          </a:rPr>
                          <m:t>.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m:rPr>
                            <m:nor/>
                          </m:rPr>
                          <a:rPr lang="fr-FR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dx</m:t>
                        </m:r>
                      </m:e>
                    </m:nary>
                  </m:oMath>
                </a14:m>
                <a:endParaRPr lang="en-US" sz="3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fr-FR" sz="3200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fr-FR" sz="3200" i="1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fr-FR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dx</m:t>
                          </m:r>
                        </m:e>
                      </m:nary>
                      <m:r>
                        <a:rPr lang="fr-FR" sz="3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fr-FR" sz="3200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fr-FR" sz="3200" i="1">
                              <a:latin typeface="Cambria Math"/>
                            </a:rPr>
                            <m:t>.</m:t>
                          </m:r>
                          <m:r>
                            <a:rPr lang="en-US" sz="32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fr-FR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dx</m:t>
                          </m:r>
                        </m:e>
                      </m:nary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fr-FR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fr-FR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fr-FR" sz="3200" i="1">
                            <a:latin typeface="Cambria Math"/>
                          </a:rPr>
                          <m:t>.</m:t>
                        </m:r>
                        <m:r>
                          <a:rPr lang="en-US" sz="3200" i="1">
                            <a:latin typeface="Cambria Math"/>
                          </a:rPr>
                          <m:t>𝑐𝑜𝑠</m:t>
                        </m:r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dx</m:t>
                        </m:r>
                      </m:e>
                    </m:nary>
                    <m:r>
                      <a:rPr lang="fr-FR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  <m:r>
                          <a:rPr lang="fr-FR" sz="3200" i="1">
                            <a:latin typeface="Cambria Math"/>
                          </a:rPr>
                          <m:t>−</m:t>
                        </m:r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(*).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fr-FR" sz="3200" i="1">
                            <a:latin typeface="Cambria Math"/>
                          </a:rPr>
                          <m:t>.</m:t>
                        </m:r>
                        <m:r>
                          <a:rPr lang="en-US" sz="3200" i="1">
                            <a:latin typeface="Cambria Math"/>
                          </a:rPr>
                          <m:t>𝑐𝑜𝑠</m:t>
                        </m:r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dx</m:t>
                        </m:r>
                      </m:e>
                    </m:nary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𝑑𝑣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fr-FR" sz="32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dx</m:t>
                            </m:r>
                          </m:e>
                        </m:eqArr>
                      </m:e>
                    </m:d>
                    <m:r>
                      <a:rPr lang="fr-FR" sz="32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𝑑𝑢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=−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32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𝜋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28688"/>
                <a:ext cx="11921319" cy="5548507"/>
              </a:xfrm>
              <a:prstGeom prst="rect">
                <a:avLst/>
              </a:prstGeom>
              <a:blipFill>
                <a:blip r:embed="rId2"/>
                <a:stretch>
                  <a:fillRect l="-1278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11"/>
          <p:cNvGrpSpPr/>
          <p:nvPr/>
        </p:nvGrpSpPr>
        <p:grpSpPr>
          <a:xfrm>
            <a:off x="0" y="18156"/>
            <a:ext cx="12073719" cy="1173336"/>
            <a:chOff x="0" y="1"/>
            <a:chExt cx="12344400" cy="1251678"/>
          </a:xfrm>
        </p:grpSpPr>
        <p:sp>
          <p:nvSpPr>
            <p:cNvPr id="8" name="Rounded Rectangle 12"/>
            <p:cNvSpPr/>
            <p:nvPr/>
          </p:nvSpPr>
          <p:spPr>
            <a:xfrm>
              <a:off x="0" y="1"/>
              <a:ext cx="12073719" cy="12516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ĐỀ : TÍCH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PHÂN 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9"/>
              <a:ext cx="12020550" cy="5651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DỤNG CAO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Nút Hành động: Tiến hoặc Tiếp 1">
            <a:hlinkClick r:id="" action="ppaction://hlinkshowjump?jump=nextslide" highlightClick="1"/>
          </p:cNvPr>
          <p:cNvSpPr/>
          <p:nvPr/>
        </p:nvSpPr>
        <p:spPr>
          <a:xfrm>
            <a:off x="11533383" y="6442364"/>
            <a:ext cx="540336" cy="415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1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91278" y="1414024"/>
                <a:ext cx="12011891" cy="5159554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8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fr-FR" sz="2800" i="1"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</a:rPr>
                          <m:t>𝑐𝑜𝑠</m:t>
                        </m:r>
                        <m:d>
                          <m:d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dx</m:t>
                        </m:r>
                      </m:e>
                    </m:nary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fr-FR" sz="28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sz="2800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fr-FR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fr-FR" sz="2800" i="1">
                        <a:latin typeface="Cambria Math"/>
                      </a:rPr>
                      <m:t>+</m:t>
                    </m:r>
                    <m:r>
                      <a:rPr lang="fr-FR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fr-FR" sz="2800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fr-FR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dx</m:t>
                        </m:r>
                      </m:e>
                    </m:nary>
                    <m:r>
                      <a:rPr lang="fr-FR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r>
                      <a:rPr lang="fr-FR" sz="2800" i="1">
                        <a:latin typeface="Cambria Math"/>
                      </a:rPr>
                      <m:t>−</m:t>
                    </m:r>
                    <m:r>
                      <a:rPr lang="fr-FR" sz="2800" i="1">
                        <a:latin typeface="Cambria Math"/>
                      </a:rPr>
                      <m:t>1</m:t>
                    </m:r>
                    <m:r>
                      <a:rPr lang="fr-FR" sz="2800" i="1">
                        <a:latin typeface="Cambria Math"/>
                      </a:rPr>
                      <m:t>+</m:t>
                    </m:r>
                    <m:r>
                      <a:rPr lang="fr-FR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fr-FR" sz="28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sz="2800">
                        <a:latin typeface="Cambria Math"/>
                      </a:rPr>
                      <m:t> </m:t>
                    </m:r>
                  </m:oMath>
                </a14:m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sz="28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fr-FR" sz="2800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fr-FR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dx</m:t>
                        </m:r>
                      </m:e>
                    </m:nary>
                  </m:oMath>
                </a14:m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vi-V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fr-FR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𝑑𝑣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fr-FR" sz="2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dx</m:t>
                            </m:r>
                          </m:e>
                        </m:eqArr>
                      </m:e>
                    </m:d>
                    <m:r>
                      <a:rPr lang="fr-FR" sz="28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𝑑𝑢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fr-FR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sz="28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fr-FR" sz="2800" i="1"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fr-FR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dx</m:t>
                        </m:r>
                      </m:e>
                    </m:nary>
                  </m:oMath>
                </a14:m>
                <a:endParaRPr lang="vi-VN" sz="28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fr-FR" sz="2800" i="1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fr-FR" sz="2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d>
                              <m:d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sz="2800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fr-FR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fr-FR" sz="2800" i="1">
                        <a:latin typeface="Cambria Math"/>
                      </a:rPr>
                      <m:t>−</m:t>
                    </m:r>
                    <m:r>
                      <a:rPr lang="fr-FR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fr-FR" sz="2800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fr-FR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dx</m:t>
                        </m:r>
                      </m:e>
                    </m:nary>
                    <m:r>
                      <a:rPr lang="fr-FR" sz="2800" i="1">
                        <a:latin typeface="Cambria Math"/>
                      </a:rPr>
                      <m:t>=−</m:t>
                    </m:r>
                    <m:r>
                      <a:rPr lang="fr-FR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fr-FR" sz="28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2800">
                        <a:latin typeface="Cambria Math"/>
                      </a:rPr>
                      <m:t>  </m:t>
                    </m:r>
                  </m:oMath>
                </a14:m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r>
                      <a:rPr lang="fr-FR" sz="2800" i="1">
                        <a:latin typeface="Cambria Math"/>
                      </a:rPr>
                      <m:t>−</m:t>
                    </m:r>
                    <m:r>
                      <a:rPr lang="fr-FR" sz="2800" i="1">
                        <a:latin typeface="Cambria Math"/>
                      </a:rPr>
                      <m:t>1</m:t>
                    </m:r>
                    <m:r>
                      <a:rPr lang="fr-FR" sz="2800" i="1">
                        <a:latin typeface="Cambria Math"/>
                      </a:rPr>
                      <m:t>+</m:t>
                    </m:r>
                    <m:r>
                      <a:rPr lang="fr-FR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fr-FR" sz="2800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/>
                          </a:rPr>
                          <m:t>−</m:t>
                        </m:r>
                        <m:r>
                          <a:rPr lang="fr-FR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r>
                          <a:rPr lang="fr-FR" sz="2800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28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  <m:r>
                          <a:rPr lang="fr-FR" sz="2800" i="1">
                            <a:latin typeface="Cambria Math"/>
                          </a:rPr>
                          <m:t>−</m:t>
                        </m:r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fr-FR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800" i="1">
                            <a:latin typeface="Cambria Math"/>
                          </a:rPr>
                          <m:t>+</m:t>
                        </m:r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vi-VN" sz="2800">
                        <a:latin typeface="Cambria Math"/>
                      </a:rPr>
                      <m:t> </m:t>
                    </m:r>
                  </m:oMath>
                </a14:m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(*) ta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𝐼</m:t>
                    </m:r>
                    <m:r>
                      <a:rPr lang="fr-FR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  <m:r>
                          <a:rPr lang="fr-FR" sz="2800" i="1">
                            <a:latin typeface="Cambria Math"/>
                          </a:rPr>
                          <m:t>−</m:t>
                        </m:r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sz="2800" i="1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fr-FR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fr-FR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fr-FR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  <m:r>
                          <a:rPr lang="fr-FR" sz="2800" i="1">
                            <a:latin typeface="Cambria Math"/>
                          </a:rPr>
                          <m:t>−</m:t>
                        </m:r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  <m:r>
                          <a:rPr lang="fr-FR" sz="2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fr-FR" sz="2800" i="1">
                            <a:latin typeface="Cambria Math"/>
                          </a:rPr>
                          <m:t>2</m:t>
                        </m:r>
                        <m:r>
                          <a:rPr lang="fr-FR" sz="2800" i="1">
                            <a:latin typeface="Cambria Math"/>
                          </a:rPr>
                          <m:t>(</m:t>
                        </m:r>
                        <m:r>
                          <a:rPr lang="fr-FR" sz="28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fr-FR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800" i="1">
                            <a:latin typeface="Cambria Math"/>
                          </a:rPr>
                          <m:t>+</m:t>
                        </m:r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  <m:r>
                          <a:rPr lang="fr-FR" sz="28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fr-FR" sz="2800" i="1">
                        <a:latin typeface="Cambria Math"/>
                      </a:rPr>
                      <m:t>=</m:t>
                    </m:r>
                    <m:r>
                      <a:rPr lang="fr-FR" sz="2800" i="1">
                        <a:latin typeface="Cambria Math"/>
                      </a:rPr>
                      <m:t>4</m:t>
                    </m:r>
                    <m:r>
                      <a:rPr lang="fr-FR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fr-FR" sz="2800" i="1">
                        <a:latin typeface="Cambria Math"/>
                      </a:rPr>
                      <m:t>=</m:t>
                    </m:r>
                    <m:r>
                      <a:rPr lang="fr-FR" sz="2800" i="1">
                        <a:latin typeface="Cambria Math"/>
                      </a:rPr>
                      <m:t>2</m:t>
                    </m:r>
                    <m:r>
                      <a:rPr lang="fr-FR" sz="28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fr-FR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latin typeface="Cambria Math"/>
                      </a:rPr>
                      <m:t>−</m:t>
                    </m:r>
                    <m:r>
                      <a:rPr lang="fr-FR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fr-FR" sz="2800" i="1">
                        <a:latin typeface="Cambria Math"/>
                      </a:rPr>
                      <m:t>=</m:t>
                    </m:r>
                    <m:r>
                      <a:rPr lang="fr-FR" sz="2800" i="1">
                        <a:latin typeface="Cambria Math"/>
                      </a:rPr>
                      <m:t>10</m:t>
                    </m:r>
                  </m:oMath>
                </a14:m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fr-FR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fr-FR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fr-FR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78" y="1414024"/>
                <a:ext cx="12011891" cy="5159554"/>
              </a:xfrm>
              <a:prstGeom prst="rect">
                <a:avLst/>
              </a:prstGeom>
              <a:blipFill>
                <a:blip r:embed="rId2"/>
                <a:stretch>
                  <a:fillRect l="-1015" b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1"/>
          <p:cNvGrpSpPr/>
          <p:nvPr/>
        </p:nvGrpSpPr>
        <p:grpSpPr>
          <a:xfrm>
            <a:off x="0" y="18156"/>
            <a:ext cx="12073719" cy="1173336"/>
            <a:chOff x="0" y="1"/>
            <a:chExt cx="12344400" cy="1251678"/>
          </a:xfrm>
        </p:grpSpPr>
        <p:sp>
          <p:nvSpPr>
            <p:cNvPr id="6" name="Rounded Rectangle 12"/>
            <p:cNvSpPr/>
            <p:nvPr/>
          </p:nvSpPr>
          <p:spPr>
            <a:xfrm>
              <a:off x="0" y="1"/>
              <a:ext cx="12073719" cy="12516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ĐỀ : TÍCH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PHÂN 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9"/>
              <a:ext cx="12020550" cy="5651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DỤNG CAO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Nút Hành động: Lùi lại hoặc Trước 8">
            <a:hlinkClick r:id="rId3" action="ppaction://hlinksldjump" highlightClick="1"/>
          </p:cNvPr>
          <p:cNvSpPr/>
          <p:nvPr/>
        </p:nvSpPr>
        <p:spPr>
          <a:xfrm>
            <a:off x="11490469" y="6331526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6734" y="1414024"/>
                <a:ext cx="11535503" cy="3239477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fr-FR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fr-F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𝐼</m:t>
                    </m:r>
                    <m:r>
                      <a:rPr lang="fr-FR" sz="36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36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3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sz="3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  <m:r>
                              <a:rPr lang="fr-FR" sz="36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36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fr-FR" sz="3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vi-VN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fr-FR" sz="36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fr-FR" sz="3600" i="1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fr-FR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𝜋</m:t>
                            </m:r>
                            <m:r>
                              <a:rPr lang="fr-FR" sz="36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36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fr-FR" sz="3600" i="1"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</a:rPr>
                          <m:t>𝑏𝑒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fr-F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  <m:r>
                          <a:rPr lang="fr-FR" sz="3600" i="1">
                            <a:latin typeface="Cambria Math"/>
                          </a:rPr>
                          <m:t>,</m:t>
                        </m:r>
                        <m:r>
                          <a:rPr lang="en-US" sz="3600" i="1">
                            <a:latin typeface="Cambria Math"/>
                          </a:rPr>
                          <m:t>𝑏</m:t>
                        </m:r>
                        <m:r>
                          <a:rPr lang="fr-FR" sz="3600" i="1">
                            <a:latin typeface="Cambria Math"/>
                          </a:rPr>
                          <m:t>,</m:t>
                        </m:r>
                        <m:r>
                          <a:rPr lang="en-US" sz="3600" i="1">
                            <a:latin typeface="Cambria Math"/>
                          </a:rPr>
                          <m:t>𝑐</m:t>
                        </m:r>
                        <m:r>
                          <a:rPr lang="fr-FR" sz="3600" i="1">
                            <a:latin typeface="Cambria Math"/>
                          </a:rPr>
                          <m:t>∈</m:t>
                        </m:r>
                        <m:r>
                          <a:rPr lang="fr-FR" sz="3600" i="1">
                            <a:latin typeface="Cambria Math"/>
                          </a:rPr>
                          <m:t>ℤ</m:t>
                        </m:r>
                      </m:e>
                    </m:d>
                    <m:r>
                      <a:rPr lang="fr-FR" sz="3600" i="1">
                        <a:latin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fr-FR" sz="3600" i="1">
                        <a:latin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</a:rPr>
                      <m:t>𝑐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tố cùng nhau</a:t>
                </a:r>
                <a:r>
                  <a:rPr lang="fr-F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 biểu thức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có giá trị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</a:p>
              <a:p>
                <a:pPr lvl="0"/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		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		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4" y="1414024"/>
                <a:ext cx="11535503" cy="3239477"/>
              </a:xfrm>
              <a:prstGeom prst="rect">
                <a:avLst/>
              </a:prstGeom>
              <a:blipFill>
                <a:blip r:embed="rId2"/>
                <a:stretch>
                  <a:fillRect l="-1585" b="-6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út Hành động: Lùi lại hoặc Trước 5">
            <a:hlinkClick r:id="" action="ppaction://hlinkshowjump?jump=previousslide" highlightClick="1"/>
          </p:cNvPr>
          <p:cNvSpPr/>
          <p:nvPr/>
        </p:nvSpPr>
        <p:spPr>
          <a:xfrm>
            <a:off x="11458207" y="6345380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0" y="18156"/>
            <a:ext cx="12073719" cy="1173336"/>
            <a:chOff x="0" y="1"/>
            <a:chExt cx="12344400" cy="1251678"/>
          </a:xfrm>
        </p:grpSpPr>
        <p:sp>
          <p:nvSpPr>
            <p:cNvPr id="8" name="Rounded Rectangle 12"/>
            <p:cNvSpPr/>
            <p:nvPr/>
          </p:nvSpPr>
          <p:spPr>
            <a:xfrm>
              <a:off x="0" y="1"/>
              <a:ext cx="12073719" cy="12516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PHÂN 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9"/>
              <a:ext cx="12020550" cy="5651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DỤNG CAO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Hình chữ nhật 10">
            <a:hlinkClick r:id="rId3" action="ppaction://hlinksldjump"/>
          </p:cNvPr>
          <p:cNvSpPr/>
          <p:nvPr/>
        </p:nvSpPr>
        <p:spPr>
          <a:xfrm>
            <a:off x="3643745" y="5721926"/>
            <a:ext cx="1814946" cy="858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</a:p>
        </p:txBody>
      </p:sp>
      <p:sp>
        <p:nvSpPr>
          <p:cNvPr id="12" name="Oval 12"/>
          <p:cNvSpPr/>
          <p:nvPr/>
        </p:nvSpPr>
        <p:spPr>
          <a:xfrm>
            <a:off x="3643745" y="4030043"/>
            <a:ext cx="709745" cy="623458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 animBg="1"/>
      <p:bldP spid="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18126" y="1228688"/>
                <a:ext cx="11973874" cy="5739841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 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5:</a:t>
                </a:r>
                <a:endParaRPr lang="vi-VN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𝐼</m:t>
                      </m:r>
                      <m:r>
                        <a:rPr lang="en-US" sz="30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vi-VN" sz="3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0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vi-VN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vi-VN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000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func>
                            <m:funcPr>
                              <m:ctrlPr>
                                <a:rPr lang="vi-VN"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vi-VN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0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vi-VN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30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0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vi-VN" sz="3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0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vi-VN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vi-VN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000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f>
                            <m:fPr>
                              <m:ctrlPr>
                                <a:rPr lang="vi-VN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3000" i="1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vi-VN" sz="3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000" i="1"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vi-VN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vi-VN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000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3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3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0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vi-VN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i="1" dirty="0">
                    <a:latin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30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  <m:r>
                      <a:rPr lang="en-US" sz="3000" i="1">
                        <a:latin typeface="Cambria Math"/>
                      </a:rPr>
                      <m:t>𝑑𝑥</m:t>
                    </m:r>
                  </m:oMath>
                </a14:m>
                <a:endParaRPr lang="en-US" sz="3000" i="1" dirty="0">
                  <a:latin typeface="Cambria Math"/>
                </a:endParaRPr>
              </a:p>
              <a:p>
                <a:r>
                  <a:rPr lang="en-US" sz="3000" dirty="0"/>
                  <a:t>        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3000" i="1">
                            <a:latin typeface="Cambria Math"/>
                          </a:rPr>
                          <m:t>𝑑𝑥</m:t>
                        </m:r>
                        <m:r>
                          <a:rPr lang="en-US" sz="3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subHide m:val="on"/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>
                            <m:f>
                              <m:f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  <m:e>
                            <m:sSup>
                              <m:sSup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000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3000" i="1">
                                <a:latin typeface="Cambria Math"/>
                              </a:rPr>
                              <m:t>𝑥𝑑𝑥</m:t>
                            </m:r>
                          </m:e>
                        </m:nary>
                      </m:e>
                    </m:nary>
                  </m:oMath>
                </a14:m>
                <a:endParaRPr lang="vi-VN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         =</m:t>
                    </m:r>
                    <m:sSubSup>
                      <m:sSubSup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0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sz="3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3000" i="1">
                            <a:latin typeface="Cambria Math"/>
                          </a:rPr>
                          <m:t>−</m:t>
                        </m:r>
                        <m:r>
                          <a:rPr lang="en-US" sz="30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3000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f>
                          <m:f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  <m:r>
                          <a:rPr lang="en-US" sz="3000" i="1">
                            <a:latin typeface="Cambria Math"/>
                          </a:rPr>
                          <m:t>𝑥𝑑𝑥</m:t>
                        </m:r>
                      </m:e>
                    </m:nary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000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3000" i="1">
                                <a:latin typeface="Cambria Math"/>
                              </a:rPr>
                              <m:t>𝑥𝑑𝑥</m:t>
                            </m:r>
                          </m:e>
                        </m:eqArr>
                      </m:e>
                    </m:d>
                    <m:r>
                      <a:rPr lang="en-US" sz="30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000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6" y="1228688"/>
                <a:ext cx="11973874" cy="5739841"/>
              </a:xfrm>
              <a:prstGeom prst="rect">
                <a:avLst/>
              </a:prstGeom>
              <a:blipFill>
                <a:blip r:embed="rId2"/>
                <a:stretch>
                  <a:fillRect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11"/>
          <p:cNvGrpSpPr/>
          <p:nvPr/>
        </p:nvGrpSpPr>
        <p:grpSpPr>
          <a:xfrm>
            <a:off x="0" y="18156"/>
            <a:ext cx="12073719" cy="1173336"/>
            <a:chOff x="0" y="1"/>
            <a:chExt cx="12344400" cy="1251678"/>
          </a:xfrm>
        </p:grpSpPr>
        <p:sp>
          <p:nvSpPr>
            <p:cNvPr id="8" name="Rounded Rectangle 12"/>
            <p:cNvSpPr/>
            <p:nvPr/>
          </p:nvSpPr>
          <p:spPr>
            <a:xfrm>
              <a:off x="0" y="1"/>
              <a:ext cx="12073719" cy="12516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PHÂN 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9"/>
              <a:ext cx="12020550" cy="5651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DỤNG CAO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Nút Hành động: Tiến hoặc Tiếp 1">
            <a:hlinkClick r:id="" action="ppaction://hlinkshowjump?jump=nextslide" highlightClick="1"/>
          </p:cNvPr>
          <p:cNvSpPr/>
          <p:nvPr/>
        </p:nvSpPr>
        <p:spPr>
          <a:xfrm>
            <a:off x="11456200" y="6352723"/>
            <a:ext cx="699137" cy="50527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8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52401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CHUYÊN ĐỀ 11: TÍCH PHÂN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 PHƯƠNG PHÁP TÍCH PHÂN TỪNG PHẦN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034077"/>
            <a:ext cx="3121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Phương pháp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2921170"/>
            <a:ext cx="8534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Với P(x) là đa thức của x, ta thường gặp các dạng sau: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00201" y="3396689"/>
              <a:ext cx="8991600" cy="324656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235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672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574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53898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3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  <m:e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).</m:t>
                                    </m:r>
                                    <m:sSup>
                                      <m:sSupPr>
                                        <m:ctrlPr>
                                          <a:rPr lang="en-US" sz="23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3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3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n-US" sz="23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 lang="en-US" sz="23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3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  <m:e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).</m:t>
                                    </m:r>
                                    <m:func>
                                      <m:funcPr>
                                        <m:ctrlPr>
                                          <a:rPr lang="en-US" sz="23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3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𝑐𝑜𝑠</m:t>
                                        </m:r>
                                      </m:fName>
                                      <m:e>
                                        <m:r>
                                          <a:rPr lang="en-US" sz="23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US" sz="23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 lang="en-US" sz="23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3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  <m:e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).</m:t>
                                    </m:r>
                                    <m:func>
                                      <m:funcPr>
                                        <m:ctrlPr>
                                          <a:rPr lang="en-US" sz="23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3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𝑠𝑖𝑛</m:t>
                                        </m:r>
                                      </m:fName>
                                      <m:e>
                                        <m:r>
                                          <a:rPr lang="en-US" sz="23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US" sz="23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 lang="en-US" sz="23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3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  <m:e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3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).</m:t>
                                    </m:r>
                                    <m:func>
                                      <m:funcPr>
                                        <m:ctrlPr>
                                          <a:rPr lang="en-US" sz="23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3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𝑙𝑛</m:t>
                                        </m:r>
                                      </m:fName>
                                      <m:e>
                                        <m:r>
                                          <a:rPr lang="en-US" sz="23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US" sz="23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 lang="en-US" sz="23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53792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𝑙𝑛</m:t>
                                    </m:r>
                                  </m:fName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53792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 lang="en-US" sz="240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nxd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00201" y="3396689"/>
              <a:ext cx="8991600" cy="324656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235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672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574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53898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889" t="-395" r="-326006" b="-111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7355" t="-395" r="-190083" b="-111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5429" t="-395" r="-97143" b="-111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6982" t="-395" r="-592" b="-111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537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0" t="-181429" r="-1349020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889" t="-181429" r="-326006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7355" t="-181429" r="-190083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5429" t="-181429" r="-97143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6982" t="-181429" r="-592" b="-10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537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0" t="-281429" r="-1349020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889" t="-281429" r="-326006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7355" t="-281429" r="-190083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5429" t="-281429" r="-97143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6982" t="-281429" r="-592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1891144" y="1633611"/>
            <a:ext cx="8229600" cy="1302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91145" y="1629417"/>
                <a:ext cx="8534401" cy="1306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𝑢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2400" b="1" i="1">
                              <a:latin typeface="Cambria Math"/>
                            </a:rPr>
                            <m:t>𝒖</m:t>
                          </m:r>
                        </m:e>
                      </m:nary>
                      <m:r>
                        <a:rPr lang="en-US" sz="2400" b="1" i="1">
                          <a:latin typeface="Cambria Math"/>
                        </a:rPr>
                        <m:t>𝒅𝒗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𝒖𝒗</m:t>
                              </m:r>
                            </m:e>
                          </m:d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>
                              <a:latin typeface="Cambria Math"/>
                            </a:rPr>
                            <m:t>𝒃</m:t>
                          </m:r>
                        </m:sup>
                      </m:sSubSup>
                      <m:r>
                        <a:rPr lang="en-US" sz="2400" b="1" i="1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2400" b="1" i="1">
                              <a:latin typeface="Cambria Math"/>
                            </a:rPr>
                            <m:t>𝒗</m:t>
                          </m:r>
                        </m:e>
                      </m:nary>
                      <m:r>
                        <a:rPr lang="en-US" sz="2400" b="1" i="1">
                          <a:latin typeface="Cambria Math"/>
                        </a:rPr>
                        <m:t>𝒅𝒖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145" y="1629417"/>
                <a:ext cx="8534401" cy="1306512"/>
              </a:xfrm>
              <a:prstGeom prst="rect">
                <a:avLst/>
              </a:prstGeom>
              <a:blipFill>
                <a:blip r:embed="rId3"/>
                <a:stretch>
                  <a:fillRect l="-1071" t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Nút Hành động: Lùi lại hoặc Trước 9">
            <a:hlinkClick r:id="" action="ppaction://hlinkshowjump?jump=lastslideviewed" highlightClick="1"/>
          </p:cNvPr>
          <p:cNvSpPr/>
          <p:nvPr/>
        </p:nvSpPr>
        <p:spPr>
          <a:xfrm>
            <a:off x="11490469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7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 animBg="1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10458" y="1133788"/>
                <a:ext cx="11122925" cy="5669244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vi-V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vi-V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func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sz="28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  <m:r>
                          <a:rPr lang="en-US" sz="2800" i="1">
                            <a:latin typeface="Cambria Math"/>
                          </a:rPr>
                          <m:t>𝑥𝑑𝑥</m:t>
                        </m:r>
                      </m:e>
                    </m:nary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𝑒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  <m:r>
                          <a:rPr lang="en-US" sz="2800" i="1">
                            <a:latin typeface="Cambria Math"/>
                          </a:rPr>
                          <m:t>𝑥𝑑𝑥</m:t>
                        </m:r>
                      </m:e>
                    </m:nary>
                    <m:r>
                      <a:rPr lang="vi-VN" sz="2800">
                        <a:latin typeface="Cambria Math"/>
                      </a:rPr>
                      <m:t>   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𝑑𝑣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/>
                              </a:rPr>
                              <m:t>𝑥𝑑𝑥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𝑑𝑢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𝑑𝑥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  <m:r>
                          <a:rPr lang="en-US" sz="2800" i="1">
                            <a:latin typeface="Cambria Math"/>
                          </a:rPr>
                          <m:t>𝑥𝑑𝑥</m:t>
                        </m:r>
                      </m:e>
                    </m:nary>
                    <m:r>
                      <a:rPr lang="en-US" sz="28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vi-V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vi-V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func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sz="2800" i="1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  <m:r>
                          <a:rPr lang="en-US" sz="2800" i="1">
                            <a:latin typeface="Cambria Math"/>
                          </a:rPr>
                          <m:t>𝑥𝑑𝑥</m:t>
                        </m:r>
                      </m:e>
                    </m:nary>
                    <m:r>
                      <a:rPr lang="en-US" sz="2800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r>
                          <a:rPr lang="fr-FR" sz="2800" i="1">
                            <a:latin typeface="Cambria Math"/>
                          </a:rPr>
                          <m:t>+</m:t>
                        </m:r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fr-FR" sz="2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𝐼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𝐼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</a:rPr>
                      <m:t>=−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Chọn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8" y="1133788"/>
                <a:ext cx="11122925" cy="5669244"/>
              </a:xfrm>
              <a:prstGeom prst="rect">
                <a:avLst/>
              </a:prstGeom>
              <a:blipFill>
                <a:blip r:embed="rId2"/>
                <a:stretch>
                  <a:fillRect l="-1096" b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1"/>
          <p:cNvGrpSpPr/>
          <p:nvPr/>
        </p:nvGrpSpPr>
        <p:grpSpPr>
          <a:xfrm>
            <a:off x="0" y="18156"/>
            <a:ext cx="12073719" cy="1173336"/>
            <a:chOff x="0" y="1"/>
            <a:chExt cx="12344400" cy="1251678"/>
          </a:xfrm>
        </p:grpSpPr>
        <p:sp>
          <p:nvSpPr>
            <p:cNvPr id="6" name="Rounded Rectangle 12"/>
            <p:cNvSpPr/>
            <p:nvPr/>
          </p:nvSpPr>
          <p:spPr>
            <a:xfrm>
              <a:off x="0" y="1"/>
              <a:ext cx="12073719" cy="12516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39681"/>
              <a:ext cx="11391900" cy="819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CHUYÊN ĐỀ : TÍCH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PHÂN  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A62724E-B618-45AA-AD0D-D0EFD91FF1D0}"/>
                </a:ext>
              </a:extLst>
            </p:cNvPr>
            <p:cNvSpPr txBox="1">
              <a:spLocks/>
            </p:cNvSpPr>
            <p:nvPr/>
          </p:nvSpPr>
          <p:spPr>
            <a:xfrm>
              <a:off x="323850" y="630239"/>
              <a:ext cx="12020550" cy="5651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VẬN </a:t>
              </a:r>
              <a:r>
                <a:rPr lang="en-US" sz="4400" b="1" noProof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DỤNG CAO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Nút Hành động: Lùi lại hoặc Trước 8">
            <a:hlinkClick r:id="rId3" action="ppaction://hlinksldjump" highlightClick="1"/>
          </p:cNvPr>
          <p:cNvSpPr/>
          <p:nvPr/>
        </p:nvSpPr>
        <p:spPr>
          <a:xfrm>
            <a:off x="11490469" y="6331526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4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495300" y="5140801"/>
            <a:ext cx="590550" cy="628650"/>
          </a:xfrm>
          <a:prstGeom prst="ellips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1428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438150" y="0"/>
            <a:ext cx="11391900" cy="81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CHUYÊN ĐỀ : TÍCH PHÂN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 txBox="1">
            <a:spLocks/>
          </p:cNvSpPr>
          <p:nvPr/>
        </p:nvSpPr>
        <p:spPr>
          <a:xfrm>
            <a:off x="323850" y="630238"/>
            <a:ext cx="1202055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1:TÍC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PHÂN MỨC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ĐỘ NHẬN BIẾT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24450" y="5061565"/>
                <a:ext cx="478155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𝐼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5061565"/>
                <a:ext cx="4781550" cy="981487"/>
              </a:xfrm>
              <a:prstGeom prst="rect">
                <a:avLst/>
              </a:prstGeom>
              <a:blipFill rotWithShape="1">
                <a:blip r:embed="rId2"/>
                <a:stretch>
                  <a:fillRect l="-4592"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307016" y="1291346"/>
            <a:ext cx="9258300" cy="1641860"/>
            <a:chOff x="307016" y="1291346"/>
            <a:chExt cx="9258300" cy="1641860"/>
          </a:xfrm>
        </p:grpSpPr>
        <p:sp>
          <p:nvSpPr>
            <p:cNvPr id="7" name="TextBox 6"/>
            <p:cNvSpPr txBox="1"/>
            <p:nvPr/>
          </p:nvSpPr>
          <p:spPr>
            <a:xfrm>
              <a:off x="307016" y="1840327"/>
              <a:ext cx="92583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1.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4947176" y="1291346"/>
                  <a:ext cx="4132221" cy="16418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</a:rPr>
                          <m:t> </m:t>
                        </m:r>
                        <m:r>
                          <a:rPr lang="nl-NL" sz="4000" i="1">
                            <a:latin typeface="Cambria Math"/>
                          </a:rPr>
                          <m:t>𝐼</m:t>
                        </m:r>
                        <m:r>
                          <a:rPr lang="nl-NL" sz="40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nl-NL" sz="40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0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nl-NL" sz="4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  <m:e>
                            <m:r>
                              <a:rPr lang="nl-NL" sz="4000" i="1">
                                <a:latin typeface="Cambria Math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l-NL" sz="4000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nl-NL" sz="4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nl-NL" sz="4000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176" y="1291346"/>
                  <a:ext cx="4132221" cy="164186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33400" y="3239899"/>
            <a:ext cx="4781550" cy="1138325"/>
            <a:chOff x="533400" y="2655084"/>
            <a:chExt cx="4781550" cy="1138325"/>
          </a:xfrm>
        </p:grpSpPr>
        <p:sp>
          <p:nvSpPr>
            <p:cNvPr id="11" name="TextBox 10"/>
            <p:cNvSpPr txBox="1"/>
            <p:nvPr/>
          </p:nvSpPr>
          <p:spPr>
            <a:xfrm>
              <a:off x="533400" y="2819400"/>
              <a:ext cx="4781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A. 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132424" y="2655084"/>
                  <a:ext cx="1657954" cy="11383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</a:rPr>
                          <m:t>𝐼</m:t>
                        </m:r>
                        <m:r>
                          <a:rPr lang="en-US" sz="4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424" y="2655084"/>
                  <a:ext cx="1657954" cy="113832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5143500" y="3169945"/>
            <a:ext cx="3078952" cy="1138325"/>
            <a:chOff x="5143500" y="2585130"/>
            <a:chExt cx="3078952" cy="1138325"/>
          </a:xfrm>
        </p:grpSpPr>
        <p:sp>
          <p:nvSpPr>
            <p:cNvPr id="24" name="TextBox 23"/>
            <p:cNvSpPr txBox="1"/>
            <p:nvPr/>
          </p:nvSpPr>
          <p:spPr>
            <a:xfrm>
              <a:off x="5143500" y="2800350"/>
              <a:ext cx="763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B. 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742286" y="2585130"/>
                  <a:ext cx="2480166" cy="11383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</a:rPr>
                          <m:t>𝐼</m:t>
                        </m:r>
                        <m:r>
                          <a:rPr lang="en-US" sz="4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  <m:r>
                          <a:rPr lang="en-US" sz="40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2286" y="2585130"/>
                  <a:ext cx="2480166" cy="113832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95300" y="4882927"/>
            <a:ext cx="4781550" cy="1138325"/>
            <a:chOff x="495300" y="4298112"/>
            <a:chExt cx="4781550" cy="1138325"/>
          </a:xfrm>
        </p:grpSpPr>
        <p:sp>
          <p:nvSpPr>
            <p:cNvPr id="16" name="TextBox 15"/>
            <p:cNvSpPr txBox="1"/>
            <p:nvPr/>
          </p:nvSpPr>
          <p:spPr>
            <a:xfrm>
              <a:off x="495300" y="4432255"/>
              <a:ext cx="4781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C. 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337317" y="4298112"/>
                  <a:ext cx="2467342" cy="11383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</a:rPr>
                          <m:t>𝐼</m:t>
                        </m:r>
                        <m:r>
                          <a:rPr lang="en-US" sz="4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  <m:r>
                          <a:rPr lang="en-US" sz="40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7317" y="4298112"/>
                  <a:ext cx="2467342" cy="113832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Nút Hành động: Lùi lại hoặc Trước 24">
            <a:hlinkClick r:id="" action="ppaction://hlinkshowjump?jump=lastslideviewed" highlightClick="1"/>
          </p:cNvPr>
          <p:cNvSpPr/>
          <p:nvPr/>
        </p:nvSpPr>
        <p:spPr>
          <a:xfrm>
            <a:off x="11479284" y="6386945"/>
            <a:ext cx="70153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1810</TotalTime>
  <Words>2442</Words>
  <PresentationFormat>Màn hình rộng</PresentationFormat>
  <Paragraphs>654</Paragraphs>
  <Slides>80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80</vt:i4>
      </vt:variant>
    </vt:vector>
  </HeadingPairs>
  <TitlesOfParts>
    <vt:vector size="88" baseType="lpstr">
      <vt:lpstr>Arial</vt:lpstr>
      <vt:lpstr>Calibri</vt:lpstr>
      <vt:lpstr>Calibri Light</vt:lpstr>
      <vt:lpstr>Cambria Math</vt:lpstr>
      <vt:lpstr>Symbol</vt:lpstr>
      <vt:lpstr>Times New Roman</vt:lpstr>
      <vt:lpstr>Vani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Câu 2:Tính tích phân:I=∫_0^1▒x(2+e^x )dx. A.  I=1.  B. I=4.  C. I=3.  D.  I=2. </vt:lpstr>
      <vt:lpstr>Bản trình bày PowerPoint</vt:lpstr>
      <vt:lpstr>Câu 3:Tính tích phân:I=∫_1^4▒〖ln⁡x/(x+1)^2  dx〗.  A. I=-(13 ln⁡2)/5-ln⁡5.  B.  I=(13 ln⁡2)/5-ln⁡5.  C. I=(13 ln⁡2)/5+ln⁡5.   D. I=-(13 ln⁡2)/5+ln⁡5.</vt:lpstr>
      <vt:lpstr>Bản trình bày PowerPoint</vt:lpstr>
      <vt:lpstr>Câu 4: Tính tích phân: I=∫_1^3▒〖(3+ln⁡x)/((x+1)^2 ) dx〗  A. I=1+ln⁡2.  B. I=(3-ln⁡3)/4-ln⁡〖3/2〗.  C. I=ln⁡2.  D.  I=(3-ln⁡3)/4+ln⁡〖3/2〗.</vt:lpstr>
      <vt:lpstr>Bản trình bày PowerPoint</vt:lpstr>
      <vt:lpstr>Bản trình bày PowerPoint</vt:lpstr>
      <vt:lpstr>Lời giải Câu 5:  Đặt {█(&amp;u=e^x@&amp;dv=sin⁡x dx)┤⇔{█(&amp;du=e^x dx@&amp;v=-cos⁡x )┤.      I=e^x.(-cos⁡x )|█(&amp;π/2@&amp;0)┤+∫_0^(π/2)▒〖e^x  cos⁡x dx〗. Đặt: {█(&amp;u=e^x@&amp;dv=cos⁡x dx)┤⇔{█(&amp;du=e^x dx@&amp;v=sin⁡x )┤.      ∫_0^(π/2)▒〖e^x  cos⁡x dx〗=e^x.sin⁡x |█(&amp;π/2@&amp;0)┤-∫_0^(π/2)▒〖e^x  sin⁡x dx〗=e^x.sin⁡x |█(&amp;π/2@&amp;0)┤-I. Khi đó: I=e^x.(-cos⁡x )|█(&amp;π/2@&amp;0)┤+e^x.sin⁡x |█(&amp;π/2@&amp;0)┤-I⇔I=(e^x (sin⁡x-cos⁡x ))/2 |█(&amp;π/2@&amp;0)┤=(e^(π/2)+1)/2.        Chọn đáp án B.</vt:lpstr>
      <vt:lpstr>Câu 6: Giả sử tích phân ∫_0^1▒〖x.〖ln⁡(2x+1)〗^2017 dx〗=a+b/c  ln⁡3. Với phân số b/c  tối giản. Tính S = b+c?  A. 6057.  B. 6056.   C. 6059.    D. 6058.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2020-02-23T02:02:56Z</dcterms:modified>
</cp:coreProperties>
</file>