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3" r:id="rId2"/>
    <p:sldId id="272" r:id="rId3"/>
    <p:sldId id="269" r:id="rId4"/>
    <p:sldId id="258" r:id="rId5"/>
    <p:sldId id="259" r:id="rId6"/>
    <p:sldId id="260" r:id="rId7"/>
    <p:sldId id="275" r:id="rId8"/>
    <p:sldId id="274" r:id="rId9"/>
    <p:sldId id="261" r:id="rId10"/>
    <p:sldId id="262" r:id="rId11"/>
    <p:sldId id="263" r:id="rId12"/>
    <p:sldId id="264" r:id="rId13"/>
    <p:sldId id="266" r:id="rId14"/>
    <p:sldId id="267" r:id="rId15"/>
    <p:sldId id="268" r:id="rId16"/>
    <p:sldId id="26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660"/>
  </p:normalViewPr>
  <p:slideViewPr>
    <p:cSldViewPr snapToGrid="0">
      <p:cViewPr varScale="1">
        <p:scale>
          <a:sx n="73" d="100"/>
          <a:sy n="73" d="100"/>
        </p:scale>
        <p:origin x="61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FC358E2-7F3D-499E-A86C-1E7ED5A3205B}" type="datetimeFigureOut">
              <a:rPr lang="en-US" smtClean="0"/>
              <a:t>25/7/2023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2313090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358E2-7F3D-499E-A86C-1E7ED5A3205B}" type="datetimeFigureOut">
              <a:rPr lang="en-US" smtClean="0"/>
              <a:t>25/7/2023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282222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358E2-7F3D-499E-A86C-1E7ED5A3205B}" type="datetimeFigureOut">
              <a:rPr lang="en-US" smtClean="0"/>
              <a:t>25/7/2023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863084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FC358E2-7F3D-499E-A86C-1E7ED5A3205B}" type="datetimeFigureOut">
              <a:rPr lang="en-US" smtClean="0"/>
              <a:t>25/7/2023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645071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FC358E2-7F3D-499E-A86C-1E7ED5A3205B}" type="datetimeFigureOut">
              <a:rPr lang="en-US" smtClean="0"/>
              <a:t>25/7/2023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3059987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FC358E2-7F3D-499E-A86C-1E7ED5A3205B}" type="datetimeFigureOut">
              <a:rPr lang="en-US" smtClean="0"/>
              <a:t>25/7/2023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234112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FC358E2-7F3D-499E-A86C-1E7ED5A3205B}" type="datetimeFigureOut">
              <a:rPr lang="en-US" smtClean="0"/>
              <a:t>25/7/2023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8140546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FC358E2-7F3D-499E-A86C-1E7ED5A3205B}" type="datetimeFigureOut">
              <a:rPr lang="en-US" smtClean="0"/>
              <a:t>25/7/2023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10840353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C358E2-7F3D-499E-A86C-1E7ED5A3205B}" type="datetimeFigureOut">
              <a:rPr lang="en-US" smtClean="0"/>
              <a:t>25/7/2023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2729594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C358E2-7F3D-499E-A86C-1E7ED5A3205B}" type="datetimeFigureOut">
              <a:rPr lang="en-US" smtClean="0"/>
              <a:t>25/7/2023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3254299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FC358E2-7F3D-499E-A86C-1E7ED5A3205B}" type="datetimeFigureOut">
              <a:rPr lang="en-US" smtClean="0"/>
              <a:t>25/7/2023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E9C7690-2BD6-41B2-A100-5A12E68F1292}" type="slidenum">
              <a:rPr lang="en-US" smtClean="0"/>
              <a:t>‹#›</a:t>
            </a:fld>
            <a:endParaRPr lang="en-US"/>
          </a:p>
        </p:txBody>
      </p:sp>
    </p:spTree>
    <p:extLst>
      <p:ext uri="{BB962C8B-B14F-4D97-AF65-F5344CB8AC3E}">
        <p14:creationId xmlns:p14="http://schemas.microsoft.com/office/powerpoint/2010/main" val="17473493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C358E2-7F3D-499E-A86C-1E7ED5A3205B}" type="datetimeFigureOut">
              <a:rPr lang="en-US" smtClean="0"/>
              <a:t>25/7/2023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9C7690-2BD6-41B2-A100-5A12E68F1292}" type="slidenum">
              <a:rPr lang="en-US" smtClean="0"/>
              <a:t>‹#›</a:t>
            </a:fld>
            <a:endParaRPr lang="en-US"/>
          </a:p>
        </p:txBody>
      </p:sp>
    </p:spTree>
    <p:extLst>
      <p:ext uri="{BB962C8B-B14F-4D97-AF65-F5344CB8AC3E}">
        <p14:creationId xmlns:p14="http://schemas.microsoft.com/office/powerpoint/2010/main" val="39556574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1450" y="67818"/>
            <a:ext cx="11887200" cy="6656832"/>
          </a:xfrm>
          <a:prstGeom prst="rect">
            <a:avLst/>
          </a:prstGeom>
        </p:spPr>
      </p:pic>
    </p:spTree>
    <p:extLst>
      <p:ext uri="{BB962C8B-B14F-4D97-AF65-F5344CB8AC3E}">
        <p14:creationId xmlns:p14="http://schemas.microsoft.com/office/powerpoint/2010/main" val="425255735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 y="0"/>
            <a:ext cx="12192001" cy="6870845"/>
          </a:xfrm>
          <a:prstGeom prst="rect">
            <a:avLst/>
          </a:prstGeom>
        </p:spPr>
      </p:pic>
      <p:sp>
        <p:nvSpPr>
          <p:cNvPr id="8" name="Rectangle 7"/>
          <p:cNvSpPr/>
          <p:nvPr/>
        </p:nvSpPr>
        <p:spPr>
          <a:xfrm>
            <a:off x="109391" y="209816"/>
            <a:ext cx="4023470" cy="646331"/>
          </a:xfrm>
          <a:prstGeom prst="rect">
            <a:avLst/>
          </a:prstGeom>
        </p:spPr>
        <p:txBody>
          <a:bodyPr wrap="square">
            <a:spAutoFit/>
          </a:bodyPr>
          <a:lstStyle/>
          <a:p>
            <a:pPr algn="just">
              <a:lnSpc>
                <a:spcPct val="150000"/>
              </a:lnSpc>
              <a:spcAft>
                <a:spcPts val="0"/>
              </a:spcAft>
            </a:pPr>
            <a:r>
              <a:rPr lang="en-US" sz="2400" b="1" i="1" kern="100" dirty="0" smtClean="0">
                <a:latin typeface="Times New Roman" panose="02020603050405020304" pitchFamily="18" charset="0"/>
                <a:ea typeface="Times New Roman" panose="02020603050405020304" pitchFamily="18" charset="0"/>
                <a:cs typeface="Times New Roman" panose="02020603050405020304" pitchFamily="18" charset="0"/>
              </a:rPr>
              <a:t>3. </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Hai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luận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354650" y="717647"/>
            <a:ext cx="11408216" cy="2308324"/>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Viên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đứng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đầu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máy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tiếp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đón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trọng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Mụ</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đầm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ăn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diêm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dúa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điệu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351984" y="3057889"/>
            <a:ext cx="9746158" cy="646331"/>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phô</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thức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đúng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lễ</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Rectangle 10"/>
          <p:cNvSpPr/>
          <p:nvPr/>
        </p:nvSpPr>
        <p:spPr>
          <a:xfrm>
            <a:off x="351984" y="3828471"/>
            <a:ext cx="11408216" cy="1200329"/>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Lọng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&gt;&lt;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váy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&gt;&lt;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&gt;&lt;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mụ</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đầm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châm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biếm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hạ</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nhục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bọn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351984" y="5028800"/>
            <a:ext cx="11408216" cy="1200329"/>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hiệu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sút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lượng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xã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hội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dân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496299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circle(in)">
                                      <p:cBhvr>
                                        <p:cTn id="17" dur="20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up)">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up)">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70193"/>
          </a:xfrm>
          <a:prstGeom prst="rect">
            <a:avLst/>
          </a:prstGeom>
        </p:spPr>
      </p:pic>
      <p:sp>
        <p:nvSpPr>
          <p:cNvPr id="6" name="Rectangle 5"/>
          <p:cNvSpPr/>
          <p:nvPr/>
        </p:nvSpPr>
        <p:spPr>
          <a:xfrm>
            <a:off x="346806" y="809088"/>
            <a:ext cx="11502293" cy="1754326"/>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Ngao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ngán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xót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xa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sút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mỉa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mai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phẫn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uất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chế</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đương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riêng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Rectangle 6"/>
          <p:cNvSpPr/>
          <p:nvPr/>
        </p:nvSpPr>
        <p:spPr>
          <a:xfrm>
            <a:off x="346806" y="2563414"/>
            <a:ext cx="11502293" cy="1200329"/>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cuối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nhắn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nhủ</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nỗi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nhục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cũng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hỏi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7"/>
          <p:cNvSpPr/>
          <p:nvPr/>
        </p:nvSpPr>
        <p:spPr>
          <a:xfrm>
            <a:off x="346806" y="275857"/>
            <a:ext cx="3699740" cy="646331"/>
          </a:xfrm>
          <a:prstGeom prst="rect">
            <a:avLst/>
          </a:prstGeom>
        </p:spPr>
        <p:txBody>
          <a:bodyPr wrap="square">
            <a:spAutoFit/>
          </a:bodyPr>
          <a:lstStyle/>
          <a:p>
            <a:pPr algn="just">
              <a:lnSpc>
                <a:spcPct val="150000"/>
              </a:lnSpc>
              <a:spcAft>
                <a:spcPts val="0"/>
              </a:spcAft>
            </a:pP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d. Hai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kết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965437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030891" cy="6779408"/>
          </a:xfrm>
          <a:prstGeom prst="rect">
            <a:avLst/>
          </a:prstGeom>
        </p:spPr>
      </p:pic>
      <p:sp>
        <p:nvSpPr>
          <p:cNvPr id="7" name="Rectangle 6"/>
          <p:cNvSpPr/>
          <p:nvPr/>
        </p:nvSpPr>
        <p:spPr>
          <a:xfrm>
            <a:off x="196602" y="235942"/>
            <a:ext cx="3453048" cy="646331"/>
          </a:xfrm>
          <a:prstGeom prst="rect">
            <a:avLst/>
          </a:prstGeom>
        </p:spPr>
        <p:txBody>
          <a:bodyPr wrap="square">
            <a:spAutoFit/>
          </a:bodyPr>
          <a:lstStyle/>
          <a:p>
            <a:pPr algn="just">
              <a:lnSpc>
                <a:spcPct val="150000"/>
              </a:lnSpc>
              <a:spcAft>
                <a:spcPts val="0"/>
              </a:spcAft>
            </a:pP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III.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Tổng</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kết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408198" y="743773"/>
            <a:ext cx="11250402" cy="2308324"/>
          </a:xfrm>
          <a:prstGeom prst="rect">
            <a:avLst/>
          </a:prstGeom>
        </p:spPr>
        <p:txBody>
          <a:bodyPr wrap="square">
            <a:spAutoFit/>
          </a:bodyPr>
          <a:lstStyle/>
          <a:p>
            <a:pPr algn="just">
              <a:lnSpc>
                <a:spcPct val="150000"/>
              </a:lnSpc>
              <a:spcAft>
                <a:spcPts val="0"/>
              </a:spcAft>
            </a:pP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thuật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endPar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endPar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50000"/>
              </a:lnSpc>
              <a:spcAft>
                <a:spcPts val="0"/>
              </a:spcAft>
            </a:pP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2</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dung</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 name="Rectangle 8"/>
          <p:cNvSpPr/>
          <p:nvPr/>
        </p:nvSpPr>
        <p:spPr>
          <a:xfrm>
            <a:off x="408198" y="1251604"/>
            <a:ext cx="11250402" cy="1200329"/>
          </a:xfrm>
          <a:prstGeom prst="rect">
            <a:avLst/>
          </a:prstGeom>
        </p:spPr>
        <p:txBody>
          <a:bodyPr wrap="square">
            <a:spAutoFit/>
          </a:bodyPr>
          <a:lstStyle/>
          <a:p>
            <a:pPr algn="just">
              <a:lnSpc>
                <a:spcPct val="150000"/>
              </a:lnSpc>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ngữ</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khẩu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giản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dị</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sức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biểu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cảm</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0" name="Rectangle 9"/>
          <p:cNvSpPr/>
          <p:nvPr/>
        </p:nvSpPr>
        <p:spPr>
          <a:xfrm>
            <a:off x="408198" y="3052097"/>
            <a:ext cx="11250402" cy="1687963"/>
          </a:xfrm>
          <a:prstGeom prst="rect">
            <a:avLst/>
          </a:prstGeom>
        </p:spPr>
        <p:txBody>
          <a:bodyPr wrap="square">
            <a:spAutoFit/>
          </a:bodyPr>
          <a:lstStyle/>
          <a:p>
            <a:pPr algn="just">
              <a:lnSpc>
                <a:spcPct val="150000"/>
              </a:lnSpc>
            </a:pP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Bài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ghi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nhập</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vừa</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ghi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lễ</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xướng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danh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qua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lên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tâm</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trạng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đau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đớn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chua</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xót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mất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nhốn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nháo</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nhố</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nhăng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6722468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circle(in)">
                                      <p:cBhvr>
                                        <p:cTn id="15" dur="2000"/>
                                        <p:tgtEl>
                                          <p:spTgt spid="9"/>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12193"/>
            <a:ext cx="12192000" cy="6870193"/>
          </a:xfrm>
          <a:prstGeom prst="rect">
            <a:avLst/>
          </a:prstGeom>
        </p:spPr>
      </p:pic>
      <p:sp>
        <p:nvSpPr>
          <p:cNvPr id="6" name="Rectangle 5"/>
          <p:cNvSpPr/>
          <p:nvPr/>
        </p:nvSpPr>
        <p:spPr>
          <a:xfrm>
            <a:off x="29297" y="744967"/>
            <a:ext cx="10965177" cy="2862322"/>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1 :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Lễ</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xướng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Dậu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Song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lục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tuyệt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cú</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ngôn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thiên</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Rectangle 6"/>
          <p:cNvSpPr/>
          <p:nvPr/>
        </p:nvSpPr>
        <p:spPr>
          <a:xfrm>
            <a:off x="21132" y="183690"/>
            <a:ext cx="2561599" cy="646331"/>
          </a:xfrm>
          <a:prstGeom prst="rect">
            <a:avLst/>
          </a:prstGeom>
        </p:spPr>
        <p:txBody>
          <a:bodyPr wrap="none">
            <a:spAutoFit/>
          </a:bodyPr>
          <a:lstStyle/>
          <a:p>
            <a:pPr marL="90170" algn="just">
              <a:lnSpc>
                <a:spcPct val="150000"/>
              </a:lnSpc>
              <a:spcAft>
                <a:spcPts val="0"/>
              </a:spcAft>
              <a:tabLst>
                <a:tab pos="90170" algn="l"/>
              </a:tabLst>
            </a:pP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III. LUYỆN </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TẬP</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Rectangle 7"/>
          <p:cNvSpPr/>
          <p:nvPr/>
        </p:nvSpPr>
        <p:spPr>
          <a:xfrm>
            <a:off x="21132" y="3458246"/>
            <a:ext cx="10981509" cy="2862322"/>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2: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báo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A.Theo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Theo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lệ</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lần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C.Nhà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D.Tất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290596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5" presetClass="emph" presetSubtype="0" nodeType="clickEffect">
                                  <p:stCondLst>
                                    <p:cond delay="0"/>
                                  </p:stCondLst>
                                  <p:iterate type="lt">
                                    <p:tmAbs val="25"/>
                                  </p:iterate>
                                  <p:childTnLst>
                                    <p:set>
                                      <p:cBhvr override="childStyle">
                                        <p:cTn id="16" dur="indefinite"/>
                                        <p:tgtEl>
                                          <p:spTgt spid="6">
                                            <p:txEl>
                                              <p:pRg st="3" end="3"/>
                                            </p:txEl>
                                          </p:spTgt>
                                        </p:tgtEl>
                                        <p:attrNameLst>
                                          <p:attrName>style.fontWeight</p:attrName>
                                        </p:attrNameLst>
                                      </p:cBhvr>
                                      <p:to>
                                        <p:strVal val="bold"/>
                                      </p:to>
                                    </p:se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5" presetClass="emph" presetSubtype="0" nodeType="clickEffect">
                                  <p:stCondLst>
                                    <p:cond delay="0"/>
                                  </p:stCondLst>
                                  <p:iterate type="lt">
                                    <p:tmAbs val="25"/>
                                  </p:iterate>
                                  <p:childTnLst>
                                    <p:set>
                                      <p:cBhvr override="childStyle">
                                        <p:cTn id="25" dur="indefinite"/>
                                        <p:tgtEl>
                                          <p:spTgt spid="8">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70193"/>
          </a:xfrm>
          <a:prstGeom prst="rect">
            <a:avLst/>
          </a:prstGeom>
        </p:spPr>
      </p:pic>
      <p:sp>
        <p:nvSpPr>
          <p:cNvPr id="5" name="Rectangle 4"/>
          <p:cNvSpPr/>
          <p:nvPr/>
        </p:nvSpPr>
        <p:spPr>
          <a:xfrm>
            <a:off x="526868" y="385916"/>
            <a:ext cx="7956732" cy="3416320"/>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3: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nào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trở</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lố</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bịch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đầm</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đầm</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6" name="Rectangle 5"/>
          <p:cNvSpPr/>
          <p:nvPr/>
        </p:nvSpPr>
        <p:spPr>
          <a:xfrm>
            <a:off x="526868" y="3669739"/>
            <a:ext cx="7956732" cy="2862322"/>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4: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trị</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yêu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đạo</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đúng</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245724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nodeType="clickEffect">
                                  <p:stCondLst>
                                    <p:cond delay="0"/>
                                  </p:stCondLst>
                                  <p:iterate type="lt">
                                    <p:tmAbs val="25"/>
                                  </p:iterate>
                                  <p:childTnLst>
                                    <p:set>
                                      <p:cBhvr override="childStyle">
                                        <p:cTn id="11" dur="indefinite"/>
                                        <p:tgtEl>
                                          <p:spTgt spid="5">
                                            <p:txEl>
                                              <p:pRg st="2" end="2"/>
                                            </p:txEl>
                                          </p:spTgt>
                                        </p:tgtEl>
                                        <p:attrNameLst>
                                          <p:attrName>style.fontWeight</p:attrName>
                                        </p:attrNameLst>
                                      </p:cBhvr>
                                      <p:to>
                                        <p:strVal val="bold"/>
                                      </p:to>
                                    </p:se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15" presetClass="emph" presetSubtype="0" nodeType="clickEffect">
                                  <p:stCondLst>
                                    <p:cond delay="0"/>
                                  </p:stCondLst>
                                  <p:iterate type="lt">
                                    <p:tmAbs val="25"/>
                                  </p:iterate>
                                  <p:childTnLst>
                                    <p:set>
                                      <p:cBhvr override="childStyle">
                                        <p:cTn id="20" dur="indefinite"/>
                                        <p:tgtEl>
                                          <p:spTgt spid="6">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12192000" cy="6870193"/>
          </a:xfrm>
          <a:prstGeom prst="rect">
            <a:avLst/>
          </a:prstGeom>
        </p:spPr>
      </p:pic>
      <p:sp>
        <p:nvSpPr>
          <p:cNvPr id="4" name="Rectangle 3"/>
          <p:cNvSpPr/>
          <p:nvPr/>
        </p:nvSpPr>
        <p:spPr>
          <a:xfrm>
            <a:off x="265610" y="256544"/>
            <a:ext cx="11438709" cy="3416320"/>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b="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5:</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sao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tốt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hơn</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Vì</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đánh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chiếm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bị</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bãi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bỏ</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phải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marL="180340" algn="just">
              <a:lnSpc>
                <a:spcPct val="150000"/>
              </a:lnSpc>
              <a:spcAft>
                <a:spcPts val="0"/>
              </a:spcAft>
              <a:tabLst>
                <a:tab pos="90170" algn="l"/>
                <a:tab pos="180340" algn="l"/>
              </a:tabLst>
            </a:pP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duy</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Nam</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755792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5" presetClass="emph" presetSubtype="0" nodeType="clickEffect">
                                  <p:stCondLst>
                                    <p:cond delay="0"/>
                                  </p:stCondLst>
                                  <p:iterate type="lt">
                                    <p:tmAbs val="25"/>
                                  </p:iterate>
                                  <p:childTnLst>
                                    <p:set>
                                      <p:cBhvr override="childStyle">
                                        <p:cTn id="11" dur="indefinite"/>
                                        <p:tgtEl>
                                          <p:spTgt spid="4">
                                            <p:txEl>
                                              <p:pRg st="3" end="3"/>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12192000" cy="6870193"/>
          </a:xfrm>
          <a:prstGeom prst="rect">
            <a:avLst/>
          </a:prstGeom>
        </p:spPr>
      </p:pic>
      <p:sp>
        <p:nvSpPr>
          <p:cNvPr id="5" name="Rectangle 4"/>
          <p:cNvSpPr/>
          <p:nvPr/>
        </p:nvSpPr>
        <p:spPr>
          <a:xfrm>
            <a:off x="138250" y="1775738"/>
            <a:ext cx="11579131" cy="1141146"/>
          </a:xfrm>
          <a:prstGeom prst="rect">
            <a:avLst/>
          </a:prstGeom>
        </p:spPr>
        <p:txBody>
          <a:bodyPr wrap="square">
            <a:spAutoFit/>
          </a:bodyPr>
          <a:lstStyle/>
          <a:p>
            <a:pPr marL="180340" algn="just">
              <a:lnSpc>
                <a:spcPct val="150000"/>
              </a:lnSpc>
              <a:spcAft>
                <a:spcPts val="0"/>
              </a:spcAft>
              <a:tabLst>
                <a:tab pos="90170" algn="l"/>
                <a:tab pos="180340" algn="l"/>
              </a:tabLst>
            </a:pP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khoảng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7 - 9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phân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phúng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mà</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em</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ấn</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nhất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bài</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Lễ</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xướng</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danh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Dậu</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4568550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72564" y="311059"/>
            <a:ext cx="11525250" cy="6000750"/>
          </a:xfrm>
          <a:prstGeom prst="rect">
            <a:avLst/>
          </a:prstGeom>
        </p:spPr>
      </p:pic>
    </p:spTree>
    <p:extLst>
      <p:ext uri="{BB962C8B-B14F-4D97-AF65-F5344CB8AC3E}">
        <p14:creationId xmlns:p14="http://schemas.microsoft.com/office/powerpoint/2010/main" val="363806838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23901" y="6178719"/>
            <a:ext cx="11468100" cy="646331"/>
          </a:xfrm>
          <a:prstGeom prst="rect">
            <a:avLst/>
          </a:prstGeom>
        </p:spPr>
        <p:txBody>
          <a:bodyPr wrap="square">
            <a:spAutoFit/>
          </a:bodyPr>
          <a:lstStyle/>
          <a:p>
            <a:pPr marL="270510" algn="just">
              <a:lnSpc>
                <a:spcPct val="150000"/>
              </a:lnSpc>
              <a:spcAft>
                <a:spcPts val="0"/>
              </a:spcAft>
              <a:tabLst>
                <a:tab pos="90170" algn="l"/>
                <a:tab pos="180340" algn="l"/>
                <a:tab pos="270510" algn="l"/>
              </a:tabLst>
            </a:pP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xưa</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tổ</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kì</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thi</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cho</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sĩ</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tử</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tham</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gia</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nhằm</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mục</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đích</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gì</a:t>
            </a:r>
            <a:r>
              <a:rPr lang="en-US" sz="2400" b="1" i="1"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2400" kern="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2"/>
          <a:stretch>
            <a:fillRect/>
          </a:stretch>
        </p:blipFill>
        <p:spPr>
          <a:xfrm>
            <a:off x="590550" y="0"/>
            <a:ext cx="11052122" cy="6216819"/>
          </a:xfrm>
          <a:prstGeom prst="rect">
            <a:avLst/>
          </a:prstGeom>
        </p:spPr>
      </p:pic>
    </p:spTree>
    <p:extLst>
      <p:ext uri="{BB962C8B-B14F-4D97-AF65-F5344CB8AC3E}">
        <p14:creationId xmlns:p14="http://schemas.microsoft.com/office/powerpoint/2010/main" val="3272901376"/>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0" y="0"/>
            <a:ext cx="12192000" cy="6870192"/>
          </a:xfrm>
          <a:prstGeom prst="rect">
            <a:avLst/>
          </a:prstGeom>
        </p:spPr>
      </p:pic>
      <p:sp>
        <p:nvSpPr>
          <p:cNvPr id="6" name="Rectangle 5"/>
          <p:cNvSpPr/>
          <p:nvPr/>
        </p:nvSpPr>
        <p:spPr>
          <a:xfrm>
            <a:off x="336550" y="211872"/>
            <a:ext cx="11525250" cy="6247864"/>
          </a:xfrm>
          <a:prstGeom prst="rect">
            <a:avLst/>
          </a:prstGeom>
        </p:spPr>
        <p:txBody>
          <a:bodyPr wrap="square">
            <a:spAutoFit/>
          </a:bodyPr>
          <a:lstStyle/>
          <a:p>
            <a:pPr algn="just">
              <a:lnSpc>
                <a:spcPct val="150000"/>
              </a:lnSpc>
              <a:spcBef>
                <a:spcPts val="800"/>
              </a:spcBef>
              <a:spcAft>
                <a:spcPts val="0"/>
              </a:spcAft>
            </a:pP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I.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Tìm</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smtClean="0">
                <a:latin typeface="Times New Roman" panose="02020603050405020304" pitchFamily="18" charset="0"/>
                <a:ea typeface="Times New Roman" panose="02020603050405020304" pitchFamily="18" charset="0"/>
                <a:cs typeface="Times New Roman" panose="02020603050405020304" pitchFamily="18" charset="0"/>
              </a:rPr>
              <a:t>chung</a:t>
            </a: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b="1" kern="0" dirty="0">
                <a:latin typeface="Times New Roman" panose="02020603050405020304" pitchFamily="18" charset="0"/>
                <a:ea typeface="Times New Roman" panose="02020603050405020304" pitchFamily="18" charset="0"/>
                <a:cs typeface="Times New Roman" panose="02020603050405020304" pitchFamily="18" charset="0"/>
              </a:rPr>
              <a:t>1</a:t>
            </a: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smtClean="0">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smtClean="0">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Trần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Tế</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Xương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(1870 - 1907)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Tú</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Xương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Quê</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quán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làng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Xuyên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huyện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Mĩ</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Lộc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tỉnh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 nay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thuộc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phường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Vị</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Hoàng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thành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phố</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Nam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Định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ngủi</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nhiều</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gian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truân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ông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đậm</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trữ</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tình</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trào</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phúng</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ánh</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rõ nét bức tranh hiện thực của xã hội thuộc địa nửa phong kiến nước ta cuối thế kỉ XIX </a:t>
            </a:r>
            <a:r>
              <a:rPr lang="vi-VN"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vi-VN" sz="2400" dirty="0" smtClean="0">
                <a:latin typeface="Times New Roman" panose="02020603050405020304" pitchFamily="18" charset="0"/>
                <a:cs typeface="Times New Roman" panose="02020603050405020304" pitchFamily="18" charset="0"/>
              </a:rPr>
              <a:t>đầu </a:t>
            </a:r>
            <a:r>
              <a:rPr lang="vi-VN" sz="2400" dirty="0">
                <a:latin typeface="Times New Roman" panose="02020603050405020304" pitchFamily="18" charset="0"/>
                <a:cs typeface="Times New Roman" panose="02020603050405020304" pitchFamily="18" charset="0"/>
              </a:rPr>
              <a:t>thế kỉ XX. </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Bef>
                <a:spcPts val="800"/>
              </a:spcBef>
              <a:spcAft>
                <a:spcPts val="0"/>
              </a:spcAft>
            </a:pP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số</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phẩm</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kern="0" dirty="0">
                <a:latin typeface="Times New Roman" panose="02020603050405020304" pitchFamily="18" charset="0"/>
                <a:ea typeface="Times New Roman" panose="02020603050405020304" pitchFamily="18" charset="0"/>
                <a:cs typeface="Times New Roman" panose="02020603050405020304" pitchFamily="18" charset="0"/>
              </a:rPr>
              <a:t>:</a:t>
            </a:r>
            <a:r>
              <a:rPr lang="en-US" sz="2400" i="1" kern="0" dirty="0">
                <a:latin typeface="Times New Roman" panose="02020603050405020304" pitchFamily="18" charset="0"/>
                <a:ea typeface="Times New Roman" panose="02020603050405020304" pitchFamily="18" charset="0"/>
                <a:cs typeface="Times New Roman" panose="02020603050405020304" pitchFamily="18" charset="0"/>
              </a:rPr>
              <a:t> </a:t>
            </a:r>
            <a:r>
              <a:rPr lang="vi-VN" sz="2400" i="1" kern="0" dirty="0">
                <a:latin typeface="Times New Roman" panose="02020603050405020304" pitchFamily="18" charset="0"/>
                <a:ea typeface="Times New Roman" panose="02020603050405020304" pitchFamily="18" charset="0"/>
                <a:cs typeface="Times New Roman" panose="02020603050405020304" pitchFamily="18" charset="0"/>
              </a:rPr>
              <a:t>Vịnh khoa thi Hương, Giễu người thi đỗ, Ông cò, Phường nhơ, Thương vợ, Văn tế sống vợ</a:t>
            </a:r>
            <a:r>
              <a:rPr lang="vi-VN" sz="2400" i="1"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156807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500"/>
                                        <p:tgtEl>
                                          <p:spTgt spid="6">
                                            <p:txEl>
                                              <p:pRg st="0" end="0"/>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wipe(up)">
                                      <p:cBhvr>
                                        <p:cTn id="10" dur="500"/>
                                        <p:tgtEl>
                                          <p:spTgt spid="6">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wipe(up)">
                                      <p:cBhvr>
                                        <p:cTn id="15" dur="500"/>
                                        <p:tgtEl>
                                          <p:spTgt spid="6">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6">
                                            <p:txEl>
                                              <p:pRg st="3" end="3"/>
                                            </p:txEl>
                                          </p:spTgt>
                                        </p:tgtEl>
                                        <p:attrNameLst>
                                          <p:attrName>style.visibility</p:attrName>
                                        </p:attrNameLst>
                                      </p:cBhvr>
                                      <p:to>
                                        <p:strVal val="visible"/>
                                      </p:to>
                                    </p:set>
                                    <p:animEffect transition="in" filter="wipe(up)">
                                      <p:cBhvr>
                                        <p:cTn id="18" dur="500"/>
                                        <p:tgtEl>
                                          <p:spTgt spid="6">
                                            <p:txEl>
                                              <p:pRg st="3" end="3"/>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wipe(up)">
                                      <p:cBhvr>
                                        <p:cTn id="21" dur="500"/>
                                        <p:tgtEl>
                                          <p:spTgt spid="6">
                                            <p:txEl>
                                              <p:pRg st="4" end="4"/>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up)">
                                      <p:cBhvr>
                                        <p:cTn id="24" dur="500"/>
                                        <p:tgtEl>
                                          <p:spTgt spid="6">
                                            <p:txEl>
                                              <p:pRg st="5" end="5"/>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animEffect transition="in" filter="wipe(up)">
                                      <p:cBhvr>
                                        <p:cTn id="27"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0" y="0"/>
            <a:ext cx="12192000" cy="6870193"/>
          </a:xfrm>
          <a:prstGeom prst="rect">
            <a:avLst/>
          </a:prstGeom>
        </p:spPr>
      </p:pic>
      <p:sp>
        <p:nvSpPr>
          <p:cNvPr id="7" name="Rectangle 6"/>
          <p:cNvSpPr/>
          <p:nvPr/>
        </p:nvSpPr>
        <p:spPr>
          <a:xfrm>
            <a:off x="355600" y="243091"/>
            <a:ext cx="11353800" cy="5078313"/>
          </a:xfrm>
          <a:prstGeom prst="rect">
            <a:avLst/>
          </a:prstGeom>
        </p:spPr>
        <p:txBody>
          <a:bodyPr wrap="square">
            <a:spAutoFit/>
          </a:bodyPr>
          <a:lstStyle/>
          <a:p>
            <a:pPr algn="just">
              <a:lnSpc>
                <a:spcPct val="150000"/>
              </a:lnSpc>
              <a:spcAft>
                <a:spcPts val="0"/>
              </a:spcAft>
            </a:pP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kern="0" dirty="0" err="1" smtClean="0">
                <a:latin typeface="Times New Roman" panose="02020603050405020304" pitchFamily="18" charset="0"/>
                <a:ea typeface="Times New Roman" panose="02020603050405020304" pitchFamily="18" charset="0"/>
                <a:cs typeface="Times New Roman" panose="02020603050405020304" pitchFamily="18" charset="0"/>
              </a:rPr>
              <a:t>Tác</a:t>
            </a:r>
            <a:r>
              <a:rPr lang="en-US" sz="2400" b="1"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0" dirty="0" err="1" smtClean="0">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b="1" i="1" kern="0" dirty="0" smtClean="0">
                <a:latin typeface="Times New Roman" panose="02020603050405020304" pitchFamily="18" charset="0"/>
                <a:ea typeface="Times New Roman" panose="02020603050405020304" pitchFamily="18" charset="0"/>
                <a:cs typeface="Times New Roman" panose="02020603050405020304" pitchFamily="18" charset="0"/>
              </a:rPr>
              <a:t>a. </a:t>
            </a:r>
            <a:r>
              <a:rPr lang="en-US" sz="2400" b="1" i="1" kern="0" dirty="0" err="1" smtClean="0">
                <a:latin typeface="Times New Roman" panose="02020603050405020304" pitchFamily="18" charset="0"/>
                <a:ea typeface="Times New Roman" panose="02020603050405020304" pitchFamily="18" charset="0"/>
                <a:cs typeface="Times New Roman" panose="02020603050405020304" pitchFamily="18" charset="0"/>
              </a:rPr>
              <a:t>Xuất</a:t>
            </a:r>
            <a:r>
              <a:rPr lang="en-US" sz="2400" b="1" i="1"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smtClean="0">
                <a:latin typeface="Times New Roman" panose="02020603050405020304" pitchFamily="18" charset="0"/>
                <a:ea typeface="Times New Roman" panose="02020603050405020304" pitchFamily="18" charset="0"/>
                <a:cs typeface="Times New Roman" panose="02020603050405020304" pitchFamily="18" charset="0"/>
              </a:rPr>
              <a:t>xứ</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Vịnh</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còn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tên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gọi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khác</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Lễ</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xướng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danh</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Đinh</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Dậu</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được</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sáng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tác</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1897.</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b="1" i="1" kern="0" dirty="0" smtClean="0">
                <a:latin typeface="Times New Roman" panose="02020603050405020304" pitchFamily="18" charset="0"/>
                <a:ea typeface="Times New Roman" panose="02020603050405020304" pitchFamily="18" charset="0"/>
                <a:cs typeface="Times New Roman" panose="02020603050405020304" pitchFamily="18" charset="0"/>
              </a:rPr>
              <a:t>b. </a:t>
            </a:r>
            <a:r>
              <a:rPr lang="en-US" sz="2400" b="1" i="1" kern="0" dirty="0" err="1" smtClean="0">
                <a:latin typeface="Times New Roman" panose="02020603050405020304" pitchFamily="18" charset="0"/>
                <a:ea typeface="Times New Roman" panose="02020603050405020304" pitchFamily="18" charset="0"/>
                <a:cs typeface="Times New Roman" panose="02020603050405020304" pitchFamily="18" charset="0"/>
              </a:rPr>
              <a:t>Bố</a:t>
            </a:r>
            <a:r>
              <a:rPr lang="en-US" sz="2400" b="1" i="1"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0" dirty="0" err="1" smtClean="0">
                <a:latin typeface="Times New Roman" panose="02020603050405020304" pitchFamily="18" charset="0"/>
                <a:ea typeface="Times New Roman" panose="02020603050405020304" pitchFamily="18" charset="0"/>
                <a:cs typeface="Times New Roman" panose="02020603050405020304" pitchFamily="18" charset="0"/>
              </a:rPr>
              <a:t>cục</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Giới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thiệu</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khi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đi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Những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ông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to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bà</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lớn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đến</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kết</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Thái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độ</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phê</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thơ</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0" dirty="0" err="1" smtClean="0">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359944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up)">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wipe(up)">
                                      <p:cBhvr>
                                        <p:cTn id="12" dur="500"/>
                                        <p:tgtEl>
                                          <p:spTgt spid="7">
                                            <p:txEl>
                                              <p:pRg st="1" end="1"/>
                                            </p:txEl>
                                          </p:spTgt>
                                        </p:tgtEl>
                                      </p:cBhvr>
                                    </p:animEffect>
                                  </p:childTnLst>
                                </p:cTn>
                              </p:par>
                              <p:par>
                                <p:cTn id="13" presetID="22" presetClass="entr" presetSubtype="1" fill="hold" nodeType="with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animEffect transition="in" filter="wipe(up)">
                                      <p:cBhvr>
                                        <p:cTn id="15" dur="500"/>
                                        <p:tgtEl>
                                          <p:spTgt spid="7">
                                            <p:txEl>
                                              <p:pRg st="2" end="2"/>
                                            </p:txEl>
                                          </p:spTgt>
                                        </p:tgtEl>
                                      </p:cBhvr>
                                    </p:animEffect>
                                  </p:childTnLst>
                                </p:cTn>
                              </p:par>
                              <p:par>
                                <p:cTn id="16" presetID="22" presetClass="entr" presetSubtype="1" fill="hold" nodeType="withEffect">
                                  <p:stCondLst>
                                    <p:cond delay="0"/>
                                  </p:stCondLst>
                                  <p:childTnLst>
                                    <p:set>
                                      <p:cBhvr>
                                        <p:cTn id="17" dur="1" fill="hold">
                                          <p:stCondLst>
                                            <p:cond delay="0"/>
                                          </p:stCondLst>
                                        </p:cTn>
                                        <p:tgtEl>
                                          <p:spTgt spid="7">
                                            <p:txEl>
                                              <p:pRg st="3" end="3"/>
                                            </p:txEl>
                                          </p:spTgt>
                                        </p:tgtEl>
                                        <p:attrNameLst>
                                          <p:attrName>style.visibility</p:attrName>
                                        </p:attrNameLst>
                                      </p:cBhvr>
                                      <p:to>
                                        <p:strVal val="visible"/>
                                      </p:to>
                                    </p:set>
                                    <p:animEffect transition="in" filter="wipe(up)">
                                      <p:cBhvr>
                                        <p:cTn id="18" dur="500"/>
                                        <p:tgtEl>
                                          <p:spTgt spid="7">
                                            <p:txEl>
                                              <p:pRg st="3" end="3"/>
                                            </p:txEl>
                                          </p:spTgt>
                                        </p:tgtEl>
                                      </p:cBhvr>
                                    </p:animEffect>
                                  </p:childTnLst>
                                </p:cTn>
                              </p:par>
                              <p:par>
                                <p:cTn id="19" presetID="22" presetClass="entr" presetSubtype="1" fill="hold" nodeType="with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animEffect transition="in" filter="wipe(up)">
                                      <p:cBhvr>
                                        <p:cTn id="21" dur="500"/>
                                        <p:tgtEl>
                                          <p:spTgt spid="7">
                                            <p:txEl>
                                              <p:pRg st="4" end="4"/>
                                            </p:txEl>
                                          </p:spTgt>
                                        </p:tgtEl>
                                      </p:cBhvr>
                                    </p:animEffect>
                                  </p:childTnLst>
                                </p:cTn>
                              </p:par>
                              <p:par>
                                <p:cTn id="22" presetID="22" presetClass="entr" presetSubtype="1" fill="hold" nodeType="withEffect">
                                  <p:stCondLst>
                                    <p:cond delay="0"/>
                                  </p:stCondLst>
                                  <p:childTnLst>
                                    <p:set>
                                      <p:cBhvr>
                                        <p:cTn id="23" dur="1" fill="hold">
                                          <p:stCondLst>
                                            <p:cond delay="0"/>
                                          </p:stCondLst>
                                        </p:cTn>
                                        <p:tgtEl>
                                          <p:spTgt spid="7">
                                            <p:txEl>
                                              <p:pRg st="5" end="5"/>
                                            </p:txEl>
                                          </p:spTgt>
                                        </p:tgtEl>
                                        <p:attrNameLst>
                                          <p:attrName>style.visibility</p:attrName>
                                        </p:attrNameLst>
                                      </p:cBhvr>
                                      <p:to>
                                        <p:strVal val="visible"/>
                                      </p:to>
                                    </p:set>
                                    <p:animEffect transition="in" filter="wipe(up)">
                                      <p:cBhvr>
                                        <p:cTn id="24" dur="500"/>
                                        <p:tgtEl>
                                          <p:spTgt spid="7">
                                            <p:txEl>
                                              <p:pRg st="5" end="5"/>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7">
                                            <p:txEl>
                                              <p:pRg st="6" end="6"/>
                                            </p:txEl>
                                          </p:spTgt>
                                        </p:tgtEl>
                                        <p:attrNameLst>
                                          <p:attrName>style.visibility</p:attrName>
                                        </p:attrNameLst>
                                      </p:cBhvr>
                                      <p:to>
                                        <p:strVal val="visible"/>
                                      </p:to>
                                    </p:set>
                                    <p:animEffect transition="in" filter="wipe(up)">
                                      <p:cBhvr>
                                        <p:cTn id="27" dur="500"/>
                                        <p:tgtEl>
                                          <p:spTgt spid="7">
                                            <p:txEl>
                                              <p:pRg st="6" end="6"/>
                                            </p:txEl>
                                          </p:spTgt>
                                        </p:tgtEl>
                                      </p:cBhvr>
                                    </p:animEffect>
                                  </p:childTnLst>
                                </p:cTn>
                              </p:par>
                              <p:par>
                                <p:cTn id="28" presetID="22" presetClass="entr" presetSubtype="1" fill="hold" nodeType="withEffect">
                                  <p:stCondLst>
                                    <p:cond delay="0"/>
                                  </p:stCondLst>
                                  <p:childTnLst>
                                    <p:set>
                                      <p:cBhvr>
                                        <p:cTn id="29" dur="1" fill="hold">
                                          <p:stCondLst>
                                            <p:cond delay="0"/>
                                          </p:stCondLst>
                                        </p:cTn>
                                        <p:tgtEl>
                                          <p:spTgt spid="7">
                                            <p:txEl>
                                              <p:pRg st="7" end="7"/>
                                            </p:txEl>
                                          </p:spTgt>
                                        </p:tgtEl>
                                        <p:attrNameLst>
                                          <p:attrName>style.visibility</p:attrName>
                                        </p:attrNameLst>
                                      </p:cBhvr>
                                      <p:to>
                                        <p:strVal val="visible"/>
                                      </p:to>
                                    </p:set>
                                    <p:animEffect transition="in" filter="wipe(up)">
                                      <p:cBhvr>
                                        <p:cTn id="30"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12192000" cy="6870193"/>
          </a:xfrm>
          <a:prstGeom prst="rect">
            <a:avLst/>
          </a:prstGeom>
        </p:spPr>
      </p:pic>
      <p:sp>
        <p:nvSpPr>
          <p:cNvPr id="11" name="Rectangle 10"/>
          <p:cNvSpPr/>
          <p:nvPr/>
        </p:nvSpPr>
        <p:spPr>
          <a:xfrm>
            <a:off x="618308" y="472330"/>
            <a:ext cx="11103792" cy="1200329"/>
          </a:xfrm>
          <a:prstGeom prst="rect">
            <a:avLst/>
          </a:prstGeom>
        </p:spPr>
        <p:txBody>
          <a:bodyPr wrap="square">
            <a:spAutoFit/>
          </a:bodyPr>
          <a:lstStyle/>
          <a:p>
            <a:pPr algn="just">
              <a:lnSpc>
                <a:spcPct val="150000"/>
              </a:lnSpc>
              <a:spcAft>
                <a:spcPts val="0"/>
              </a:spcAft>
            </a:pPr>
            <a:r>
              <a:rPr lang="en-US" sz="2400" b="1" kern="100" dirty="0" err="1" smtClean="0">
                <a:latin typeface="Times New Roman" panose="02020603050405020304" pitchFamily="18" charset="0"/>
                <a:ea typeface="Times New Roman" panose="02020603050405020304" pitchFamily="18" charset="0"/>
                <a:cs typeface="Times New Roman" panose="02020603050405020304" pitchFamily="18" charset="0"/>
              </a:rPr>
              <a:t>II.Tìm</a:t>
            </a:r>
            <a: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kern="1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b="1" kern="100" dirty="0" err="1" smtClean="0">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b="1" i="1" kern="100" dirty="0" smtClean="0">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Hai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smtClean="0">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i="1" kern="1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0" y="1569981"/>
            <a:ext cx="12192000" cy="5288019"/>
          </a:xfrm>
          <a:prstGeom prst="rect">
            <a:avLst/>
          </a:prstGeom>
        </p:spPr>
      </p:pic>
      <p:graphicFrame>
        <p:nvGraphicFramePr>
          <p:cNvPr id="14" name="Table 13"/>
          <p:cNvGraphicFramePr>
            <a:graphicFrameLocks noGrp="1"/>
          </p:cNvGraphicFramePr>
          <p:nvPr>
            <p:extLst>
              <p:ext uri="{D42A27DB-BD31-4B8C-83A1-F6EECF244321}">
                <p14:modId xmlns:p14="http://schemas.microsoft.com/office/powerpoint/2010/main" val="1404756363"/>
              </p:ext>
            </p:extLst>
          </p:nvPr>
        </p:nvGraphicFramePr>
        <p:xfrm>
          <a:off x="198119" y="3291405"/>
          <a:ext cx="11795761" cy="3566595"/>
        </p:xfrm>
        <a:graphic>
          <a:graphicData uri="http://schemas.openxmlformats.org/drawingml/2006/table">
            <a:tbl>
              <a:tblPr>
                <a:tableStyleId>{5C22544A-7EE6-4342-B048-85BDC9FD1C3A}</a:tableStyleId>
              </a:tblPr>
              <a:tblGrid>
                <a:gridCol w="11795761">
                  <a:extLst>
                    <a:ext uri="{9D8B030D-6E8A-4147-A177-3AD203B41FA5}">
                      <a16:colId xmlns:a16="http://schemas.microsoft.com/office/drawing/2014/main" val="4200666618"/>
                    </a:ext>
                  </a:extLst>
                </a:gridCol>
              </a:tblGrid>
              <a:tr h="3566595">
                <a:tc>
                  <a:txBody>
                    <a:bodyPr/>
                    <a:lstStyle/>
                    <a:p>
                      <a:pPr marL="0" lvl="0" indent="0" algn="l">
                        <a:lnSpc>
                          <a:spcPct val="150000"/>
                        </a:lnSpc>
                        <a:spcAft>
                          <a:spcPts val="500"/>
                        </a:spcAft>
                        <a:buClr>
                          <a:srgbClr val="000000"/>
                        </a:buClr>
                        <a:buSzPts val="1000"/>
                        <a:buFont typeface="+mj-lt"/>
                        <a:buNone/>
                        <a:tabLst>
                          <a:tab pos="386080" algn="l"/>
                        </a:tabLst>
                      </a:pPr>
                      <a:r>
                        <a:rPr lang="en-US" sz="2400" u="none" strike="noStrike" spc="0" dirty="0" smtClean="0">
                          <a:effectLst/>
                          <a:latin typeface="Times New Roman" panose="02020603050405020304" pitchFamily="18" charset="0"/>
                          <a:cs typeface="Times New Roman" panose="02020603050405020304" pitchFamily="18" charset="0"/>
                        </a:rPr>
                        <a:t>1. </a:t>
                      </a:r>
                      <a:r>
                        <a:rPr lang="vi-VN" sz="2400" u="none" strike="noStrike" spc="0" dirty="0" smtClean="0">
                          <a:effectLst/>
                          <a:latin typeface="Times New Roman" panose="02020603050405020304" pitchFamily="18" charset="0"/>
                          <a:cs typeface="Times New Roman" panose="02020603050405020304" pitchFamily="18" charset="0"/>
                        </a:rPr>
                        <a:t>Hai </a:t>
                      </a:r>
                      <a:r>
                        <a:rPr lang="vi-VN" sz="2400" u="none" strike="noStrike" spc="0" dirty="0">
                          <a:effectLst/>
                          <a:latin typeface="Times New Roman" panose="02020603050405020304" pitchFamily="18" charset="0"/>
                          <a:cs typeface="Times New Roman" panose="02020603050405020304" pitchFamily="18" charset="0"/>
                        </a:rPr>
                        <a:t>câu đề cho biết điều gì về chế độ thi cử ở nước ta cuối thế kỉ </a:t>
                      </a:r>
                      <a:r>
                        <a:rPr lang="vi-VN" sz="2400" u="none" strike="noStrike" spc="0" dirty="0" smtClean="0">
                          <a:effectLst/>
                          <a:latin typeface="Times New Roman" panose="02020603050405020304" pitchFamily="18" charset="0"/>
                          <a:cs typeface="Times New Roman" panose="02020603050405020304" pitchFamily="18" charset="0"/>
                        </a:rPr>
                        <a:t>XIX?</a:t>
                      </a:r>
                      <a:endParaRPr lang="en-US" sz="2400" u="none" strike="noStrike" spc="0" dirty="0" smtClean="0">
                        <a:effectLst/>
                        <a:latin typeface="Times New Roman" panose="02020603050405020304" pitchFamily="18" charset="0"/>
                        <a:cs typeface="Times New Roman" panose="02020603050405020304" pitchFamily="18" charset="0"/>
                      </a:endParaRPr>
                    </a:p>
                    <a:p>
                      <a:pPr marL="0" lvl="0" indent="0" algn="l">
                        <a:lnSpc>
                          <a:spcPct val="150000"/>
                        </a:lnSpc>
                        <a:spcAft>
                          <a:spcPts val="500"/>
                        </a:spcAft>
                        <a:buClr>
                          <a:srgbClr val="000000"/>
                        </a:buClr>
                        <a:buSzPts val="1000"/>
                        <a:buFont typeface="+mj-lt"/>
                        <a:buNone/>
                        <a:tabLst>
                          <a:tab pos="386080" algn="l"/>
                        </a:tabLst>
                      </a:pPr>
                      <a:r>
                        <a:rPr lang="en-US" sz="2400" u="none" strike="noStrike" spc="0" dirty="0" smtClean="0">
                          <a:effectLst/>
                          <a:latin typeface="Times New Roman" panose="02020603050405020304" pitchFamily="18" charset="0"/>
                          <a:cs typeface="Times New Roman" panose="02020603050405020304" pitchFamily="18" charset="0"/>
                        </a:rPr>
                        <a:t>2. </a:t>
                      </a:r>
                      <a:r>
                        <a:rPr lang="vi-VN" sz="2400" u="none" strike="noStrike" spc="0" dirty="0" smtClean="0">
                          <a:effectLst/>
                          <a:latin typeface="Times New Roman" panose="02020603050405020304" pitchFamily="18" charset="0"/>
                          <a:cs typeface="Times New Roman" panose="02020603050405020304" pitchFamily="18" charset="0"/>
                        </a:rPr>
                        <a:t>Biện pháp tu từ nào đã được sử dung tronq cách diễn đạt “Lôi thôi sĩ tử vai đeo lọ” và “Ậm oẹ quan trường miệng thét ỉoa’? Nêu rõ tác dụng cúa biện pháp tu từ đó trong việc tái hiện hình ảnh các sĩ tử và quan viên ngươi Việt</a:t>
                      </a:r>
                    </a:p>
                    <a:p>
                      <a:pPr marL="0" lvl="0" indent="0" algn="just">
                        <a:lnSpc>
                          <a:spcPct val="150000"/>
                        </a:lnSpc>
                        <a:spcAft>
                          <a:spcPts val="500"/>
                        </a:spcAft>
                        <a:buClr>
                          <a:srgbClr val="000000"/>
                        </a:buClr>
                        <a:buSzPts val="1000"/>
                        <a:buFont typeface="+mj-lt"/>
                        <a:buNone/>
                        <a:tabLst>
                          <a:tab pos="411480" algn="l"/>
                        </a:tabLst>
                      </a:pPr>
                      <a:r>
                        <a:rPr lang="vi-VN" sz="2400" dirty="0" smtClean="0">
                          <a:effectLst/>
                          <a:latin typeface="Times New Roman" panose="02020603050405020304" pitchFamily="18" charset="0"/>
                          <a:cs typeface="Times New Roman" panose="02020603050405020304" pitchFamily="18" charset="0"/>
                        </a:rPr>
                        <a:t>3. Nhắc đến “nhân tài đất Bắc”, tác giả muốn ám chỉ những đối tượng nào? Em cảm nhận được thái độ gì của tác giả qua lời nhắn nhủ ấy?</a:t>
                      </a:r>
                      <a:endParaRPr lang="en-US" sz="2400" dirty="0">
                        <a:effectLst/>
                        <a:latin typeface="Times New Roman" panose="02020603050405020304" pitchFamily="18" charset="0"/>
                        <a:ea typeface="Arial" panose="020B0604020202020204" pitchFamily="34" charset="0"/>
                        <a:cs typeface="Times New Roman" panose="02020603050405020304" pitchFamily="18" charset="0"/>
                      </a:endParaRPr>
                    </a:p>
                  </a:txBody>
                  <a:tcPr marL="0" marR="0" marT="0" marB="0"/>
                </a:tc>
                <a:extLst>
                  <a:ext uri="{0D108BD9-81ED-4DB2-BD59-A6C34878D82A}">
                    <a16:rowId xmlns:a16="http://schemas.microsoft.com/office/drawing/2014/main" val="669570756"/>
                  </a:ext>
                </a:extLst>
              </a:tr>
            </a:tbl>
          </a:graphicData>
        </a:graphic>
      </p:graphicFrame>
      <p:sp>
        <p:nvSpPr>
          <p:cNvPr id="15" name="Rectangle 3"/>
          <p:cNvSpPr>
            <a:spLocks noChangeArrowheads="1"/>
          </p:cNvSpPr>
          <p:nvPr/>
        </p:nvSpPr>
        <p:spPr bwMode="auto">
          <a:xfrm>
            <a:off x="3248025" y="1693097"/>
            <a:ext cx="5304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40087868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par>
                                <p:cTn id="13" presetID="22" presetClass="entr" presetSubtype="1"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up)">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12192000" cy="6870193"/>
          </a:xfrm>
          <a:prstGeom prst="rect">
            <a:avLst/>
          </a:prstGeom>
        </p:spPr>
      </p:pic>
      <p:sp>
        <p:nvSpPr>
          <p:cNvPr id="15" name="Rectangle 3"/>
          <p:cNvSpPr>
            <a:spLocks noChangeArrowheads="1"/>
          </p:cNvSpPr>
          <p:nvPr/>
        </p:nvSpPr>
        <p:spPr bwMode="auto">
          <a:xfrm>
            <a:off x="3248025" y="1693097"/>
            <a:ext cx="530430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83020009"/>
              </p:ext>
            </p:extLst>
          </p:nvPr>
        </p:nvGraphicFramePr>
        <p:xfrm>
          <a:off x="0" y="0"/>
          <a:ext cx="12191999" cy="6905625"/>
        </p:xfrm>
        <a:graphic>
          <a:graphicData uri="http://schemas.openxmlformats.org/drawingml/2006/table">
            <a:tbl>
              <a:tblPr firstRow="1" firstCol="1" bandRow="1"/>
              <a:tblGrid>
                <a:gridCol w="953589">
                  <a:extLst>
                    <a:ext uri="{9D8B030D-6E8A-4147-A177-3AD203B41FA5}">
                      <a16:colId xmlns:a16="http://schemas.microsoft.com/office/drawing/2014/main" val="1080292806"/>
                    </a:ext>
                  </a:extLst>
                </a:gridCol>
                <a:gridCol w="3579222">
                  <a:extLst>
                    <a:ext uri="{9D8B030D-6E8A-4147-A177-3AD203B41FA5}">
                      <a16:colId xmlns:a16="http://schemas.microsoft.com/office/drawing/2014/main" val="57347816"/>
                    </a:ext>
                  </a:extLst>
                </a:gridCol>
                <a:gridCol w="3487783">
                  <a:extLst>
                    <a:ext uri="{9D8B030D-6E8A-4147-A177-3AD203B41FA5}">
                      <a16:colId xmlns:a16="http://schemas.microsoft.com/office/drawing/2014/main" val="3333578205"/>
                    </a:ext>
                  </a:extLst>
                </a:gridCol>
                <a:gridCol w="4171405">
                  <a:extLst>
                    <a:ext uri="{9D8B030D-6E8A-4147-A177-3AD203B41FA5}">
                      <a16:colId xmlns:a16="http://schemas.microsoft.com/office/drawing/2014/main" val="3051891080"/>
                    </a:ext>
                  </a:extLst>
                </a:gridCol>
              </a:tblGrid>
              <a:tr h="334718">
                <a:tc>
                  <a:txBody>
                    <a:bodyPr/>
                    <a:lstStyle/>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TIÊU CHÍ</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CẦN CỐ GẮNG</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(0 – 4 điểm)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n-US" sz="1600" b="1" kern="0" dirty="0">
                          <a:effectLst/>
                          <a:latin typeface="Times New Roman" panose="02020603050405020304" pitchFamily="18" charset="0"/>
                          <a:ea typeface="Yu Mincho"/>
                          <a:cs typeface="Times New Roman" panose="02020603050405020304" pitchFamily="18" charset="0"/>
                        </a:rPr>
                        <a:t>TỐT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dirty="0">
                          <a:effectLst/>
                          <a:latin typeface="Times New Roman" panose="02020603050405020304" pitchFamily="18" charset="0"/>
                          <a:ea typeface="Yu Mincho"/>
                          <a:cs typeface="Times New Roman" panose="02020603050405020304" pitchFamily="18" charset="0"/>
                        </a:rPr>
                        <a:t>(5 – 7 </a:t>
                      </a:r>
                      <a:r>
                        <a:rPr lang="en-US" sz="1600" b="1" kern="0" dirty="0" err="1">
                          <a:effectLst/>
                          <a:latin typeface="Times New Roman" panose="02020603050405020304" pitchFamily="18" charset="0"/>
                          <a:ea typeface="Yu Mincho"/>
                          <a:cs typeface="Times New Roman" panose="02020603050405020304" pitchFamily="18" charset="0"/>
                        </a:rPr>
                        <a:t>điểm</a:t>
                      </a:r>
                      <a:r>
                        <a:rPr lang="en-US" sz="1600" b="1" kern="0" dirty="0">
                          <a:effectLst/>
                          <a:latin typeface="Times New Roman" panose="02020603050405020304" pitchFamily="18" charset="0"/>
                          <a:ea typeface="Yu Mincho"/>
                          <a:cs typeface="Times New Roman" panose="02020603050405020304" pitchFamily="18" charset="0"/>
                        </a:rPr>
                        <a:t>)</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XUẤT SẮC</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(8 – 10 điểm)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1204589902"/>
                  </a:ext>
                </a:extLst>
              </a:tr>
              <a:tr h="1171514">
                <a:tc>
                  <a:txBody>
                    <a:bodyPr/>
                    <a:lstStyle/>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Hình thức</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(2 điểm)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0 điểm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Bài làm còn sơ sài, trình bày cẩu thả</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Sai lỗi chính tả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1 điểm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Bài làm tương đối đẩy đủ, chỉn chu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Trình bày cẩn thận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Không có lỗi chính tả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dirty="0">
                          <a:effectLst/>
                          <a:latin typeface="Times New Roman" panose="02020603050405020304" pitchFamily="18" charset="0"/>
                          <a:ea typeface="Yu Mincho"/>
                          <a:cs typeface="Times New Roman" panose="02020603050405020304" pitchFamily="18" charset="0"/>
                        </a:rPr>
                        <a:t>2 </a:t>
                      </a:r>
                      <a:r>
                        <a:rPr lang="en-US" sz="1600" b="1" kern="0" dirty="0" err="1">
                          <a:effectLst/>
                          <a:latin typeface="Times New Roman" panose="02020603050405020304" pitchFamily="18" charset="0"/>
                          <a:ea typeface="Yu Mincho"/>
                          <a:cs typeface="Times New Roman" panose="02020603050405020304" pitchFamily="18" charset="0"/>
                        </a:rPr>
                        <a:t>điểm</a:t>
                      </a:r>
                      <a:r>
                        <a:rPr lang="en-US" sz="1600" b="1"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Bài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làm</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tương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đối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đẩy</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đủ</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chỉn</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chu</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Trình</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bày</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cẩn</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thận</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Không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có</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lỗi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chính</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tả</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Có</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sự</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sáng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smtClean="0">
                          <a:effectLst/>
                          <a:latin typeface="Times New Roman" panose="02020603050405020304" pitchFamily="18" charset="0"/>
                          <a:ea typeface="Yu Mincho"/>
                          <a:cs typeface="Times New Roman" panose="02020603050405020304" pitchFamily="18" charset="0"/>
                        </a:rPr>
                        <a:t>tạo</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7993076"/>
                  </a:ext>
                </a:extLst>
              </a:tr>
              <a:tr h="1338873">
                <a:tc>
                  <a:txBody>
                    <a:bodyPr/>
                    <a:lstStyle/>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Nội dung</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(6 điểm)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50000"/>
                        </a:lnSpc>
                        <a:spcAft>
                          <a:spcPts val="0"/>
                        </a:spcAft>
                      </a:pPr>
                      <a:r>
                        <a:rPr lang="en-US" sz="1600" b="1" kern="0" dirty="0">
                          <a:effectLst/>
                          <a:latin typeface="Times New Roman" panose="02020603050405020304" pitchFamily="18" charset="0"/>
                          <a:ea typeface="Yu Mincho"/>
                          <a:cs typeface="Times New Roman" panose="02020603050405020304" pitchFamily="18" charset="0"/>
                        </a:rPr>
                        <a:t>1 - 3 </a:t>
                      </a:r>
                      <a:r>
                        <a:rPr lang="en-US" sz="1600" b="1" kern="0" dirty="0" err="1">
                          <a:effectLst/>
                          <a:latin typeface="Times New Roman" panose="02020603050405020304" pitchFamily="18" charset="0"/>
                          <a:ea typeface="Yu Mincho"/>
                          <a:cs typeface="Times New Roman" panose="02020603050405020304" pitchFamily="18" charset="0"/>
                        </a:rPr>
                        <a:t>điểm</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Chưa</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trả</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lơi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đúng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câu</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hỏi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trọng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tâm</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Không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trả</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lời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đủ</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hết</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các</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câu</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hỏi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gợi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dẫn</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Nội</a:t>
                      </a:r>
                      <a:r>
                        <a:rPr lang="en-US" sz="1600" kern="0" dirty="0">
                          <a:effectLst/>
                          <a:latin typeface="Times New Roman" panose="02020603050405020304" pitchFamily="18" charset="0"/>
                          <a:ea typeface="Yu Mincho"/>
                          <a:cs typeface="Times New Roman" panose="02020603050405020304" pitchFamily="18" charset="0"/>
                        </a:rPr>
                        <a:t> dung </a:t>
                      </a:r>
                      <a:r>
                        <a:rPr lang="en-US" sz="1600" kern="0" dirty="0" err="1">
                          <a:effectLst/>
                          <a:latin typeface="Times New Roman" panose="02020603050405020304" pitchFamily="18" charset="0"/>
                          <a:ea typeface="Yu Mincho"/>
                          <a:cs typeface="Times New Roman" panose="02020603050405020304" pitchFamily="18" charset="0"/>
                        </a:rPr>
                        <a:t>sơ</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sài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mới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dừng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lại</a:t>
                      </a:r>
                      <a:r>
                        <a:rPr lang="en-US" sz="1600" kern="0" dirty="0">
                          <a:effectLst/>
                          <a:latin typeface="Times New Roman" panose="02020603050405020304" pitchFamily="18" charset="0"/>
                          <a:ea typeface="Yu Mincho"/>
                          <a:cs typeface="Times New Roman" panose="02020603050405020304" pitchFamily="18" charset="0"/>
                        </a:rPr>
                        <a:t> ở </a:t>
                      </a:r>
                      <a:r>
                        <a:rPr lang="en-US" sz="1600" kern="0" dirty="0" err="1">
                          <a:effectLst/>
                          <a:latin typeface="Times New Roman" panose="02020603050405020304" pitchFamily="18" charset="0"/>
                          <a:ea typeface="Yu Mincho"/>
                          <a:cs typeface="Times New Roman" panose="02020603050405020304" pitchFamily="18" charset="0"/>
                        </a:rPr>
                        <a:t>mức</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độ</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biết</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và</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nhận</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diện</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4 – 5 điểm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Trả lời tương đối đầy đủ các câu hỏi gợi dẫn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Trả lời đúng trọng tâm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Có ít nhất 1 – 2 ý mở rộng nâng cao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dirty="0">
                          <a:effectLst/>
                          <a:latin typeface="Times New Roman" panose="02020603050405020304" pitchFamily="18" charset="0"/>
                          <a:ea typeface="Yu Mincho"/>
                          <a:cs typeface="Times New Roman" panose="02020603050405020304" pitchFamily="18" charset="0"/>
                        </a:rPr>
                        <a:t>6 </a:t>
                      </a:r>
                      <a:r>
                        <a:rPr lang="en-US" sz="1600" b="1" kern="0" dirty="0" err="1">
                          <a:effectLst/>
                          <a:latin typeface="Times New Roman" panose="02020603050405020304" pitchFamily="18" charset="0"/>
                          <a:ea typeface="Yu Mincho"/>
                          <a:cs typeface="Times New Roman" panose="02020603050405020304" pitchFamily="18" charset="0"/>
                        </a:rPr>
                        <a:t>điểm</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Trả</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lời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tương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đối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đầy</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đủ</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các</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câu</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hỏi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gợi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dẫn</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Trả</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lời</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đúng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trọng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tâm</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Có</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nhiều</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hơn</a:t>
                      </a:r>
                      <a:r>
                        <a:rPr lang="en-US" sz="1600" kern="0" dirty="0">
                          <a:effectLst/>
                          <a:latin typeface="Times New Roman" panose="02020603050405020304" pitchFamily="18" charset="0"/>
                          <a:ea typeface="Yu Mincho"/>
                          <a:cs typeface="Times New Roman" panose="02020603050405020304" pitchFamily="18" charset="0"/>
                        </a:rPr>
                        <a:t> 2 ý </a:t>
                      </a:r>
                      <a:r>
                        <a:rPr lang="en-US" sz="1600" kern="0" dirty="0" err="1">
                          <a:effectLst/>
                          <a:latin typeface="Times New Roman" panose="02020603050405020304" pitchFamily="18" charset="0"/>
                          <a:ea typeface="Yu Mincho"/>
                          <a:cs typeface="Times New Roman" panose="02020603050405020304" pitchFamily="18" charset="0"/>
                        </a:rPr>
                        <a:t>mở</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rộng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nâng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cao</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dirty="0" err="1">
                          <a:effectLst/>
                          <a:latin typeface="Times New Roman" panose="02020603050405020304" pitchFamily="18" charset="0"/>
                          <a:ea typeface="Yu Mincho"/>
                          <a:cs typeface="Times New Roman" panose="02020603050405020304" pitchFamily="18" charset="0"/>
                        </a:rPr>
                        <a:t>Có</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sự</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sáng</a:t>
                      </a:r>
                      <a:r>
                        <a:rPr lang="en-US" sz="1600" kern="0" dirty="0">
                          <a:effectLst/>
                          <a:latin typeface="Times New Roman" panose="02020603050405020304" pitchFamily="18" charset="0"/>
                          <a:ea typeface="Yu Mincho"/>
                          <a:cs typeface="Times New Roman" panose="02020603050405020304" pitchFamily="18" charset="0"/>
                        </a:rPr>
                        <a:t> </a:t>
                      </a:r>
                      <a:r>
                        <a:rPr lang="en-US" sz="1600" kern="0" dirty="0" err="1">
                          <a:effectLst/>
                          <a:latin typeface="Times New Roman" panose="02020603050405020304" pitchFamily="18" charset="0"/>
                          <a:ea typeface="Yu Mincho"/>
                          <a:cs typeface="Times New Roman" panose="02020603050405020304" pitchFamily="18" charset="0"/>
                        </a:rPr>
                        <a:t>tạo</a:t>
                      </a: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96518635"/>
                  </a:ext>
                </a:extLst>
              </a:tr>
              <a:tr h="1171514">
                <a:tc>
                  <a:txBody>
                    <a:bodyPr/>
                    <a:lstStyle/>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Hiệu quả nhóm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(2 điểm)</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0 điểm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Các thành viên chưa gắn kết chặt chẽ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Vẫn còn trên 2 thành viên không tham gia hoạt động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1 điểm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Hoạt động tương đối gắn kết, có tranh luận nhưng vẫn đi đến thông nhát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Vẫn còn 1 thành viên không tham gia hoạt động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2 điểm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Hoạt động gắn kết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Có sự đồng thuận và nhiều ý tưởng khác biệt, sáng tạo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Toàn bộ thành viên đều tham gia hoạt động</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4387711"/>
                  </a:ext>
                </a:extLst>
              </a:tr>
              <a:tr h="167359">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Điểm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r>
                        <a:rPr lang="en-US" sz="1600" kern="0">
                          <a:effectLst/>
                          <a:latin typeface="Times New Roman" panose="02020603050405020304" pitchFamily="18" charset="0"/>
                          <a:ea typeface="Yu Mincho"/>
                          <a:cs typeface="Times New Roman" panose="02020603050405020304" pitchFamily="18" charset="0"/>
                        </a:rPr>
                        <a:t>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2735278"/>
                  </a:ext>
                </a:extLst>
              </a:tr>
              <a:tr h="167359">
                <a:tc>
                  <a:txBody>
                    <a:bodyPr/>
                    <a:lstStyle/>
                    <a:p>
                      <a:pPr algn="just">
                        <a:lnSpc>
                          <a:spcPct val="150000"/>
                        </a:lnSpc>
                        <a:spcAft>
                          <a:spcPts val="0"/>
                        </a:spcAft>
                      </a:pPr>
                      <a:r>
                        <a:rPr lang="en-US" sz="1600" b="1" kern="0">
                          <a:effectLst/>
                          <a:latin typeface="Times New Roman" panose="02020603050405020304" pitchFamily="18" charset="0"/>
                          <a:ea typeface="Yu Mincho"/>
                          <a:cs typeface="Times New Roman" panose="02020603050405020304" pitchFamily="18" charset="0"/>
                        </a:rPr>
                        <a:t>TỔNG </a:t>
                      </a:r>
                      <a:endParaRPr lang="en-US" sz="1600" kern="10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gridSpan="3">
                  <a:txBody>
                    <a:bodyPr/>
                    <a:lstStyle/>
                    <a:p>
                      <a:pPr algn="just">
                        <a:lnSpc>
                          <a:spcPct val="150000"/>
                        </a:lnSpc>
                        <a:spcAft>
                          <a:spcPts val="0"/>
                        </a:spcAft>
                      </a:pPr>
                      <a:r>
                        <a:rPr lang="en-US" sz="1600" kern="0" dirty="0">
                          <a:effectLst/>
                          <a:latin typeface="Times New Roman" panose="02020603050405020304" pitchFamily="18" charset="0"/>
                          <a:ea typeface="Yu Mincho"/>
                          <a:cs typeface="Times New Roman" panose="02020603050405020304" pitchFamily="18" charset="0"/>
                        </a:rPr>
                        <a:t> </a:t>
                      </a:r>
                      <a:endParaRPr lang="en-US" sz="1600" kern="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1840" marR="418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113658187"/>
                  </a:ext>
                </a:extLst>
              </a:tr>
            </a:tbl>
          </a:graphicData>
        </a:graphic>
      </p:graphicFrame>
    </p:spTree>
    <p:extLst>
      <p:ext uri="{BB962C8B-B14F-4D97-AF65-F5344CB8AC3E}">
        <p14:creationId xmlns:p14="http://schemas.microsoft.com/office/powerpoint/2010/main" val="309664966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0" y="0"/>
            <a:ext cx="12192000" cy="6870193"/>
          </a:xfrm>
          <a:prstGeom prst="rect">
            <a:avLst/>
          </a:prstGeom>
        </p:spPr>
      </p:pic>
      <p:sp>
        <p:nvSpPr>
          <p:cNvPr id="11" name="Rectangle 10"/>
          <p:cNvSpPr/>
          <p:nvPr/>
        </p:nvSpPr>
        <p:spPr>
          <a:xfrm>
            <a:off x="618308" y="472330"/>
            <a:ext cx="11103792" cy="1200329"/>
          </a:xfrm>
          <a:prstGeom prst="rect">
            <a:avLst/>
          </a:prstGeom>
        </p:spPr>
        <p:txBody>
          <a:bodyPr wrap="square">
            <a:spAutoFit/>
          </a:bodyPr>
          <a:lstStyle/>
          <a:p>
            <a:pPr algn="just">
              <a:lnSpc>
                <a:spcPct val="150000"/>
              </a:lnSpc>
              <a:spcAft>
                <a:spcPts val="0"/>
              </a:spcAft>
            </a:pPr>
            <a:r>
              <a:rPr lang="en-US" sz="2400" b="1" kern="100" dirty="0" err="1" smtClean="0">
                <a:latin typeface="Times New Roman" panose="02020603050405020304" pitchFamily="18" charset="0"/>
                <a:ea typeface="Times New Roman" panose="02020603050405020304" pitchFamily="18" charset="0"/>
                <a:cs typeface="Times New Roman" panose="02020603050405020304" pitchFamily="18" charset="0"/>
              </a:rPr>
              <a:t>II.Tìm</a:t>
            </a:r>
            <a: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kern="100" dirty="0" err="1">
                <a:latin typeface="Times New Roman" panose="02020603050405020304" pitchFamily="18" charset="0"/>
                <a:ea typeface="Times New Roman" panose="02020603050405020304" pitchFamily="18" charset="0"/>
                <a:cs typeface="Times New Roman" panose="02020603050405020304" pitchFamily="18" charset="0"/>
              </a:rPr>
              <a:t>hiểu</a:t>
            </a:r>
            <a:r>
              <a:rPr lang="en-US" sz="2400" b="1" kern="100" dirty="0">
                <a:latin typeface="Times New Roman" panose="02020603050405020304" pitchFamily="18" charset="0"/>
                <a:ea typeface="Times New Roman" panose="02020603050405020304" pitchFamily="18" charset="0"/>
                <a:cs typeface="Times New Roman" panose="02020603050405020304" pitchFamily="18" charset="0"/>
              </a:rPr>
              <a:t> chi </a:t>
            </a:r>
            <a:r>
              <a:rPr lang="en-US" sz="2400" b="1" kern="100" dirty="0" err="1" smtClean="0">
                <a:latin typeface="Times New Roman" panose="02020603050405020304" pitchFamily="18" charset="0"/>
                <a:ea typeface="Times New Roman" panose="02020603050405020304" pitchFamily="18" charset="0"/>
                <a:cs typeface="Times New Roman" panose="02020603050405020304" pitchFamily="18" charset="0"/>
              </a:rPr>
              <a:t>tiết</a:t>
            </a:r>
            <a:r>
              <a:rPr lang="en-US" sz="2400" b="1" kern="1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b="1" i="1" kern="100" dirty="0" smtClean="0">
                <a:latin typeface="Times New Roman" panose="02020603050405020304" pitchFamily="18" charset="0"/>
                <a:ea typeface="Times New Roman" panose="02020603050405020304" pitchFamily="18" charset="0"/>
                <a:cs typeface="Times New Roman" panose="02020603050405020304" pitchFamily="18" charset="0"/>
              </a:rPr>
              <a:t>1. </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Hai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smtClean="0">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b="1" i="1" kern="1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2" name="Rectangle 11"/>
          <p:cNvSpPr/>
          <p:nvPr/>
        </p:nvSpPr>
        <p:spPr>
          <a:xfrm>
            <a:off x="618308" y="1599168"/>
            <a:ext cx="11103792" cy="2862322"/>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Nói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về</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theo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lệ</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phong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năm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khoa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-&gt;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kiện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không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gì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đặc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biệt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chỉ</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như</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tin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lẫn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thể</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hiện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ô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hỗn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tạp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này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chính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điều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3" name="Rectangle 12"/>
          <p:cNvSpPr/>
          <p:nvPr/>
        </p:nvSpPr>
        <p:spPr>
          <a:xfrm>
            <a:off x="618308" y="4387999"/>
            <a:ext cx="11103792" cy="1200329"/>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Hai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kiểu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có</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tính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chất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kể</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tất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ô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hỗn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tạp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nghiêm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túc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buổi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giao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6039898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up)">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up)">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a:stretch>
            <a:fillRect/>
          </a:stretch>
        </p:blipFill>
        <p:spPr>
          <a:xfrm>
            <a:off x="0" y="0"/>
            <a:ext cx="12192000" cy="6870193"/>
          </a:xfrm>
          <a:prstGeom prst="rect">
            <a:avLst/>
          </a:prstGeom>
        </p:spPr>
      </p:pic>
      <p:sp>
        <p:nvSpPr>
          <p:cNvPr id="18" name="Rectangle 17"/>
          <p:cNvSpPr/>
          <p:nvPr/>
        </p:nvSpPr>
        <p:spPr>
          <a:xfrm>
            <a:off x="782961" y="-149161"/>
            <a:ext cx="2239716" cy="646331"/>
          </a:xfrm>
          <a:prstGeom prst="rect">
            <a:avLst/>
          </a:prstGeom>
        </p:spPr>
        <p:txBody>
          <a:bodyPr wrap="none">
            <a:spAutoFit/>
          </a:bodyPr>
          <a:lstStyle/>
          <a:p>
            <a:pPr algn="just">
              <a:lnSpc>
                <a:spcPct val="150000"/>
              </a:lnSpc>
              <a:spcAft>
                <a:spcPts val="0"/>
              </a:spcAft>
            </a:pPr>
            <a:r>
              <a:rPr lang="en-US" sz="2400" b="1" i="1" kern="100" dirty="0" smtClean="0">
                <a:latin typeface="Times New Roman" panose="02020603050405020304" pitchFamily="18" charset="0"/>
                <a:ea typeface="Times New Roman" panose="02020603050405020304" pitchFamily="18" charset="0"/>
                <a:cs typeface="Times New Roman" panose="02020603050405020304" pitchFamily="18" charset="0"/>
              </a:rPr>
              <a:t>2. </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Hai </a:t>
            </a:r>
            <a:r>
              <a:rPr lang="en-US" sz="2400" b="1" i="1" kern="100" dirty="0" err="1">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1"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kern="100" dirty="0" err="1" smtClean="0">
                <a:latin typeface="Times New Roman" panose="02020603050405020304" pitchFamily="18" charset="0"/>
                <a:ea typeface="Times New Roman" panose="02020603050405020304" pitchFamily="18" charset="0"/>
                <a:cs typeface="Times New Roman" panose="02020603050405020304" pitchFamily="18" charset="0"/>
              </a:rPr>
              <a:t>thực</a:t>
            </a:r>
            <a:r>
              <a:rPr lang="en-US" sz="2400" b="1" i="1" kern="1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9" name="Rectangle 18"/>
          <p:cNvSpPr/>
          <p:nvPr/>
        </p:nvSpPr>
        <p:spPr>
          <a:xfrm>
            <a:off x="782962" y="351780"/>
            <a:ext cx="11130364" cy="1754326"/>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vai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đeo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lọ</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vẻ</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luộm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thuộm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nhếch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nhác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ậm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ọe</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miệng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thét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loa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ra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oai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nạt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nộ</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nhưng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đó</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cái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oai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cố</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vờ</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0" name="Rectangle 19"/>
          <p:cNvSpPr/>
          <p:nvPr/>
        </p:nvSpPr>
        <p:spPr>
          <a:xfrm>
            <a:off x="782961" y="2225450"/>
            <a:ext cx="10220738" cy="2249142"/>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thuật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dụng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từ</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láy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thanh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tượng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ậm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ọe</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&gt;&lt;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ậm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ọe</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ngữ</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Đảo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trật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cú</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pháp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thôi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sĩ</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tử</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ậm</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ọe</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Rectangle 20"/>
          <p:cNvSpPr/>
          <p:nvPr/>
        </p:nvSpPr>
        <p:spPr>
          <a:xfrm>
            <a:off x="782961" y="4518230"/>
            <a:ext cx="10503347" cy="2308324"/>
          </a:xfrm>
          <a:prstGeom prst="rect">
            <a:avLst/>
          </a:prstGeom>
        </p:spPr>
        <p:txBody>
          <a:bodyPr wrap="square">
            <a:spAutoFit/>
          </a:bodyPr>
          <a:lstStyle/>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lộn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xộn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ô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hợp</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mặc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dù</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đây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kì</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Hương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quan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trong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nhà</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0"/>
              </a:spcAft>
            </a:pP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Cảnh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trường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phản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ánh</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suy</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vong</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nền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học</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vấn</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sự</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lỗi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thời</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đạo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400" kern="100" dirty="0" err="1">
                <a:latin typeface="Times New Roman" panose="02020603050405020304" pitchFamily="18" charset="0"/>
                <a:ea typeface="Times New Roman" panose="02020603050405020304" pitchFamily="18" charset="0"/>
                <a:cs typeface="Times New Roman" panose="02020603050405020304" pitchFamily="18" charset="0"/>
              </a:rPr>
              <a:t>Nho</a:t>
            </a:r>
            <a:r>
              <a:rPr lang="en-US" sz="2400" kern="1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4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693731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up)">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up)">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wipe(up)">
                                      <p:cBhvr>
                                        <p:cTn id="17" dur="500"/>
                                        <p:tgtEl>
                                          <p:spTgt spid="2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TotalTime>
  <Words>1336</Words>
  <PresentationFormat>Widescreen</PresentationFormat>
  <Paragraphs>137</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Times New Roman</vt:lpstr>
      <vt:lpstr>Yu Mincho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2023-07-25T01:48:28Z</dcterms:created>
  <dcterms:modified xsi:type="dcterms:W3CDTF">2023-07-25T03:29:33Z</dcterms:modified>
</cp:coreProperties>
</file>