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383" r:id="rId12"/>
    <p:sldId id="401" r:id="rId13"/>
    <p:sldId id="397" r:id="rId14"/>
    <p:sldId id="402" r:id="rId15"/>
    <p:sldId id="399" r:id="rId16"/>
    <p:sldId id="400" r:id="rId17"/>
    <p:sldId id="314" r:id="rId18"/>
    <p:sldId id="330" r:id="rId19"/>
    <p:sldId id="3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7941E"/>
    <a:srgbClr val="0000FF"/>
    <a:srgbClr val="048DA4"/>
    <a:srgbClr val="CC3300"/>
    <a:srgbClr val="FFDAAB"/>
    <a:srgbClr val="0FB7BD"/>
    <a:srgbClr val="00A9A5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94538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headlines (1 – 2) with the natural disasters (A – B).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82047"/>
              </p:ext>
            </p:extLst>
          </p:nvPr>
        </p:nvGraphicFramePr>
        <p:xfrm>
          <a:off x="382773" y="2402967"/>
          <a:ext cx="11536326" cy="36267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Headlines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Natural disasters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 smtClean="0"/>
                        <a:t>1.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smtClean="0"/>
                        <a:t>30 </a:t>
                      </a:r>
                      <a:r>
                        <a:rPr lang="en-US" sz="3200" dirty="0" smtClean="0"/>
                        <a:t>seconds of a slight shaking in Ha </a:t>
                      </a:r>
                      <a:r>
                        <a:rPr lang="en-US" sz="3200" dirty="0" err="1" smtClean="0"/>
                        <a:t>Noi</a:t>
                      </a:r>
                      <a:r>
                        <a:rPr lang="en-US" sz="3200" dirty="0" smtClean="0"/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 dirty="0" smtClean="0"/>
                        <a:t>2. A thick layer of ash covers Tonga.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21256" y="3812145"/>
            <a:ext cx="39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A. volcanic eruption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1256" y="5154224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B. earthquake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30104 -0.1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0925 0.2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</a:t>
            </a:r>
            <a:r>
              <a:rPr lang="en-US" sz="2500" b="1" dirty="0" smtClean="0"/>
              <a:t>meanings.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7" y="1647538"/>
            <a:ext cx="5131553" cy="507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33" y="1647538"/>
            <a:ext cx="5279405" cy="50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</a:t>
            </a:r>
            <a:r>
              <a:rPr lang="en-US" sz="2500" b="1" dirty="0" smtClean="0"/>
              <a:t>meanings.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94274"/>
              </p:ext>
            </p:extLst>
          </p:nvPr>
        </p:nvGraphicFramePr>
        <p:xfrm>
          <a:off x="487066" y="1695212"/>
          <a:ext cx="11451265" cy="5051683"/>
        </p:xfrm>
        <a:graphic>
          <a:graphicData uri="http://schemas.openxmlformats.org/drawingml/2006/table">
            <a:tbl>
              <a:tblPr firstRow="1" firstCol="1" bandRow="1"/>
              <a:tblGrid>
                <a:gridCol w="2224236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4561368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4665661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6790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Highlighted words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Meanings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79039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1. violently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64703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2. tsunami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pPr algn="just"/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000" b="0" dirty="0" smtClean="0"/>
                        <a:t>missing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000" b="0" dirty="0" smtClean="0"/>
                        <a:t>trembling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3000" b="0" dirty="0" smtClean="0"/>
                        <a:t>fear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6965" y="2589384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a. not yet found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6965" y="3395153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b. slightly shaking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6965" y="4037553"/>
            <a:ext cx="466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c. the bad feeling you have when you are </a:t>
            </a:r>
            <a:r>
              <a:rPr lang="en-US" sz="3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frightened</a:t>
            </a:r>
            <a:endParaRPr lang="en-US" sz="3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6965" y="5141618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d. very strongly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6965" y="5778905"/>
            <a:ext cx="3928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e. very large waves in the sea</a:t>
            </a:r>
          </a:p>
        </p:txBody>
      </p:sp>
    </p:spTree>
    <p:extLst>
      <p:ext uri="{BB962C8B-B14F-4D97-AF65-F5344CB8AC3E}">
        <p14:creationId xmlns:p14="http://schemas.microsoft.com/office/powerpoint/2010/main" val="217696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3.7037E-6 L -0.38073 -0.37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38334 -0.3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3793 0.24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3793 0.2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37813 0.2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8" y="1330181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066" y="2092929"/>
            <a:ext cx="113788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Where </a:t>
            </a:r>
            <a:r>
              <a:rPr lang="en-US" sz="3200" dirty="0"/>
              <a:t>and when did the eruption happen? </a:t>
            </a:r>
            <a:endParaRPr lang="en-US" sz="3200" dirty="0" smtClean="0"/>
          </a:p>
          <a:p>
            <a:r>
              <a:rPr lang="en-US" sz="3200" smtClean="0"/>
              <a:t>=&gt; </a:t>
            </a:r>
            <a:endParaRPr lang="en-US" sz="3200" smtClean="0"/>
          </a:p>
          <a:p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did the eruption cause? </a:t>
            </a:r>
            <a:endParaRPr lang="en-US" sz="3200" dirty="0" smtClean="0"/>
          </a:p>
          <a:p>
            <a:r>
              <a:rPr lang="en-US" sz="3200" smtClean="0"/>
              <a:t>=&gt;</a:t>
            </a:r>
            <a:endParaRPr lang="en-US" sz="3200" dirty="0" smtClean="0"/>
          </a:p>
          <a:p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were the other effects of the eruption</a:t>
            </a:r>
            <a:r>
              <a:rPr lang="en-US" sz="3200" dirty="0" smtClean="0"/>
              <a:t>? </a:t>
            </a:r>
          </a:p>
          <a:p>
            <a:r>
              <a:rPr lang="en-US" sz="3200" smtClean="0"/>
              <a:t>=&gt;</a:t>
            </a:r>
            <a:endParaRPr lang="en-US" sz="3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10938" y="2572797"/>
            <a:ext cx="642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In the South Pacific last Saturday.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0938" y="4056411"/>
            <a:ext cx="197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tsunami.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358" y="5586193"/>
            <a:ext cx="9933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 destroyed hundreds of homes on some small islands, and more </a:t>
            </a:r>
            <a:r>
              <a:rPr lang="en-US" sz="3200" dirty="0" smtClean="0">
                <a:solidFill>
                  <a:srgbClr val="00B050"/>
                </a:solidFill>
              </a:rPr>
              <a:t>than </a:t>
            </a:r>
            <a:r>
              <a:rPr lang="en-US" sz="3200" dirty="0">
                <a:solidFill>
                  <a:srgbClr val="00B050"/>
                </a:solidFill>
              </a:rPr>
              <a:t>twenty people on these islands are missing.</a:t>
            </a: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312843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4357" y="2351959"/>
            <a:ext cx="11378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How long did the buildings shake? </a:t>
            </a:r>
            <a:endParaRPr lang="en-US" sz="3200" dirty="0" smtClean="0"/>
          </a:p>
          <a:p>
            <a:r>
              <a:rPr lang="en-US" sz="3200" smtClean="0"/>
              <a:t>=&gt;</a:t>
            </a:r>
            <a:endParaRPr lang="en-US" sz="3200" dirty="0" smtClean="0"/>
          </a:p>
          <a:p>
            <a:endParaRPr lang="en-US" sz="3200">
              <a:solidFill>
                <a:srgbClr val="F7941E"/>
              </a:solidFill>
            </a:endParaRPr>
          </a:p>
          <a:p>
            <a:r>
              <a:rPr lang="en-US" sz="3200" smtClean="0">
                <a:solidFill>
                  <a:srgbClr val="F7941E"/>
                </a:solidFill>
              </a:rPr>
              <a:t>5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caused the shaking</a:t>
            </a:r>
            <a:r>
              <a:rPr lang="en-US" sz="3200" dirty="0" smtClean="0"/>
              <a:t>?</a:t>
            </a:r>
          </a:p>
          <a:p>
            <a:r>
              <a:rPr lang="en-US" sz="3200" smtClean="0"/>
              <a:t>=&gt;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4854" y="2873074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For about 30 seconds.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4853" y="4321729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strong earthquake in China.</a:t>
            </a:r>
          </a:p>
        </p:txBody>
      </p:sp>
    </p:spTree>
    <p:extLst>
      <p:ext uri="{BB962C8B-B14F-4D97-AF65-F5344CB8AC3E}">
        <p14:creationId xmlns:p14="http://schemas.microsoft.com/office/powerpoint/2010/main" val="122020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4989" y="1161870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Match the questions with the answers.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74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383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584" y="10413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7077"/>
          <a:stretch/>
        </p:blipFill>
        <p:spPr>
          <a:xfrm>
            <a:off x="1979368" y="1623533"/>
            <a:ext cx="1906832" cy="5234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3517"/>
          <a:stretch/>
        </p:blipFill>
        <p:spPr>
          <a:xfrm>
            <a:off x="7271237" y="1623534"/>
            <a:ext cx="2509247" cy="52344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3267755"/>
            <a:ext cx="3385037" cy="30831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86200" y="3267755"/>
            <a:ext cx="3385037" cy="196947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86199" y="5055576"/>
            <a:ext cx="3385038" cy="13745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20550"/>
            <a:ext cx="1070651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Prepare a short piece of news about the natural disaster in 4 or one you know of. Report the news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05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4" y="2027508"/>
            <a:ext cx="4810843" cy="270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244" t="16405" r="4827" b="7622"/>
          <a:stretch/>
        </p:blipFill>
        <p:spPr>
          <a:xfrm>
            <a:off x="3991724" y="3686576"/>
            <a:ext cx="4440099" cy="3015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8847" y="2288342"/>
            <a:ext cx="4071236" cy="2015936"/>
          </a:xfrm>
          <a:prstGeom prst="rect">
            <a:avLst/>
          </a:prstGeom>
          <a:solidFill>
            <a:srgbClr val="048DA4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7941E"/>
                </a:solidFill>
              </a:rPr>
              <a:t>Example</a:t>
            </a:r>
            <a:r>
              <a:rPr lang="en-US" sz="2500" dirty="0">
                <a:solidFill>
                  <a:srgbClr val="F7941E"/>
                </a:solidFill>
              </a:rPr>
              <a:t>: </a:t>
            </a:r>
            <a:endParaRPr lang="en-US" sz="2500" dirty="0" smtClean="0">
              <a:solidFill>
                <a:srgbClr val="F7941E"/>
              </a:solidFill>
            </a:endParaRPr>
          </a:p>
          <a:p>
            <a:r>
              <a:rPr lang="en-US" sz="2500" dirty="0" smtClean="0">
                <a:solidFill>
                  <a:srgbClr val="F7941E"/>
                </a:solidFill>
              </a:rPr>
              <a:t>Five </a:t>
            </a:r>
            <a:r>
              <a:rPr lang="en-US" sz="2500" dirty="0">
                <a:solidFill>
                  <a:srgbClr val="F7941E"/>
                </a:solidFill>
              </a:rPr>
              <a:t>days of heavy rain caused a serious flood in a village in </a:t>
            </a:r>
            <a:r>
              <a:rPr lang="en-US" sz="2500" dirty="0" err="1">
                <a:solidFill>
                  <a:srgbClr val="F7941E"/>
                </a:solidFill>
              </a:rPr>
              <a:t>Phu</a:t>
            </a:r>
            <a:r>
              <a:rPr lang="en-US" sz="2500" dirty="0">
                <a:solidFill>
                  <a:srgbClr val="F7941E"/>
                </a:solidFill>
              </a:rPr>
              <a:t> Yen. The flood happened last week. … </a:t>
            </a:r>
          </a:p>
        </p:txBody>
      </p:sp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80664"/>
            <a:ext cx="1690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24005" y="1896217"/>
            <a:ext cx="8612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In this lesson, </a:t>
            </a:r>
            <a:r>
              <a:rPr lang="en-US" sz="3200" b="1" dirty="0" smtClean="0">
                <a:solidFill>
                  <a:srgbClr val="FF0000"/>
                </a:solidFill>
              </a:rPr>
              <a:t>you have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learnt new </a:t>
            </a:r>
            <a:r>
              <a:rPr lang="en-US" sz="3200" dirty="0"/>
              <a:t>words related to </a:t>
            </a:r>
            <a:r>
              <a:rPr lang="en-US" sz="32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read </a:t>
            </a:r>
            <a:r>
              <a:rPr lang="en-US" sz="3200" dirty="0" smtClean="0"/>
              <a:t>2 passages about volcano and earthquake.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report</a:t>
            </a:r>
            <a:r>
              <a:rPr lang="en-US" sz="3200" smtClean="0"/>
              <a:t> </a:t>
            </a:r>
            <a:r>
              <a:rPr lang="en-US" sz="3200" dirty="0"/>
              <a:t>a short piece of news about the natural </a:t>
            </a:r>
            <a:r>
              <a:rPr lang="en-US" sz="3200" dirty="0" smtClean="0"/>
              <a:t>disaster. 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076" y="277153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002" y="12603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469568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Learn </a:t>
            </a:r>
            <a:r>
              <a:rPr lang="en-US" sz="3600" dirty="0"/>
              <a:t>by heart all the </a:t>
            </a:r>
            <a:r>
              <a:rPr lang="en-US" sz="3600" dirty="0" smtClean="0"/>
              <a:t>words.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</a:t>
            </a:r>
            <a:r>
              <a:rPr lang="en-US" sz="3600" dirty="0" smtClean="0"/>
              <a:t>6 </a:t>
            </a:r>
            <a:r>
              <a:rPr lang="en-US" sz="3600" dirty="0"/>
              <a:t>– Skills 2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32258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154191"/>
            <a:ext cx="964452" cy="9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9" y="2191054"/>
            <a:ext cx="7824235" cy="44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7"/>
            <a:ext cx="5740800" cy="66343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Who’s faster?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88526"/>
            <a:ext cx="5755112" cy="180739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headlines (1 – 2) with the natural disasters (A – B).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two news articles. Match the highlighted words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98151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35089" y="268341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637992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35089" y="602327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50257" cy="10916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992220"/>
            <a:ext cx="1650257" cy="164577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938716"/>
            <a:ext cx="1650257" cy="10845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082902"/>
            <a:ext cx="5743692" cy="17116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Work in pairs. Match the questions with the answers. 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groups. Prepare a short piece of news about the natural disaster in 4 or one you know of. Report the news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4209948" y="2321852"/>
            <a:ext cx="3594304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Natural disasters</a:t>
            </a:r>
            <a:endParaRPr lang="en-US" sz="3500" b="1" dirty="0"/>
          </a:p>
        </p:txBody>
      </p:sp>
      <p:cxnSp>
        <p:nvCxnSpPr>
          <p:cNvPr id="5" name="Straight Arrow Connector 4"/>
          <p:cNvCxnSpPr>
            <a:endCxn id="6" idx="1"/>
          </p:cNvCxnSpPr>
          <p:nvPr/>
        </p:nvCxnSpPr>
        <p:spPr>
          <a:xfrm flipV="1">
            <a:off x="7615218" y="2216345"/>
            <a:ext cx="1571312" cy="7556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erupt</a:t>
            </a:r>
            <a:endParaRPr lang="en-US" sz="3200" b="1" dirty="0"/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7795664" y="3186169"/>
            <a:ext cx="1399454" cy="6163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95118" y="2893781"/>
            <a:ext cx="201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warning</a:t>
            </a:r>
            <a:endParaRPr lang="en-US" sz="3200" b="1" dirty="0"/>
          </a:p>
        </p:txBody>
      </p:sp>
      <p:cxnSp>
        <p:nvCxnSpPr>
          <p:cNvPr id="14" name="Straight Arrow Connector 13"/>
          <p:cNvCxnSpPr>
            <a:endCxn id="15" idx="1"/>
          </p:cNvCxnSpPr>
          <p:nvPr/>
        </p:nvCxnSpPr>
        <p:spPr>
          <a:xfrm>
            <a:off x="7366420" y="4345117"/>
            <a:ext cx="1450629" cy="1275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17049" y="4180301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shake</a:t>
            </a:r>
            <a:endParaRPr lang="en-US" sz="32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40946" y="4893383"/>
            <a:ext cx="601692" cy="8172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1018" y="5721698"/>
            <a:ext cx="299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emergency kit</a:t>
            </a:r>
            <a:endParaRPr lang="en-US" sz="3200" b="1" dirty="0"/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 flipH="1">
            <a:off x="2567842" y="4522815"/>
            <a:ext cx="1862310" cy="8953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4176" y="5418203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victim </a:t>
            </a:r>
            <a:endParaRPr lang="en-US" sz="3200" b="1" dirty="0"/>
          </a:p>
        </p:txBody>
      </p:sp>
      <p:cxnSp>
        <p:nvCxnSpPr>
          <p:cNvPr id="20" name="Straight Arrow Connector 19"/>
          <p:cNvCxnSpPr>
            <a:endCxn id="22" idx="0"/>
          </p:cNvCxnSpPr>
          <p:nvPr/>
        </p:nvCxnSpPr>
        <p:spPr>
          <a:xfrm flipH="1">
            <a:off x="1742874" y="3802493"/>
            <a:ext cx="2467076" cy="3778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439" y="4180300"/>
            <a:ext cx="266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rescue worker</a:t>
            </a:r>
            <a:endParaRPr lang="en-US" sz="3200" b="1" dirty="0"/>
          </a:p>
        </p:txBody>
      </p:sp>
      <p:cxnSp>
        <p:nvCxnSpPr>
          <p:cNvPr id="23" name="Straight Arrow Connector 22"/>
          <p:cNvCxnSpPr>
            <a:endCxn id="24" idx="3"/>
          </p:cNvCxnSpPr>
          <p:nvPr/>
        </p:nvCxnSpPr>
        <p:spPr>
          <a:xfrm flipH="1" flipV="1">
            <a:off x="2567842" y="2541497"/>
            <a:ext cx="2074159" cy="2923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4738" y="2249109"/>
            <a:ext cx="1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tornado </a:t>
            </a:r>
            <a:endParaRPr lang="en-US" sz="3200" b="1" dirty="0"/>
          </a:p>
        </p:txBody>
      </p:sp>
      <p:cxnSp>
        <p:nvCxnSpPr>
          <p:cNvPr id="25" name="Straight Arrow Connector 24"/>
          <p:cNvCxnSpPr>
            <a:endCxn id="26" idx="2"/>
          </p:cNvCxnSpPr>
          <p:nvPr/>
        </p:nvCxnSpPr>
        <p:spPr>
          <a:xfrm flipV="1">
            <a:off x="5882055" y="1858623"/>
            <a:ext cx="74563" cy="5886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1998" y="1273848"/>
            <a:ext cx="262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landslide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15" grpId="0"/>
      <p:bldP spid="17" grpId="0"/>
      <p:bldP spid="19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47608" y="145609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ash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142560" y="4715363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tro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43349" y="3248231"/>
            <a:ext cx="1325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3" y="1355008"/>
            <a:ext cx="7634945" cy="508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179317" y="1397517"/>
            <a:ext cx="1706739" cy="84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554" y="3357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101680" y="1005618"/>
            <a:ext cx="7942095" cy="74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tsunami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01296" y="4946889"/>
            <a:ext cx="3925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trận sóng thần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29336" y="3253901"/>
            <a:ext cx="3334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tsu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5" y="2141589"/>
            <a:ext cx="7407890" cy="456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tsunami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316" y="336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1207" y="1302850"/>
            <a:ext cx="5161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tremble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737145" y="4942126"/>
            <a:ext cx="337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rung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99699" y="3394472"/>
            <a:ext cx="2747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trembl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36" y="1631570"/>
            <a:ext cx="7735847" cy="4859079"/>
          </a:xfrm>
          <a:prstGeom prst="rect">
            <a:avLst/>
          </a:prstGeom>
        </p:spPr>
      </p:pic>
      <p:pic>
        <p:nvPicPr>
          <p:cNvPr id="3" name="trem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345" y="3505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72327"/>
              </p:ext>
            </p:extLst>
          </p:nvPr>
        </p:nvGraphicFramePr>
        <p:xfrm>
          <a:off x="1336658" y="2437060"/>
          <a:ext cx="10093342" cy="26600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5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2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/æʃ/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/tsuːˈnɑːmi/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trận sóng thần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/ˈtrembl/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 lắc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050181"/>
            <a:ext cx="609600" cy="609600"/>
          </a:xfrm>
          <a:prstGeom prst="rect">
            <a:avLst/>
          </a:prstGeom>
        </p:spPr>
      </p:pic>
      <p:pic>
        <p:nvPicPr>
          <p:cNvPr id="14" name="tsunami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767074"/>
            <a:ext cx="609600" cy="609600"/>
          </a:xfrm>
          <a:prstGeom prst="rect">
            <a:avLst/>
          </a:prstGeom>
        </p:spPr>
      </p:pic>
      <p:pic>
        <p:nvPicPr>
          <p:cNvPr id="15" name="trembl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4376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88364"/>
              </p:ext>
            </p:extLst>
          </p:nvPr>
        </p:nvGraphicFramePr>
        <p:xfrm>
          <a:off x="287079" y="1860701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940545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3060706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trận sóng thần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4011700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rung lắc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2868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28516 0.1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3848</TotalTime>
  <Words>651</Words>
  <Application>Microsoft Office PowerPoint</Application>
  <PresentationFormat>Widescreen</PresentationFormat>
  <Paragraphs>164</Paragraphs>
  <Slides>19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547</cp:revision>
  <dcterms:created xsi:type="dcterms:W3CDTF">2020-12-09T02:04:09Z</dcterms:created>
  <dcterms:modified xsi:type="dcterms:W3CDTF">2023-06-21T09:59:47Z</dcterms:modified>
</cp:coreProperties>
</file>