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5" r:id="rId6"/>
    <p:sldId id="316" r:id="rId7"/>
    <p:sldId id="310" r:id="rId8"/>
    <p:sldId id="325" r:id="rId9"/>
    <p:sldId id="311" r:id="rId10"/>
    <p:sldId id="326" r:id="rId11"/>
    <p:sldId id="312" r:id="rId12"/>
    <p:sldId id="327" r:id="rId13"/>
    <p:sldId id="313" r:id="rId14"/>
    <p:sldId id="328" r:id="rId15"/>
    <p:sldId id="314" r:id="rId16"/>
    <p:sldId id="317" r:id="rId17"/>
    <p:sldId id="318" r:id="rId18"/>
    <p:sldId id="319" r:id="rId19"/>
    <p:sldId id="329" r:id="rId20"/>
    <p:sldId id="320" r:id="rId21"/>
    <p:sldId id="321" r:id="rId22"/>
    <p:sldId id="322" r:id="rId23"/>
    <p:sldId id="323"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1" y="639097"/>
            <a:ext cx="7556686" cy="2696065"/>
          </a:xfrm>
        </p:spPr>
        <p:txBody>
          <a:bodyPr>
            <a:noAutofit/>
          </a:bodyPr>
          <a:lstStyle/>
          <a:p>
            <a:pPr algn="ctr">
              <a:lnSpc>
                <a:spcPct val="100000"/>
              </a:lnSpc>
              <a:spcBef>
                <a:spcPts val="600"/>
              </a:spcBef>
              <a:spcAft>
                <a:spcPts val="600"/>
              </a:spcAft>
            </a:pPr>
            <a:r>
              <a:rPr lang="en-US" sz="4800" b="1">
                <a:solidFill>
                  <a:schemeClr val="accent1"/>
                </a:solidFill>
              </a:rPr>
              <a:t>BÀI </a:t>
            </a:r>
            <a:r>
              <a:rPr lang="en-US" sz="4800" b="1" smtClean="0">
                <a:solidFill>
                  <a:schemeClr val="accent1"/>
                </a:solidFill>
              </a:rPr>
              <a:t>5</a:t>
            </a:r>
            <a:r>
              <a:rPr lang="en-US" sz="4800" b="1"/>
              <a:t/>
            </a:r>
            <a:br>
              <a:rPr lang="en-US" sz="4800" b="1"/>
            </a:br>
            <a:r>
              <a:rPr lang="en-US" sz="4800" b="1" smtClean="0"/>
              <a:t>DỮ LIỆU LOGIC</a:t>
            </a:r>
            <a:endParaRPr lang="en-US" sz="4800" b="1"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pPr algn="ctr"/>
            <a:r>
              <a:rPr lang="en-US" sz="2400" smtClean="0">
                <a:solidFill>
                  <a:schemeClr val="tx1">
                    <a:lumMod val="85000"/>
                    <a:lumOff val="15000"/>
                  </a:schemeClr>
                </a:solidFill>
              </a:rPr>
              <a:t>Hoàng thị thanh tâm</a:t>
            </a:r>
            <a:endParaRPr lang="en-US" sz="2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59" y="1799517"/>
            <a:ext cx="10953921"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một biểu thức lôgic, phép toán đặt trong dấu ngoặc có độ ưu tiên cao nhất.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không có dấu ngoặc thì phép phủ định được thực hiện trước.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phép toán lôgic ˄ và ˅ có độ ưu tiên ngang nhau, được thực hiện tuần tự từ trái sang phải</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818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959" y="325559"/>
            <a:ext cx="10953921" cy="1538883"/>
          </a:xfrm>
          <a:prstGeom prst="rect">
            <a:avLst/>
          </a:prstGeom>
        </p:spPr>
        <p:txBody>
          <a:bodyPr wrap="square">
            <a:spAutoFit/>
          </a:bodyPr>
          <a:lstStyle/>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a:latin typeface="Times New Roman" panose="02020603050405020304" pitchFamily="18" charset="0"/>
                <a:ea typeface="Times New Roman" panose="02020603050405020304" pitchFamily="18" charset="0"/>
                <a:cs typeface="Times New Roman" panose="02020603050405020304" pitchFamily="18" charset="0"/>
              </a:rPr>
              <a:t>phép toán lôgic cũng được mở rộng cho các dãy bit.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Ví </a:t>
            </a:r>
            <a:r>
              <a:rPr lang="vi-VN" sz="2800">
                <a:latin typeface="Times New Roman" panose="02020603050405020304" pitchFamily="18" charset="0"/>
                <a:ea typeface="Times New Roman" panose="02020603050405020304" pitchFamily="18" charset="0"/>
                <a:cs typeface="Times New Roman" panose="02020603050405020304" pitchFamily="18" charset="0"/>
              </a:rPr>
              <a:t>dụ, phép cộng lôgic 2 byte sẽ cộng từng cặp bit tương ứng của 2 byte đó như trong ví dụ Hình5.3.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p:nvPr/>
        </p:nvPicPr>
        <p:blipFill rotWithShape="1">
          <a:blip r:embed="rId2"/>
          <a:srcRect l="67391" t="40504" r="15992" b="45813"/>
          <a:stretch/>
        </p:blipFill>
        <p:spPr bwMode="auto">
          <a:xfrm>
            <a:off x="3072690" y="2780709"/>
            <a:ext cx="5692457" cy="258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03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020" y="1236382"/>
            <a:ext cx="10576560" cy="3908762"/>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Các giá trị logic gồm “Đúng” và “Sai”, được thể hiện tương ứng bởi 1 và 0 trong đại số lôgic.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 p AND q chỉ đúng khi cả p và q đều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p OR q là đúng khi ít nhất một trong p hoặc q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đúng.</a:t>
            </a:r>
          </a:p>
          <a:p>
            <a:pPr marL="342900" marR="0" lvl="0" indent="-342900" algn="just">
              <a:spcBef>
                <a:spcPts val="1200"/>
              </a:spcBef>
              <a:spcAft>
                <a:spcPts val="1200"/>
              </a:spcAft>
              <a:buFont typeface="Symbol" panose="05050102010706020507" pitchFamily="18" charset="2"/>
              <a:buChar char=""/>
            </a:pPr>
            <a:r>
              <a:rPr lang="en-US" sz="2800" smtClean="0">
                <a:latin typeface="Times New Roman" panose="02020603050405020304" pitchFamily="18" charset="0"/>
                <a:ea typeface="Times New Roman" panose="02020603050405020304" pitchFamily="18" charset="0"/>
              </a:rPr>
              <a:t>NOT </a:t>
            </a:r>
            <a:r>
              <a:rPr lang="en-US" sz="2800">
                <a:latin typeface="Times New Roman" panose="02020603050405020304" pitchFamily="18" charset="0"/>
                <a:ea typeface="Times New Roman" panose="02020603050405020304" pitchFamily="18" charset="0"/>
              </a:rPr>
              <a:t>p cho giá trị đúng nếu p sai và cho giá trị sai nếu p đúng.</a:t>
            </a:r>
            <a:endParaRPr lang="en-US" sz="2800"/>
          </a:p>
        </p:txBody>
      </p:sp>
    </p:spTree>
    <p:extLst>
      <p:ext uri="{BB962C8B-B14F-4D97-AF65-F5344CB8AC3E}">
        <p14:creationId xmlns:p14="http://schemas.microsoft.com/office/powerpoint/2010/main" val="33616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79119" y="44450"/>
            <a:ext cx="10988040" cy="4666369"/>
          </a:xfrm>
          <a:prstGeom prst="cloudCallout">
            <a:avLst>
              <a:gd name="adj1" fmla="val -31443"/>
              <a:gd name="adj2" fmla="val 5956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1. Cho mệnh đề p là “Hùng khéo tay”, q là “Hùng chăm chỉ”. Em hay diễn giải bằng lời các mệnh đề “p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 NOT </a:t>
            </a:r>
            <a:r>
              <a:rPr lang="en-US" sz="2800">
                <a:latin typeface="Times New Roman" panose="02020603050405020304" pitchFamily="18" charset="0"/>
                <a:ea typeface="Times New Roman" panose="02020603050405020304" pitchFamily="18" charset="0"/>
                <a:cs typeface="Times New Roman" panose="02020603050405020304" pitchFamily="18" charset="0"/>
              </a:rPr>
              <a:t>q”; “p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a:latin typeface="Times New Roman" panose="02020603050405020304" pitchFamily="18" charset="0"/>
                <a:ea typeface="Times New Roman" panose="02020603050405020304" pitchFamily="18" charset="0"/>
                <a:cs typeface="Times New Roman" panose="02020603050405020304" pitchFamily="18" charset="0"/>
              </a:rPr>
              <a:t> q” và đề xuất một hoàn cảnh thích hợp để phát biểu các mệnh đề đó. Ví dụ, mệnh đề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a:latin typeface="Times New Roman" panose="02020603050405020304" pitchFamily="18" charset="0"/>
                <a:ea typeface="Times New Roman" panose="02020603050405020304" pitchFamily="18" charset="0"/>
                <a:cs typeface="Times New Roman" panose="02020603050405020304" pitchFamily="18" charset="0"/>
              </a:rPr>
              <a:t> p” nghĩa là “Hùng không khéo tay”.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4098" name="Picture 2" descr="đập Vỡ Câu Hỏi GIF - Dấu Hỏi Búa Đập Vỡ - Discover &amp; Shar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396583"/>
            <a:ext cx="2811780" cy="1962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64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19099" y="391902"/>
            <a:ext cx="10988040" cy="1649159"/>
          </a:xfrm>
          <a:prstGeom prst="cloudCallout">
            <a:avLst>
              <a:gd name="adj1" fmla="val -35812"/>
              <a:gd name="adj2" fmla="val 6665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Cho bảng 5.3 như sau. Phương án nào có kết quả sai?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63007" y="2501448"/>
                <a:ext cx="5500224"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Bảng 5.3</a:t>
                </a:r>
                <a:r>
                  <a:rPr lang="en-US" sz="2800">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Giá trị của biểu thức p ˄ </a:t>
                </a:r>
                <a14:m>
                  <m:oMath xmlns:m="http://schemas.openxmlformats.org/officeDocument/2006/math">
                    <m:acc>
                      <m:accPr>
                        <m:chr m:val="̅"/>
                        <m:ctrlPr>
                          <a:rPr lang="en-US" sz="2800" i="1">
                            <a:solidFill>
                              <a:srgbClr val="000000"/>
                            </a:solidFill>
                            <a:latin typeface="Cambria Math" panose="02040503050406030204" pitchFamily="18" charset="0"/>
                            <a:cs typeface="Times New Roman" panose="02020603050405020304" pitchFamily="18" charset="0"/>
                          </a:rPr>
                        </m:ctrlPr>
                      </m:accPr>
                      <m:e>
                        <m:r>
                          <m:rPr>
                            <m:sty m:val="p"/>
                          </m:rPr>
                          <a:rPr lang="fr-FR" sz="28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q</m:t>
                        </m:r>
                      </m:e>
                    </m:acc>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3163007" y="2501448"/>
                <a:ext cx="5500224" cy="523220"/>
              </a:xfrm>
              <a:prstGeom prst="rect">
                <a:avLst/>
              </a:prstGeom>
              <a:blipFill>
                <a:blip r:embed="rId2"/>
                <a:stretch>
                  <a:fillRect l="-2328"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83767391"/>
                  </p:ext>
                </p:extLst>
              </p:nvPr>
            </p:nvGraphicFramePr>
            <p:xfrm>
              <a:off x="1737361" y="3210736"/>
              <a:ext cx="8892538" cy="2903342"/>
            </p:xfrm>
            <a:graphic>
              <a:graphicData uri="http://schemas.openxmlformats.org/drawingml/2006/table">
                <a:tbl>
                  <a:tblPr firstRow="1" firstCol="1" bandRow="1">
                    <a:tableStyleId>{5C22544A-7EE6-4342-B048-85BDC9FD1C3A}</a:tableStyleId>
                  </a:tblPr>
                  <a:tblGrid>
                    <a:gridCol w="2294877">
                      <a:extLst>
                        <a:ext uri="{9D8B030D-6E8A-4147-A177-3AD203B41FA5}">
                          <a16:colId xmlns:a16="http://schemas.microsoft.com/office/drawing/2014/main" val="1578863093"/>
                        </a:ext>
                      </a:extLst>
                    </a:gridCol>
                    <a:gridCol w="1065053">
                      <a:extLst>
                        <a:ext uri="{9D8B030D-6E8A-4147-A177-3AD203B41FA5}">
                          <a16:colId xmlns:a16="http://schemas.microsoft.com/office/drawing/2014/main" val="848457005"/>
                        </a:ext>
                      </a:extLst>
                    </a:gridCol>
                    <a:gridCol w="2766304">
                      <a:extLst>
                        <a:ext uri="{9D8B030D-6E8A-4147-A177-3AD203B41FA5}">
                          <a16:colId xmlns:a16="http://schemas.microsoft.com/office/drawing/2014/main" val="3202383509"/>
                        </a:ext>
                      </a:extLst>
                    </a:gridCol>
                    <a:gridCol w="2766304">
                      <a:extLst>
                        <a:ext uri="{9D8B030D-6E8A-4147-A177-3AD203B41FA5}">
                          <a16:colId xmlns:a16="http://schemas.microsoft.com/office/drawing/2014/main" val="2775919333"/>
                        </a:ext>
                      </a:extLst>
                    </a:gridCol>
                  </a:tblGrid>
                  <a:tr h="94043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Phương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 ˄  </a:t>
                          </a:r>
                          <a14:m>
                            <m:oMath xmlns:m="http://schemas.openxmlformats.org/officeDocument/2006/math">
                              <m:acc>
                                <m:accPr>
                                  <m:chr m:val="̅"/>
                                  <m:ctrlPr>
                                    <a:rPr lang="en-US" sz="2800" i="1">
                                      <a:effectLst/>
                                      <a:latin typeface="Cambria Math" panose="02040503050406030204" pitchFamily="18" charset="0"/>
                                    </a:rPr>
                                  </m:ctrlPr>
                                </m:accPr>
                                <m:e>
                                  <m:r>
                                    <a:rPr lang="fr-FR" sz="2800">
                                      <a:effectLst/>
                                      <a:latin typeface="Cambria Math" panose="02040503050406030204" pitchFamily="18" charset="0"/>
                                    </a:rPr>
                                    <m:t>𝐪</m:t>
                                  </m:r>
                                </m:e>
                              </m:acc>
                            </m:oMath>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2133878"/>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7431106"/>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910993"/>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01096"/>
                      </a:ext>
                    </a:extLst>
                  </a:tr>
                  <a:tr h="436524">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562009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83767391"/>
                  </p:ext>
                </p:extLst>
              </p:nvPr>
            </p:nvGraphicFramePr>
            <p:xfrm>
              <a:off x="1737361" y="3210736"/>
              <a:ext cx="8892538" cy="2903342"/>
            </p:xfrm>
            <a:graphic>
              <a:graphicData uri="http://schemas.openxmlformats.org/drawingml/2006/table">
                <a:tbl>
                  <a:tblPr firstRow="1" firstCol="1" bandRow="1">
                    <a:tableStyleId>{5C22544A-7EE6-4342-B048-85BDC9FD1C3A}</a:tableStyleId>
                  </a:tblPr>
                  <a:tblGrid>
                    <a:gridCol w="2294877">
                      <a:extLst>
                        <a:ext uri="{9D8B030D-6E8A-4147-A177-3AD203B41FA5}">
                          <a16:colId xmlns:a16="http://schemas.microsoft.com/office/drawing/2014/main" val="1578863093"/>
                        </a:ext>
                      </a:extLst>
                    </a:gridCol>
                    <a:gridCol w="1065053">
                      <a:extLst>
                        <a:ext uri="{9D8B030D-6E8A-4147-A177-3AD203B41FA5}">
                          <a16:colId xmlns:a16="http://schemas.microsoft.com/office/drawing/2014/main" val="848457005"/>
                        </a:ext>
                      </a:extLst>
                    </a:gridCol>
                    <a:gridCol w="2766304">
                      <a:extLst>
                        <a:ext uri="{9D8B030D-6E8A-4147-A177-3AD203B41FA5}">
                          <a16:colId xmlns:a16="http://schemas.microsoft.com/office/drawing/2014/main" val="3202383509"/>
                        </a:ext>
                      </a:extLst>
                    </a:gridCol>
                    <a:gridCol w="2766304">
                      <a:extLst>
                        <a:ext uri="{9D8B030D-6E8A-4147-A177-3AD203B41FA5}">
                          <a16:colId xmlns:a16="http://schemas.microsoft.com/office/drawing/2014/main" val="2775919333"/>
                        </a:ext>
                      </a:extLst>
                    </a:gridCol>
                  </a:tblGrid>
                  <a:tr h="94043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Phương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221806" t="-645" r="-881" b="-226452"/>
                          </a:stretch>
                        </a:blipFill>
                      </a:tcPr>
                    </a:tc>
                    <a:extLst>
                      <a:ext uri="{0D108BD9-81ED-4DB2-BD59-A6C34878D82A}">
                        <a16:rowId xmlns:a16="http://schemas.microsoft.com/office/drawing/2014/main" val="1282133878"/>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7431106"/>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3910993"/>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0801096"/>
                      </a:ext>
                    </a:extLst>
                  </a:tr>
                  <a:tr h="490728">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5620093"/>
                      </a:ext>
                    </a:extLst>
                  </a:tr>
                </a:tbl>
              </a:graphicData>
            </a:graphic>
          </p:graphicFrame>
        </mc:Fallback>
      </mc:AlternateContent>
      <p:pic>
        <p:nvPicPr>
          <p:cNvPr id="5122" name="Picture 2" descr="Dấu Hỏi GIF - Dấu Hỏi Xong Quesition Mark - Discover &amp; Share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2041060"/>
            <a:ext cx="2095316" cy="116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1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802460"/>
            <a:ext cx="10877266" cy="2923877"/>
          </a:xfrm>
          <a:prstGeom prst="rect">
            <a:avLst/>
          </a:prstGeom>
        </p:spPr>
        <p:txBody>
          <a:bodyPr wrap="square">
            <a:spAutoFit/>
          </a:bodyPr>
          <a:lstStyle/>
          <a:p>
            <a:pPr algn="just">
              <a:spcBef>
                <a:spcPts val="1200"/>
              </a:spcBef>
              <a:spcAft>
                <a:spcPts val="1200"/>
              </a:spcAft>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BIỂU DIỄN DỮ LIỆU LÔGIC </a:t>
            </a:r>
            <a:endParaRPr lang="en-US" sz="32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cuộc sống, những sự vật/ hiện tượng có hai trạng thái đối lập như “sáng/tối”, “bật/tắt”, “có/không” … đều có thể coi là thể hiện của hai đại lượng lôgic “Đúng/Sai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346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 y="488561"/>
            <a:ext cx="11399520" cy="4770537"/>
          </a:xfrm>
          <a:prstGeom prst="rect">
            <a:avLst/>
          </a:prstGeom>
        </p:spPr>
        <p:txBody>
          <a:bodyPr wrap="square">
            <a:spAutoFit/>
          </a:bodyPr>
          <a:lstStyle/>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tin học,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quy </a:t>
            </a:r>
            <a:r>
              <a:rPr lang="en-US" sz="2800">
                <a:latin typeface="Times New Roman" panose="02020603050405020304" pitchFamily="18" charset="0"/>
                <a:ea typeface="Times New Roman" panose="02020603050405020304" pitchFamily="18" charset="0"/>
                <a:cs typeface="Times New Roman" panose="02020603050405020304" pitchFamily="18" charset="0"/>
              </a:rPr>
              <a:t>ước 1 là “Đúng”, 0 là “Sai”.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Tuy </a:t>
            </a:r>
            <a:r>
              <a:rPr lang="en-US" sz="2800">
                <a:latin typeface="Times New Roman" panose="02020603050405020304" pitchFamily="18" charset="0"/>
                <a:ea typeface="Times New Roman" panose="02020603050405020304" pitchFamily="18" charset="0"/>
                <a:cs typeface="Times New Roman" panose="02020603050405020304" pitchFamily="18" charset="0"/>
              </a:rPr>
              <a:t>nhiên, một số ngôn ngữ lập trình có quy ước riêng, không mã hóa các đại lượng lôgic bởi 1 bit.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Chẳng hạn:</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Ngôn </a:t>
            </a:r>
            <a:r>
              <a:rPr lang="en-US" sz="2800">
                <a:latin typeface="Times New Roman" panose="02020603050405020304" pitchFamily="18" charset="0"/>
                <a:ea typeface="Times New Roman" panose="02020603050405020304" pitchFamily="18" charset="0"/>
                <a:cs typeface="Times New Roman" panose="02020603050405020304" pitchFamily="18" charset="0"/>
              </a:rPr>
              <a:t>ngữ lập trình Python coi số 0 thể hiện giá trị Sai còn một số bất kỳ khác 0 thể hiện giá trị Đúng.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tiếng Anh, đúng là True, sai là False nên có ngôn ngữ lập trình dùng ngay hai ký tự “T” và “F” để biểu diễn dữ liệu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722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412" y="1761720"/>
            <a:ext cx="9959340" cy="2862322"/>
          </a:xfrm>
          <a:prstGeom prst="rect">
            <a:avLst/>
          </a:prstGeom>
        </p:spPr>
        <p:txBody>
          <a:bodyPr wrap="square">
            <a:spAutoFit/>
          </a:bodyPr>
          <a:lstStyle/>
          <a:p>
            <a:pPr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Chỉ cần 1 bit để biểu diễn dữ liệu lôgic, bit có giá trị bằng 1 cho giá trị đúng và bit có giá trị bằng 0 có giá trị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sai.</a:t>
            </a:r>
          </a:p>
          <a:p>
            <a:pPr marL="342900" marR="0" lvl="0" indent="-342900" algn="just">
              <a:spcBef>
                <a:spcPts val="1200"/>
              </a:spcBef>
              <a:spcAft>
                <a:spcPts val="1200"/>
              </a:spcAft>
              <a:buFont typeface="Symbol" panose="05050102010706020507" pitchFamily="18" charset="2"/>
              <a:buChar char=""/>
            </a:pPr>
            <a:r>
              <a:rPr lang="en-US" sz="2800" smtClean="0">
                <a:latin typeface="Times New Roman" panose="02020603050405020304" pitchFamily="18" charset="0"/>
                <a:ea typeface="Times New Roman" panose="02020603050405020304" pitchFamily="18" charset="0"/>
              </a:rPr>
              <a:t>Trên </a:t>
            </a:r>
            <a:r>
              <a:rPr lang="en-US" sz="2800">
                <a:latin typeface="Times New Roman" panose="02020603050405020304" pitchFamily="18" charset="0"/>
                <a:ea typeface="Times New Roman" panose="02020603050405020304" pitchFamily="18" charset="0"/>
              </a:rPr>
              <a:t>thực tế, có thể biểu diễn dữ liệu lôgic theo các cách khác miễn là tạo ra hai trạng thái đối lập.</a:t>
            </a:r>
            <a:endParaRPr lang="en-US" sz="2800"/>
          </a:p>
        </p:txBody>
      </p:sp>
    </p:spTree>
    <p:extLst>
      <p:ext uri="{BB962C8B-B14F-4D97-AF65-F5344CB8AC3E}">
        <p14:creationId xmlns:p14="http://schemas.microsoft.com/office/powerpoint/2010/main" val="28516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07920" y="961165"/>
            <a:ext cx="6096000" cy="3157764"/>
          </a:xfrm>
          <a:prstGeom prst="cloudCallout">
            <a:avLst>
              <a:gd name="adj1" fmla="val 53792"/>
              <a:gd name="adj2" fmla="val 46575"/>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Em hãy tìm một vài ví dụ về thông tin có hai giá trị đối lập, có thể quy về kiểu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148" name="Picture 4" descr="Ảnh động cute đẹp - Học Điện Tử"/>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03920" y="3490595"/>
            <a:ext cx="34861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9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 y="1434930"/>
            <a:ext cx="6096000" cy="2569934"/>
          </a:xfrm>
          <a:prstGeom prst="rect">
            <a:avLst/>
          </a:prstGeom>
        </p:spPr>
        <p:txBody>
          <a:bodyPr>
            <a:spAutoFit/>
          </a:bodyPr>
          <a:lstStyle/>
          <a:p>
            <a:pPr marR="18415" algn="just">
              <a:lnSpc>
                <a:spcPct val="115000"/>
              </a:lnSpc>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Một hình tạo bởi nửa hình tròn đơn vị và một hình chữ nhật trong mặt phẳng tọa độ như minh họa trong Hình 5.4. Hãy viết biểu thức lôgic mô tả hình vẽ.</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 Word&#10;&#10;Description automatically generated"/>
          <p:cNvPicPr/>
          <p:nvPr/>
        </p:nvPicPr>
        <p:blipFill rotWithShape="1">
          <a:blip r:embed="rId2"/>
          <a:srcRect l="82931" t="45156" r="4606" b="32950"/>
          <a:stretch/>
        </p:blipFill>
        <p:spPr bwMode="auto">
          <a:xfrm>
            <a:off x="8158184" y="1568452"/>
            <a:ext cx="3168968" cy="226313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p:cNvSpPr/>
              <p:nvPr/>
            </p:nvSpPr>
            <p:spPr>
              <a:xfrm>
                <a:off x="756251" y="4399051"/>
                <a:ext cx="6096000" cy="1083374"/>
              </a:xfrm>
              <a:prstGeom prst="rect">
                <a:avLst/>
              </a:prstGeom>
            </p:spPr>
            <p:txBody>
              <a:bodyPr>
                <a:spAutoFit/>
              </a:bodyPr>
              <a:lstStyle/>
              <a:p>
                <a:pPr algn="just">
                  <a:lnSpc>
                    <a:spcPct val="115000"/>
                  </a:lnSpc>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Tại sao p˄</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luôn luôn bằng 0, còn p˅ </a:t>
                </a:r>
                <a14:m>
                  <m:oMath xmlns:m="http://schemas.openxmlformats.org/officeDocument/2006/math">
                    <m:acc>
                      <m:accPr>
                        <m:chr m:val="̅"/>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a:latin typeface="Cambria Math" panose="02040503050406030204" pitchFamily="18" charset="0"/>
                            <a:ea typeface="Times New Roman" panose="02020603050405020304" pitchFamily="18" charset="0"/>
                            <a:cs typeface="Times New Roman" panose="02020603050405020304" pitchFamily="18" charset="0"/>
                          </a:rPr>
                          <m:t>𝑝</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luôn luôn bằng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56251" y="4399051"/>
                <a:ext cx="6096000" cy="1083374"/>
              </a:xfrm>
              <a:prstGeom prst="rect">
                <a:avLst/>
              </a:prstGeom>
              <a:blipFill>
                <a:blip r:embed="rId3"/>
                <a:stretch>
                  <a:fillRect l="-2000" t="-3955" r="-2100" b="-11864"/>
                </a:stretch>
              </a:blipFill>
            </p:spPr>
            <p:txBody>
              <a:bodyPr/>
              <a:lstStyle/>
              <a:p>
                <a:r>
                  <a:rPr lang="en-US">
                    <a:noFill/>
                  </a:rPr>
                  <a:t> </a:t>
                </a:r>
              </a:p>
            </p:txBody>
          </p:sp>
        </mc:Fallback>
      </mc:AlternateContent>
      <p:sp>
        <p:nvSpPr>
          <p:cNvPr id="5" name="Rectangle 4"/>
          <p:cNvSpPr/>
          <p:nvPr/>
        </p:nvSpPr>
        <p:spPr>
          <a:xfrm>
            <a:off x="4429091" y="322662"/>
            <a:ext cx="2830903" cy="678327"/>
          </a:xfrm>
          <a:prstGeom prst="rect">
            <a:avLst/>
          </a:prstGeom>
        </p:spPr>
        <p:txBody>
          <a:bodyPr wrap="none">
            <a:spAutoFit/>
          </a:bodyPr>
          <a:lstStyle/>
          <a:p>
            <a:pPr algn="just">
              <a:lnSpc>
                <a:spcPct val="115000"/>
              </a:lnSpc>
            </a:pPr>
            <a:r>
              <a:rPr lang="nl-NL"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36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808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51460" y="209768"/>
            <a:ext cx="11940540" cy="5420672"/>
          </a:xfrm>
          <a:prstGeom prst="cloudCallout">
            <a:avLst>
              <a:gd name="adj1" fmla="val -31937"/>
              <a:gd name="adj2" fmla="val 54487"/>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Việc thiết kế các mạch điện tử của máy tính có liên quan đến logic toán mà người có đóng góp nhiều nhất cho ngành Toán học này là nhà toán học người Anh George Boole (1815 - 1864). Ông đã xây dựng nên đại số học logic, trong đó có các phép toán liên quan đến các yếu tố “đúng”, “sai”. Vậy phép toán trên các yếu tố “đúng”, “sai” là các phép toán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76022"/>
            <a:ext cx="2107565" cy="170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 y="1430176"/>
            <a:ext cx="6873240" cy="4124206"/>
          </a:xfrm>
          <a:prstGeom prst="rect">
            <a:avLst/>
          </a:prstGeom>
        </p:spPr>
        <p:txBody>
          <a:bodyPr wrap="square">
            <a:spAutoFit/>
          </a:bodyPr>
          <a:lstStyle/>
          <a:p>
            <a:pPr algn="just">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nl-NL" sz="2800">
                <a:latin typeface="Times New Roman" panose="02020603050405020304" pitchFamily="18" charset="0"/>
                <a:ea typeface="Times New Roman" panose="02020603050405020304" pitchFamily="18" charset="0"/>
                <a:cs typeface="Times New Roman" panose="02020603050405020304" pitchFamily="18" charset="0"/>
              </a:rPr>
              <a:t> Trong mạch điện có các công tắc và bóng đèn, ta quy ước các công tắc đóng thể hiện giá trị lôgic 1 và công tắc mở thể hiện giá trị lôgic 0, đèn sáng thể hiện giá trị lôgic 1 còn đèn tắt thể hiện lôgic 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 Cho </a:t>
            </a:r>
            <a:r>
              <a:rPr lang="nl-NL" sz="2800">
                <a:latin typeface="Times New Roman" panose="02020603050405020304" pitchFamily="18" charset="0"/>
                <a:ea typeface="Times New Roman" panose="02020603050405020304" pitchFamily="18" charset="0"/>
                <a:cs typeface="Times New Roman" panose="02020603050405020304" pitchFamily="18" charset="0"/>
              </a:rPr>
              <a:t>một mạch điện nối tiếp có hai công tắc K1 và K2, nối với một bóng đèn Như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Hình </a:t>
            </a:r>
            <a:r>
              <a:rPr lang="nl-NL" sz="2800">
                <a:latin typeface="Times New Roman" panose="02020603050405020304" pitchFamily="18" charset="0"/>
                <a:ea typeface="Times New Roman" panose="02020603050405020304" pitchFamily="18" charset="0"/>
                <a:cs typeface="Times New Roman" panose="02020603050405020304" pitchFamily="18" charset="0"/>
              </a:rPr>
              <a:t>5.5. Giá trị lôgic của đèn được tính qua giá trị lôgic của các công tắc K1 và K2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Graphical user interface, application, Word&#10;&#10;Description automatically generated"/>
          <p:cNvPicPr/>
          <p:nvPr/>
        </p:nvPicPr>
        <p:blipFill rotWithShape="1">
          <a:blip r:embed="rId2"/>
          <a:srcRect l="71392" t="48713" r="15376" b="39519"/>
          <a:stretch/>
        </p:blipFill>
        <p:spPr bwMode="auto">
          <a:xfrm>
            <a:off x="8488680" y="2748719"/>
            <a:ext cx="3375660" cy="2057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9186498" y="5075219"/>
            <a:ext cx="1454244" cy="410882"/>
          </a:xfrm>
          <a:prstGeom prst="rect">
            <a:avLst/>
          </a:prstGeom>
        </p:spPr>
        <p:txBody>
          <a:bodyPr wrap="none">
            <a:spAutoFit/>
          </a:bodyPr>
          <a:lstStyle/>
          <a:p>
            <a:pPr marL="457200" marR="0" algn="ctr">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Hình 5.5</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4514693" y="322662"/>
            <a:ext cx="2659702" cy="678327"/>
          </a:xfrm>
          <a:prstGeom prst="rect">
            <a:avLst/>
          </a:prstGeom>
        </p:spPr>
        <p:txBody>
          <a:bodyPr wrap="none">
            <a:spAutoFit/>
          </a:bodyPr>
          <a:lstStyle/>
          <a:p>
            <a:pPr algn="just">
              <a:lnSpc>
                <a:spcPct val="115000"/>
              </a:lnSpc>
            </a:pPr>
            <a:r>
              <a:rPr lang="nl-NL" sz="36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956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660" y="1866012"/>
            <a:ext cx="6096000" cy="2074414"/>
          </a:xfrm>
          <a:prstGeom prst="rect">
            <a:avLst/>
          </a:prstGeom>
        </p:spPr>
        <p:txBody>
          <a:bodyPr>
            <a:spAutoFit/>
          </a:bodyPr>
          <a:lstStyle/>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a:latin typeface="Times New Roman" panose="02020603050405020304" pitchFamily="18" charset="0"/>
                <a:ea typeface="Times New Roman" panose="02020603050405020304" pitchFamily="18" charset="0"/>
                <a:cs typeface="Times New Roman" panose="02020603050405020304" pitchFamily="18" charset="0"/>
              </a:rPr>
              <a:t>mạch điện mắc song song như Hình 5.6. Giá trị lôgic của đèn được tính qua giá trị lôgic của các công tắc K1 và K2 như thế nào?</a:t>
            </a:r>
          </a:p>
        </p:txBody>
      </p:sp>
      <p:pic>
        <p:nvPicPr>
          <p:cNvPr id="5" name="Picture 4" descr="Graphical user interface, application, Word&#10;&#10;Description automatically generated"/>
          <p:cNvPicPr/>
          <p:nvPr/>
        </p:nvPicPr>
        <p:blipFill rotWithShape="1">
          <a:blip r:embed="rId2"/>
          <a:srcRect l="70161" t="68418" r="14760" b="17898"/>
          <a:stretch/>
        </p:blipFill>
        <p:spPr bwMode="auto">
          <a:xfrm>
            <a:off x="8126730" y="1927148"/>
            <a:ext cx="3600450" cy="17812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957898" y="4121829"/>
            <a:ext cx="1454244" cy="385362"/>
          </a:xfrm>
          <a:prstGeom prst="rect">
            <a:avLst/>
          </a:prstGeom>
        </p:spPr>
        <p:txBody>
          <a:bodyPr wrap="none">
            <a:spAutoFit/>
          </a:bodyPr>
          <a:lstStyle/>
          <a:p>
            <a:pPr marL="457200" marR="0" algn="ctr">
              <a:lnSpc>
                <a:spcPct val="115000"/>
              </a:lnSpc>
              <a:spcBef>
                <a:spcPts val="0"/>
              </a:spcBef>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Hình </a:t>
            </a:r>
            <a:r>
              <a:rPr lang="en-US" smtClean="0">
                <a:latin typeface="Times New Roman" panose="02020603050405020304" pitchFamily="18" charset="0"/>
                <a:ea typeface="Times New Roman" panose="02020603050405020304" pitchFamily="18" charset="0"/>
                <a:cs typeface="Times New Roman" panose="02020603050405020304" pitchFamily="18" charset="0"/>
              </a:rPr>
              <a:t>5.6</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682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2844265"/>
              </p:ext>
            </p:extLst>
          </p:nvPr>
        </p:nvGraphicFramePr>
        <p:xfrm>
          <a:off x="1249680" y="3809999"/>
          <a:ext cx="9692640" cy="2453640"/>
        </p:xfrm>
        <a:graphic>
          <a:graphicData uri="http://schemas.openxmlformats.org/drawingml/2006/table">
            <a:tbl>
              <a:tblPr firstRow="1" firstCol="1" bandRow="1">
                <a:tableStyleId>{5C22544A-7EE6-4342-B048-85BDC9FD1C3A}</a:tableStyleId>
              </a:tblPr>
              <a:tblGrid>
                <a:gridCol w="3665284">
                  <a:extLst>
                    <a:ext uri="{9D8B030D-6E8A-4147-A177-3AD203B41FA5}">
                      <a16:colId xmlns:a16="http://schemas.microsoft.com/office/drawing/2014/main" val="880601053"/>
                    </a:ext>
                  </a:extLst>
                </a:gridCol>
                <a:gridCol w="3884183">
                  <a:extLst>
                    <a:ext uri="{9D8B030D-6E8A-4147-A177-3AD203B41FA5}">
                      <a16:colId xmlns:a16="http://schemas.microsoft.com/office/drawing/2014/main" val="4006986236"/>
                    </a:ext>
                  </a:extLst>
                </a:gridCol>
                <a:gridCol w="2143173">
                  <a:extLst>
                    <a:ext uri="{9D8B030D-6E8A-4147-A177-3AD203B41FA5}">
                      <a16:colId xmlns:a16="http://schemas.microsoft.com/office/drawing/2014/main" val="883653247"/>
                    </a:ext>
                  </a:extLst>
                </a:gridCol>
              </a:tblGrid>
              <a:tr h="484632">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Ngày mai trời lạnh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Ngày mai trời có mưa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Dự báo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1760048"/>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8966916"/>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2792482"/>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6951485"/>
                  </a:ext>
                </a:extLst>
              </a:tr>
              <a:tr h="484632">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3020898"/>
                  </a:ext>
                </a:extLst>
              </a:tr>
            </a:tbl>
          </a:graphicData>
        </a:graphic>
      </p:graphicFrame>
      <p:sp>
        <p:nvSpPr>
          <p:cNvPr id="4" name="Cloud Callout 3"/>
          <p:cNvSpPr/>
          <p:nvPr/>
        </p:nvSpPr>
        <p:spPr>
          <a:xfrm>
            <a:off x="0" y="0"/>
            <a:ext cx="12192000" cy="3642673"/>
          </a:xfrm>
          <a:prstGeom prst="cloudCallout">
            <a:avLst>
              <a:gd name="adj1" fmla="val -42395"/>
              <a:gd name="adj2" fmla="val 4618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vi-VN" sz="2600">
                <a:latin typeface="Times New Roman" panose="02020603050405020304" pitchFamily="18" charset="0"/>
                <a:ea typeface="Times New Roman" panose="02020603050405020304" pitchFamily="18" charset="0"/>
                <a:cs typeface="Times New Roman" panose="02020603050405020304" pitchFamily="18" charset="0"/>
              </a:rPr>
              <a:t>Dự báo thời tiết cho biết “Ngày mai trời lạnh có mưa”. Thực tế thì không phải khi nào dự báo thời tiết cũng đúng. Có bốn trường hợp có thể xảy ra như Bảng 5.1, trường hợp nào dự báo là đúng? Trường hợp nào dự báo là sai?</a:t>
            </a:r>
            <a:endParaRPr lang="en-US" sz="2600">
              <a:latin typeface="Times New Roman" panose="02020603050405020304" pitchFamily="18" charset="0"/>
              <a:ea typeface="Times New Roman" panose="02020603050405020304" pitchFamily="18" charset="0"/>
              <a:cs typeface="Arial" panose="020B0604020202020204" pitchFamily="34" charset="0"/>
            </a:endParaRPr>
          </a:p>
          <a:p>
            <a:pPr algn="ctr">
              <a:lnSpc>
                <a:spcPct val="115000"/>
              </a:lnSpc>
            </a:pPr>
            <a:r>
              <a:rPr lang="vi-VN" sz="2600">
                <a:latin typeface="Times New Roman" panose="02020603050405020304" pitchFamily="18" charset="0"/>
                <a:ea typeface="Times New Roman" panose="02020603050405020304" pitchFamily="18" charset="0"/>
                <a:cs typeface="Times New Roman" panose="02020603050405020304" pitchFamily="18" charset="0"/>
              </a:rPr>
              <a:t>Bảng 5.1. Các trường hợp dự báo</a:t>
            </a:r>
            <a:endParaRPr lang="en-US" sz="26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1" name="Picture 3" descr="Ảnh Động Powerpoint Đẹp ❤️ Tải 777+ Hình Động PPT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29112"/>
            <a:ext cx="1033145" cy="172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61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idx="4294967295"/>
          </p:nvPr>
        </p:nvSpPr>
        <p:spPr>
          <a:xfrm>
            <a:off x="441960" y="252095"/>
            <a:ext cx="11125200" cy="593725"/>
          </a:xfrm>
        </p:spPr>
        <p:txBody>
          <a:bodyPr>
            <a:noAutofit/>
          </a:bodyPr>
          <a:lstStyle/>
          <a:p>
            <a:r>
              <a:rPr lang="en-US" sz="3200" b="1">
                <a:solidFill>
                  <a:srgbClr val="C00000"/>
                </a:solidFill>
              </a:rPr>
              <a:t>1. CÁC GIÁ TRỊ CHÂN LÍ VÀ CÁC PHÉP TOÁN LÔGIC</a:t>
            </a:r>
            <a:endParaRPr lang="en-US" sz="3200">
              <a:solidFill>
                <a:srgbClr val="C00000"/>
              </a:solidFill>
            </a:endParaRPr>
          </a:p>
        </p:txBody>
      </p:sp>
      <p:sp>
        <p:nvSpPr>
          <p:cNvPr id="6" name="Rectangle 5"/>
          <p:cNvSpPr/>
          <p:nvPr/>
        </p:nvSpPr>
        <p:spPr>
          <a:xfrm>
            <a:off x="441960" y="1443569"/>
            <a:ext cx="11353800" cy="2431435"/>
          </a:xfrm>
          <a:prstGeom prst="rect">
            <a:avLst/>
          </a:prstGeom>
        </p:spPr>
        <p:txBody>
          <a:bodyPr wrap="square">
            <a:spAutoFit/>
          </a:bodyPr>
          <a:lstStyle/>
          <a:p>
            <a:pPr algn="just">
              <a:spcBef>
                <a:spcPts val="1200"/>
              </a:spcBef>
              <a:spcAft>
                <a:spcPts val="1200"/>
              </a:spcAft>
            </a:pPr>
            <a:r>
              <a:rPr lang="en-US" sz="2800" b="1">
                <a:solidFill>
                  <a:srgbClr val="E66914"/>
                </a:solidFill>
                <a:latin typeface="Times New Roman" panose="02020603050405020304" pitchFamily="18" charset="0"/>
                <a:ea typeface="Times New Roman" panose="02020603050405020304" pitchFamily="18" charset="0"/>
                <a:cs typeface="Times New Roman" panose="02020603050405020304" pitchFamily="18" charset="0"/>
              </a:rPr>
              <a:t>a) Lôgic mệnh đề</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Mệnh đề là một khẳng định có tính chất hoặc đúng hoặc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800">
                <a:latin typeface="Times New Roman" panose="02020603050405020304" pitchFamily="18" charset="0"/>
                <a:ea typeface="Times New Roman" panose="02020603050405020304" pitchFamily="18" charset="0"/>
                <a:cs typeface="Times New Roman" panose="02020603050405020304" pitchFamily="18" charset="0"/>
              </a:rPr>
              <a:t>“Hà Nội là Thủ đô của Việt Nam” là một mệnh đề đúng, còn “9 là số nguyên tố” là một mệnh đề sai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825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idx="4294967295"/>
          </p:nvPr>
        </p:nvSpPr>
        <p:spPr>
          <a:xfrm>
            <a:off x="441960" y="252095"/>
            <a:ext cx="11125200" cy="593725"/>
          </a:xfrm>
        </p:spPr>
        <p:txBody>
          <a:bodyPr>
            <a:noAutofit/>
          </a:bodyPr>
          <a:lstStyle/>
          <a:p>
            <a:r>
              <a:rPr lang="en-US" sz="3200" b="1">
                <a:solidFill>
                  <a:srgbClr val="C00000"/>
                </a:solidFill>
              </a:rPr>
              <a:t>1. CÁC GIÁ TRỊ CHÂN LÍ VÀ CÁC PHÉP TOÁN LÔGIC</a:t>
            </a:r>
            <a:endParaRPr lang="en-US" sz="3200">
              <a:solidFill>
                <a:srgbClr val="C00000"/>
              </a:solidFill>
            </a:endParaRPr>
          </a:p>
        </p:txBody>
      </p:sp>
      <p:sp>
        <p:nvSpPr>
          <p:cNvPr id="6" name="Rectangle 5"/>
          <p:cNvSpPr/>
          <p:nvPr/>
        </p:nvSpPr>
        <p:spPr>
          <a:xfrm>
            <a:off x="441960" y="1470864"/>
            <a:ext cx="11353800" cy="3293209"/>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“Đúng” hay “Sai” chính là </a:t>
            </a:r>
            <a:r>
              <a:rPr lang="en-US" sz="2800">
                <a:solidFill>
                  <a:srgbClr val="EB6E19"/>
                </a:solidFill>
                <a:latin typeface="Times New Roman" panose="02020603050405020304" pitchFamily="18" charset="0"/>
                <a:ea typeface="Times New Roman" panose="02020603050405020304" pitchFamily="18" charset="0"/>
                <a:cs typeface="Times New Roman" panose="02020603050405020304" pitchFamily="18" charset="0"/>
              </a:rPr>
              <a:t>giá trị chân lí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mệnh đề mà nó thể hiện. Các giá trị đó thường được gọi là các </a:t>
            </a:r>
            <a:r>
              <a:rPr lang="en-US" sz="2800">
                <a:solidFill>
                  <a:srgbClr val="EB6E19"/>
                </a:solidFill>
                <a:latin typeface="Times New Roman" panose="02020603050405020304" pitchFamily="18" charset="0"/>
                <a:ea typeface="Times New Roman" panose="02020603050405020304" pitchFamily="18" charset="0"/>
                <a:cs typeface="Times New Roman" panose="02020603050405020304" pitchFamily="18" charset="0"/>
              </a:rPr>
              <a:t>giá trị logic.</a:t>
            </a:r>
            <a:r>
              <a:rPr lang="en-US" sz="2800">
                <a:latin typeface="Times New Roman" panose="02020603050405020304" pitchFamily="18" charset="0"/>
                <a:ea typeface="Times New Roman" panose="02020603050405020304" pitchFamily="18" charset="0"/>
                <a:cs typeface="Times New Roman" panose="02020603050405020304" pitchFamily="18" charset="0"/>
              </a:rPr>
              <a:t> Các đại lượng chỉ nhận một trong hai giá trị “Đúng” hoặc “Sai” được gọi là đại lượng logic.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800"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học “3&gt;5” là mệnh đề sai; “2 x 3 = 6” là mệnh đề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1257300" indent="-12573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ngôn ngữ lập trình, các biến hay các hàm cũng có thể mang giá trị lôgic.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5093" y="1156984"/>
            <a:ext cx="10853382" cy="3170099"/>
          </a:xfrm>
          <a:prstGeom prst="rect">
            <a:avLst/>
          </a:prstGeom>
        </p:spPr>
        <p:txBody>
          <a:bodyPr wrap="square">
            <a:spAutoFit/>
          </a:bodyPr>
          <a:lstStyle/>
          <a:p>
            <a:pPr algn="just">
              <a:spcBef>
                <a:spcPts val="1200"/>
              </a:spcBef>
              <a:spcAft>
                <a:spcPts val="1200"/>
              </a:spcAft>
            </a:pPr>
            <a:r>
              <a:rPr lang="en-US" sz="2800" b="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Các phép toán lôgic cơ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1200"/>
              </a:spcBef>
              <a:spcAft>
                <a:spcPts val="1200"/>
              </a:spcAft>
              <a:buFontTx/>
              <a:buChar char="-"/>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hội, còn gọi là phép nhân lôgic, được kí hiệu bởi dấu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1200"/>
              </a:spcBef>
              <a:spcAft>
                <a:spcPts val="1200"/>
              </a:spcAft>
              <a:buFontTx/>
              <a:buChar char="-"/>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800" smtClean="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tuyển, còn gọi là phép cộng lôgic được kí hiệu bởi dấu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1200"/>
              </a:spcBef>
              <a:spcAft>
                <a:spcPts val="1200"/>
              </a:spcAft>
              <a:buFontTx/>
              <a:buChar char="-"/>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phủ định, được kí hiệu bởi dấu gạch ngang trên đầu đối tượng phủ định).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980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840" y="474597"/>
            <a:ext cx="11058099" cy="954107"/>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lôgic của mệnh đề là kết quả của các phép toán được cho trong Bảng 5.2: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2625772246"/>
                  </p:ext>
                </p:extLst>
              </p:nvPr>
            </p:nvGraphicFramePr>
            <p:xfrm>
              <a:off x="1096961" y="2275458"/>
              <a:ext cx="10035855" cy="2709385"/>
            </p:xfrm>
            <a:graphic>
              <a:graphicData uri="http://schemas.openxmlformats.org/drawingml/2006/table">
                <a:tbl>
                  <a:tblPr firstRow="1" firstCol="1" bandRow="1">
                    <a:tableStyleId>{5C22544A-7EE6-4342-B048-85BDC9FD1C3A}</a:tableStyleId>
                  </a:tblPr>
                  <a:tblGrid>
                    <a:gridCol w="2007171">
                      <a:extLst>
                        <a:ext uri="{9D8B030D-6E8A-4147-A177-3AD203B41FA5}">
                          <a16:colId xmlns:a16="http://schemas.microsoft.com/office/drawing/2014/main" val="1742927416"/>
                        </a:ext>
                      </a:extLst>
                    </a:gridCol>
                    <a:gridCol w="2007171">
                      <a:extLst>
                        <a:ext uri="{9D8B030D-6E8A-4147-A177-3AD203B41FA5}">
                          <a16:colId xmlns:a16="http://schemas.microsoft.com/office/drawing/2014/main" val="2575860301"/>
                        </a:ext>
                      </a:extLst>
                    </a:gridCol>
                    <a:gridCol w="2007171">
                      <a:extLst>
                        <a:ext uri="{9D8B030D-6E8A-4147-A177-3AD203B41FA5}">
                          <a16:colId xmlns:a16="http://schemas.microsoft.com/office/drawing/2014/main" val="3950123125"/>
                        </a:ext>
                      </a:extLst>
                    </a:gridCol>
                    <a:gridCol w="2007171">
                      <a:extLst>
                        <a:ext uri="{9D8B030D-6E8A-4147-A177-3AD203B41FA5}">
                          <a16:colId xmlns:a16="http://schemas.microsoft.com/office/drawing/2014/main" val="3106934687"/>
                        </a:ext>
                      </a:extLst>
                    </a:gridCol>
                    <a:gridCol w="2007171">
                      <a:extLst>
                        <a:ext uri="{9D8B030D-6E8A-4147-A177-3AD203B41FA5}">
                          <a16:colId xmlns:a16="http://schemas.microsoft.com/office/drawing/2014/main" val="3870127836"/>
                        </a:ext>
                      </a:extLst>
                    </a:gridCol>
                  </a:tblGrid>
                  <a:tr h="579041">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800" i="1">
                                        <a:effectLst/>
                                        <a:latin typeface="Cambria Math" panose="02040503050406030204" pitchFamily="18" charset="0"/>
                                      </a:rPr>
                                    </m:ctrlPr>
                                  </m:accPr>
                                  <m:e>
                                    <m:r>
                                      <a:rPr lang="en-US" sz="2800">
                                        <a:effectLst/>
                                        <a:latin typeface="Cambria Math" panose="02040503050406030204" pitchFamily="18" charset="0"/>
                                      </a:rPr>
                                      <m:t>𝑝</m:t>
                                    </m:r>
                                  </m:e>
                                </m:acc>
                              </m:oMath>
                            </m:oMathPara>
                          </a14:m>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3484295"/>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062202"/>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560604"/>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261690"/>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8634354"/>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2625772246"/>
                  </p:ext>
                </p:extLst>
              </p:nvPr>
            </p:nvGraphicFramePr>
            <p:xfrm>
              <a:off x="1096961" y="2275458"/>
              <a:ext cx="10035855" cy="2709385"/>
            </p:xfrm>
            <a:graphic>
              <a:graphicData uri="http://schemas.openxmlformats.org/drawingml/2006/table">
                <a:tbl>
                  <a:tblPr firstRow="1" firstCol="1" bandRow="1">
                    <a:tableStyleId>{5C22544A-7EE6-4342-B048-85BDC9FD1C3A}</a:tableStyleId>
                  </a:tblPr>
                  <a:tblGrid>
                    <a:gridCol w="2007171">
                      <a:extLst>
                        <a:ext uri="{9D8B030D-6E8A-4147-A177-3AD203B41FA5}">
                          <a16:colId xmlns:a16="http://schemas.microsoft.com/office/drawing/2014/main" val="1742927416"/>
                        </a:ext>
                      </a:extLst>
                    </a:gridCol>
                    <a:gridCol w="2007171">
                      <a:extLst>
                        <a:ext uri="{9D8B030D-6E8A-4147-A177-3AD203B41FA5}">
                          <a16:colId xmlns:a16="http://schemas.microsoft.com/office/drawing/2014/main" val="2575860301"/>
                        </a:ext>
                      </a:extLst>
                    </a:gridCol>
                    <a:gridCol w="2007171">
                      <a:extLst>
                        <a:ext uri="{9D8B030D-6E8A-4147-A177-3AD203B41FA5}">
                          <a16:colId xmlns:a16="http://schemas.microsoft.com/office/drawing/2014/main" val="3950123125"/>
                        </a:ext>
                      </a:extLst>
                    </a:gridCol>
                    <a:gridCol w="2007171">
                      <a:extLst>
                        <a:ext uri="{9D8B030D-6E8A-4147-A177-3AD203B41FA5}">
                          <a16:colId xmlns:a16="http://schemas.microsoft.com/office/drawing/2014/main" val="3106934687"/>
                        </a:ext>
                      </a:extLst>
                    </a:gridCol>
                    <a:gridCol w="2007171">
                      <a:extLst>
                        <a:ext uri="{9D8B030D-6E8A-4147-A177-3AD203B41FA5}">
                          <a16:colId xmlns:a16="http://schemas.microsoft.com/office/drawing/2014/main" val="3870127836"/>
                        </a:ext>
                      </a:extLst>
                    </a:gridCol>
                  </a:tblGrid>
                  <a:tr h="579041">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p ˅ q</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99697" t="-14737" r="-1212" b="-391579"/>
                          </a:stretch>
                        </a:blipFill>
                      </a:tcPr>
                    </a:tc>
                    <a:extLst>
                      <a:ext uri="{0D108BD9-81ED-4DB2-BD59-A6C34878D82A}">
                        <a16:rowId xmlns:a16="http://schemas.microsoft.com/office/drawing/2014/main" val="1653484295"/>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2062202"/>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5560604"/>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7261690"/>
                      </a:ext>
                    </a:extLst>
                  </a:tr>
                  <a:tr h="532586">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Đúng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8634354"/>
                      </a:ext>
                    </a:extLst>
                  </a:tr>
                </a:tbl>
              </a:graphicData>
            </a:graphic>
          </p:graphicFrame>
        </mc:Fallback>
      </mc:AlternateContent>
    </p:spTree>
    <p:extLst>
      <p:ext uri="{BB962C8B-B14F-4D97-AF65-F5344CB8AC3E}">
        <p14:creationId xmlns:p14="http://schemas.microsoft.com/office/powerpoint/2010/main" val="18530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5723" y="1775695"/>
            <a:ext cx="10721226" cy="2277547"/>
          </a:xfrm>
          <a:prstGeom prst="rect">
            <a:avLst/>
          </a:prstGeom>
        </p:spPr>
        <p:txBody>
          <a:bodyPr wrap="square">
            <a:spAutoFit/>
          </a:bodyPr>
          <a:lstStyle/>
          <a:p>
            <a:pPr marL="457200" indent="-457200" algn="just">
              <a:spcBef>
                <a:spcPts val="1800"/>
              </a:spcBef>
              <a:spcAft>
                <a:spcPts val="1800"/>
              </a:spcAft>
              <a:buFontTx/>
              <a:buChar char="-"/>
            </a:pP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Biểu </a:t>
            </a: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thức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logic:</a:t>
            </a:r>
          </a:p>
          <a:p>
            <a:pPr algn="just">
              <a:spcBef>
                <a:spcPts val="1800"/>
              </a:spcBef>
              <a:spcAft>
                <a:spcPts val="18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dãy các đại lượng lôgic được nối với nhau bằng các phép toán lôgic, có thể có dấu ngoặc để chỉ định thứ tự ưu tiên thực hiện các phép toán.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00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9120" y="874944"/>
            <a:ext cx="5985453" cy="4585871"/>
          </a:xfrm>
          <a:prstGeom prst="rect">
            <a:avLst/>
          </a:prstGeom>
        </p:spPr>
        <p:txBody>
          <a:bodyPr wrap="square">
            <a:spAutoFit/>
          </a:bodyPr>
          <a:lstStyle/>
          <a:p>
            <a:pPr algn="just">
              <a:spcBef>
                <a:spcPts val="1200"/>
              </a:spcBef>
              <a:spcAft>
                <a:spcPts val="1200"/>
              </a:spcAft>
            </a:pPr>
            <a:r>
              <a:rPr lang="en-US"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rgbClr val="00B05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 ˄ (q ˅ r).</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Tập hợp tất cả các điểm có tọa độ (x, y) thỏa mãn (|x| ≤ 1) ˄ (|y| ≤ 1) là hình vuông trong mặt phẳng tọa độ có các cạnh song song với các trục tọa độ, các cạnh giao với trục tung ở các tung độ 1 và -1 và với trục hoành độ 1 và -1 (Hình 5.2).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p:nvPr/>
        </p:nvPicPr>
        <p:blipFill rotWithShape="1">
          <a:blip r:embed="rId2"/>
          <a:srcRect l="83085" t="62123" r="4452" b="13246"/>
          <a:stretch/>
        </p:blipFill>
        <p:spPr bwMode="auto">
          <a:xfrm>
            <a:off x="8183880" y="1159510"/>
            <a:ext cx="3792855" cy="3938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88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3.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{0A5D2827-C758-4BB7-BE97-579F9FA18D60}tf33845126_win32</Template>
  <TotalTime>135</TotalTime>
  <Words>1155</Words>
  <PresentationFormat>Widescreen</PresentationFormat>
  <Paragraphs>116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Bookman Old Style</vt:lpstr>
      <vt:lpstr>Calibri</vt:lpstr>
      <vt:lpstr>Cambria Math</vt:lpstr>
      <vt:lpstr>Franklin Gothic Book</vt:lpstr>
      <vt:lpstr>Symbol</vt:lpstr>
      <vt:lpstr>Times New Roman</vt:lpstr>
      <vt:lpstr>1_RetrospectVTI</vt:lpstr>
      <vt:lpstr>BÀI 5 DỮ LIỆU LOGIC</vt:lpstr>
      <vt:lpstr>PowerPoint Presentation</vt:lpstr>
      <vt:lpstr>PowerPoint Presentation</vt:lpstr>
      <vt:lpstr>1. CÁC GIÁ TRỊ CHÂN LÍ VÀ CÁC PHÉP TOÁN LÔGIC</vt:lpstr>
      <vt:lpstr>1. CÁC GIÁ TRỊ CHÂN LÍ VÀ CÁC PHÉP TOÁN LÔGIC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2022-01-26T07:28:09Z</dcterms:created>
  <dcterms:modified xsi:type="dcterms:W3CDTF">2022-06-16T07:16:34Z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