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75" r:id="rId3"/>
    <p:sldId id="302" r:id="rId4"/>
    <p:sldId id="292" r:id="rId5"/>
    <p:sldId id="392" r:id="rId6"/>
    <p:sldId id="393" r:id="rId7"/>
    <p:sldId id="360" r:id="rId8"/>
    <p:sldId id="334" r:id="rId9"/>
    <p:sldId id="377" r:id="rId10"/>
    <p:sldId id="381" r:id="rId11"/>
    <p:sldId id="382" r:id="rId12"/>
    <p:sldId id="383" r:id="rId13"/>
    <p:sldId id="384" r:id="rId14"/>
    <p:sldId id="385" r:id="rId15"/>
    <p:sldId id="386" r:id="rId16"/>
    <p:sldId id="344" r:id="rId17"/>
    <p:sldId id="361" r:id="rId18"/>
    <p:sldId id="388" r:id="rId19"/>
    <p:sldId id="390" r:id="rId20"/>
    <p:sldId id="391" r:id="rId21"/>
    <p:sldId id="315" r:id="rId22"/>
    <p:sldId id="380" r:id="rId23"/>
    <p:sldId id="331" r:id="rId24"/>
    <p:sldId id="295" r:id="rId25"/>
    <p:sldId id="329" r:id="rId26"/>
    <p:sldId id="343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  <p:cmAuthor id="1" name="Us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7D5FB7-C670-4900-9BEA-8D75A2A38417}" type="datetimeFigureOut">
              <a:rPr lang="en-US"/>
              <a:pPr>
                <a:defRPr/>
              </a:pPr>
              <a:t>12/21/2022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FE4718A-8D4A-4E71-84C1-9D199E4F8D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DDF5AE-C834-4072-A382-64CED1CF9AF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Tiếng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12267-8964-37C0-44E4-454EDDCF40E0}"/>
              </a:ext>
            </a:extLst>
          </p:cNvPr>
          <p:cNvSpPr txBox="1"/>
          <p:nvPr userDrawn="1"/>
        </p:nvSpPr>
        <p:spPr>
          <a:xfrm>
            <a:off x="165100" y="44450"/>
            <a:ext cx="7112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711CC-C000-A6F9-318E-08A6EC181F55}"/>
              </a:ext>
            </a:extLst>
          </p:cNvPr>
          <p:cNvSpPr txBox="1"/>
          <p:nvPr userDrawn="1"/>
        </p:nvSpPr>
        <p:spPr>
          <a:xfrm>
            <a:off x="10809249" y="24917"/>
            <a:ext cx="138275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Progress Check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Tiếng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12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1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809249" y="24917"/>
            <a:ext cx="138275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Progress Check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Progress Check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26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4"/>
          <p:cNvSpPr>
            <a:spLocks noChangeArrowheads="1"/>
          </p:cNvSpPr>
          <p:nvPr/>
        </p:nvSpPr>
        <p:spPr bwMode="auto">
          <a:xfrm>
            <a:off x="4852988" y="3490913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 dirty="0"/>
            </a:b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16386" name="Text Box 35"/>
          <p:cNvSpPr txBox="1">
            <a:spLocks noChangeArrowheads="1"/>
          </p:cNvSpPr>
          <p:nvPr/>
        </p:nvSpPr>
        <p:spPr bwMode="auto">
          <a:xfrm>
            <a:off x="247650" y="436563"/>
            <a:ext cx="7373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2</a:t>
            </a:r>
            <a:r>
              <a:rPr lang="en-US" sz="3200" b="1" dirty="0">
                <a:latin typeface="Calibri" pitchFamily="34" charset="0"/>
              </a:rPr>
              <a:t> Match the words to form phrases.</a:t>
            </a:r>
          </a:p>
        </p:txBody>
      </p:sp>
      <p:pic>
        <p:nvPicPr>
          <p:cNvPr id="16387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2075" y="1933575"/>
            <a:ext cx="7259638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05" name="Line 37"/>
          <p:cNvSpPr>
            <a:spLocks noChangeShapeType="1"/>
          </p:cNvSpPr>
          <p:nvPr/>
        </p:nvSpPr>
        <p:spPr bwMode="auto">
          <a:xfrm>
            <a:off x="5413375" y="2263775"/>
            <a:ext cx="1655763" cy="1873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406" name="Line 38"/>
          <p:cNvSpPr>
            <a:spLocks noChangeShapeType="1"/>
          </p:cNvSpPr>
          <p:nvPr/>
        </p:nvSpPr>
        <p:spPr bwMode="auto">
          <a:xfrm>
            <a:off x="5413375" y="2946400"/>
            <a:ext cx="1670050" cy="581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 flipV="1">
            <a:off x="5413375" y="2263775"/>
            <a:ext cx="1611313" cy="132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409" name="Line 41"/>
          <p:cNvSpPr>
            <a:spLocks noChangeShapeType="1"/>
          </p:cNvSpPr>
          <p:nvPr/>
        </p:nvSpPr>
        <p:spPr bwMode="auto">
          <a:xfrm>
            <a:off x="5399088" y="4252913"/>
            <a:ext cx="167005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410" name="Line 42"/>
          <p:cNvSpPr>
            <a:spLocks noChangeShapeType="1"/>
          </p:cNvSpPr>
          <p:nvPr/>
        </p:nvSpPr>
        <p:spPr bwMode="auto">
          <a:xfrm flipV="1">
            <a:off x="5427663" y="2989263"/>
            <a:ext cx="1670050" cy="1960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05" grpId="0" animBg="1"/>
      <p:bldP spid="58406" grpId="0" animBg="1"/>
      <p:bldP spid="58407" grpId="0" animBg="1"/>
      <p:bldP spid="58409" grpId="0" animBg="1"/>
      <p:bldP spid="584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203200" y="450850"/>
            <a:ext cx="9725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3</a:t>
            </a:r>
            <a:r>
              <a:rPr lang="en-US" sz="3200" b="1" dirty="0">
                <a:latin typeface="Calibri" pitchFamily="34" charset="0"/>
              </a:rPr>
              <a:t> Complete the gaps with </a:t>
            </a:r>
            <a:r>
              <a:rPr lang="en-US" sz="3200" i="1" dirty="0">
                <a:latin typeface="Calibri" pitchFamily="34" charset="0"/>
              </a:rPr>
              <a:t>          </a:t>
            </a:r>
            <a:r>
              <a:rPr lang="en-US" sz="3200" b="1" dirty="0">
                <a:latin typeface="Calibri" pitchFamily="34" charset="0"/>
              </a:rPr>
              <a:t>, </a:t>
            </a:r>
            <a:r>
              <a:rPr lang="en-US" sz="3200" i="1" dirty="0">
                <a:latin typeface="Calibri" pitchFamily="34" charset="0"/>
              </a:rPr>
              <a:t>     </a:t>
            </a:r>
            <a:r>
              <a:rPr lang="en-US" sz="3200" b="1" dirty="0">
                <a:latin typeface="Calibri" pitchFamily="34" charset="0"/>
              </a:rPr>
              <a:t>, </a:t>
            </a:r>
            <a:r>
              <a:rPr lang="en-US" sz="3200" i="1" dirty="0">
                <a:latin typeface="Calibri" pitchFamily="34" charset="0"/>
              </a:rPr>
              <a:t>         </a:t>
            </a:r>
            <a:r>
              <a:rPr lang="en-US" sz="3200" b="1" dirty="0">
                <a:latin typeface="Calibri" pitchFamily="34" charset="0"/>
              </a:rPr>
              <a:t>,        and          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693738" y="1758950"/>
            <a:ext cx="109886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In the UK, people </a:t>
            </a:r>
            <a:r>
              <a:rPr lang="en-US" dirty="0"/>
              <a:t>_________</a:t>
            </a:r>
            <a:r>
              <a:rPr lang="en-US" sz="3200" dirty="0">
                <a:latin typeface="Calibri" pitchFamily="34" charset="0"/>
              </a:rPr>
              <a:t> their nose to tell somebody to keep something secret.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Some people </a:t>
            </a:r>
            <a:r>
              <a:rPr lang="en-US" dirty="0"/>
              <a:t>_________</a:t>
            </a:r>
            <a:r>
              <a:rPr lang="en-US" sz="3200" dirty="0">
                <a:latin typeface="Calibri" pitchFamily="34" charset="0"/>
              </a:rPr>
              <a:t> their fingers for luck in the UK.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I always </a:t>
            </a:r>
            <a:r>
              <a:rPr lang="en-US" dirty="0"/>
              <a:t>_________</a:t>
            </a:r>
            <a:r>
              <a:rPr lang="en-US" sz="3200" dirty="0">
                <a:latin typeface="Calibri" pitchFamily="34" charset="0"/>
              </a:rPr>
              <a:t> my grandma when I see her because I love her very much.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4 </a:t>
            </a:r>
            <a:r>
              <a:rPr lang="en-US" sz="3200" dirty="0">
                <a:latin typeface="Calibri" pitchFamily="34" charset="0"/>
              </a:rPr>
              <a:t>It’s polite to </a:t>
            </a:r>
            <a:r>
              <a:rPr lang="en-US" dirty="0"/>
              <a:t>_________</a:t>
            </a:r>
            <a:r>
              <a:rPr lang="en-US" sz="3200" dirty="0">
                <a:latin typeface="Calibri" pitchFamily="34" charset="0"/>
              </a:rPr>
              <a:t> hands when you meet someone for the first time.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5 </a:t>
            </a:r>
            <a:r>
              <a:rPr lang="en-US" sz="3200" dirty="0">
                <a:latin typeface="Calibri" pitchFamily="34" charset="0"/>
              </a:rPr>
              <a:t>Please don’t </a:t>
            </a:r>
            <a:r>
              <a:rPr lang="en-US" dirty="0"/>
              <a:t>_________</a:t>
            </a:r>
            <a:r>
              <a:rPr lang="en-US" sz="3200" dirty="0">
                <a:latin typeface="Calibri" pitchFamily="34" charset="0"/>
              </a:rPr>
              <a:t> at people with your finger. 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602163" y="552450"/>
            <a:ext cx="1174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shake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5673725" y="552450"/>
            <a:ext cx="81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tap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6369050" y="550863"/>
            <a:ext cx="12049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point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7358063" y="538163"/>
            <a:ext cx="857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hug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8769350" y="538163"/>
            <a:ext cx="1044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cross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53 L -0.11185 0.177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05278 L -0.43776 0.3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9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5093 L -0.3875 0.39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5092 L -0.11693 0.530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5533 L -0.25598 0.67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  <p:bldP spid="59399" grpId="0"/>
      <p:bldP spid="59400" grpId="0"/>
      <p:bldP spid="594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2250" y="515938"/>
            <a:ext cx="2559050" cy="53022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  </a:t>
            </a:r>
            <a:endParaRPr lang="en-US" b="1" dirty="0"/>
          </a:p>
        </p:txBody>
      </p:sp>
      <p:sp>
        <p:nvSpPr>
          <p:cNvPr id="18434" name="Text Box 41"/>
          <p:cNvSpPr txBox="1">
            <a:spLocks noChangeArrowheads="1"/>
          </p:cNvSpPr>
          <p:nvPr/>
        </p:nvSpPr>
        <p:spPr bwMode="auto">
          <a:xfrm>
            <a:off x="3003550" y="406400"/>
            <a:ext cx="8447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Calibri" pitchFamily="34" charset="0"/>
              </a:rPr>
              <a:t>Present Simple and Present Continuous</a:t>
            </a:r>
          </a:p>
        </p:txBody>
      </p:sp>
      <p:sp>
        <p:nvSpPr>
          <p:cNvPr id="60458" name="Text Box 42"/>
          <p:cNvSpPr txBox="1">
            <a:spLocks noChangeArrowheads="1"/>
          </p:cNvSpPr>
          <p:nvPr/>
        </p:nvSpPr>
        <p:spPr bwMode="auto">
          <a:xfrm>
            <a:off x="914400" y="1392238"/>
            <a:ext cx="106092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Write the structures on the board and tell the usages of the Present Simple and the Present Continuous.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93" name="Group 2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14394460"/>
              </p:ext>
            </p:extLst>
          </p:nvPr>
        </p:nvGraphicFramePr>
        <p:xfrm>
          <a:off x="390525" y="460375"/>
          <a:ext cx="11464925" cy="5756085"/>
        </p:xfrm>
        <a:graphic>
          <a:graphicData uri="http://schemas.openxmlformats.org/drawingml/2006/table">
            <a:tbl>
              <a:tblPr/>
              <a:tblGrid>
                <a:gridCol w="19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5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Present Simple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Present Continuous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Structure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 + V(s/es)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 + do/does + not + V-inf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Do/Does + S + V-inf?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 + am/is/are + V-ing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 + am/is/are + not + V-ing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Am/Is/Are + S + V-ing?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Usages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• habits and routines</a:t>
                      </a:r>
                      <a:b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• general states and facts</a:t>
                      </a:r>
                      <a:b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• timetables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actions happening now/around the time of speaking</a:t>
                      </a:r>
                      <a:b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</a:b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• temporary situations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• fixed future arrangements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Common expressions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every day/morning/weekend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often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always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never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on Mondays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once/twice a week/month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etc.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now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 the moment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at present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tonight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these days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, etc.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246063" y="523875"/>
            <a:ext cx="7780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4</a:t>
            </a:r>
            <a:r>
              <a:rPr lang="en-US" sz="3200" b="1" dirty="0">
                <a:latin typeface="Calibri" pitchFamily="34" charset="0"/>
              </a:rPr>
              <a:t>  Choose the correct option.</a:t>
            </a:r>
          </a:p>
        </p:txBody>
      </p:sp>
      <p:sp>
        <p:nvSpPr>
          <p:cNvPr id="20482" name="Text Box 27"/>
          <p:cNvSpPr txBox="1">
            <a:spLocks noChangeArrowheads="1"/>
          </p:cNvSpPr>
          <p:nvPr/>
        </p:nvSpPr>
        <p:spPr bwMode="auto">
          <a:xfrm>
            <a:off x="638175" y="1770063"/>
            <a:ext cx="11002963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>
                <a:latin typeface="Calibri" pitchFamily="34" charset="0"/>
              </a:rPr>
              <a:t>Kate </a:t>
            </a:r>
            <a:r>
              <a:rPr lang="en-US" sz="3200" b="1" dirty="0">
                <a:latin typeface="Calibri" pitchFamily="34" charset="0"/>
              </a:rPr>
              <a:t>wears/is wearing</a:t>
            </a:r>
            <a:r>
              <a:rPr lang="en-US" sz="3200" dirty="0">
                <a:latin typeface="Calibri" pitchFamily="34" charset="0"/>
              </a:rPr>
              <a:t> a lovely dress today.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>
                <a:latin typeface="Calibri" pitchFamily="34" charset="0"/>
              </a:rPr>
              <a:t>Where do you usually </a:t>
            </a:r>
            <a:r>
              <a:rPr lang="en-US" sz="3200" b="1" dirty="0">
                <a:latin typeface="Calibri" pitchFamily="34" charset="0"/>
              </a:rPr>
              <a:t>go/going</a:t>
            </a:r>
            <a:r>
              <a:rPr lang="en-US" sz="3200" dirty="0">
                <a:latin typeface="Calibri" pitchFamily="34" charset="0"/>
              </a:rPr>
              <a:t> on holiday </a:t>
            </a:r>
            <a:r>
              <a:rPr lang="en-US" sz="3200" b="1" dirty="0">
                <a:latin typeface="Calibri" pitchFamily="34" charset="0"/>
              </a:rPr>
              <a:t>on/in</a:t>
            </a:r>
            <a:r>
              <a:rPr lang="en-US" sz="3200" dirty="0">
                <a:latin typeface="Calibri" pitchFamily="34" charset="0"/>
              </a:rPr>
              <a:t> the summer.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>
                <a:latin typeface="Calibri" pitchFamily="34" charset="0"/>
              </a:rPr>
              <a:t>What </a:t>
            </a:r>
            <a:r>
              <a:rPr lang="en-US" sz="3200" b="1" dirty="0">
                <a:latin typeface="Calibri" pitchFamily="34" charset="0"/>
              </a:rPr>
              <a:t>are/do</a:t>
            </a:r>
            <a:r>
              <a:rPr lang="en-US" sz="3200" dirty="0">
                <a:latin typeface="Calibri" pitchFamily="34" charset="0"/>
              </a:rPr>
              <a:t> the children playing in the garden?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>
                <a:latin typeface="Calibri" pitchFamily="34" charset="0"/>
              </a:rPr>
              <a:t>We </a:t>
            </a:r>
            <a:r>
              <a:rPr lang="en-US" sz="3200" b="1" dirty="0">
                <a:latin typeface="Calibri" pitchFamily="34" charset="0"/>
              </a:rPr>
              <a:t>don’t/aren’t</a:t>
            </a:r>
            <a:r>
              <a:rPr lang="en-US" sz="3200" dirty="0">
                <a:latin typeface="Calibri" pitchFamily="34" charset="0"/>
              </a:rPr>
              <a:t> go to the mall </a:t>
            </a:r>
            <a:r>
              <a:rPr lang="en-US" sz="3200" b="1" dirty="0">
                <a:latin typeface="Calibri" pitchFamily="34" charset="0"/>
              </a:rPr>
              <a:t>at/on</a:t>
            </a:r>
            <a:r>
              <a:rPr lang="en-US" sz="3200" dirty="0">
                <a:latin typeface="Calibri" pitchFamily="34" charset="0"/>
              </a:rPr>
              <a:t> Saturday mornings.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dirty="0">
                <a:latin typeface="Calibri" pitchFamily="34" charset="0"/>
              </a:rPr>
              <a:t>I </a:t>
            </a:r>
            <a:r>
              <a:rPr lang="en-US" sz="3200" b="1" dirty="0">
                <a:latin typeface="Calibri" pitchFamily="34" charset="0"/>
              </a:rPr>
              <a:t>am never/ never am</a:t>
            </a:r>
            <a:r>
              <a:rPr lang="en-US" sz="3200" dirty="0">
                <a:latin typeface="Calibri" pitchFamily="34" charset="0"/>
              </a:rPr>
              <a:t> late for school.</a:t>
            </a:r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>
            <a:off x="3028471" y="2254879"/>
            <a:ext cx="16827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 flipV="1">
            <a:off x="4710113" y="3038772"/>
            <a:ext cx="425413" cy="136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 flipV="1">
            <a:off x="8717442" y="2986716"/>
            <a:ext cx="4206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2111375" y="3721100"/>
            <a:ext cx="449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>
            <a:off x="1719263" y="4460874"/>
            <a:ext cx="841375" cy="142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6782610" y="4447216"/>
            <a:ext cx="449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1306513" y="5176358"/>
            <a:ext cx="1436687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4547" name="AutoShape 35"/>
          <p:cNvSpPr>
            <a:spLocks noChangeArrowheads="1"/>
          </p:cNvSpPr>
          <p:nvPr/>
        </p:nvSpPr>
        <p:spPr bwMode="auto">
          <a:xfrm>
            <a:off x="8535988" y="869950"/>
            <a:ext cx="3468687" cy="536575"/>
          </a:xfrm>
          <a:prstGeom prst="wedgeRoundRectCallout">
            <a:avLst>
              <a:gd name="adj1" fmla="val -176454"/>
              <a:gd name="adj2" fmla="val 12692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latin typeface="Calibri" pitchFamily="34" charset="0"/>
              </a:rPr>
              <a:t>action happening now</a:t>
            </a: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3425825" y="2497138"/>
            <a:ext cx="1320800" cy="6381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5291138" y="3252159"/>
            <a:ext cx="1320800" cy="6381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50" name="AutoShape 38"/>
          <p:cNvSpPr>
            <a:spLocks noChangeArrowheads="1"/>
          </p:cNvSpPr>
          <p:nvPr/>
        </p:nvSpPr>
        <p:spPr bwMode="auto">
          <a:xfrm>
            <a:off x="9675184" y="3317284"/>
            <a:ext cx="2286332" cy="536575"/>
          </a:xfrm>
          <a:prstGeom prst="wedgeRoundRectCallout">
            <a:avLst>
              <a:gd name="adj1" fmla="val -286403"/>
              <a:gd name="adj2" fmla="val 120075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latin typeface="Calibri" pitchFamily="34" charset="0"/>
              </a:rPr>
              <a:t>Habit/routine</a:t>
            </a:r>
          </a:p>
        </p:txBody>
      </p:sp>
      <p:sp>
        <p:nvSpPr>
          <p:cNvPr id="64551" name="AutoShape 39"/>
          <p:cNvSpPr>
            <a:spLocks noChangeArrowheads="1"/>
          </p:cNvSpPr>
          <p:nvPr/>
        </p:nvSpPr>
        <p:spPr bwMode="auto">
          <a:xfrm>
            <a:off x="4146550" y="5492750"/>
            <a:ext cx="7008813" cy="536575"/>
          </a:xfrm>
          <a:prstGeom prst="wedgeRoundRectCallout">
            <a:avLst>
              <a:gd name="adj1" fmla="val -68047"/>
              <a:gd name="adj2" fmla="val -108843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latin typeface="Calibri" pitchFamily="34" charset="0"/>
              </a:rPr>
              <a:t>Adverbs of frequency stand after “to be” </a:t>
            </a:r>
          </a:p>
        </p:txBody>
      </p:sp>
      <p:sp>
        <p:nvSpPr>
          <p:cNvPr id="64552" name="Oval 40"/>
          <p:cNvSpPr>
            <a:spLocks noChangeArrowheads="1"/>
          </p:cNvSpPr>
          <p:nvPr/>
        </p:nvSpPr>
        <p:spPr bwMode="auto">
          <a:xfrm>
            <a:off x="9736948" y="2505075"/>
            <a:ext cx="1512299" cy="6381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53" name="Oval 41"/>
          <p:cNvSpPr>
            <a:spLocks noChangeArrowheads="1"/>
          </p:cNvSpPr>
          <p:nvPr/>
        </p:nvSpPr>
        <p:spPr bwMode="auto">
          <a:xfrm>
            <a:off x="7232501" y="3918904"/>
            <a:ext cx="3325629" cy="68961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28B7CE4D-AB14-4DD4-C91E-6A1F1FA90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517" y="1753862"/>
            <a:ext cx="1043023" cy="6381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40" grpId="0" animBg="1"/>
      <p:bldP spid="64541" grpId="0" animBg="1"/>
      <p:bldP spid="64542" grpId="0" animBg="1"/>
      <p:bldP spid="64543" grpId="0" animBg="1"/>
      <p:bldP spid="64544" grpId="0" animBg="1"/>
      <p:bldP spid="64545" grpId="0" animBg="1"/>
      <p:bldP spid="64546" grpId="0" animBg="1"/>
      <p:bldP spid="64547" grpId="0" animBg="1"/>
      <p:bldP spid="64548" grpId="0" animBg="1"/>
      <p:bldP spid="64549" grpId="0" animBg="1"/>
      <p:bldP spid="64550" grpId="0" animBg="1"/>
      <p:bldP spid="64551" grpId="0" animBg="1"/>
      <p:bldP spid="64552" grpId="0" animBg="1"/>
      <p:bldP spid="6455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5"/>
          <p:cNvSpPr>
            <a:spLocks noChangeArrowheads="1"/>
          </p:cNvSpPr>
          <p:nvPr/>
        </p:nvSpPr>
        <p:spPr bwMode="auto">
          <a:xfrm>
            <a:off x="222250" y="309563"/>
            <a:ext cx="115951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5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Calibri" pitchFamily="34" charset="0"/>
              </a:rPr>
              <a:t>Put the verbs in brackets into the </a:t>
            </a:r>
            <a:r>
              <a:rPr lang="en-US" sz="3200" b="1" i="1" dirty="0">
                <a:solidFill>
                  <a:srgbClr val="231F20"/>
                </a:solidFill>
                <a:latin typeface="Calibri" pitchFamily="34" charset="0"/>
              </a:rPr>
              <a:t>Present Simple </a:t>
            </a:r>
            <a:r>
              <a:rPr lang="en-US" sz="3200" b="1" dirty="0">
                <a:solidFill>
                  <a:srgbClr val="231F20"/>
                </a:solidFill>
                <a:latin typeface="Calibri" pitchFamily="34" charset="0"/>
              </a:rPr>
              <a:t>or the </a:t>
            </a:r>
            <a:r>
              <a:rPr lang="en-US" sz="3200" b="1" i="1" dirty="0">
                <a:solidFill>
                  <a:srgbClr val="231F20"/>
                </a:solidFill>
                <a:latin typeface="Calibri" pitchFamily="34" charset="0"/>
              </a:rPr>
              <a:t>Present Continuous</a:t>
            </a:r>
            <a:r>
              <a:rPr lang="en-US" sz="3200" b="1" dirty="0">
                <a:solidFill>
                  <a:srgbClr val="231F20"/>
                </a:solidFill>
                <a:latin typeface="Calibri" pitchFamily="34" charset="0"/>
              </a:rPr>
              <a:t>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pic>
        <p:nvPicPr>
          <p:cNvPr id="2150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397000"/>
            <a:ext cx="71628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3778250" y="1541463"/>
            <a:ext cx="1693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wakes</a:t>
            </a: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2964193" y="1954841"/>
            <a:ext cx="1693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gets</a:t>
            </a: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1363663" y="2352675"/>
            <a:ext cx="1693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4035425" y="2769708"/>
            <a:ext cx="1693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does</a:t>
            </a:r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4095750" y="3195638"/>
            <a:ext cx="1693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watches</a:t>
            </a:r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4268788" y="3595688"/>
            <a:ext cx="1693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isn’t going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4286250" y="4000021"/>
            <a:ext cx="1978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are playing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3504572" y="4417054"/>
            <a:ext cx="1693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loves</a:t>
            </a:r>
          </a:p>
        </p:txBody>
      </p:sp>
      <p:sp>
        <p:nvSpPr>
          <p:cNvPr id="65561" name="Text Box 25"/>
          <p:cNvSpPr txBox="1">
            <a:spLocks noChangeArrowheads="1"/>
          </p:cNvSpPr>
          <p:nvPr/>
        </p:nvSpPr>
        <p:spPr bwMode="auto">
          <a:xfrm>
            <a:off x="2297113" y="4832979"/>
            <a:ext cx="1693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trains</a:t>
            </a:r>
          </a:p>
        </p:txBody>
      </p:sp>
      <p:sp>
        <p:nvSpPr>
          <p:cNvPr id="65562" name="Text Box 26"/>
          <p:cNvSpPr txBox="1">
            <a:spLocks noChangeArrowheads="1"/>
          </p:cNvSpPr>
          <p:nvPr/>
        </p:nvSpPr>
        <p:spPr bwMode="auto">
          <a:xfrm>
            <a:off x="2641600" y="5253666"/>
            <a:ext cx="1917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are playing</a:t>
            </a:r>
          </a:p>
        </p:txBody>
      </p:sp>
      <p:sp>
        <p:nvSpPr>
          <p:cNvPr id="65563" name="AutoShape 27"/>
          <p:cNvSpPr>
            <a:spLocks noChangeArrowheads="1"/>
          </p:cNvSpPr>
          <p:nvPr/>
        </p:nvSpPr>
        <p:spPr bwMode="auto">
          <a:xfrm>
            <a:off x="8537575" y="3270250"/>
            <a:ext cx="2922588" cy="446088"/>
          </a:xfrm>
          <a:prstGeom prst="wedgeRoundRectCallout">
            <a:avLst>
              <a:gd name="adj1" fmla="val -94648"/>
              <a:gd name="adj2" fmla="val 1602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sz="2400" dirty="0"/>
          </a:p>
        </p:txBody>
      </p:sp>
      <p:sp>
        <p:nvSpPr>
          <p:cNvPr id="65564" name="AutoShape 28"/>
          <p:cNvSpPr>
            <a:spLocks noChangeArrowheads="1"/>
          </p:cNvSpPr>
          <p:nvPr/>
        </p:nvSpPr>
        <p:spPr bwMode="auto">
          <a:xfrm>
            <a:off x="8531225" y="1609725"/>
            <a:ext cx="2922588" cy="446088"/>
          </a:xfrm>
          <a:prstGeom prst="wedgeRoundRectCallout">
            <a:avLst>
              <a:gd name="adj1" fmla="val -103125"/>
              <a:gd name="adj2" fmla="val 8309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sz="2400" dirty="0"/>
          </a:p>
        </p:txBody>
      </p:sp>
      <p:sp>
        <p:nvSpPr>
          <p:cNvPr id="65565" name="AutoShape 29"/>
          <p:cNvSpPr>
            <a:spLocks noChangeArrowheads="1"/>
          </p:cNvSpPr>
          <p:nvPr/>
        </p:nvSpPr>
        <p:spPr bwMode="auto">
          <a:xfrm>
            <a:off x="8501063" y="2159000"/>
            <a:ext cx="2922587" cy="446088"/>
          </a:xfrm>
          <a:prstGeom prst="wedgeRoundRectCallout">
            <a:avLst>
              <a:gd name="adj1" fmla="val -104046"/>
              <a:gd name="adj2" fmla="val 59963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sz="2400" dirty="0"/>
          </a:p>
        </p:txBody>
      </p:sp>
      <p:sp>
        <p:nvSpPr>
          <p:cNvPr id="65566" name="AutoShape 30"/>
          <p:cNvSpPr>
            <a:spLocks noChangeArrowheads="1"/>
          </p:cNvSpPr>
          <p:nvPr/>
        </p:nvSpPr>
        <p:spPr bwMode="auto">
          <a:xfrm>
            <a:off x="8545513" y="2711450"/>
            <a:ext cx="2922587" cy="446088"/>
          </a:xfrm>
          <a:prstGeom prst="wedgeRoundRectCallout">
            <a:avLst>
              <a:gd name="adj1" fmla="val -104644"/>
              <a:gd name="adj2" fmla="val 30782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sz="2400" dirty="0"/>
          </a:p>
        </p:txBody>
      </p:sp>
      <p:sp>
        <p:nvSpPr>
          <p:cNvPr id="65567" name="AutoShape 31"/>
          <p:cNvSpPr>
            <a:spLocks noChangeArrowheads="1"/>
          </p:cNvSpPr>
          <p:nvPr/>
        </p:nvSpPr>
        <p:spPr bwMode="auto">
          <a:xfrm>
            <a:off x="8588375" y="987425"/>
            <a:ext cx="2922588" cy="446088"/>
          </a:xfrm>
          <a:prstGeom prst="wedgeRoundRectCallout">
            <a:avLst>
              <a:gd name="adj1" fmla="val -94597"/>
              <a:gd name="adj2" fmla="val 99111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dirty="0"/>
          </a:p>
        </p:txBody>
      </p:sp>
      <p:sp>
        <p:nvSpPr>
          <p:cNvPr id="65568" name="AutoShape 32"/>
          <p:cNvSpPr>
            <a:spLocks noChangeArrowheads="1"/>
          </p:cNvSpPr>
          <p:nvPr/>
        </p:nvSpPr>
        <p:spPr bwMode="auto">
          <a:xfrm>
            <a:off x="8478838" y="3821113"/>
            <a:ext cx="2922587" cy="446087"/>
          </a:xfrm>
          <a:prstGeom prst="wedgeRoundRectCallout">
            <a:avLst>
              <a:gd name="adj1" fmla="val -88676"/>
              <a:gd name="adj2" fmla="val -18329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Temporary situation</a:t>
            </a:r>
            <a:endParaRPr lang="en-US" dirty="0"/>
          </a:p>
        </p:txBody>
      </p:sp>
      <p:sp>
        <p:nvSpPr>
          <p:cNvPr id="65569" name="AutoShape 33"/>
          <p:cNvSpPr>
            <a:spLocks noChangeArrowheads="1"/>
          </p:cNvSpPr>
          <p:nvPr/>
        </p:nvSpPr>
        <p:spPr bwMode="auto">
          <a:xfrm>
            <a:off x="8523288" y="4849813"/>
            <a:ext cx="2922587" cy="446087"/>
          </a:xfrm>
          <a:prstGeom prst="wedgeRoundRectCallout">
            <a:avLst>
              <a:gd name="adj1" fmla="val -89653"/>
              <a:gd name="adj2" fmla="val -76333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General state/fact</a:t>
            </a:r>
            <a:endParaRPr lang="en-US" dirty="0"/>
          </a:p>
        </p:txBody>
      </p:sp>
      <p:sp>
        <p:nvSpPr>
          <p:cNvPr id="65570" name="AutoShape 34"/>
          <p:cNvSpPr>
            <a:spLocks noChangeArrowheads="1"/>
          </p:cNvSpPr>
          <p:nvPr/>
        </p:nvSpPr>
        <p:spPr bwMode="auto">
          <a:xfrm>
            <a:off x="8524875" y="5346700"/>
            <a:ext cx="2922588" cy="446088"/>
          </a:xfrm>
          <a:prstGeom prst="wedgeRoundRectCallout">
            <a:avLst>
              <a:gd name="adj1" fmla="val -88185"/>
              <a:gd name="adj2" fmla="val -69931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Habit/routine</a:t>
            </a:r>
            <a:endParaRPr lang="en-US" dirty="0"/>
          </a:p>
        </p:txBody>
      </p:sp>
      <p:sp>
        <p:nvSpPr>
          <p:cNvPr id="65571" name="AutoShape 35"/>
          <p:cNvSpPr>
            <a:spLocks noChangeArrowheads="1"/>
          </p:cNvSpPr>
          <p:nvPr/>
        </p:nvSpPr>
        <p:spPr bwMode="auto">
          <a:xfrm>
            <a:off x="8450263" y="5969000"/>
            <a:ext cx="3741737" cy="388938"/>
          </a:xfrm>
          <a:prstGeom prst="wedgeRoundRectCallout">
            <a:avLst>
              <a:gd name="adj1" fmla="val -127134"/>
              <a:gd name="adj2" fmla="val -143468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Fixed future arrangement</a:t>
            </a:r>
            <a:endParaRPr lang="en-US" dirty="0"/>
          </a:p>
        </p:txBody>
      </p:sp>
      <p:sp>
        <p:nvSpPr>
          <p:cNvPr id="65572" name="AutoShape 36"/>
          <p:cNvSpPr>
            <a:spLocks noChangeArrowheads="1"/>
          </p:cNvSpPr>
          <p:nvPr/>
        </p:nvSpPr>
        <p:spPr bwMode="auto">
          <a:xfrm>
            <a:off x="8488363" y="4351338"/>
            <a:ext cx="3022600" cy="446087"/>
          </a:xfrm>
          <a:prstGeom prst="wedgeRoundRectCallout">
            <a:avLst>
              <a:gd name="adj1" fmla="val -94324"/>
              <a:gd name="adj2" fmla="val -48579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Calibri" pitchFamily="34" charset="0"/>
              </a:rPr>
              <a:t>Action happening now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5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5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5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/>
      <p:bldP spid="65554" grpId="0"/>
      <p:bldP spid="65555" grpId="0"/>
      <p:bldP spid="65556" grpId="0"/>
      <p:bldP spid="65557" grpId="0"/>
      <p:bldP spid="65558" grpId="0"/>
      <p:bldP spid="65559" grpId="0"/>
      <p:bldP spid="65560" grpId="0"/>
      <p:bldP spid="65562" grpId="0"/>
      <p:bldP spid="65563" grpId="0" animBg="1"/>
      <p:bldP spid="65564" grpId="0" animBg="1"/>
      <p:bldP spid="65565" grpId="0" animBg="1"/>
      <p:bldP spid="65566" grpId="0" animBg="1"/>
      <p:bldP spid="65567" grpId="0" animBg="1"/>
      <p:bldP spid="65568" grpId="0" animBg="1"/>
      <p:bldP spid="65569" grpId="0" animBg="1"/>
      <p:bldP spid="65570" grpId="0" animBg="1"/>
      <p:bldP spid="65571" grpId="0" animBg="1"/>
      <p:bldP spid="655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160" y="430544"/>
            <a:ext cx="8839289" cy="599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4449762" y="3763582"/>
            <a:ext cx="3292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Listening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85725" y="450850"/>
            <a:ext cx="2279650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Pre-listening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28600" y="1274763"/>
            <a:ext cx="1196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6</a:t>
            </a:r>
            <a:r>
              <a:rPr lang="en-US" sz="3200" b="1" dirty="0">
                <a:latin typeface="Calibri" pitchFamily="34" charset="0"/>
              </a:rPr>
              <a:t> Listen and match the people (1-6) to the character adjectives (a-h).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627313" y="509588"/>
            <a:ext cx="783907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Read the instruction, underline the key words.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2241550"/>
            <a:ext cx="5461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696913" y="1871663"/>
            <a:ext cx="885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2503488" y="1870704"/>
            <a:ext cx="1030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V="1">
            <a:off x="4260057" y="1870703"/>
            <a:ext cx="1953418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7485321" y="1870704"/>
            <a:ext cx="4226809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780213" y="2278063"/>
            <a:ext cx="5368925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What are you going to do?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Listen and match.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What are you going to match?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=&gt;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People (1-6) with character adjectives (a-h).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8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9" grpId="0" animBg="1"/>
      <p:bldP spid="35850" grpId="0" animBg="1"/>
      <p:bldP spid="358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71438" y="450850"/>
            <a:ext cx="28162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While-listening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28600" y="1274763"/>
            <a:ext cx="1196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6</a:t>
            </a:r>
            <a:r>
              <a:rPr lang="en-US" sz="3200" b="1" dirty="0">
                <a:latin typeface="Calibri" pitchFamily="34" charset="0"/>
              </a:rPr>
              <a:t> Listen and match the people (1-6) to the character adjectives (a-h).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54375" y="493713"/>
            <a:ext cx="4340225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listen and match.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288" y="2211388"/>
            <a:ext cx="5461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6386513" y="2655888"/>
            <a:ext cx="5326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What are your answers?</a:t>
            </a:r>
          </a:p>
        </p:txBody>
      </p:sp>
      <p:pic>
        <p:nvPicPr>
          <p:cNvPr id="2" name="TA7 RIGHT ON - CD1 - TRACK 14">
            <a:hlinkClick r:id="" action="ppaction://media"/>
            <a:extLst>
              <a:ext uri="{FF2B5EF4-FFF2-40B4-BE49-F238E27FC236}">
                <a16:creationId xmlns:a16="http://schemas.microsoft.com/office/drawing/2014/main" id="{455BA1ED-D62B-1BC8-BB9F-3A20501A8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6681" y="533109"/>
            <a:ext cx="570204" cy="570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71438" y="450850"/>
            <a:ext cx="28162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While-listening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28600" y="1274763"/>
            <a:ext cx="1196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Calibri" pitchFamily="34" charset="0"/>
              </a:rPr>
              <a:t>6</a:t>
            </a:r>
            <a:r>
              <a:rPr lang="en-US" sz="3200" b="1" dirty="0">
                <a:latin typeface="Calibri" pitchFamily="34" charset="0"/>
              </a:rPr>
              <a:t> Listen and match the people (1-6) to the character adjectives (a-h).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254375" y="493713"/>
            <a:ext cx="51816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Now, listen again and check.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8" y="2212975"/>
            <a:ext cx="5461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2540000" y="2932113"/>
            <a:ext cx="1074738" cy="885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V="1">
            <a:off x="2511425" y="2932113"/>
            <a:ext cx="1146175" cy="50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2554288" y="3889375"/>
            <a:ext cx="1103312" cy="1712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525713" y="4325938"/>
            <a:ext cx="1089025" cy="869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 flipV="1">
            <a:off x="2540000" y="3440113"/>
            <a:ext cx="1117600" cy="132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964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988" y="2320925"/>
            <a:ext cx="60579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8" name="Line 16"/>
          <p:cNvSpPr>
            <a:spLocks noChangeShapeType="1"/>
          </p:cNvSpPr>
          <p:nvPr/>
        </p:nvSpPr>
        <p:spPr bwMode="auto">
          <a:xfrm flipV="1">
            <a:off x="6719888" y="2613025"/>
            <a:ext cx="34702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10523538" y="2613025"/>
            <a:ext cx="1203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V="1">
            <a:off x="5957888" y="2965300"/>
            <a:ext cx="58277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9651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1513" y="3135313"/>
            <a:ext cx="6135687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2" name="Line 20"/>
          <p:cNvSpPr>
            <a:spLocks noChangeShapeType="1"/>
          </p:cNvSpPr>
          <p:nvPr/>
        </p:nvSpPr>
        <p:spPr bwMode="auto">
          <a:xfrm>
            <a:off x="8375650" y="3440113"/>
            <a:ext cx="3409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>
            <a:off x="5829300" y="3810000"/>
            <a:ext cx="3409950" cy="79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V="1">
            <a:off x="9494015" y="3824175"/>
            <a:ext cx="2232847" cy="793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5926617" y="4172579"/>
            <a:ext cx="21034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69656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4213" y="4292600"/>
            <a:ext cx="55943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7" name="Line 25"/>
          <p:cNvSpPr>
            <a:spLocks noChangeShapeType="1"/>
          </p:cNvSpPr>
          <p:nvPr/>
        </p:nvSpPr>
        <p:spPr bwMode="auto">
          <a:xfrm>
            <a:off x="6506683" y="4569305"/>
            <a:ext cx="46291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" name="TA7 RIGHT ON - CD1 - TRACK 14">
            <a:hlinkClick r:id="" action="ppaction://media"/>
            <a:extLst>
              <a:ext uri="{FF2B5EF4-FFF2-40B4-BE49-F238E27FC236}">
                <a16:creationId xmlns:a16="http://schemas.microsoft.com/office/drawing/2014/main" id="{6FF50678-F4DD-4AE2-9A48-9FB353E4C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6681" y="533109"/>
            <a:ext cx="570204" cy="570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42" grpId="0" animBg="1"/>
      <p:bldP spid="69643" grpId="0" animBg="1"/>
      <p:bldP spid="69644" grpId="0" animBg="1"/>
      <p:bldP spid="69645" grpId="0" animBg="1"/>
      <p:bldP spid="69646" grpId="0" animBg="1"/>
      <p:bldP spid="69648" grpId="0" animBg="1"/>
      <p:bldP spid="69649" grpId="0" animBg="1"/>
      <p:bldP spid="69650" grpId="0" animBg="1"/>
      <p:bldP spid="69652" grpId="0" animBg="1"/>
      <p:bldP spid="69653" grpId="0" animBg="1"/>
      <p:bldP spid="69654" grpId="0" animBg="1"/>
      <p:bldP spid="69655" grpId="0" animBg="1"/>
      <p:bldP spid="696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427163"/>
            <a:ext cx="3255962" cy="6635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7938" y="2266950"/>
            <a:ext cx="3255962" cy="6635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 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848225"/>
            <a:ext cx="3255962" cy="6635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654675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1113" y="3128963"/>
            <a:ext cx="3255962" cy="66198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  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288" y="4000500"/>
            <a:ext cx="3255962" cy="66198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Listening 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63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71438" y="450850"/>
            <a:ext cx="2816225" cy="579438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Post-listening</a:t>
            </a: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3062288" y="5080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Calibri" pitchFamily="34" charset="0"/>
              </a:rPr>
              <a:t>Practise</a:t>
            </a:r>
            <a:r>
              <a:rPr lang="en-US" sz="3200" b="1" dirty="0">
                <a:latin typeface="Calibri" pitchFamily="34" charset="0"/>
              </a:rPr>
              <a:t> the dialogue in pairs.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404938"/>
            <a:ext cx="5850897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0913" y="1404938"/>
            <a:ext cx="6161087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630238" y="1838325"/>
            <a:ext cx="112125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(60-80 words) to describe your classmates. Use the vocabulary and grammar points you have learnt in this unit.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Appearance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Characters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Free-time activities &amp; hobbies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Present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Simple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Present Continuous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65364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Review the vocabularies and grammar points and make sentences using them.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(page 27 SB)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1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of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Unit 1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7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     (pages 10 – 13)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Speaking Test –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1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of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Unit 1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   7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(page 74)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test/consolidate vocabulary and grammar learnt throughout the unit.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5287" y="424070"/>
            <a:ext cx="1196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Choose the word whose underlined part is pronounced differently from that of the others.</a:t>
            </a:r>
            <a:endParaRPr lang="vi-VN"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62776-3E16-9A40-B41D-C34606BA0467}"/>
              </a:ext>
            </a:extLst>
          </p:cNvPr>
          <p:cNvSpPr txBox="1"/>
          <p:nvPr/>
        </p:nvSpPr>
        <p:spPr>
          <a:xfrm>
            <a:off x="243840" y="1841931"/>
            <a:ext cx="11704319" cy="3171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A. c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oo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  		B. l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oo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 		C. g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oo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  		D. sch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oo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vi-VN" sz="340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A. c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rl  			B. h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  		C. p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3400">
                <a:solidFill>
                  <a:srgbClr val="0099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rse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		D. s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rf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vi-VN" sz="340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3. A. wash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B. do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es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C. wishe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340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		D. watche</a:t>
            </a:r>
            <a:r>
              <a:rPr lang="en-US" sz="3400" u="sng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endParaRPr lang="vi-VN" sz="340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AF83C-5330-8CA5-5249-453B44729E2D}"/>
              </a:ext>
            </a:extLst>
          </p:cNvPr>
          <p:cNvSpPr txBox="1"/>
          <p:nvPr/>
        </p:nvSpPr>
        <p:spPr>
          <a:xfrm>
            <a:off x="935497" y="2488195"/>
            <a:ext cx="17158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/kʊk/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26E2A-4679-25AC-F928-E7F40CE03264}"/>
              </a:ext>
            </a:extLst>
          </p:cNvPr>
          <p:cNvSpPr txBox="1"/>
          <p:nvPr/>
        </p:nvSpPr>
        <p:spPr>
          <a:xfrm>
            <a:off x="4213274" y="2488195"/>
            <a:ext cx="2912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/lʊk/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19DA4-A730-DD29-A2AE-DB42406F2A61}"/>
              </a:ext>
            </a:extLst>
          </p:cNvPr>
          <p:cNvSpPr txBox="1"/>
          <p:nvPr/>
        </p:nvSpPr>
        <p:spPr>
          <a:xfrm>
            <a:off x="6886136" y="2488195"/>
            <a:ext cx="25781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/ɡʊd</a:t>
            </a:r>
            <a:r>
              <a:rPr lang="en-US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FBA32-325D-7E80-250A-F87C065B7008}"/>
              </a:ext>
            </a:extLst>
          </p:cNvPr>
          <p:cNvSpPr txBox="1"/>
          <p:nvPr/>
        </p:nvSpPr>
        <p:spPr>
          <a:xfrm>
            <a:off x="9673885" y="2461845"/>
            <a:ext cx="18566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/skuːl/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BB1F7-9E3F-94EA-BDF0-1C845C2F4279}"/>
              </a:ext>
            </a:extLst>
          </p:cNvPr>
          <p:cNvSpPr txBox="1"/>
          <p:nvPr/>
        </p:nvSpPr>
        <p:spPr>
          <a:xfrm>
            <a:off x="766688" y="3750914"/>
            <a:ext cx="2912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/kɜːl/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4B9D-7280-EEF9-7A2E-9620178070A7}"/>
              </a:ext>
            </a:extLst>
          </p:cNvPr>
          <p:cNvSpPr txBox="1"/>
          <p:nvPr/>
        </p:nvSpPr>
        <p:spPr>
          <a:xfrm>
            <a:off x="4213274" y="3750914"/>
            <a:ext cx="2912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/hʌɡ/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06452-2E28-47CF-943F-EB5C69C1F113}"/>
              </a:ext>
            </a:extLst>
          </p:cNvPr>
          <p:cNvSpPr txBox="1"/>
          <p:nvPr/>
        </p:nvSpPr>
        <p:spPr>
          <a:xfrm>
            <a:off x="9673885" y="3750914"/>
            <a:ext cx="19600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/sɜːf/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27E49-BDEC-2D77-9D9C-0C9B5D39FF87}"/>
              </a:ext>
            </a:extLst>
          </p:cNvPr>
          <p:cNvSpPr txBox="1"/>
          <p:nvPr/>
        </p:nvSpPr>
        <p:spPr>
          <a:xfrm>
            <a:off x="7125286" y="3750914"/>
            <a:ext cx="29125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/pɜːs/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867971-2E99-8564-B6FC-00902D73B6C2}"/>
              </a:ext>
            </a:extLst>
          </p:cNvPr>
          <p:cNvSpPr txBox="1"/>
          <p:nvPr/>
        </p:nvSpPr>
        <p:spPr>
          <a:xfrm>
            <a:off x="854605" y="4958594"/>
            <a:ext cx="33172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/wɒʃ</a:t>
            </a:r>
            <a:r>
              <a:rPr lang="en-US" sz="30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77DC93-53F2-2814-FBD3-CE1A6B6DB538}"/>
              </a:ext>
            </a:extLst>
          </p:cNvPr>
          <p:cNvSpPr txBox="1"/>
          <p:nvPr/>
        </p:nvSpPr>
        <p:spPr>
          <a:xfrm>
            <a:off x="4276576" y="4958594"/>
            <a:ext cx="15134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dʌz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3E5984-F0D6-0498-4CC9-887CC341572B}"/>
              </a:ext>
            </a:extLst>
          </p:cNvPr>
          <p:cNvSpPr txBox="1"/>
          <p:nvPr/>
        </p:nvSpPr>
        <p:spPr>
          <a:xfrm>
            <a:off x="7066078" y="4958594"/>
            <a:ext cx="16703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/wɪʃ</a:t>
            </a:r>
            <a:r>
              <a:rPr lang="en-US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9968CE-CFE9-8C8A-A31A-CCFB97591683}"/>
              </a:ext>
            </a:extLst>
          </p:cNvPr>
          <p:cNvSpPr txBox="1"/>
          <p:nvPr/>
        </p:nvSpPr>
        <p:spPr>
          <a:xfrm>
            <a:off x="9712568" y="4958594"/>
            <a:ext cx="15134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/wɒtʃ</a:t>
            </a:r>
            <a:r>
              <a:rPr lang="en-US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01C847-0B2C-64ED-9A63-FB26D167E56E}"/>
              </a:ext>
            </a:extLst>
          </p:cNvPr>
          <p:cNvSpPr/>
          <p:nvPr/>
        </p:nvSpPr>
        <p:spPr>
          <a:xfrm>
            <a:off x="9337667" y="1898203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258B3E-5C06-E24B-9D0C-59E2F46540E7}"/>
              </a:ext>
            </a:extLst>
          </p:cNvPr>
          <p:cNvSpPr/>
          <p:nvPr/>
        </p:nvSpPr>
        <p:spPr>
          <a:xfrm>
            <a:off x="3842912" y="3147074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78E2F49-B12C-F135-F0C5-B5B3BFB46FE1}"/>
              </a:ext>
            </a:extLst>
          </p:cNvPr>
          <p:cNvSpPr/>
          <p:nvPr/>
        </p:nvSpPr>
        <p:spPr>
          <a:xfrm>
            <a:off x="3842912" y="4382273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0480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6" grpId="0"/>
      <p:bldP spid="22" grpId="0"/>
      <p:bldP spid="24" grpId="0"/>
      <p:bldP spid="26" grpId="0"/>
      <p:bldP spid="28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A01092-4CCD-BC36-5E65-2B0B7F59D6D3}"/>
              </a:ext>
            </a:extLst>
          </p:cNvPr>
          <p:cNvSpPr txBox="1"/>
          <p:nvPr/>
        </p:nvSpPr>
        <p:spPr>
          <a:xfrm>
            <a:off x="337931" y="477643"/>
            <a:ext cx="11516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Choose the word whose main stress is placed differently from that of the others.</a:t>
            </a:r>
            <a:endParaRPr lang="vi-VN"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30B36-AF72-5B76-766A-50885BE63342}"/>
              </a:ext>
            </a:extLst>
          </p:cNvPr>
          <p:cNvSpPr txBox="1"/>
          <p:nvPr/>
        </p:nvSpPr>
        <p:spPr>
          <a:xfrm>
            <a:off x="337931" y="1833645"/>
            <a:ext cx="11718080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3200" dirty="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funny	B. clever 		C. cheerful 	D. polite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vi-VN" sz="3200" dirty="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2. A. uniform  	B. family    		C. magazine  	D. cinema 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99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3. A. moustache  B. brother   	C. pizza    		D. noodle </a:t>
            </a:r>
            <a:endParaRPr lang="vi-VN" sz="3200" dirty="0">
              <a:solidFill>
                <a:srgbClr val="0099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6AFC2-9E4A-AA97-B0AE-5E770A1B636E}"/>
              </a:ext>
            </a:extLst>
          </p:cNvPr>
          <p:cNvSpPr txBox="1"/>
          <p:nvPr/>
        </p:nvSpPr>
        <p:spPr>
          <a:xfrm>
            <a:off x="914398" y="2417854"/>
            <a:ext cx="29546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/ˈfʌni/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6AA11-2EB7-EBA4-73EA-D597AEBBA7B7}"/>
              </a:ext>
            </a:extLst>
          </p:cNvPr>
          <p:cNvSpPr txBox="1"/>
          <p:nvPr/>
        </p:nvSpPr>
        <p:spPr>
          <a:xfrm>
            <a:off x="3094890" y="2417854"/>
            <a:ext cx="29751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/ˈklevər/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3B635-AA38-ECA7-B0E0-7766A3C31E8C}"/>
              </a:ext>
            </a:extLst>
          </p:cNvPr>
          <p:cNvSpPr txBox="1"/>
          <p:nvPr/>
        </p:nvSpPr>
        <p:spPr>
          <a:xfrm>
            <a:off x="6084427" y="2417854"/>
            <a:ext cx="35906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/ˈtʃɪəfəl/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3AC77-8EC2-1C45-EEA8-43F536F52ADC}"/>
              </a:ext>
            </a:extLst>
          </p:cNvPr>
          <p:cNvSpPr txBox="1"/>
          <p:nvPr/>
        </p:nvSpPr>
        <p:spPr>
          <a:xfrm>
            <a:off x="8675073" y="2419640"/>
            <a:ext cx="24895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/pəˈlaɪt/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572C0-F41B-AD24-B3A9-0F1FF4F16772}"/>
              </a:ext>
            </a:extLst>
          </p:cNvPr>
          <p:cNvSpPr txBox="1"/>
          <p:nvPr/>
        </p:nvSpPr>
        <p:spPr>
          <a:xfrm>
            <a:off x="886262" y="3662362"/>
            <a:ext cx="25852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/ˈjuːnɪfɔːm/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DBD50-2E65-FBD2-440F-DFF37DE9848B}"/>
              </a:ext>
            </a:extLst>
          </p:cNvPr>
          <p:cNvSpPr txBox="1"/>
          <p:nvPr/>
        </p:nvSpPr>
        <p:spPr>
          <a:xfrm>
            <a:off x="3094890" y="3662362"/>
            <a:ext cx="23185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/ˈfæməli/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43A4F6-51D2-5A81-A770-6DFC998705C2}"/>
              </a:ext>
            </a:extLst>
          </p:cNvPr>
          <p:cNvSpPr txBox="1"/>
          <p:nvPr/>
        </p:nvSpPr>
        <p:spPr>
          <a:xfrm>
            <a:off x="5899052" y="3667533"/>
            <a:ext cx="31807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/ˌmæɡəˈziːn/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D5C5F-D885-AA35-398F-E007D489B60A}"/>
              </a:ext>
            </a:extLst>
          </p:cNvPr>
          <p:cNvSpPr txBox="1"/>
          <p:nvPr/>
        </p:nvSpPr>
        <p:spPr>
          <a:xfrm>
            <a:off x="8539755" y="3669319"/>
            <a:ext cx="36522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/ˈsɪnəmə/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12F9A3-20F4-8402-BBF1-8A9151CFB7D5}"/>
              </a:ext>
            </a:extLst>
          </p:cNvPr>
          <p:cNvSpPr txBox="1"/>
          <p:nvPr/>
        </p:nvSpPr>
        <p:spPr>
          <a:xfrm>
            <a:off x="3305906" y="4801761"/>
            <a:ext cx="31803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/ˈbrʌðər/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887AE2-1673-36B4-1D06-08D4A29BF43B}"/>
              </a:ext>
            </a:extLst>
          </p:cNvPr>
          <p:cNvSpPr txBox="1"/>
          <p:nvPr/>
        </p:nvSpPr>
        <p:spPr>
          <a:xfrm>
            <a:off x="5971732" y="4801761"/>
            <a:ext cx="21031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/ˈpiːtsə/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9A4E9A-CF46-41A1-9938-0D4A3F6B6CED}"/>
              </a:ext>
            </a:extLst>
          </p:cNvPr>
          <p:cNvSpPr txBox="1"/>
          <p:nvPr/>
        </p:nvSpPr>
        <p:spPr>
          <a:xfrm>
            <a:off x="8820439" y="4801761"/>
            <a:ext cx="29751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/ˈn</a:t>
            </a:r>
            <a:r>
              <a:rPr lang="en-US" sz="3000" dirty="0">
                <a:solidFill>
                  <a:srgbClr val="FF0000"/>
                </a:solidFill>
                <a:latin typeface="+mj-lt"/>
              </a:rPr>
              <a:t>uː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dəl/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9F0607-8343-8836-3F41-6E6078BD9235}"/>
              </a:ext>
            </a:extLst>
          </p:cNvPr>
          <p:cNvSpPr txBox="1"/>
          <p:nvPr/>
        </p:nvSpPr>
        <p:spPr>
          <a:xfrm>
            <a:off x="970670" y="4801761"/>
            <a:ext cx="21954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0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/məˈstɑːʃ/</a:t>
            </a:r>
            <a:endParaRPr lang="vi-VN" sz="3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2375572-4516-ABB6-8176-566A92236CCC}"/>
              </a:ext>
            </a:extLst>
          </p:cNvPr>
          <p:cNvSpPr/>
          <p:nvPr/>
        </p:nvSpPr>
        <p:spPr>
          <a:xfrm>
            <a:off x="8506306" y="1847858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FA2A54-09B5-CDFF-AED8-7CF7BF415E83}"/>
              </a:ext>
            </a:extLst>
          </p:cNvPr>
          <p:cNvSpPr/>
          <p:nvPr/>
        </p:nvSpPr>
        <p:spPr>
          <a:xfrm>
            <a:off x="5713587" y="3061064"/>
            <a:ext cx="573516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C22DD5-78F4-9F15-ABB8-B4D61D7F8097}"/>
              </a:ext>
            </a:extLst>
          </p:cNvPr>
          <p:cNvSpPr/>
          <p:nvPr/>
        </p:nvSpPr>
        <p:spPr>
          <a:xfrm>
            <a:off x="722006" y="4288484"/>
            <a:ext cx="497327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0044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4" grpId="0"/>
      <p:bldP spid="26" grpId="0"/>
      <p:bldP spid="28" grpId="0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7350" y="750888"/>
            <a:ext cx="11485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vocabulary and grammar points you have learnt in this unit?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84188" y="2248724"/>
            <a:ext cx="11252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Vocabulary about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appearance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free-time activities &amp; hobbies, characters</a:t>
            </a:r>
          </a:p>
          <a:p>
            <a:endParaRPr lang="en-US" sz="3200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Present Simple, Present Continuous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7650" y="511175"/>
            <a:ext cx="2644775" cy="47466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  </a:t>
            </a:r>
            <a:endParaRPr lang="en-US" b="1" dirty="0"/>
          </a:p>
        </p:txBody>
      </p:sp>
      <p:sp>
        <p:nvSpPr>
          <p:cNvPr id="15362" name="Rectangle 34"/>
          <p:cNvSpPr>
            <a:spLocks noChangeArrowheads="1"/>
          </p:cNvSpPr>
          <p:nvPr/>
        </p:nvSpPr>
        <p:spPr bwMode="auto">
          <a:xfrm>
            <a:off x="4879975" y="3827463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 dirty="0"/>
            </a:b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15363" name="Text Box 36"/>
          <p:cNvSpPr txBox="1">
            <a:spLocks noChangeArrowheads="1"/>
          </p:cNvSpPr>
          <p:nvPr/>
        </p:nvSpPr>
        <p:spPr bwMode="auto">
          <a:xfrm>
            <a:off x="2976563" y="393700"/>
            <a:ext cx="9215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9900"/>
                </a:solidFill>
                <a:latin typeface="Calibri" pitchFamily="34" charset="0"/>
              </a:rPr>
              <a:t>1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b="1" dirty="0">
                <a:latin typeface="Calibri" pitchFamily="34" charset="0"/>
              </a:rPr>
              <a:t>Look at the picture and choose the correct option.</a:t>
            </a:r>
          </a:p>
        </p:txBody>
      </p:sp>
      <p:sp>
        <p:nvSpPr>
          <p:cNvPr id="15364" name="Rectangle 272"/>
          <p:cNvSpPr>
            <a:spLocks noChangeArrowheads="1"/>
          </p:cNvSpPr>
          <p:nvPr/>
        </p:nvSpPr>
        <p:spPr bwMode="auto">
          <a:xfrm>
            <a:off x="76200" y="8377238"/>
            <a:ext cx="249555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 dirty="0"/>
            </a:br>
            <a:r>
              <a:rPr lang="en-US" sz="1100" dirty="0">
                <a:solidFill>
                  <a:srgbClr val="231F20"/>
                </a:solidFill>
                <a:latin typeface="StoneSansStd-Semibold"/>
              </a:rPr>
              <a:t>5) bossy/cheerful, </a:t>
            </a:r>
            <a:r>
              <a:rPr lang="en-US" sz="1100" dirty="0">
                <a:solidFill>
                  <a:srgbClr val="231F20"/>
                </a:solidFill>
                <a:latin typeface="StoneSansStd-Medium"/>
              </a:rPr>
              <a:t>but today he</a:t>
            </a:r>
            <a:r>
              <a:rPr lang="en-US" sz="1100" dirty="0">
                <a:solidFill>
                  <a:srgbClr val="231F20"/>
                </a:solidFill>
                <a:latin typeface="Calibri" pitchFamily="34" charset="0"/>
              </a:rPr>
              <a:t>’</a:t>
            </a:r>
            <a:r>
              <a:rPr lang="en-US" sz="1100" dirty="0">
                <a:solidFill>
                  <a:srgbClr val="231F20"/>
                </a:solidFill>
                <a:latin typeface="StoneSansStd-Medium"/>
              </a:rPr>
              <a:t>s very</a:t>
            </a:r>
            <a:br>
              <a:rPr lang="en-US" sz="1100" dirty="0">
                <a:solidFill>
                  <a:srgbClr val="231F20"/>
                </a:solidFill>
                <a:latin typeface="StoneSansStd-Medium"/>
              </a:rPr>
            </a:br>
            <a:br>
              <a:rPr lang="en-US" sz="1100" dirty="0"/>
            </a:br>
            <a:endParaRPr lang="en-US" dirty="0">
              <a:latin typeface="Calibri" pitchFamily="34" charset="0"/>
            </a:endParaRPr>
          </a:p>
        </p:txBody>
      </p:sp>
      <p:sp>
        <p:nvSpPr>
          <p:cNvPr id="15365" name="Rectangle 299"/>
          <p:cNvSpPr>
            <a:spLocks noChangeArrowheads="1"/>
          </p:cNvSpPr>
          <p:nvPr/>
        </p:nvSpPr>
        <p:spPr bwMode="auto">
          <a:xfrm>
            <a:off x="4398963" y="3490913"/>
            <a:ext cx="1841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sz="1100" dirty="0"/>
            </a:b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15366" name="Text Box 302"/>
          <p:cNvSpPr txBox="1">
            <a:spLocks noChangeArrowheads="1"/>
          </p:cNvSpPr>
          <p:nvPr/>
        </p:nvSpPr>
        <p:spPr bwMode="auto">
          <a:xfrm>
            <a:off x="4094163" y="1247775"/>
            <a:ext cx="7299325" cy="49942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This is Steve. He’s fifteen years old. He 1) </a:t>
            </a:r>
            <a:r>
              <a:rPr lang="en-US" sz="3200" b="1" dirty="0">
                <a:latin typeface="Calibri" pitchFamily="34" charset="0"/>
              </a:rPr>
              <a:t>tall/long</a:t>
            </a:r>
            <a:r>
              <a:rPr lang="en-US" sz="3200" dirty="0">
                <a:latin typeface="Calibri" pitchFamily="34" charset="0"/>
              </a:rPr>
              <a:t> and 2) </a:t>
            </a:r>
            <a:r>
              <a:rPr lang="en-US" sz="3200" b="1" dirty="0">
                <a:latin typeface="Calibri" pitchFamily="34" charset="0"/>
              </a:rPr>
              <a:t>thin/chubby</a:t>
            </a:r>
            <a:r>
              <a:rPr lang="en-US" sz="3200" dirty="0">
                <a:latin typeface="Calibri" pitchFamily="34" charset="0"/>
              </a:rPr>
              <a:t>. He’s got short 3) </a:t>
            </a:r>
            <a:r>
              <a:rPr lang="en-US" sz="3200" b="1" dirty="0">
                <a:latin typeface="Calibri" pitchFamily="34" charset="0"/>
              </a:rPr>
              <a:t>straight/wavy</a:t>
            </a:r>
            <a:r>
              <a:rPr lang="en-US" sz="3200" dirty="0">
                <a:latin typeface="Calibri" pitchFamily="34" charset="0"/>
              </a:rPr>
              <a:t>, 4) </a:t>
            </a:r>
            <a:r>
              <a:rPr lang="en-US" sz="3200" b="1" dirty="0">
                <a:latin typeface="Calibri" pitchFamily="34" charset="0"/>
              </a:rPr>
              <a:t>black/blond</a:t>
            </a:r>
            <a:r>
              <a:rPr lang="en-US" sz="3200" dirty="0">
                <a:latin typeface="Calibri" pitchFamily="34" charset="0"/>
              </a:rPr>
              <a:t> hair, blue eyes, a big nose and full lips. He’s usually 5) </a:t>
            </a:r>
            <a:r>
              <a:rPr lang="en-US" sz="3200" b="1" dirty="0">
                <a:latin typeface="Calibri" pitchFamily="34" charset="0"/>
              </a:rPr>
              <a:t>bossy/cheerful</a:t>
            </a:r>
            <a:r>
              <a:rPr lang="en-US" sz="3200" dirty="0">
                <a:latin typeface="Calibri" pitchFamily="34" charset="0"/>
              </a:rPr>
              <a:t>, but today he’s very 6) </a:t>
            </a:r>
            <a:r>
              <a:rPr lang="en-US" sz="3200" b="1" dirty="0">
                <a:latin typeface="Calibri" pitchFamily="34" charset="0"/>
              </a:rPr>
              <a:t>impatient/generous</a:t>
            </a:r>
            <a:r>
              <a:rPr lang="en-US" sz="3200" dirty="0">
                <a:latin typeface="Calibri" pitchFamily="34" charset="0"/>
              </a:rPr>
              <a:t> because he’s 7) </a:t>
            </a:r>
            <a:r>
              <a:rPr lang="en-US" sz="3200" b="1" dirty="0">
                <a:latin typeface="Calibri" pitchFamily="34" charset="0"/>
              </a:rPr>
              <a:t>caring/waiting</a:t>
            </a:r>
            <a:r>
              <a:rPr lang="en-US" sz="3200" dirty="0">
                <a:latin typeface="Calibri" pitchFamily="34" charset="0"/>
              </a:rPr>
              <a:t> for his friend. He and his best friend Jim always 8) </a:t>
            </a:r>
            <a:r>
              <a:rPr lang="en-US" sz="3200" b="1" dirty="0">
                <a:latin typeface="Calibri" pitchFamily="34" charset="0"/>
              </a:rPr>
              <a:t>go/play</a:t>
            </a:r>
            <a:r>
              <a:rPr lang="en-US" sz="3200" dirty="0">
                <a:latin typeface="Calibri" pitchFamily="34" charset="0"/>
              </a:rPr>
              <a:t> basketball together 9) </a:t>
            </a:r>
            <a:r>
              <a:rPr lang="en-US" sz="3200" b="1" dirty="0">
                <a:latin typeface="Calibri" pitchFamily="34" charset="0"/>
              </a:rPr>
              <a:t>at/in</a:t>
            </a:r>
            <a:r>
              <a:rPr lang="en-US" sz="3200" dirty="0">
                <a:latin typeface="Calibri" pitchFamily="34" charset="0"/>
              </a:rPr>
              <a:t> 6:00 p.m. 10) </a:t>
            </a:r>
            <a:r>
              <a:rPr lang="en-US" sz="3200" b="1" dirty="0">
                <a:latin typeface="Calibri" pitchFamily="34" charset="0"/>
              </a:rPr>
              <a:t>on/in</a:t>
            </a:r>
            <a:r>
              <a:rPr lang="en-US" sz="3200" dirty="0">
                <a:latin typeface="Calibri" pitchFamily="34" charset="0"/>
              </a:rPr>
              <a:t> Wednesday, but Jim is late today.</a:t>
            </a:r>
          </a:p>
        </p:txBody>
      </p:sp>
      <p:pic>
        <p:nvPicPr>
          <p:cNvPr id="15367" name="Picture 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938" y="1058863"/>
            <a:ext cx="254000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76" name="Line 304"/>
          <p:cNvSpPr>
            <a:spLocks noChangeShapeType="1"/>
          </p:cNvSpPr>
          <p:nvPr/>
        </p:nvSpPr>
        <p:spPr bwMode="auto">
          <a:xfrm>
            <a:off x="4224338" y="2220913"/>
            <a:ext cx="479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77" name="Line 305"/>
          <p:cNvSpPr>
            <a:spLocks noChangeShapeType="1"/>
          </p:cNvSpPr>
          <p:nvPr/>
        </p:nvSpPr>
        <p:spPr bwMode="auto">
          <a:xfrm>
            <a:off x="6902450" y="2214563"/>
            <a:ext cx="565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78" name="Line 306"/>
          <p:cNvSpPr>
            <a:spLocks noChangeShapeType="1"/>
          </p:cNvSpPr>
          <p:nvPr/>
        </p:nvSpPr>
        <p:spPr bwMode="auto">
          <a:xfrm>
            <a:off x="7046912" y="2720442"/>
            <a:ext cx="798513" cy="5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79" name="Line 307"/>
          <p:cNvSpPr>
            <a:spLocks noChangeShapeType="1"/>
          </p:cNvSpPr>
          <p:nvPr/>
        </p:nvSpPr>
        <p:spPr bwMode="auto">
          <a:xfrm flipV="1">
            <a:off x="9617588" y="2720441"/>
            <a:ext cx="929910" cy="5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0" name="Line 308"/>
          <p:cNvSpPr>
            <a:spLocks noChangeShapeType="1"/>
          </p:cNvSpPr>
          <p:nvPr/>
        </p:nvSpPr>
        <p:spPr bwMode="auto">
          <a:xfrm flipV="1">
            <a:off x="6928381" y="3679250"/>
            <a:ext cx="1377950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1" name="Line 309"/>
          <p:cNvSpPr>
            <a:spLocks noChangeShapeType="1"/>
          </p:cNvSpPr>
          <p:nvPr/>
        </p:nvSpPr>
        <p:spPr bwMode="auto">
          <a:xfrm flipV="1">
            <a:off x="5368924" y="4172454"/>
            <a:ext cx="1677988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2" name="Line 310"/>
          <p:cNvSpPr>
            <a:spLocks noChangeShapeType="1"/>
          </p:cNvSpPr>
          <p:nvPr/>
        </p:nvSpPr>
        <p:spPr bwMode="auto">
          <a:xfrm>
            <a:off x="5872162" y="4654022"/>
            <a:ext cx="111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3" name="Line 311"/>
          <p:cNvSpPr>
            <a:spLocks noChangeShapeType="1"/>
          </p:cNvSpPr>
          <p:nvPr/>
        </p:nvSpPr>
        <p:spPr bwMode="auto">
          <a:xfrm flipV="1">
            <a:off x="8921219" y="5156199"/>
            <a:ext cx="629181" cy="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4" name="Line 312"/>
          <p:cNvSpPr>
            <a:spLocks noChangeShapeType="1"/>
          </p:cNvSpPr>
          <p:nvPr/>
        </p:nvSpPr>
        <p:spPr bwMode="auto">
          <a:xfrm>
            <a:off x="7845425" y="5638800"/>
            <a:ext cx="479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985" name="Line 313"/>
          <p:cNvSpPr>
            <a:spLocks noChangeShapeType="1"/>
          </p:cNvSpPr>
          <p:nvPr/>
        </p:nvSpPr>
        <p:spPr bwMode="auto">
          <a:xfrm>
            <a:off x="4202113" y="6132513"/>
            <a:ext cx="479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6" grpId="0" animBg="1"/>
      <p:bldP spid="28977" grpId="0" animBg="1"/>
      <p:bldP spid="28978" grpId="0" animBg="1"/>
      <p:bldP spid="28979" grpId="0" animBg="1"/>
      <p:bldP spid="28980" grpId="0" animBg="1"/>
      <p:bldP spid="28981" grpId="0" animBg="1"/>
      <p:bldP spid="28982" grpId="0" animBg="1"/>
      <p:bldP spid="28983" grpId="0" animBg="1"/>
      <p:bldP spid="28984" grpId="0" animBg="1"/>
      <p:bldP spid="289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9365</TotalTime>
  <Words>1088</Words>
  <Application>Microsoft Office PowerPoint</Application>
  <PresentationFormat>Widescreen</PresentationFormat>
  <Paragraphs>158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StoneSansStd-Medium</vt:lpstr>
      <vt:lpstr>StoneSansStd-Semibold</vt:lpstr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206</cp:revision>
  <dcterms:created xsi:type="dcterms:W3CDTF">2020-12-08T03:17:05Z</dcterms:created>
  <dcterms:modified xsi:type="dcterms:W3CDTF">2022-12-21T03:29:45Z</dcterms:modified>
</cp:coreProperties>
</file>