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307" r:id="rId3"/>
    <p:sldId id="372" r:id="rId4"/>
    <p:sldId id="357" r:id="rId5"/>
    <p:sldId id="359" r:id="rId6"/>
    <p:sldId id="345" r:id="rId7"/>
    <p:sldId id="373" r:id="rId8"/>
    <p:sldId id="360" r:id="rId9"/>
    <p:sldId id="374" r:id="rId10"/>
    <p:sldId id="363" r:id="rId11"/>
    <p:sldId id="369" r:id="rId12"/>
    <p:sldId id="375" r:id="rId13"/>
    <p:sldId id="371" r:id="rId14"/>
  </p:sldIdLst>
  <p:sldSz cx="24384000" cy="13716000"/>
  <p:notesSz cx="6858000" cy="9144000"/>
  <p:custDataLst>
    <p:tags r:id="rId1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1F9FB"/>
    <a:srgbClr val="DEFBBB"/>
    <a:srgbClr val="0000FF"/>
    <a:srgbClr val="FF0066"/>
    <a:srgbClr val="3333FF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374" autoAdjust="0"/>
  </p:normalViewPr>
  <p:slideViewPr>
    <p:cSldViewPr>
      <p:cViewPr varScale="1">
        <p:scale>
          <a:sx n="34" d="100"/>
          <a:sy n="34" d="100"/>
        </p:scale>
        <p:origin x="584" y="7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69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09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0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14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5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962F8CC-2991-4EE6-AA6C-420106417495}"/>
              </a:ext>
            </a:extLst>
          </p:cNvPr>
          <p:cNvGrpSpPr/>
          <p:nvPr userDrawn="1"/>
        </p:nvGrpSpPr>
        <p:grpSpPr>
          <a:xfrm>
            <a:off x="0" y="11723"/>
            <a:ext cx="24187499" cy="1461089"/>
            <a:chOff x="22986" y="76200"/>
            <a:chExt cx="24187499" cy="1461089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1435467-6BC5-462A-9022-3B3F1718BD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ACFA46D-0118-45DC-AC4E-DFB3F86239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40" name="Group 4">
              <a:extLst>
                <a:ext uri="{FF2B5EF4-FFF2-40B4-BE49-F238E27FC236}">
                  <a16:creationId xmlns:a16="http://schemas.microsoft.com/office/drawing/2014/main" id="{2F974B4A-045A-4517-86A9-725136F15BB8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44" name="AutoShape 3">
                <a:extLst>
                  <a:ext uri="{FF2B5EF4-FFF2-40B4-BE49-F238E27FC236}">
                    <a16:creationId xmlns:a16="http://schemas.microsoft.com/office/drawing/2014/main" id="{CF5BA260-C25D-476E-8DC1-687A4C8E9E4D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45" name="Picture 5">
                <a:extLst>
                  <a:ext uri="{FF2B5EF4-FFF2-40B4-BE49-F238E27FC236}">
                    <a16:creationId xmlns:a16="http://schemas.microsoft.com/office/drawing/2014/main" id="{DB4A27FC-3A3D-4E46-B935-220BE80D897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Freeform 6">
                <a:extLst>
                  <a:ext uri="{FF2B5EF4-FFF2-40B4-BE49-F238E27FC236}">
                    <a16:creationId xmlns:a16="http://schemas.microsoft.com/office/drawing/2014/main" id="{6F0F832D-3E22-4901-8677-F10A177659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9">
                <a:extLst>
                  <a:ext uri="{FF2B5EF4-FFF2-40B4-BE49-F238E27FC236}">
                    <a16:creationId xmlns:a16="http://schemas.microsoft.com/office/drawing/2014/main" id="{70623A0B-9A56-43E1-88FC-636447AAD6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48" name="Picture 10">
                <a:extLst>
                  <a:ext uri="{FF2B5EF4-FFF2-40B4-BE49-F238E27FC236}">
                    <a16:creationId xmlns:a16="http://schemas.microsoft.com/office/drawing/2014/main" id="{5424F4FE-066B-4B7A-9294-A9314FA3EE1D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11">
                <a:extLst>
                  <a:ext uri="{FF2B5EF4-FFF2-40B4-BE49-F238E27FC236}">
                    <a16:creationId xmlns:a16="http://schemas.microsoft.com/office/drawing/2014/main" id="{3EE5FC52-1EC9-449A-9D18-326A762BBD1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13">
                <a:extLst>
                  <a:ext uri="{FF2B5EF4-FFF2-40B4-BE49-F238E27FC236}">
                    <a16:creationId xmlns:a16="http://schemas.microsoft.com/office/drawing/2014/main" id="{9F787674-A4A2-4DE9-B676-34423A99DCD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BC64D66B-9E78-4356-97EF-35CC5157A1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6574FC0F-E869-4C64-8DBE-8D435CF0FCF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2BACA295-6B40-478C-829F-920C6F12081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CE3D4894-3311-4BAA-BE6D-88F8222C7B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DE70EDAE-05C2-4B2B-BF33-A2A3CAC69B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A3E59234-EEC2-4F03-8ABE-57E2ECA24A9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82A4CB8E-1664-4728-9DB8-9B07AC24A5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1">
                <a:extLst>
                  <a:ext uri="{FF2B5EF4-FFF2-40B4-BE49-F238E27FC236}">
                    <a16:creationId xmlns:a16="http://schemas.microsoft.com/office/drawing/2014/main" id="{FDA6276C-F99A-45AD-A3EF-EBBADFB11E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2">
                <a:extLst>
                  <a:ext uri="{FF2B5EF4-FFF2-40B4-BE49-F238E27FC236}">
                    <a16:creationId xmlns:a16="http://schemas.microsoft.com/office/drawing/2014/main" id="{77357F44-CCE2-4130-BE6A-F6833F3348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3">
                <a:extLst>
                  <a:ext uri="{FF2B5EF4-FFF2-40B4-BE49-F238E27FC236}">
                    <a16:creationId xmlns:a16="http://schemas.microsoft.com/office/drawing/2014/main" id="{80EE84E4-2E5C-4605-8425-36C13170DF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4">
                <a:extLst>
                  <a:ext uri="{FF2B5EF4-FFF2-40B4-BE49-F238E27FC236}">
                    <a16:creationId xmlns:a16="http://schemas.microsoft.com/office/drawing/2014/main" id="{153C095A-55E4-428F-89F6-11F5205E44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25">
                <a:extLst>
                  <a:ext uri="{FF2B5EF4-FFF2-40B4-BE49-F238E27FC236}">
                    <a16:creationId xmlns:a16="http://schemas.microsoft.com/office/drawing/2014/main" id="{CF96E179-DBC9-4D06-945F-C399F2E22C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Rectangle 26">
                <a:extLst>
                  <a:ext uri="{FF2B5EF4-FFF2-40B4-BE49-F238E27FC236}">
                    <a16:creationId xmlns:a16="http://schemas.microsoft.com/office/drawing/2014/main" id="{EBCB7239-2CA1-4C8B-A5E7-459247C8E4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7">
                <a:extLst>
                  <a:ext uri="{FF2B5EF4-FFF2-40B4-BE49-F238E27FC236}">
                    <a16:creationId xmlns:a16="http://schemas.microsoft.com/office/drawing/2014/main" id="{C7EF0375-C277-461F-95DE-74DEC433A5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8">
                <a:extLst>
                  <a:ext uri="{FF2B5EF4-FFF2-40B4-BE49-F238E27FC236}">
                    <a16:creationId xmlns:a16="http://schemas.microsoft.com/office/drawing/2014/main" id="{78CFACBA-5DFB-4FB9-8A62-CCF965BE5D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Rectangle 29">
                <a:extLst>
                  <a:ext uri="{FF2B5EF4-FFF2-40B4-BE49-F238E27FC236}">
                    <a16:creationId xmlns:a16="http://schemas.microsoft.com/office/drawing/2014/main" id="{FAA7B9FB-DE85-405D-9D54-62ACA5B8B2E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30">
                <a:extLst>
                  <a:ext uri="{FF2B5EF4-FFF2-40B4-BE49-F238E27FC236}">
                    <a16:creationId xmlns:a16="http://schemas.microsoft.com/office/drawing/2014/main" id="{D55311DC-7A59-4D6E-B63C-FA5C596F00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Rectangle 31">
                <a:extLst>
                  <a:ext uri="{FF2B5EF4-FFF2-40B4-BE49-F238E27FC236}">
                    <a16:creationId xmlns:a16="http://schemas.microsoft.com/office/drawing/2014/main" id="{EC78D60B-709B-4887-B6C4-4FF5CE2F23C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Rectangle 32">
                <a:extLst>
                  <a:ext uri="{FF2B5EF4-FFF2-40B4-BE49-F238E27FC236}">
                    <a16:creationId xmlns:a16="http://schemas.microsoft.com/office/drawing/2014/main" id="{8AB9B586-9E1F-4333-8E8C-FF744F24EC8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017EE3D-8B4B-4B62-8019-3371215B161C}"/>
                </a:ext>
              </a:extLst>
            </p:cNvPr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540105B-1278-4D87-88C6-BC8980D7038D}"/>
                </a:ext>
              </a:extLst>
            </p:cNvPr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Title 2">
              <a:extLst>
                <a:ext uri="{FF2B5EF4-FFF2-40B4-BE49-F238E27FC236}">
                  <a16:creationId xmlns:a16="http://schemas.microsoft.com/office/drawing/2014/main" id="{7A562BC7-3A86-4BB3-97BA-AAC5F47CF42D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30.png"/><Relationship Id="rId4" Type="http://schemas.openxmlformats.org/officeDocument/2006/relationships/image" Target="../media/image29.png"/><Relationship Id="rId9" Type="http://schemas.openxmlformats.org/officeDocument/2006/relationships/image" Target="../media/image3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180262" y="3692518"/>
            <a:ext cx="339699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69423" y="4331213"/>
            <a:ext cx="18288000" cy="19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ỨNG DỤNG ĐẠO HÀM </a:t>
            </a:r>
          </a:p>
          <a:p>
            <a:pPr algn="ctr"/>
            <a:r>
              <a:rPr lang="en-US" sz="60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 KHẢO SÁT VÀ VẼ ĐỒ THỊ HÀM SỐ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3333147" y="9832161"/>
            <a:ext cx="18993453" cy="1645852"/>
            <a:chOff x="7483861" y="7543801"/>
            <a:chExt cx="17012919" cy="164606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BIỆN LUẬN SỐ NGHIỆM PHƯƠNG TRÌNH BẰNG ĐỒ THỊ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3382314" y="854589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GIAO ĐIỂM CỦA HAI ĐỒ THỊ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3646901" y="6435881"/>
            <a:ext cx="17817614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599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KHẢO SÁT HÀM SỐ &amp; ỨNG DỤNG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57593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118423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8611" y="2399336"/>
            <a:ext cx="23831290" cy="4087555"/>
            <a:chOff x="992187" y="2564544"/>
            <a:chExt cx="22772927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0" y="2667000"/>
              <a:ext cx="22619894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24032" y="4711855"/>
                <a:ext cx="4388542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32" y="4711855"/>
                <a:ext cx="4388542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748410" y="4731603"/>
                <a:ext cx="43885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spc="-150">
                    <a:solidFill>
                      <a:srgbClr val="0000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pc="-15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 spc="-15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410" y="4731603"/>
                <a:ext cx="4388542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0914394" y="4633199"/>
                <a:ext cx="444710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en-US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4394" y="4633199"/>
                <a:ext cx="4447108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6885868" y="4633199"/>
                <a:ext cx="402346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≤</m:t>
                      </m:r>
                      <m:r>
                        <a:rPr lang="en-US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5868" y="4633199"/>
                <a:ext cx="4023461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340787" y="4639044"/>
            <a:ext cx="1072553" cy="1072553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102877" y="3481636"/>
                <a:ext cx="22565882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cắt đồ thị hàm số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và chỉ khi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877" y="3481636"/>
                <a:ext cx="22565882" cy="784767"/>
              </a:xfrm>
              <a:prstGeom prst="rect">
                <a:avLst/>
              </a:prstGeom>
              <a:blipFill>
                <a:blip r:embed="rId7"/>
                <a:stretch>
                  <a:fillRect l="-1108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356646" y="6461491"/>
            <a:ext cx="23646354" cy="7183681"/>
            <a:chOff x="1205494" y="6941416"/>
            <a:chExt cx="22139783" cy="6545984"/>
          </a:xfrm>
        </p:grpSpPr>
        <p:sp>
          <p:nvSpPr>
            <p:cNvPr id="49" name="Rounded Rectangle 48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5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057667" y="6941416"/>
                <a:ext cx="2641568" cy="701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Round Diagonal Corner Rectangle 55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668016" y="12144086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16" y="12144086"/>
                <a:ext cx="250056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/>
          <p:cNvSpPr/>
          <p:nvPr/>
        </p:nvSpPr>
        <p:spPr>
          <a:xfrm>
            <a:off x="561057" y="8254593"/>
            <a:ext cx="48429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biến thiên: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276" y="8937665"/>
            <a:ext cx="11506878" cy="44911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561057" y="7027684"/>
                <a:ext cx="17849245" cy="1599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Euclid Symbol" panose="05050102010706020507" pitchFamily="18" charset="2"/>
                      </a:rPr>
                      <m:t> 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= ±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57" y="7027684"/>
                <a:ext cx="17849245" cy="1599156"/>
              </a:xfrm>
              <a:prstGeom prst="rect">
                <a:avLst/>
              </a:prstGeom>
              <a:blipFill>
                <a:blip r:embed="rId10"/>
                <a:stretch>
                  <a:fillRect l="-1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537934" y="9385288"/>
                <a:ext cx="11189204" cy="2816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34" y="9385288"/>
                <a:ext cx="11189204" cy="2816092"/>
              </a:xfrm>
              <a:prstGeom prst="rect">
                <a:avLst/>
              </a:prstGeom>
              <a:blipFill>
                <a:blip r:embed="rId11"/>
                <a:stretch>
                  <a:fillRect l="-2179" t="-4545" r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58" grpId="0" animBg="1"/>
      <p:bldP spid="44" grpId="0"/>
      <p:bldP spid="76" grpId="0"/>
      <p:bldP spid="77" grpId="0"/>
      <p:bldP spid="79" grpId="0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49624" y="2624209"/>
            <a:ext cx="23729576" cy="3710878"/>
            <a:chOff x="992187" y="2564544"/>
            <a:chExt cx="22353091" cy="3244818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14236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773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6280" y="4967197"/>
                <a:ext cx="5138837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endChr m:val=""/>
                          <m:ctrlPr>
                            <a:rPr lang="en-US" sz="44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 </m:t>
                          </m:r>
                          <m:r>
                            <a:rPr lang="en-US" sz="44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∞;1] \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4400" b="0" i="1" spc="-150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pc="-150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− 8</m:t>
                              </m:r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en-GB" sz="4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80" y="4967197"/>
                <a:ext cx="5138837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049057" y="5022039"/>
                <a:ext cx="470854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endChr m:val=""/>
                          <m:ctrlPr>
                            <a:rPr lang="en-US" sz="440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 </m:t>
                          </m:r>
                          <m:r>
                            <a:rPr lang="en-US" sz="44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∞;1]. </m:t>
                          </m:r>
                        </m:e>
                      </m:d>
                    </m:oMath>
                  </m:oMathPara>
                </a14:m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057" y="5022039"/>
                <a:ext cx="4708543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603094" y="5067985"/>
                <a:ext cx="474124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endChr m:val=""/>
                          <m:ctrlPr>
                            <a:rPr lang="en-US" sz="44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 </m:t>
                          </m:r>
                          <m:r>
                            <a:rPr lang="en-US" sz="44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∞;1</m:t>
                          </m:r>
                          <m:r>
                            <a:rPr lang="en-US" sz="44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)</m:t>
                          </m:r>
                        </m:e>
                      </m:d>
                      <m:r>
                        <m:rPr>
                          <m:nor/>
                        </m:rPr>
                        <a:rPr lang="en-GB" sz="4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3094" y="5067985"/>
                <a:ext cx="4741244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65467" y="5100763"/>
                <a:ext cx="54981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endChr m:val=""/>
                          <m:ctrlPr>
                            <a:rPr lang="en-US" sz="44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 </m:t>
                          </m:r>
                          <m:r>
                            <a:rPr lang="en-US" sz="44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∞;1</m:t>
                          </m:r>
                          <m:r>
                            <a:rPr lang="en-US" sz="44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)</m:t>
                          </m:r>
                          <m:r>
                            <a:rPr lang="en-US" sz="44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 \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4400" i="1" spc="-15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pc="-150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− </m:t>
                              </m:r>
                              <m:r>
                                <a:rPr lang="en-US" sz="4400" i="1" spc="-15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8</m:t>
                              </m:r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en-GB" sz="4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5467" y="5100763"/>
                <a:ext cx="549816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7665467" y="4979986"/>
            <a:ext cx="1072553" cy="1072553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956464" y="3451768"/>
                <a:ext cx="19502036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464" y="3451768"/>
                <a:ext cx="19502036" cy="1461875"/>
              </a:xfrm>
              <a:prstGeom prst="rect">
                <a:avLst/>
              </a:prstGeom>
              <a:blipFill>
                <a:blip r:embed="rId7"/>
                <a:stretch>
                  <a:fillRect l="-1282" t="-7917" b="-1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571841" y="6534524"/>
            <a:ext cx="23646354" cy="6962255"/>
            <a:chOff x="1205494" y="6941416"/>
            <a:chExt cx="22139783" cy="6545984"/>
          </a:xfrm>
        </p:grpSpPr>
        <p:sp>
          <p:nvSpPr>
            <p:cNvPr id="46" name="Rounded Rectangle 45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205494" y="6941416"/>
              <a:ext cx="3493741" cy="833498"/>
              <a:chOff x="1205494" y="6941416"/>
              <a:chExt cx="3493741" cy="833498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057667" y="6941416"/>
                <a:ext cx="2641568" cy="833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7665467" y="11999526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5467" y="11999526"/>
                <a:ext cx="250056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027247" y="7273789"/>
                <a:ext cx="22193301" cy="2276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Euclid 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Euclid Symbol" panose="05050102010706020507" pitchFamily="18" charset="2"/>
                      </a:rPr>
                      <m:t>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US" sz="4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US" sz="4400" b="1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Euclid Symbol" panose="05050102010706020507" pitchFamily="18" charset="2"/>
                      </a:rPr>
                      <m:t> 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  <m:t>𝟐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dirty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  (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247" y="7273789"/>
                <a:ext cx="22193301" cy="2276264"/>
              </a:xfrm>
              <a:prstGeom prst="rect">
                <a:avLst/>
              </a:prstGeom>
              <a:blipFill>
                <a:blip r:embed="rId9"/>
                <a:stretch>
                  <a:fillRect l="-1126" t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914412" y="9494137"/>
                <a:ext cx="2359479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12" y="9494137"/>
                <a:ext cx="23594794" cy="769441"/>
              </a:xfrm>
              <a:prstGeom prst="rect">
                <a:avLst/>
              </a:prstGeom>
              <a:blipFill>
                <a:blip r:embed="rId10"/>
                <a:stretch>
                  <a:fillRect l="-1033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3643229" y="10311236"/>
                <a:ext cx="11054052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Euclid Symbol" panose="05050102010706020507" pitchFamily="18" charset="2"/>
                        </a:rPr>
                        <m:t>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Euclid Symbol" panose="05050102010706020507" pitchFamily="18" charset="2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  <a:sym typeface="Euclid Symbol" panose="05050102010706020507" pitchFamily="18" charset="2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  <a:sym typeface="Euclid Symbol" panose="05050102010706020507" pitchFamily="18" charset="2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  <a:sym typeface="Euclid 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  <a:sym typeface="Euclid Symbol" panose="05050102010706020507" pitchFamily="18" charset="2"/>
                                    </a:rPr>
                                    <m:t>(−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  <a:sym typeface="Euclid Symbol" panose="05050102010706020507" pitchFamily="18" charset="2"/>
                                    </a:rPr>
                                    <m:t>𝟐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  <a:sym typeface="Euclid Symbol" panose="05050102010706020507" pitchFamily="18" charset="2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  <a:sym typeface="Euclid Symbol" panose="05050102010706020507" pitchFamily="18" charset="2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  <a:sym typeface="Euclid 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  <a:sym typeface="Euclid Symbol" panose="05050102010706020507" pitchFamily="18" charset="2"/>
                                </a:rPr>
                                <m:t>𝟐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  <a:sym typeface="Euclid Symbol" panose="05050102010706020507" pitchFamily="18" charset="2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  <a:sym typeface="Euclid 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  <a:sym typeface="Euclid 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  <a:sym typeface="Euclid Symbol" panose="05050102010706020507" pitchFamily="18" charset="2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  <a:sym typeface="Euclid 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  <a:sym typeface="Euclid 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  <a:sym typeface="Euclid Symbol" panose="05050102010706020507" pitchFamily="18" charset="2"/>
                                </a:rPr>
                                <m:t> ≠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  <a:sym typeface="Euclid Symbol" panose="05050102010706020507" pitchFamily="18" charset="2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Euclid Symbol" panose="05050102010706020507" pitchFamily="18" charset="2"/>
                        </a:rPr>
                        <m:t>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  <a:sym typeface="Euclid Symbol" panose="05050102010706020507" pitchFamily="18" charset="2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  <a:sym typeface="Euclid Symbol" panose="05050102010706020507" pitchFamily="18" charset="2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  <a:sym typeface="Euclid Symbol" panose="05050102010706020507" pitchFamily="18" charset="2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  <a:sym typeface="Euclid Symbol" panose="05050102010706020507" pitchFamily="18" charset="2"/>
                                </a:rPr>
                                <m:t> ≠−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  <a:sym typeface="Euclid Symbol" panose="05050102010706020507" pitchFamily="18" charset="2"/>
                                </a:rPr>
                                <m:t>𝟖</m:t>
                              </m:r>
                            </m:e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229" y="10311236"/>
                <a:ext cx="11054052" cy="1602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1041390" y="11955959"/>
                <a:ext cx="1613345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tập hợp số thực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đề bài là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44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 </m:t>
                        </m:r>
                        <m:r>
                          <a:rPr lang="en-US" sz="4400" b="1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∞;</m:t>
                        </m:r>
                        <m:r>
                          <a:rPr lang="en-US" sz="4400" b="1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) 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4400" b="1" i="1" spc="-15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− </m:t>
                            </m:r>
                            <m:r>
                              <a:rPr lang="en-US" sz="4400" b="1" i="1" spc="-15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𝟖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390" y="11955959"/>
                <a:ext cx="16133456" cy="769441"/>
              </a:xfrm>
              <a:prstGeom prst="rect">
                <a:avLst/>
              </a:prstGeom>
              <a:blipFill>
                <a:blip r:embed="rId12"/>
                <a:stretch>
                  <a:fillRect l="-1550" t="-16535" r="-567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86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58" grpId="0" animBg="1"/>
      <p:bldP spid="42" grpId="0"/>
      <p:bldP spid="56" grpId="0"/>
      <p:bldP spid="57" grpId="0"/>
      <p:bldP spid="76" grpId="0"/>
      <p:bldP spid="77" grpId="0"/>
      <p:bldP spid="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49624" y="2624209"/>
            <a:ext cx="23729576" cy="3565136"/>
            <a:chOff x="992187" y="2564544"/>
            <a:chExt cx="22353091" cy="3117380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01492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773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6280" y="4967197"/>
                <a:ext cx="5138837" cy="1526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rad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80" y="4967197"/>
                <a:ext cx="5138837" cy="15261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049057" y="5022039"/>
                <a:ext cx="4708543" cy="849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e>
                      </m:rad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057" y="5022039"/>
                <a:ext cx="4708543" cy="8490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603094" y="5067985"/>
                <a:ext cx="4741244" cy="849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e>
                      </m:rad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3094" y="5067985"/>
                <a:ext cx="4741244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200038" y="4932481"/>
                <a:ext cx="4023461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0038" y="4932481"/>
                <a:ext cx="4023461" cy="1359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2373488" y="4955982"/>
            <a:ext cx="1072553" cy="1072553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864370" y="2913363"/>
                <a:ext cx="19502036" cy="1747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∆: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𝑶𝑨𝑩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370" y="2913363"/>
                <a:ext cx="19502036" cy="1747723"/>
              </a:xfrm>
              <a:prstGeom prst="rect">
                <a:avLst/>
              </a:prstGeom>
              <a:blipFill>
                <a:blip r:embed="rId7"/>
                <a:stretch>
                  <a:fillRect l="-1282" r="-1094" b="-15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500713" y="6410563"/>
            <a:ext cx="23646354" cy="7009605"/>
            <a:chOff x="1205494" y="6941416"/>
            <a:chExt cx="22139783" cy="7593163"/>
          </a:xfrm>
        </p:grpSpPr>
        <p:sp>
          <p:nvSpPr>
            <p:cNvPr id="47" name="Rounded Rectangle 46"/>
            <p:cNvSpPr/>
            <p:nvPr/>
          </p:nvSpPr>
          <p:spPr>
            <a:xfrm>
              <a:off x="1209586" y="7179457"/>
              <a:ext cx="22135691" cy="735512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205494" y="6941416"/>
              <a:ext cx="3493741" cy="833498"/>
              <a:chOff x="1205494" y="6941416"/>
              <a:chExt cx="3493741" cy="833498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057667" y="6941416"/>
                <a:ext cx="2641568" cy="833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9305275" y="12650727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5275" y="12650727"/>
                <a:ext cx="250056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646032" y="9884954"/>
                <a:ext cx="1318617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Euclid Symbol" panose="05050102010706020507" pitchFamily="18" charset="2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Euclid Symbol" panose="050501020107060205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Euclid Symbol" panose="05050102010706020507" pitchFamily="18" charset="2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Euclid 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32" y="9884954"/>
                <a:ext cx="13186174" cy="769441"/>
              </a:xfrm>
              <a:prstGeom prst="rect">
                <a:avLst/>
              </a:prstGeom>
              <a:blipFill>
                <a:blip r:embed="rId9"/>
                <a:stretch>
                  <a:fillRect l="-189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178579" y="10685408"/>
                <a:ext cx="12849030" cy="8199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𝟖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</m:e>
                    </m:ra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𝟓𝟖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579" y="10685408"/>
                <a:ext cx="12849030" cy="819904"/>
              </a:xfrm>
              <a:prstGeom prst="rect">
                <a:avLst/>
              </a:prstGeom>
              <a:blipFill>
                <a:blip r:embed="rId10"/>
                <a:stretch>
                  <a:fillRect l="-95" t="-8209" r="-1709" b="-35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608818" y="11703261"/>
                <a:ext cx="19775568" cy="1067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𝑶𝑨𝑩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𝑶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;∆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𝟓𝟖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𝟐𝟗</m:t>
                        </m:r>
                      </m:e>
                    </m:ra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18" y="11703261"/>
                <a:ext cx="19775568" cy="1067152"/>
              </a:xfrm>
              <a:prstGeom prst="rect">
                <a:avLst/>
              </a:prstGeom>
              <a:blipFill>
                <a:blip r:embed="rId11"/>
                <a:stretch>
                  <a:fillRect l="-1264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1276837" y="6516145"/>
                <a:ext cx="22193301" cy="1747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Euclid Symbol" panose="05050102010706020507" pitchFamily="18" charset="2"/>
                      </a:rPr>
                      <m:t>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≠−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837" y="6516145"/>
                <a:ext cx="22193301" cy="1747723"/>
              </a:xfrm>
              <a:prstGeom prst="rect">
                <a:avLst/>
              </a:prstGeom>
              <a:blipFill>
                <a:blip r:embed="rId12"/>
                <a:stretch>
                  <a:fillRect t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646032" y="8288448"/>
                <a:ext cx="23431218" cy="1587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PT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en-US" sz="4400" b="1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4400" b="1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1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en-US" sz="4400" b="1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1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ắ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đườ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ẳ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𝟐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ph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â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bi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ệ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32" y="8288448"/>
                <a:ext cx="23431218" cy="1587550"/>
              </a:xfrm>
              <a:prstGeom prst="rect">
                <a:avLst/>
              </a:prstGeom>
              <a:blipFill>
                <a:blip r:embed="rId13"/>
                <a:stretch>
                  <a:fillRect l="-1067" t="-3846" b="-1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8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58" grpId="0" animBg="1"/>
      <p:bldP spid="42" grpId="0"/>
      <p:bldP spid="56" grpId="0"/>
      <p:bldP spid="57" grpId="0"/>
      <p:bldP spid="76" grpId="0"/>
      <p:bldP spid="77" grpId="0"/>
      <p:bldP spid="78" grpId="0"/>
      <p:bldP spid="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ounded Rectangle 133"/>
          <p:cNvSpPr/>
          <p:nvPr/>
        </p:nvSpPr>
        <p:spPr bwMode="auto">
          <a:xfrm>
            <a:off x="408440" y="2971800"/>
            <a:ext cx="23567119" cy="4558096"/>
          </a:xfrm>
          <a:prstGeom prst="roundRect">
            <a:avLst>
              <a:gd name="adj" fmla="val 5492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r>
              <a:rPr lang="en-US" sz="6600" dirty="0" err="1">
                <a:solidFill>
                  <a:srgbClr val="FF0000"/>
                </a:solidFill>
              </a:rPr>
              <a:t>TIẾT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HỌC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KẾT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THÚC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</a:p>
          <a:p>
            <a:pPr algn="ctr" defTabSz="2177060">
              <a:defRPr/>
            </a:pPr>
            <a:r>
              <a:rPr lang="en-US" sz="6600" dirty="0" err="1">
                <a:solidFill>
                  <a:srgbClr val="FF0000"/>
                </a:solidFill>
              </a:rPr>
              <a:t>TRÂN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TRỌNG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CÁM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ƠN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CÁC</a:t>
            </a:r>
            <a:r>
              <a:rPr lang="en-US" sz="6600" dirty="0">
                <a:solidFill>
                  <a:srgbClr val="FF0000"/>
                </a:solidFill>
              </a:rPr>
              <a:t> EM </a:t>
            </a:r>
            <a:r>
              <a:rPr lang="en-US" sz="6600" dirty="0" err="1">
                <a:solidFill>
                  <a:srgbClr val="FF0000"/>
                </a:solidFill>
              </a:rPr>
              <a:t>HỌC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SINH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ĐÃ</a:t>
            </a:r>
            <a:r>
              <a:rPr lang="en-US" sz="6600" dirty="0">
                <a:solidFill>
                  <a:srgbClr val="FF0000"/>
                </a:solidFill>
              </a:rPr>
              <a:t> THEO </a:t>
            </a:r>
            <a:r>
              <a:rPr lang="en-US" sz="6600" dirty="0" err="1">
                <a:solidFill>
                  <a:srgbClr val="FF0000"/>
                </a:solidFill>
              </a:rPr>
              <a:t>DÕI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A88375-E8DC-463D-9269-C9DBB6952D65}"/>
              </a:ext>
            </a:extLst>
          </p:cNvPr>
          <p:cNvSpPr/>
          <p:nvPr/>
        </p:nvSpPr>
        <p:spPr>
          <a:xfrm>
            <a:off x="512097" y="2889022"/>
            <a:ext cx="23160859" cy="9646919"/>
          </a:xfrm>
          <a:prstGeom prst="roundRect">
            <a:avLst/>
          </a:prstGeom>
          <a:solidFill>
            <a:srgbClr val="D1F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GIAO ĐIỂM CỦA HAI ĐỒ THỊ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979714" y="3549725"/>
                <a:ext cx="22855430" cy="212365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14" y="3549725"/>
                <a:ext cx="22855430" cy="2123658"/>
              </a:xfrm>
              <a:prstGeom prst="rect">
                <a:avLst/>
              </a:prstGeom>
              <a:blipFill>
                <a:blip r:embed="rId3"/>
                <a:stretch>
                  <a:fillRect l="-1094" t="-601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990600" y="6213991"/>
                <a:ext cx="22855430" cy="153369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,…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𝐌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6213991"/>
                <a:ext cx="22855430" cy="1533690"/>
              </a:xfrm>
              <a:prstGeom prst="rect">
                <a:avLst/>
              </a:prstGeom>
              <a:blipFill>
                <a:blip r:embed="rId4"/>
                <a:stretch>
                  <a:fillRect l="-1094" t="-833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9675ACC0-FCE0-40BB-A783-D0D41CD2649F}"/>
              </a:ext>
            </a:extLst>
          </p:cNvPr>
          <p:cNvSpPr/>
          <p:nvPr/>
        </p:nvSpPr>
        <p:spPr>
          <a:xfrm>
            <a:off x="1001486" y="8429970"/>
            <a:ext cx="389221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 XÉT</a:t>
            </a:r>
            <a:endParaRPr lang="vi-VN" sz="4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669C35E-56B8-490F-881D-81D7599F236D}"/>
                  </a:ext>
                </a:extLst>
              </p:cNvPr>
              <p:cNvSpPr/>
              <p:nvPr/>
            </p:nvSpPr>
            <p:spPr>
              <a:xfrm>
                <a:off x="990600" y="9693198"/>
                <a:ext cx="23853494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 Phương trình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669C35E-56B8-490F-881D-81D7599F2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9693198"/>
                <a:ext cx="23853494" cy="769441"/>
              </a:xfrm>
              <a:prstGeom prst="rect">
                <a:avLst/>
              </a:prstGeom>
              <a:blipFill>
                <a:blip r:embed="rId5"/>
                <a:stretch>
                  <a:fillRect l="-1048" t="-17460" b="-3809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669C35E-56B8-490F-881D-81D7599F236D}"/>
                  </a:ext>
                </a:extLst>
              </p:cNvPr>
              <p:cNvSpPr/>
              <p:nvPr/>
            </p:nvSpPr>
            <p:spPr>
              <a:xfrm>
                <a:off x="990600" y="10970590"/>
                <a:ext cx="23853494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 Số nghiệm của phương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trình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 số giao điểm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669C35E-56B8-490F-881D-81D7599F2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0970590"/>
                <a:ext cx="23853494" cy="769441"/>
              </a:xfrm>
              <a:prstGeom prst="rect">
                <a:avLst/>
              </a:prstGeom>
              <a:blipFill>
                <a:blip r:embed="rId6"/>
                <a:stretch>
                  <a:fillRect l="-1048" t="-18254" b="-3809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" grpId="0"/>
      <p:bldP spid="39" grpId="0"/>
      <p:bldP spid="40" grpId="0"/>
      <p:bldP spid="45" grpId="0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54">
            <a:extLst>
              <a:ext uri="{FF2B5EF4-FFF2-40B4-BE49-F238E27FC236}">
                <a16:creationId xmlns:a16="http://schemas.microsoft.com/office/drawing/2014/main" id="{59F0847D-2138-41D5-A3E9-D23D1477D76D}"/>
              </a:ext>
            </a:extLst>
          </p:cNvPr>
          <p:cNvGrpSpPr/>
          <p:nvPr/>
        </p:nvGrpSpPr>
        <p:grpSpPr>
          <a:xfrm>
            <a:off x="660816" y="2309161"/>
            <a:ext cx="22785784" cy="4639012"/>
            <a:chOff x="1268078" y="3405486"/>
            <a:chExt cx="22785784" cy="4639012"/>
          </a:xfrm>
        </p:grpSpPr>
        <p:sp>
          <p:nvSpPr>
            <p:cNvPr id="45" name="Rounded Rectangle 61">
              <a:extLst>
                <a:ext uri="{FF2B5EF4-FFF2-40B4-BE49-F238E27FC236}">
                  <a16:creationId xmlns:a16="http://schemas.microsoft.com/office/drawing/2014/main" id="{814B010A-5054-4A90-B80D-15E8EF42C00D}"/>
                </a:ext>
              </a:extLst>
            </p:cNvPr>
            <p:cNvSpPr/>
            <p:nvPr/>
          </p:nvSpPr>
          <p:spPr>
            <a:xfrm>
              <a:off x="1268078" y="3790950"/>
              <a:ext cx="22785784" cy="4253548"/>
            </a:xfrm>
            <a:prstGeom prst="roundRect">
              <a:avLst>
                <a:gd name="adj" fmla="val 5347"/>
              </a:avLst>
            </a:prstGeom>
            <a:solidFill>
              <a:schemeClr val="bg2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67">
              <a:extLst>
                <a:ext uri="{FF2B5EF4-FFF2-40B4-BE49-F238E27FC236}">
                  <a16:creationId xmlns:a16="http://schemas.microsoft.com/office/drawing/2014/main" id="{E3CE9D72-8AFB-43E8-8C95-C026B2D3EBD4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795FAB30-5977-45F1-AD18-1E7F0CA89B3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6BDBBCF-5181-4A54-B115-8136C8F4A23F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4" name="Group 70">
                <a:extLst>
                  <a:ext uri="{FF2B5EF4-FFF2-40B4-BE49-F238E27FC236}">
                    <a16:creationId xmlns:a16="http://schemas.microsoft.com/office/drawing/2014/main" id="{9625D2B8-FD03-43B9-846F-97DE1F481890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F136BC0D-2099-4E68-82A9-BEC7613D896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reeform 13">
                  <a:extLst>
                    <a:ext uri="{FF2B5EF4-FFF2-40B4-BE49-F238E27FC236}">
                      <a16:creationId xmlns:a16="http://schemas.microsoft.com/office/drawing/2014/main" id="{EA8EDE21-CEC5-478C-97B5-CD21E279E8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14">
                  <a:extLst>
                    <a:ext uri="{FF2B5EF4-FFF2-40B4-BE49-F238E27FC236}">
                      <a16:creationId xmlns:a16="http://schemas.microsoft.com/office/drawing/2014/main" id="{D3CE2FA7-695F-4F83-8213-6A52DD435B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5">
                  <a:extLst>
                    <a:ext uri="{FF2B5EF4-FFF2-40B4-BE49-F238E27FC236}">
                      <a16:creationId xmlns:a16="http://schemas.microsoft.com/office/drawing/2014/main" id="{BCDD7750-8EAB-4EC3-B68D-C67733A755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6">
                  <a:extLst>
                    <a:ext uri="{FF2B5EF4-FFF2-40B4-BE49-F238E27FC236}">
                      <a16:creationId xmlns:a16="http://schemas.microsoft.com/office/drawing/2014/main" id="{3A8B725F-45A5-472E-B37E-2C77259100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7">
                  <a:extLst>
                    <a:ext uri="{FF2B5EF4-FFF2-40B4-BE49-F238E27FC236}">
                      <a16:creationId xmlns:a16="http://schemas.microsoft.com/office/drawing/2014/main" id="{E2525747-36E0-4BD6-9A72-1B55FF0F3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8">
                  <a:extLst>
                    <a:ext uri="{FF2B5EF4-FFF2-40B4-BE49-F238E27FC236}">
                      <a16:creationId xmlns:a16="http://schemas.microsoft.com/office/drawing/2014/main" id="{17C839E2-F744-4AE5-88CF-6F8D4E5B1E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19">
                  <a:extLst>
                    <a:ext uri="{FF2B5EF4-FFF2-40B4-BE49-F238E27FC236}">
                      <a16:creationId xmlns:a16="http://schemas.microsoft.com/office/drawing/2014/main" id="{B9FBBC6A-821E-498B-AE12-7D28CC8C16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0">
                  <a:extLst>
                    <a:ext uri="{FF2B5EF4-FFF2-40B4-BE49-F238E27FC236}">
                      <a16:creationId xmlns:a16="http://schemas.microsoft.com/office/drawing/2014/main" id="{EA09AC01-B548-44EC-8ECD-2F71F3EA9B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1">
                  <a:extLst>
                    <a:ext uri="{FF2B5EF4-FFF2-40B4-BE49-F238E27FC236}">
                      <a16:creationId xmlns:a16="http://schemas.microsoft.com/office/drawing/2014/main" id="{AB882FE5-A2F7-4438-A1A2-ECE8F359B6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2">
                  <a:extLst>
                    <a:ext uri="{FF2B5EF4-FFF2-40B4-BE49-F238E27FC236}">
                      <a16:creationId xmlns:a16="http://schemas.microsoft.com/office/drawing/2014/main" id="{AEC64847-B60B-48AE-99E4-91947E829E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3">
                  <a:extLst>
                    <a:ext uri="{FF2B5EF4-FFF2-40B4-BE49-F238E27FC236}">
                      <a16:creationId xmlns:a16="http://schemas.microsoft.com/office/drawing/2014/main" id="{21EC0D56-5C55-44C3-AD57-A3E8112077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4">
                  <a:extLst>
                    <a:ext uri="{FF2B5EF4-FFF2-40B4-BE49-F238E27FC236}">
                      <a16:creationId xmlns:a16="http://schemas.microsoft.com/office/drawing/2014/main" id="{BBA2DFE8-0354-46A2-9603-5B067AE8FD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5">
                  <a:extLst>
                    <a:ext uri="{FF2B5EF4-FFF2-40B4-BE49-F238E27FC236}">
                      <a16:creationId xmlns:a16="http://schemas.microsoft.com/office/drawing/2014/main" id="{5C19A455-B225-4E5F-B494-C980953FE4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6">
                  <a:extLst>
                    <a:ext uri="{FF2B5EF4-FFF2-40B4-BE49-F238E27FC236}">
                      <a16:creationId xmlns:a16="http://schemas.microsoft.com/office/drawing/2014/main" id="{5B6A3CF9-4784-4BD2-96B7-69CA91DD17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7">
                  <a:extLst>
                    <a:ext uri="{FF2B5EF4-FFF2-40B4-BE49-F238E27FC236}">
                      <a16:creationId xmlns:a16="http://schemas.microsoft.com/office/drawing/2014/main" id="{D0F9D208-6E14-442F-9806-6E2464FAAC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8">
                  <a:extLst>
                    <a:ext uri="{FF2B5EF4-FFF2-40B4-BE49-F238E27FC236}">
                      <a16:creationId xmlns:a16="http://schemas.microsoft.com/office/drawing/2014/main" id="{8BF13494-12F5-4D28-9905-EA0BFF2C08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9">
                  <a:extLst>
                    <a:ext uri="{FF2B5EF4-FFF2-40B4-BE49-F238E27FC236}">
                      <a16:creationId xmlns:a16="http://schemas.microsoft.com/office/drawing/2014/main" id="{68455BC7-0E1F-4C89-96D7-F841041113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0">
                  <a:extLst>
                    <a:ext uri="{FF2B5EF4-FFF2-40B4-BE49-F238E27FC236}">
                      <a16:creationId xmlns:a16="http://schemas.microsoft.com/office/drawing/2014/main" id="{DC5D7F53-1FA3-4312-9D25-F21160A94C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1">
                  <a:extLst>
                    <a:ext uri="{FF2B5EF4-FFF2-40B4-BE49-F238E27FC236}">
                      <a16:creationId xmlns:a16="http://schemas.microsoft.com/office/drawing/2014/main" id="{D55C6735-BE54-4EA2-94B5-4815687896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2">
                  <a:extLst>
                    <a:ext uri="{FF2B5EF4-FFF2-40B4-BE49-F238E27FC236}">
                      <a16:creationId xmlns:a16="http://schemas.microsoft.com/office/drawing/2014/main" id="{D7D2D6B7-3D5E-4555-8361-569A63EFFD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3">
                  <a:extLst>
                    <a:ext uri="{FF2B5EF4-FFF2-40B4-BE49-F238E27FC236}">
                      <a16:creationId xmlns:a16="http://schemas.microsoft.com/office/drawing/2014/main" id="{1B61AF82-09F1-4699-90C0-11B4A9F307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4">
                  <a:extLst>
                    <a:ext uri="{FF2B5EF4-FFF2-40B4-BE49-F238E27FC236}">
                      <a16:creationId xmlns:a16="http://schemas.microsoft.com/office/drawing/2014/main" id="{F9B3B999-87B3-4F8F-BE08-2089EF5418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5">
                  <a:extLst>
                    <a:ext uri="{FF2B5EF4-FFF2-40B4-BE49-F238E27FC236}">
                      <a16:creationId xmlns:a16="http://schemas.microsoft.com/office/drawing/2014/main" id="{308FF67C-3937-4064-8F05-F2BCF700E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6">
                  <a:extLst>
                    <a:ext uri="{FF2B5EF4-FFF2-40B4-BE49-F238E27FC236}">
                      <a16:creationId xmlns:a16="http://schemas.microsoft.com/office/drawing/2014/main" id="{AE562478-C0DA-4FA8-A9C5-A101EFD59D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GIAO ĐIỂM CỦA HAI ĐỒ THỊ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08" y="7640053"/>
                  <a:ext cx="74460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4395598" y="2666685"/>
                <a:ext cx="24059856" cy="4917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yo-N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yo-N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yo-N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yo-N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yo-N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598" y="2666685"/>
                <a:ext cx="24059856" cy="4917308"/>
              </a:xfrm>
              <a:prstGeom prst="rect">
                <a:avLst/>
              </a:prstGeom>
              <a:blipFill>
                <a:blip r:embed="rId3"/>
                <a:stretch>
                  <a:fillRect l="-1013" t="-2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710524" y="7160117"/>
            <a:ext cx="22736076" cy="6263429"/>
            <a:chOff x="1205494" y="6947472"/>
            <a:chExt cx="22139783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CC2BF53-9960-4EBA-83F4-A0D8D5F7DA72}"/>
              </a:ext>
            </a:extLst>
          </p:cNvPr>
          <p:cNvSpPr/>
          <p:nvPr/>
        </p:nvSpPr>
        <p:spPr>
          <a:xfrm>
            <a:off x="445331" y="7848600"/>
            <a:ext cx="147568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8838"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PT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858838">
              <a:spcBef>
                <a:spcPts val="600"/>
              </a:spcBef>
              <a:spcAft>
                <a:spcPts val="600"/>
              </a:spcAft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/>
              <p:nvPr/>
            </p:nvSpPr>
            <p:spPr>
              <a:xfrm>
                <a:off x="9955882" y="9373223"/>
                <a:ext cx="13790698" cy="18509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⇔ 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 ≠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𝟏</m:t>
                            </m:r>
                          </m:e>
                        </m:eqArr>
                        <m:r>
                          <a:rPr lang="en-US" sz="4400" b="1" i="1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  <m:t> </m:t>
                        </m:r>
                        <m:d>
                          <m:dPr>
                            <m:begChr m:val="["/>
                            <m:endChr m:val=""/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sym typeface="Euclid Symbol" panose="05050102010706020507" pitchFamily="18" charset="2"/>
                                  </a:rPr>
                                </m:ctrlPr>
                              </m:eqArrPr>
                              <m:e>
                                <m:r>
                                  <a:rPr lang="en-US" sz="4400" b="1" i="1" smtClean="0">
                                    <a:latin typeface="Cambria Math"/>
                                    <a:sym typeface="Euclid Symbol" panose="05050102010706020507" pitchFamily="18" charset="2"/>
                                  </a:rPr>
                                  <m:t>𝒙</m:t>
                                </m:r>
                                <m:r>
                                  <a:rPr lang="en-US" sz="4400" b="1" i="1" smtClean="0">
                                    <a:latin typeface="Cambria Math"/>
                                    <a:sym typeface="Euclid Symbol" panose="05050102010706020507" pitchFamily="18" charset="2"/>
                                  </a:rPr>
                                  <m:t>=</m:t>
                                </m:r>
                                <m:r>
                                  <a:rPr lang="en-US" sz="4400" b="1" i="1" smtClean="0">
                                    <a:latin typeface="Cambria Math"/>
                                    <a:sym typeface="Euclid Symbol" panose="05050102010706020507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4400" b="1" i="1" smtClean="0">
                                    <a:latin typeface="Cambria Math"/>
                                    <a:sym typeface="Euclid Symbol" panose="05050102010706020507" pitchFamily="18" charset="2"/>
                                  </a:rPr>
                                  <m:t>𝒙</m:t>
                                </m:r>
                                <m:r>
                                  <a:rPr lang="en-US" sz="4400" b="1" i="1" smtClean="0">
                                    <a:latin typeface="Cambria Math"/>
                                    <a:sym typeface="Euclid Symbol" panose="05050102010706020507" pitchFamily="18" charset="2"/>
                                  </a:rPr>
                                  <m:t>=</m:t>
                                </m:r>
                                <m:r>
                                  <a:rPr lang="en-US" sz="4400" b="1" i="1" smtClean="0">
                                    <a:latin typeface="Cambria Math"/>
                                    <a:sym typeface="Euclid Symbol" panose="05050102010706020507" pitchFamily="18" charset="2"/>
                                  </a:rPr>
                                  <m:t>𝟑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882" y="9373223"/>
                <a:ext cx="13790698" cy="1850956"/>
              </a:xfrm>
              <a:prstGeom prst="rect">
                <a:avLst/>
              </a:prstGeom>
              <a:blipFill>
                <a:blip r:embed="rId4"/>
                <a:stretch>
                  <a:fillRect r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/>
              <p:nvPr/>
            </p:nvSpPr>
            <p:spPr>
              <a:xfrm>
                <a:off x="10683309" y="11322400"/>
                <a:ext cx="11014169" cy="1332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yo-N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sym typeface="Euclid Symbol" panose="05050102010706020507" pitchFamily="18" charset="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 smtClean="0">
                                        <a:latin typeface="Cambria Math" panose="02040503050406030204" pitchFamily="18" charset="0"/>
                                        <a:sym typeface="Euclid Symbol" panose="05050102010706020507" pitchFamily="18" charset="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  <a:sym typeface="Euclid Symbol" panose="05050102010706020507" pitchFamily="18" charset="2"/>
                                      </a:rPr>
                                      <m:t>𝟐</m:t>
                                    </m:r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  <a:sym typeface="Euclid Symbol" panose="05050102010706020507" pitchFamily="18" charset="2"/>
                                      </a:rPr>
                                      <m:t>𝒙</m:t>
                                    </m:r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  <a:sym typeface="Euclid Symbol" panose="05050102010706020507" pitchFamily="18" charset="2"/>
                                      </a:rPr>
                                      <m:t>−</m:t>
                                    </m:r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  <a:sym typeface="Euclid Symbol" panose="05050102010706020507" pitchFamily="18" charset="2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sym typeface="Euclid Symbol" panose="05050102010706020507" pitchFamily="18" charset="2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 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𝟏</m:t>
                            </m:r>
                          </m:e>
                        </m:eqArr>
                        <m:r>
                          <a:rPr lang="en-US" sz="4400" b="1" i="1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  <m:t>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  <m:t>.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3309" y="11322400"/>
                <a:ext cx="11014169" cy="13322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9955882" y="8780041"/>
                <a:ext cx="10917216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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</m:t>
                    </m:r>
                    <m:r>
                      <a:rPr lang="en-US" sz="4400" b="1" i="1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882" y="8780041"/>
                <a:ext cx="10917216" cy="784767"/>
              </a:xfrm>
              <a:prstGeom prst="rect">
                <a:avLst/>
              </a:prstGeom>
              <a:blipFill>
                <a:blip r:embed="rId6"/>
                <a:stretch>
                  <a:fillRect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263816" y="7874333"/>
                <a:ext cx="8261942" cy="861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816" y="7874333"/>
                <a:ext cx="8261942" cy="861711"/>
              </a:xfrm>
              <a:prstGeom prst="rect">
                <a:avLst/>
              </a:prstGeom>
              <a:blipFill>
                <a:blip r:embed="rId7"/>
                <a:stretch>
                  <a:fillRect r="-5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2CC2BF53-9960-4EBA-83F4-A0D8D5F7DA72}"/>
              </a:ext>
            </a:extLst>
          </p:cNvPr>
          <p:cNvSpPr/>
          <p:nvPr/>
        </p:nvSpPr>
        <p:spPr>
          <a:xfrm>
            <a:off x="445331" y="9753362"/>
            <a:ext cx="147568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8838"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PT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858838">
              <a:spcBef>
                <a:spcPts val="600"/>
              </a:spcBef>
              <a:spcAft>
                <a:spcPts val="600"/>
              </a:spcAft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C2BF53-9960-4EBA-83F4-A0D8D5F7DA72}"/>
              </a:ext>
            </a:extLst>
          </p:cNvPr>
          <p:cNvSpPr/>
          <p:nvPr/>
        </p:nvSpPr>
        <p:spPr>
          <a:xfrm>
            <a:off x="445331" y="11582162"/>
            <a:ext cx="147568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8838"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PT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858838">
              <a:spcBef>
                <a:spcPts val="600"/>
              </a:spcBef>
              <a:spcAft>
                <a:spcPts val="600"/>
              </a:spcAft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59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2" grpId="0"/>
      <p:bldP spid="33" grpId="0"/>
      <p:bldP spid="34" grpId="0"/>
      <p:bldP spid="24" grpId="0"/>
      <p:bldP spid="3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FA3FF9C-2984-4F30-9F13-BC18AAF5183F}"/>
              </a:ext>
            </a:extLst>
          </p:cNvPr>
          <p:cNvSpPr/>
          <p:nvPr/>
        </p:nvSpPr>
        <p:spPr>
          <a:xfrm>
            <a:off x="512097" y="2889022"/>
            <a:ext cx="23160859" cy="9646919"/>
          </a:xfrm>
          <a:prstGeom prst="roundRect">
            <a:avLst/>
          </a:prstGeom>
          <a:solidFill>
            <a:srgbClr val="D1F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26"/>
          <p:cNvGrpSpPr/>
          <p:nvPr/>
        </p:nvGrpSpPr>
        <p:grpSpPr>
          <a:xfrm>
            <a:off x="611108" y="1828800"/>
            <a:ext cx="22782292" cy="1645855"/>
            <a:chOff x="7459670" y="7543799"/>
            <a:chExt cx="26934318" cy="164607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BIỆN LUẬN SỐ NGHIỆM CỦA PHƯƠNG TRÌNH BẰNG ĐỒ THỊ 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/>
              <p:nvPr/>
            </p:nvSpPr>
            <p:spPr>
              <a:xfrm>
                <a:off x="2362200" y="3153445"/>
                <a:ext cx="19874613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   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153445"/>
                <a:ext cx="19874613" cy="769441"/>
              </a:xfrm>
              <a:prstGeom prst="rect">
                <a:avLst/>
              </a:prstGeom>
              <a:blipFill>
                <a:blip r:embed="rId3"/>
                <a:stretch>
                  <a:fillRect l="-1258" t="-16535" b="-3543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/>
              <p:nvPr/>
            </p:nvSpPr>
            <p:spPr>
              <a:xfrm>
                <a:off x="2362200" y="4388471"/>
                <a:ext cx="11658600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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đổi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về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    (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388471"/>
                <a:ext cx="11658600" cy="769441"/>
              </a:xfrm>
              <a:prstGeom prst="rect">
                <a:avLst/>
              </a:prstGeom>
              <a:blipFill>
                <a:blip r:embed="rId4"/>
                <a:stretch>
                  <a:fillRect l="-2144" t="-18254" r="-1203" b="-3809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/>
              <p:nvPr/>
            </p:nvSpPr>
            <p:spPr>
              <a:xfrm>
                <a:off x="2362200" y="5681093"/>
                <a:ext cx="18973800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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681093"/>
                <a:ext cx="18973800" cy="1446550"/>
              </a:xfrm>
              <a:prstGeom prst="rect">
                <a:avLst/>
              </a:prstGeom>
              <a:blipFill>
                <a:blip r:embed="rId5"/>
                <a:stretch>
                  <a:fillRect l="-1317" t="-9705" b="-189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/>
              <p:nvPr/>
            </p:nvSpPr>
            <p:spPr>
              <a:xfrm>
                <a:off x="2362200" y="7364350"/>
                <a:ext cx="20345400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7364350"/>
                <a:ext cx="20345400" cy="1446550"/>
              </a:xfrm>
              <a:prstGeom prst="rect">
                <a:avLst/>
              </a:prstGeom>
              <a:blipFill>
                <a:blip r:embed="rId6"/>
                <a:stretch>
                  <a:fillRect l="-1229" t="-8861" b="-189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/>
              <p:nvPr/>
            </p:nvSpPr>
            <p:spPr>
              <a:xfrm>
                <a:off x="2362200" y="9525000"/>
                <a:ext cx="19656899" cy="212365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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Dựa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ra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9525000"/>
                <a:ext cx="19656899" cy="2123658"/>
              </a:xfrm>
              <a:prstGeom prst="rect">
                <a:avLst/>
              </a:prstGeom>
              <a:blipFill>
                <a:blip r:embed="rId7"/>
                <a:stretch>
                  <a:fillRect l="-1272" t="-6609" b="-12356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19" grpId="0" build="p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4">
            <a:extLst>
              <a:ext uri="{FF2B5EF4-FFF2-40B4-BE49-F238E27FC236}">
                <a16:creationId xmlns:a16="http://schemas.microsoft.com/office/drawing/2014/main" id="{F8F0BE5F-9853-4B58-A99C-E8CDCD4B6219}"/>
              </a:ext>
            </a:extLst>
          </p:cNvPr>
          <p:cNvGrpSpPr/>
          <p:nvPr/>
        </p:nvGrpSpPr>
        <p:grpSpPr>
          <a:xfrm>
            <a:off x="542423" y="2285172"/>
            <a:ext cx="22798672" cy="4344820"/>
            <a:chOff x="1268078" y="3405486"/>
            <a:chExt cx="22798672" cy="4344820"/>
          </a:xfrm>
        </p:grpSpPr>
        <p:sp>
          <p:nvSpPr>
            <p:cNvPr id="24" name="Rounded Rectangle 61">
              <a:extLst>
                <a:ext uri="{FF2B5EF4-FFF2-40B4-BE49-F238E27FC236}">
                  <a16:creationId xmlns:a16="http://schemas.microsoft.com/office/drawing/2014/main" id="{CFF69BCE-A623-4C11-AC12-12E0ED46B02A}"/>
                </a:ext>
              </a:extLst>
            </p:cNvPr>
            <p:cNvSpPr/>
            <p:nvPr/>
          </p:nvSpPr>
          <p:spPr>
            <a:xfrm>
              <a:off x="1280966" y="3697700"/>
              <a:ext cx="22785784" cy="4052606"/>
            </a:xfrm>
            <a:prstGeom prst="roundRect">
              <a:avLst>
                <a:gd name="adj" fmla="val 5347"/>
              </a:avLst>
            </a:prstGeom>
            <a:solidFill>
              <a:schemeClr val="bg2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7">
              <a:extLst>
                <a:ext uri="{FF2B5EF4-FFF2-40B4-BE49-F238E27FC236}">
                  <a16:creationId xmlns:a16="http://schemas.microsoft.com/office/drawing/2014/main" id="{D4DA288D-777D-41DA-8925-DA19B097AD46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0D38B63B-6768-4E72-84E9-085212929EB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064A4DB-EA7F-4A4D-8E34-16BD1962D63B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5" name="Group 70">
                <a:extLst>
                  <a:ext uri="{FF2B5EF4-FFF2-40B4-BE49-F238E27FC236}">
                    <a16:creationId xmlns:a16="http://schemas.microsoft.com/office/drawing/2014/main" id="{7310664E-11EE-4AF0-93C0-2C2616F102BD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5B4DBC9-DBE3-43CA-96D5-E9558FD213D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13">
                  <a:extLst>
                    <a:ext uri="{FF2B5EF4-FFF2-40B4-BE49-F238E27FC236}">
                      <a16:creationId xmlns:a16="http://schemas.microsoft.com/office/drawing/2014/main" id="{1603C09E-1C62-4974-BC86-FA15088953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4">
                  <a:extLst>
                    <a:ext uri="{FF2B5EF4-FFF2-40B4-BE49-F238E27FC236}">
                      <a16:creationId xmlns:a16="http://schemas.microsoft.com/office/drawing/2014/main" id="{D8EB8000-310A-4E12-99C4-C26D7BFA55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5">
                  <a:extLst>
                    <a:ext uri="{FF2B5EF4-FFF2-40B4-BE49-F238E27FC236}">
                      <a16:creationId xmlns:a16="http://schemas.microsoft.com/office/drawing/2014/main" id="{51BF9ACE-9D9D-401B-AABD-A1E42EA5CB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6">
                  <a:extLst>
                    <a:ext uri="{FF2B5EF4-FFF2-40B4-BE49-F238E27FC236}">
                      <a16:creationId xmlns:a16="http://schemas.microsoft.com/office/drawing/2014/main" id="{C9F11FF7-0C80-483C-95AF-C6FC17E86D9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7">
                  <a:extLst>
                    <a:ext uri="{FF2B5EF4-FFF2-40B4-BE49-F238E27FC236}">
                      <a16:creationId xmlns:a16="http://schemas.microsoft.com/office/drawing/2014/main" id="{5788F282-0CC9-4407-928F-0721E9673B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18">
                  <a:extLst>
                    <a:ext uri="{FF2B5EF4-FFF2-40B4-BE49-F238E27FC236}">
                      <a16:creationId xmlns:a16="http://schemas.microsoft.com/office/drawing/2014/main" id="{D529AE29-5384-46F5-9D42-E1CF3FA101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9">
                  <a:extLst>
                    <a:ext uri="{FF2B5EF4-FFF2-40B4-BE49-F238E27FC236}">
                      <a16:creationId xmlns:a16="http://schemas.microsoft.com/office/drawing/2014/main" id="{1189B1B6-B9A0-425C-9E50-54F0933136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0">
                  <a:extLst>
                    <a:ext uri="{FF2B5EF4-FFF2-40B4-BE49-F238E27FC236}">
                      <a16:creationId xmlns:a16="http://schemas.microsoft.com/office/drawing/2014/main" id="{564FD5B7-7324-4A5D-B0FF-689E68D010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1">
                  <a:extLst>
                    <a:ext uri="{FF2B5EF4-FFF2-40B4-BE49-F238E27FC236}">
                      <a16:creationId xmlns:a16="http://schemas.microsoft.com/office/drawing/2014/main" id="{43ADB0CD-797A-448C-A42C-A155A3EF22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2">
                  <a:extLst>
                    <a:ext uri="{FF2B5EF4-FFF2-40B4-BE49-F238E27FC236}">
                      <a16:creationId xmlns:a16="http://schemas.microsoft.com/office/drawing/2014/main" id="{ECBB218C-2E38-48B8-B729-A57263AA7F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3">
                  <a:extLst>
                    <a:ext uri="{FF2B5EF4-FFF2-40B4-BE49-F238E27FC236}">
                      <a16:creationId xmlns:a16="http://schemas.microsoft.com/office/drawing/2014/main" id="{3F176FE8-E0BD-4C1D-B082-5FC8E6758F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4">
                  <a:extLst>
                    <a:ext uri="{FF2B5EF4-FFF2-40B4-BE49-F238E27FC236}">
                      <a16:creationId xmlns:a16="http://schemas.microsoft.com/office/drawing/2014/main" id="{EC97BC8A-0D8C-4352-A90F-5A7B63B3C1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5">
                  <a:extLst>
                    <a:ext uri="{FF2B5EF4-FFF2-40B4-BE49-F238E27FC236}">
                      <a16:creationId xmlns:a16="http://schemas.microsoft.com/office/drawing/2014/main" id="{E79A22C0-271D-490B-B262-15DF18EEB7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6">
                  <a:extLst>
                    <a:ext uri="{FF2B5EF4-FFF2-40B4-BE49-F238E27FC236}">
                      <a16:creationId xmlns:a16="http://schemas.microsoft.com/office/drawing/2014/main" id="{86CC06E7-2087-4F3F-9740-15CC0504B9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7">
                  <a:extLst>
                    <a:ext uri="{FF2B5EF4-FFF2-40B4-BE49-F238E27FC236}">
                      <a16:creationId xmlns:a16="http://schemas.microsoft.com/office/drawing/2014/main" id="{8F6BC568-131B-4C78-9369-48B5261F72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8">
                  <a:extLst>
                    <a:ext uri="{FF2B5EF4-FFF2-40B4-BE49-F238E27FC236}">
                      <a16:creationId xmlns:a16="http://schemas.microsoft.com/office/drawing/2014/main" id="{37B2D86A-578C-49F0-9A8D-3EBE173651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9">
                  <a:extLst>
                    <a:ext uri="{FF2B5EF4-FFF2-40B4-BE49-F238E27FC236}">
                      <a16:creationId xmlns:a16="http://schemas.microsoft.com/office/drawing/2014/main" id="{67BE26F5-5C9E-43C2-A05E-EA7BC85276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30">
                  <a:extLst>
                    <a:ext uri="{FF2B5EF4-FFF2-40B4-BE49-F238E27FC236}">
                      <a16:creationId xmlns:a16="http://schemas.microsoft.com/office/drawing/2014/main" id="{CA11A923-2BF2-4147-8B0E-526941EADB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1">
                  <a:extLst>
                    <a:ext uri="{FF2B5EF4-FFF2-40B4-BE49-F238E27FC236}">
                      <a16:creationId xmlns:a16="http://schemas.microsoft.com/office/drawing/2014/main" id="{1EA2DFEE-75E7-4CA8-BA9F-F39CDC9C1E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2">
                  <a:extLst>
                    <a:ext uri="{FF2B5EF4-FFF2-40B4-BE49-F238E27FC236}">
                      <a16:creationId xmlns:a16="http://schemas.microsoft.com/office/drawing/2014/main" id="{D4055CA2-2CD9-4330-95FA-55EE93C0BA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3">
                  <a:extLst>
                    <a:ext uri="{FF2B5EF4-FFF2-40B4-BE49-F238E27FC236}">
                      <a16:creationId xmlns:a16="http://schemas.microsoft.com/office/drawing/2014/main" id="{CF51D60B-BF0A-473A-85A3-A68D036999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4">
                  <a:extLst>
                    <a:ext uri="{FF2B5EF4-FFF2-40B4-BE49-F238E27FC236}">
                      <a16:creationId xmlns:a16="http://schemas.microsoft.com/office/drawing/2014/main" id="{8716410D-1A42-4576-BD86-77B4ABE57B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5">
                  <a:extLst>
                    <a:ext uri="{FF2B5EF4-FFF2-40B4-BE49-F238E27FC236}">
                      <a16:creationId xmlns:a16="http://schemas.microsoft.com/office/drawing/2014/main" id="{630D1ACD-8ACC-4548-AADD-918182879A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6">
                  <a:extLst>
                    <a:ext uri="{FF2B5EF4-FFF2-40B4-BE49-F238E27FC236}">
                      <a16:creationId xmlns:a16="http://schemas.microsoft.com/office/drawing/2014/main" id="{293B146D-0401-4127-B9FB-F4426014EA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1" name="Group 26"/>
          <p:cNvGrpSpPr/>
          <p:nvPr/>
        </p:nvGrpSpPr>
        <p:grpSpPr>
          <a:xfrm>
            <a:off x="611108" y="1447800"/>
            <a:ext cx="20648692" cy="1645855"/>
            <a:chOff x="7459670" y="7543799"/>
            <a:chExt cx="26934318" cy="164607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BIỆN LUẬN SỐ NGHIỆM CỦA PHƯƠNG TRÌNH BẰNG ĐỒ THỊ 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3737436" y="2500024"/>
                <a:ext cx="24059856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yo-N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Tìm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945889" lvl="1" indent="-857250">
                  <a:spcBef>
                    <a:spcPts val="600"/>
                  </a:spcBef>
                  <a:spcAft>
                    <a:spcPts val="600"/>
                  </a:spcAft>
                  <a:buAutoNum type="romanLcPeriod"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945889" lvl="1" indent="-857250">
                  <a:spcBef>
                    <a:spcPts val="600"/>
                  </a:spcBef>
                  <a:spcAft>
                    <a:spcPts val="600"/>
                  </a:spcAft>
                  <a:buAutoNum type="romanLcPeriod"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945889" lvl="1" indent="-857250">
                  <a:spcBef>
                    <a:spcPts val="600"/>
                  </a:spcBef>
                  <a:spcAft>
                    <a:spcPts val="600"/>
                  </a:spcAft>
                  <a:buAutoNum type="romanLcPeriod"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yo-NG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436" y="2500024"/>
                <a:ext cx="24059856" cy="4093428"/>
              </a:xfrm>
              <a:prstGeom prst="rect">
                <a:avLst/>
              </a:prstGeom>
              <a:blipFill>
                <a:blip r:embed="rId3"/>
                <a:stretch>
                  <a:fillRect t="-2827" b="-6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542423" y="6745047"/>
            <a:ext cx="15682913" cy="6873441"/>
            <a:chOff x="1205494" y="6947472"/>
            <a:chExt cx="15271601" cy="6553245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15267509" cy="632126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5186" y="6969884"/>
                <a:ext cx="2111898" cy="616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912" y="7189562"/>
            <a:ext cx="6883056" cy="611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51330" y="7497207"/>
                <a:ext cx="15678710" cy="1477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ĐTHS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ĐT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30" y="7497207"/>
                <a:ext cx="15678710" cy="1477199"/>
              </a:xfrm>
              <a:prstGeom prst="rect">
                <a:avLst/>
              </a:prstGeom>
              <a:blipFill>
                <a:blip r:embed="rId5"/>
                <a:stretch>
                  <a:fillRect l="-1555" t="-8264" b="-18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/>
              <p:nvPr/>
            </p:nvSpPr>
            <p:spPr>
              <a:xfrm>
                <a:off x="793655" y="10358643"/>
                <a:ext cx="14296607" cy="227626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lvl="1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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𝒎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&lt;−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𝒎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&gt;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55" y="10358643"/>
                <a:ext cx="14296607" cy="2276264"/>
              </a:xfrm>
              <a:prstGeom prst="rect">
                <a:avLst/>
              </a:prstGeom>
              <a:blipFill>
                <a:blip r:embed="rId6"/>
                <a:stretch>
                  <a:fillRect l="-1706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/>
              <p:nvPr/>
            </p:nvSpPr>
            <p:spPr>
              <a:xfrm>
                <a:off x="844159" y="9042556"/>
                <a:ext cx="14296607" cy="227626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lvl="1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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𝒎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=−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𝒎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59" y="9042556"/>
                <a:ext cx="14296607" cy="2276264"/>
              </a:xfrm>
              <a:prstGeom prst="rect">
                <a:avLst/>
              </a:prstGeom>
              <a:blipFill>
                <a:blip r:embed="rId7"/>
                <a:stretch>
                  <a:fillRect l="-170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/>
              <p:nvPr/>
            </p:nvSpPr>
            <p:spPr>
              <a:xfrm>
                <a:off x="814486" y="12359841"/>
                <a:ext cx="14326280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lvl="1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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&lt;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&lt;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86" y="12359841"/>
                <a:ext cx="14326280" cy="1446550"/>
              </a:xfrm>
              <a:prstGeom prst="rect">
                <a:avLst/>
              </a:prstGeom>
              <a:blipFill>
                <a:blip r:embed="rId8"/>
                <a:stretch>
                  <a:fillRect l="-1745" t="-970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6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25" grpId="0"/>
      <p:bldP spid="26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91062" y="6983922"/>
            <a:ext cx="23278225" cy="6545132"/>
            <a:chOff x="1205494" y="6941416"/>
            <a:chExt cx="23281256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277165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91062" y="263767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21000" y="1154636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0" y="11546363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742278" y="3510252"/>
                <a:ext cx="21910092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𝐍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𝟑𝐱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𝐌</m:t>
                    </m:r>
                    <m:r>
                      <a:rPr lang="en-US" sz="4400" b="1" i="0" smtClean="0">
                        <a:latin typeface="Cambria Math"/>
                      </a:rPr>
                      <m:t>𝐍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278" y="3510252"/>
                <a:ext cx="21910092" cy="1461875"/>
              </a:xfrm>
              <a:prstGeom prst="rect">
                <a:avLst/>
              </a:prstGeom>
              <a:blipFill>
                <a:blip r:embed="rId4"/>
                <a:stretch>
                  <a:fillRect l="-1141" t="-8333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8270" y="4711945"/>
                <a:ext cx="5485687" cy="1538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n-GB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800" b="0" i="1" dirty="0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70" y="4711945"/>
                <a:ext cx="5485687" cy="15389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010400" y="5165272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mtClean="0"/>
                        <m:t> 2.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5165272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06991" y="4794995"/>
                <a:ext cx="548568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GB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6991" y="4794995"/>
                <a:ext cx="5485687" cy="14752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960143" y="5110145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0143" y="5110145"/>
                <a:ext cx="548568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827944" y="8018420"/>
                <a:ext cx="20498656" cy="2680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hoành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endParaRPr lang="en-US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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 </m:t>
                    </m:r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  <m:t>𝒙</m:t>
                        </m:r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  <m:t>𝟐</m:t>
                        </m:r>
                      </m:sup>
                    </m:sSup>
                    <m:r>
                      <a:rPr lang="en-US" sz="5400" b="1" i="1" smtClean="0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 −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𝟒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𝒙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𝟎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  </m:t>
                    </m:r>
                    <m:d>
                      <m:dPr>
                        <m:begChr m:val="["/>
                        <m:endChr m:val=""/>
                        <m:ctrlPr>
                          <a:rPr lang="en-US" sz="5400" b="1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</m:ctrlPr>
                          </m:eqArr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𝒙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=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𝟎</m:t>
                            </m:r>
                          </m:e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𝒙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=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𝟒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944" y="8018420"/>
                <a:ext cx="20498656" cy="2680221"/>
              </a:xfrm>
              <a:prstGeom prst="rect">
                <a:avLst/>
              </a:prstGeom>
              <a:blipFill>
                <a:blip r:embed="rId9"/>
                <a:stretch>
                  <a:fillRect l="-1368" t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8671377" y="5050911"/>
            <a:ext cx="1072553" cy="1072553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715258" y="10544619"/>
                <a:ext cx="20498656" cy="1155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Hoành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258" y="10544619"/>
                <a:ext cx="20498656" cy="1155766"/>
              </a:xfrm>
              <a:prstGeom prst="rect">
                <a:avLst/>
              </a:prstGeom>
              <a:blipFill>
                <a:blip r:embed="rId10"/>
                <a:stretch>
                  <a:fillRect l="-1338" b="-1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49" grpId="0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14207" y="6890500"/>
            <a:ext cx="23231796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717522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853436" y="1237652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3436" y="12376522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97051" y="3582412"/>
                <a:ext cx="22520138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/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800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là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hoành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độ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các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giao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điểm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của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đồ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thị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hàm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số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8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và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đường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thẳng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800" b="1" dirty="0"/>
                  <a:t> . </a:t>
                </a:r>
                <a:r>
                  <a:rPr lang="en-US" sz="4800" b="1" dirty="0" err="1"/>
                  <a:t>Tính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/>
                  <a:t>.</a:t>
                </a:r>
                <a:endParaRPr lang="vi-VN" sz="4800" b="1" dirty="0"/>
              </a:p>
              <a:p>
                <a:endParaRPr lang="vi-VN" sz="4800" b="1" dirty="0"/>
              </a:p>
              <a:p>
                <a:endParaRPr lang="vi-VN" sz="4800" b="1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051" y="3582412"/>
                <a:ext cx="22520138" cy="3046988"/>
              </a:xfrm>
              <a:prstGeom prst="rect">
                <a:avLst/>
              </a:prstGeom>
              <a:blipFill>
                <a:blip r:embed="rId4"/>
                <a:stretch>
                  <a:fillRect l="-1245" t="-3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19855" y="5157389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27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855" y="5157389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5238132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19</m:t>
                      </m:r>
                      <m:r>
                        <m:rPr>
                          <m:nor/>
                        </m:rPr>
                        <a:rPr lang="en-US" sz="4800" b="0" i="0" smtClean="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5238132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490663" y="5213478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8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663" y="5213478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5183005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35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5183005"/>
                <a:ext cx="548568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703211" y="8018420"/>
                <a:ext cx="21623389" cy="3178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⇔ 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⟺ </m:t>
                    </m:r>
                    <m:d>
                      <m:dPr>
                        <m:begChr m:val="["/>
                        <m:endChr m:val=""/>
                        <m:ctrlPr>
                          <a:rPr lang="en-US" sz="4800" b="1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</m:ctrlPr>
                          </m:eqArr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𝒙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=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𝟐</m:t>
                            </m:r>
                          </m:e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𝒙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=−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𝟐</m:t>
                            </m:r>
                          </m:e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𝒙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=−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𝟑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1" y="8018420"/>
                <a:ext cx="21623389" cy="3178691"/>
              </a:xfrm>
              <a:prstGeom prst="rect">
                <a:avLst/>
              </a:prstGeom>
              <a:blipFill>
                <a:blip r:embed="rId9"/>
                <a:stretch>
                  <a:fillRect l="-1268" t="-4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592310" y="5069184"/>
            <a:ext cx="1072553" cy="1072553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782983" y="11291612"/>
                <a:ext cx="2162338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𝟐𝟕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83" y="11291612"/>
                <a:ext cx="21623389" cy="1569660"/>
              </a:xfrm>
              <a:prstGeom prst="rect">
                <a:avLst/>
              </a:prstGeom>
              <a:blipFill>
                <a:blip r:embed="rId10"/>
                <a:stretch>
                  <a:fillRect l="-1268" t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75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49" grpId="0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39035" y="7755584"/>
            <a:ext cx="23231796" cy="5729644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79069"/>
              <a:chOff x="1205494" y="6941416"/>
              <a:chExt cx="3493741" cy="879069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79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5147563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702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449800" y="12618149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9800" y="12618149"/>
                <a:ext cx="250056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668968" y="2616225"/>
                <a:ext cx="12484803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68" y="2616225"/>
                <a:ext cx="12484803" cy="2800767"/>
              </a:xfrm>
              <a:prstGeom prst="rect">
                <a:avLst/>
              </a:prstGeom>
              <a:blipFill>
                <a:blip r:embed="rId4"/>
                <a:stretch>
                  <a:fillRect l="-2002" t="-4565" b="-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73543" y="5435734"/>
                <a:ext cx="43885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543" y="5435734"/>
                <a:ext cx="438854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675798" y="5486317"/>
                <a:ext cx="43885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</m:t>
                      </m:r>
                      <m:r>
                        <a:rPr lang="en-US" sz="4400" b="1" i="1" spc="-150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798" y="5486317"/>
                <a:ext cx="438854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940772" y="6498163"/>
                <a:ext cx="444710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4400" b="1" i="1" spc="-150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72" y="6498163"/>
                <a:ext cx="4447108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300745" y="6502180"/>
                <a:ext cx="402346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745" y="6502180"/>
                <a:ext cx="4023461" cy="769441"/>
              </a:xfrm>
              <a:prstGeom prst="rect">
                <a:avLst/>
              </a:prstGeom>
              <a:blipFill>
                <a:blip r:embed="rId8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2495606" y="6480304"/>
            <a:ext cx="848881" cy="911096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57" y="2699638"/>
            <a:ext cx="10634589" cy="46649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67978" y="8205168"/>
                <a:ext cx="11405022" cy="2276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 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sym typeface="Euclid 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sym typeface="Euclid Symbol" panose="05050102010706020507" pitchFamily="18" charset="2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sym typeface="Euclid 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sym typeface="Euclid Symbol" panose="05050102010706020507" pitchFamily="18" charset="2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=−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𝟏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Euclid Symbol" panose="05050102010706020507" pitchFamily="18" charset="2"/>
                </a:endParaRPr>
              </a:p>
              <a:p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978" y="8205168"/>
                <a:ext cx="11405022" cy="2276264"/>
              </a:xfrm>
              <a:prstGeom prst="rect">
                <a:avLst/>
              </a:prstGeom>
              <a:blipFill>
                <a:blip r:embed="rId10"/>
                <a:stretch>
                  <a:fillRect l="-2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230223" y="9854445"/>
                <a:ext cx="22087449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vào bảng biến thiên, ta thấy:</a:t>
                </a:r>
              </a:p>
              <a:p>
                <a:pPr marL="571500" indent="-571500">
                  <a:buFont typeface="Wingdings" panose="05000000000000000000" pitchFamily="2" charset="2"/>
                  <a:buChar char="ü"/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𝟏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nghiệm phân biệt.</a:t>
                </a:r>
              </a:p>
              <a:p>
                <a:pPr marL="571500" indent="-571500">
                  <a:buFont typeface="Wingdings" panose="05000000000000000000" pitchFamily="2" charset="2"/>
                  <a:buChar char="ü"/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𝟏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nghiệm phân biệt.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nghiệm này đôi một khác nhau. Vậy phương trình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nghiệm.</a:t>
                </a: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223" y="9854445"/>
                <a:ext cx="22087449" cy="2800767"/>
              </a:xfrm>
              <a:prstGeom prst="rect">
                <a:avLst/>
              </a:prstGeom>
              <a:blipFill>
                <a:blip r:embed="rId11"/>
                <a:stretch>
                  <a:fillRect l="-1132" t="-4575" b="-9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  <p:bldP spid="4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52400" y="2372289"/>
            <a:ext cx="24215266" cy="3669975"/>
            <a:chOff x="992187" y="2564544"/>
            <a:chExt cx="23139851" cy="367045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0" y="2667000"/>
              <a:ext cx="22986818" cy="356799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870072" y="2971493"/>
                <a:ext cx="22565882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72" y="2971493"/>
                <a:ext cx="22565882" cy="1461875"/>
              </a:xfrm>
              <a:prstGeom prst="rect">
                <a:avLst/>
              </a:prstGeom>
              <a:blipFill>
                <a:blip r:embed="rId3"/>
                <a:stretch>
                  <a:fillRect l="-1108" t="-7917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19400" y="4801850"/>
                <a:ext cx="4388542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5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801850"/>
                <a:ext cx="4388542" cy="1446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729023" y="4801850"/>
                <a:ext cx="43885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2.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023" y="4801850"/>
                <a:ext cx="438854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638646" y="4801850"/>
                <a:ext cx="444710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4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8646" y="4801850"/>
                <a:ext cx="4447108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06836" y="4801850"/>
                <a:ext cx="402346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6836" y="4801850"/>
                <a:ext cx="4023461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545787" y="1259925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941118" y="4716042"/>
            <a:ext cx="1072553" cy="1072553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24286" y="6233845"/>
            <a:ext cx="24059713" cy="7184795"/>
            <a:chOff x="1205494" y="6941416"/>
            <a:chExt cx="21455630" cy="6126122"/>
          </a:xfrm>
        </p:grpSpPr>
        <p:sp>
          <p:nvSpPr>
            <p:cNvPr id="48" name="Rounded Rectangle 47"/>
            <p:cNvSpPr/>
            <p:nvPr/>
          </p:nvSpPr>
          <p:spPr>
            <a:xfrm>
              <a:off x="1209587" y="7179457"/>
              <a:ext cx="21451537" cy="588808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057667" y="6941416"/>
                <a:ext cx="2641568" cy="65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Round Diagonal Corner Rectangle 57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1412200" y="12649200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2200" y="12649200"/>
                <a:ext cx="250056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539286" y="6780526"/>
                <a:ext cx="17983199" cy="2276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Euclid Symbol" panose="05050102010706020507" pitchFamily="18" charset="2"/>
                  </a:rPr>
                  <a:t>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Euclid Symbol" panose="05050102010706020507" pitchFamily="18" charset="2"/>
                      </a:rPr>
                      <m:t>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Euclid Symbol" panose="05050102010706020507" pitchFamily="18" charset="2"/>
                      </a:rPr>
                      <m:t> 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  <a:sym typeface="Euclid 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  <a:sym typeface="Euclid Symbol" panose="05050102010706020507" pitchFamily="18" charset="2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Euclid Symbol" panose="05050102010706020507" pitchFamily="18" charset="2"/>
                </a:endParaRPr>
              </a:p>
              <a:p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86" y="6780526"/>
                <a:ext cx="17983199" cy="2276264"/>
              </a:xfrm>
              <a:prstGeom prst="rect">
                <a:avLst/>
              </a:prstGeom>
              <a:blipFill>
                <a:blip r:embed="rId9"/>
                <a:stretch>
                  <a:fillRect l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668016" y="8277988"/>
                <a:ext cx="14944732" cy="1599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Euclid Symbol" panose="05050102010706020507" pitchFamily="18" charset="2"/>
                      </a:rPr>
                      <m:t> 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= 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16" y="8277988"/>
                <a:ext cx="14944732" cy="1599156"/>
              </a:xfrm>
              <a:prstGeom prst="rect">
                <a:avLst/>
              </a:prstGeom>
              <a:blipFill>
                <a:blip r:embed="rId10"/>
                <a:stretch>
                  <a:fillRect l="-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/>
          <p:cNvSpPr/>
          <p:nvPr/>
        </p:nvSpPr>
        <p:spPr>
          <a:xfrm>
            <a:off x="668016" y="9858756"/>
            <a:ext cx="13035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BBT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15240000" y="6513023"/>
            <a:ext cx="0" cy="668687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15612748" y="6685093"/>
                <a:ext cx="8795912" cy="6186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571500" indent="-571500">
                  <a:buFont typeface="Wingdings" panose="05000000000000000000" pitchFamily="2" charset="2"/>
                  <a:buChar char="ü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571500" indent="-571500">
                  <a:buFont typeface="Wingdings" panose="05000000000000000000" pitchFamily="2" charset="2"/>
                  <a:buChar char="ü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PT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2748" y="6685093"/>
                <a:ext cx="8795912" cy="6186309"/>
              </a:xfrm>
              <a:prstGeom prst="rect">
                <a:avLst/>
              </a:prstGeom>
              <a:blipFill>
                <a:blip r:embed="rId11"/>
                <a:stretch>
                  <a:fillRect l="-2772" t="-2071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Picture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51" y="9626942"/>
            <a:ext cx="10092831" cy="372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7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49" grpId="0" animBg="1"/>
      <p:bldP spid="77" grpId="0"/>
      <p:bldP spid="78" grpId="0"/>
      <p:bldP spid="79" grpId="0"/>
      <p:bldP spid="80" grpId="0"/>
      <p:bldP spid="8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5063</TotalTime>
  <Words>2038</Words>
  <PresentationFormat>Custom</PresentationFormat>
  <Paragraphs>215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Chu Van An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2021-10-09T04:45:17Z</dcterms:modified>
</cp:coreProperties>
</file>