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73" r:id="rId3"/>
    <p:sldId id="375" r:id="rId4"/>
    <p:sldId id="376" r:id="rId5"/>
    <p:sldId id="379" r:id="rId6"/>
    <p:sldId id="377" r:id="rId7"/>
    <p:sldId id="381" r:id="rId8"/>
    <p:sldId id="382" r:id="rId9"/>
    <p:sldId id="380" r:id="rId10"/>
    <p:sldId id="383" r:id="rId11"/>
    <p:sldId id="371" r:id="rId12"/>
  </p:sldIdLst>
  <p:sldSz cx="24384000" cy="13716000"/>
  <p:notesSz cx="6858000" cy="9144000"/>
  <p:custDataLst>
    <p:tags r:id="rId15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3333FF"/>
    <a:srgbClr val="0000CC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374" autoAdjust="0"/>
  </p:normalViewPr>
  <p:slideViewPr>
    <p:cSldViewPr>
      <p:cViewPr>
        <p:scale>
          <a:sx n="40" d="100"/>
          <a:sy n="40" d="100"/>
        </p:scale>
        <p:origin x="-163" y="-254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pPr/>
              <a:t>04/09/2021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5BD6D-EAEE-421F-AC2D-957208A531A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5BD6D-EAEE-421F-AC2D-957208A531A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397865" y="455251"/>
            <a:ext cx="1707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94404" y="185947"/>
            <a:ext cx="1354858" cy="1186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b="1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2800" b="1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2800" b="1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28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444573" y="457201"/>
            <a:ext cx="1643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1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=""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solidFill>
            <a:schemeClr val="bg1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image" Target="../media/image7.png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2.wmf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image" Target="../media/image24.png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556225" y="3719346"/>
            <a:ext cx="2799079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HÌNH HỌC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33436" y="4520672"/>
            <a:ext cx="18288000" cy="286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2:TÍCH VÔ HƯỚNG CỦA HAI VÉC TƠ VÀ ỨNG  DỤNG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79"/>
            <a:chOff x="12784885" y="1066801"/>
            <a:chExt cx="1814128" cy="1828817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422284" cy="1338831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5576392" y="10777445"/>
            <a:ext cx="17088453" cy="907189"/>
            <a:chOff x="7483861" y="7543801"/>
            <a:chExt cx="17012919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LUYỆN TẬP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909228" y="7646473"/>
                  <a:ext cx="640858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5594637" y="9439916"/>
            <a:ext cx="14849139" cy="907192"/>
            <a:chOff x="7459670" y="7543799"/>
            <a:chExt cx="1485107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ĐỊNH LÍ CÔSIN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937828" y="7640053"/>
                  <a:ext cx="450764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26517" y="7086599"/>
            <a:ext cx="23926800" cy="178493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en-US" sz="6599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Tiết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22</a:t>
            </a:r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4400" b="1" dirty="0"/>
              <a:t>CÁC HỆ THỨC LƯỢNG TRONG TAM GIÁC</a:t>
            </a:r>
          </a:p>
          <a:p>
            <a:pPr algn="ctr"/>
            <a:r>
              <a:rPr lang="en-US" sz="4400" b="1" dirty="0"/>
              <a:t>VÀ GIẢI TAM GIÁC</a:t>
            </a:r>
            <a:endParaRPr lang="en-US" sz="4400" b="1" dirty="0">
              <a:ln w="11430"/>
              <a:solidFill>
                <a:srgbClr val="2E238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512666" y="9057355"/>
            <a:ext cx="19013083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1"/>
          <p:cNvSpPr txBox="1">
            <a:spLocks noChangeArrowheads="1"/>
          </p:cNvSpPr>
          <p:nvPr/>
        </p:nvSpPr>
        <p:spPr bwMode="auto">
          <a:xfrm>
            <a:off x="1981200" y="1998663"/>
            <a:ext cx="20193000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.VnArial" pitchFamily="34" charset="0"/>
              </a:rPr>
              <a:t>VÝ </a:t>
            </a:r>
            <a:r>
              <a:rPr lang="en-US" b="1" dirty="0" err="1" smtClean="0">
                <a:latin typeface=".VnArial" pitchFamily="34" charset="0"/>
              </a:rPr>
              <a:t>dô</a:t>
            </a:r>
            <a:r>
              <a:rPr lang="en-US" b="1" dirty="0" smtClean="0">
                <a:latin typeface=".VnArial" pitchFamily="34" charset="0"/>
              </a:rPr>
              <a:t> 2 </a:t>
            </a:r>
            <a:r>
              <a:rPr lang="en-US" b="1" dirty="0" smtClean="0">
                <a:latin typeface=".VnArial" pitchFamily="34" charset="0"/>
              </a:rPr>
              <a:t>: </a:t>
            </a:r>
            <a:r>
              <a:rPr lang="en-US" dirty="0">
                <a:latin typeface=".VnArial" pitchFamily="34" charset="0"/>
              </a:rPr>
              <a:t>Cho tam </a:t>
            </a:r>
            <a:r>
              <a:rPr lang="en-US" dirty="0" err="1">
                <a:latin typeface=".VnArial" pitchFamily="34" charset="0"/>
              </a:rPr>
              <a:t>gi¸c</a:t>
            </a:r>
            <a:r>
              <a:rPr lang="en-US" dirty="0">
                <a:latin typeface=".VnArial" pitchFamily="34" charset="0"/>
              </a:rPr>
              <a:t> ABC </a:t>
            </a:r>
            <a:r>
              <a:rPr lang="en-US" dirty="0" err="1">
                <a:latin typeface=".VnArial" pitchFamily="34" charset="0"/>
              </a:rPr>
              <a:t>cã</a:t>
            </a:r>
            <a:r>
              <a:rPr lang="en-US" dirty="0">
                <a:latin typeface=".VnArial" pitchFamily="34" charset="0"/>
              </a:rPr>
              <a:t> a=7cm, b=8cm vµ c=6cm. </a:t>
            </a:r>
            <a:r>
              <a:rPr lang="en-US" dirty="0" err="1">
                <a:latin typeface=".VnArial" pitchFamily="34" charset="0"/>
              </a:rPr>
              <a:t>H·y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tÝnh</a:t>
            </a:r>
            <a:r>
              <a:rPr lang="en-US" dirty="0">
                <a:latin typeface=".VnArial" pitchFamily="34" charset="0"/>
              </a:rPr>
              <a:t> ®é </a:t>
            </a:r>
            <a:r>
              <a:rPr lang="en-US" dirty="0" err="1">
                <a:latin typeface=".VnArial" pitchFamily="34" charset="0"/>
              </a:rPr>
              <a:t>dµi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smtClean="0">
                <a:latin typeface=".VnArial" pitchFamily="34" charset="0"/>
              </a:rPr>
              <a:t>®</a:t>
            </a:r>
            <a:r>
              <a:rPr lang="en-US" dirty="0" err="1" smtClean="0">
                <a:latin typeface=".VnArial" pitchFamily="34" charset="0"/>
              </a:rPr>
              <a:t>ư­êng</a:t>
            </a:r>
            <a:r>
              <a:rPr lang="en-US" dirty="0" smtClean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trung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tuyÕn</a:t>
            </a:r>
            <a:r>
              <a:rPr lang="en-US" dirty="0">
                <a:latin typeface=".VnArial" pitchFamily="34" charset="0"/>
              </a:rPr>
              <a:t> m</a:t>
            </a:r>
            <a:r>
              <a:rPr lang="en-US" baseline="-25000" dirty="0">
                <a:latin typeface=".VnArial" pitchFamily="34" charset="0"/>
              </a:rPr>
              <a:t>a  </a:t>
            </a:r>
            <a:r>
              <a:rPr lang="en-US" dirty="0" err="1">
                <a:latin typeface=".VnArial" pitchFamily="34" charset="0"/>
              </a:rPr>
              <a:t>cña</a:t>
            </a:r>
            <a:r>
              <a:rPr lang="en-US" dirty="0">
                <a:latin typeface=".VnArial" pitchFamily="34" charset="0"/>
              </a:rPr>
              <a:t> tam </a:t>
            </a:r>
            <a:r>
              <a:rPr lang="en-US" dirty="0" err="1" smtClean="0">
                <a:latin typeface=".VnArial" pitchFamily="34" charset="0"/>
              </a:rPr>
              <a:t>gi¸c</a:t>
            </a:r>
            <a:r>
              <a:rPr lang="en-US" dirty="0" smtClean="0">
                <a:latin typeface=".VnArial" pitchFamily="34" charset="0"/>
              </a:rPr>
              <a:t> ®· </a:t>
            </a:r>
            <a:r>
              <a:rPr lang="en-US" dirty="0" err="1">
                <a:latin typeface=".VnArial" pitchFamily="34" charset="0"/>
              </a:rPr>
              <a:t>cho</a:t>
            </a:r>
            <a:r>
              <a:rPr lang="en-US" dirty="0">
                <a:latin typeface=".VnArial" pitchFamily="34" charset="0"/>
              </a:rPr>
              <a:t>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072676"/>
              </p:ext>
            </p:extLst>
          </p:nvPr>
        </p:nvGraphicFramePr>
        <p:xfrm>
          <a:off x="5089889" y="4819676"/>
          <a:ext cx="7649139" cy="1428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1" name="Equation" r:id="rId3" imgW="2476440" imgH="380880" progId="Equation.DSMT4">
                  <p:embed/>
                </p:oleObj>
              </mc:Choice>
              <mc:Fallback>
                <p:oleObj name="Equation" r:id="rId3" imgW="247644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89889" y="4819676"/>
                        <a:ext cx="7649139" cy="1428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7"/>
          <p:cNvSpPr txBox="1">
            <a:spLocks noChangeArrowheads="1"/>
          </p:cNvSpPr>
          <p:nvPr/>
        </p:nvSpPr>
        <p:spPr bwMode="auto">
          <a:xfrm>
            <a:off x="1981200" y="3829050"/>
            <a:ext cx="16002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 err="1">
                <a:latin typeface=".VnArial" pitchFamily="34" charset="0"/>
              </a:rPr>
              <a:t>Gi¶i</a:t>
            </a:r>
            <a:r>
              <a:rPr lang="en-US" dirty="0">
                <a:latin typeface=".VnArial" pitchFamily="34" charset="0"/>
              </a:rPr>
              <a:t>:</a:t>
            </a:r>
          </a:p>
        </p:txBody>
      </p:sp>
      <p:sp>
        <p:nvSpPr>
          <p:cNvPr id="7" name="Text Box 127"/>
          <p:cNvSpPr txBox="1">
            <a:spLocks noChangeArrowheads="1"/>
          </p:cNvSpPr>
          <p:nvPr/>
        </p:nvSpPr>
        <p:spPr bwMode="auto">
          <a:xfrm>
            <a:off x="2133600" y="7239000"/>
            <a:ext cx="19050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.VnArial" pitchFamily="34" charset="0"/>
              </a:rPr>
              <a:t>:</a:t>
            </a:r>
            <a:endParaRPr lang="en-US" dirty="0">
              <a:latin typeface=".VnArial" pitchFamily="34" charset="0"/>
            </a:endParaRPr>
          </a:p>
        </p:txBody>
      </p:sp>
      <p:sp>
        <p:nvSpPr>
          <p:cNvPr id="8" name="Text Box 127"/>
          <p:cNvSpPr txBox="1">
            <a:spLocks noChangeArrowheads="1"/>
          </p:cNvSpPr>
          <p:nvPr/>
        </p:nvSpPr>
        <p:spPr bwMode="auto">
          <a:xfrm>
            <a:off x="2152650" y="4838727"/>
            <a:ext cx="16002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.VnArial" pitchFamily="34" charset="0"/>
              </a:rPr>
              <a:t>:</a:t>
            </a:r>
            <a:endParaRPr lang="en-US" dirty="0">
              <a:latin typeface=".VnArial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493941"/>
              </p:ext>
            </p:extLst>
          </p:nvPr>
        </p:nvGraphicFramePr>
        <p:xfrm>
          <a:off x="4438650" y="6904826"/>
          <a:ext cx="23622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Equation" r:id="rId5" imgW="609480" imgH="406080" progId="Equation.DSMT4">
                  <p:embed/>
                </p:oleObj>
              </mc:Choice>
              <mc:Fallback>
                <p:oleObj name="Equation" r:id="rId5" imgW="6094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38650" y="6904826"/>
                        <a:ext cx="2362200" cy="157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165"/>
          <p:cNvSpPr>
            <a:spLocks noChangeShapeType="1"/>
          </p:cNvSpPr>
          <p:nvPr/>
        </p:nvSpPr>
        <p:spPr bwMode="auto">
          <a:xfrm>
            <a:off x="14773278" y="5746628"/>
            <a:ext cx="4266389" cy="1949572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66"/>
          <p:cNvSpPr>
            <a:spLocks noChangeShapeType="1"/>
          </p:cNvSpPr>
          <p:nvPr/>
        </p:nvSpPr>
        <p:spPr bwMode="auto">
          <a:xfrm flipV="1">
            <a:off x="14773278" y="4200466"/>
            <a:ext cx="5677231" cy="14659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189"/>
          <p:cNvGrpSpPr>
            <a:grpSpLocks/>
          </p:cNvGrpSpPr>
          <p:nvPr/>
        </p:nvGrpSpPr>
        <p:grpSpPr bwMode="auto">
          <a:xfrm>
            <a:off x="17008077" y="5239676"/>
            <a:ext cx="5139757" cy="2048613"/>
            <a:chOff x="3943" y="1136"/>
            <a:chExt cx="1042" cy="716"/>
          </a:xfrm>
        </p:grpSpPr>
        <p:sp>
          <p:nvSpPr>
            <p:cNvPr id="13" name="Text Box 171"/>
            <p:cNvSpPr txBox="1">
              <a:spLocks noChangeArrowheads="1"/>
            </p:cNvSpPr>
            <p:nvPr/>
          </p:nvSpPr>
          <p:spPr bwMode="auto">
            <a:xfrm rot="2341449">
              <a:off x="3943" y="1588"/>
              <a:ext cx="263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6</a:t>
              </a:r>
              <a:endParaRPr lang="en-US" dirty="0"/>
            </a:p>
          </p:txBody>
        </p:sp>
        <p:sp>
          <p:nvSpPr>
            <p:cNvPr id="14" name="Text Box 172"/>
            <p:cNvSpPr txBox="1">
              <a:spLocks noChangeArrowheads="1"/>
            </p:cNvSpPr>
            <p:nvPr/>
          </p:nvSpPr>
          <p:spPr bwMode="auto">
            <a:xfrm rot="266189">
              <a:off x="4553" y="1136"/>
              <a:ext cx="43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7</a:t>
              </a:r>
              <a:endParaRPr lang="en-US" dirty="0"/>
            </a:p>
          </p:txBody>
        </p:sp>
      </p:grpSp>
      <p:grpSp>
        <p:nvGrpSpPr>
          <p:cNvPr id="17" name="Group 187"/>
          <p:cNvGrpSpPr>
            <a:grpSpLocks/>
          </p:cNvGrpSpPr>
          <p:nvPr/>
        </p:nvGrpSpPr>
        <p:grpSpPr bwMode="auto">
          <a:xfrm>
            <a:off x="18972439" y="3141662"/>
            <a:ext cx="1982561" cy="5448025"/>
            <a:chOff x="4464" y="1296"/>
            <a:chExt cx="1344" cy="780"/>
          </a:xfrm>
        </p:grpSpPr>
        <p:sp>
          <p:nvSpPr>
            <p:cNvPr id="18" name="Text Box 169"/>
            <p:cNvSpPr txBox="1">
              <a:spLocks noChangeArrowheads="1"/>
            </p:cNvSpPr>
            <p:nvPr/>
          </p:nvSpPr>
          <p:spPr bwMode="auto">
            <a:xfrm>
              <a:off x="4464" y="1968"/>
              <a:ext cx="336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9" name="Text Box 170"/>
            <p:cNvSpPr txBox="1">
              <a:spLocks noChangeArrowheads="1"/>
            </p:cNvSpPr>
            <p:nvPr/>
          </p:nvSpPr>
          <p:spPr bwMode="auto">
            <a:xfrm>
              <a:off x="5472" y="1296"/>
              <a:ext cx="336" cy="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grpSp>
          <p:nvGrpSpPr>
            <p:cNvPr id="20" name="Group 186"/>
            <p:cNvGrpSpPr>
              <a:grpSpLocks/>
            </p:cNvGrpSpPr>
            <p:nvPr/>
          </p:nvGrpSpPr>
          <p:grpSpPr bwMode="auto">
            <a:xfrm>
              <a:off x="4494" y="1413"/>
              <a:ext cx="996" cy="573"/>
              <a:chOff x="4494" y="1413"/>
              <a:chExt cx="996" cy="573"/>
            </a:xfrm>
          </p:grpSpPr>
          <p:sp>
            <p:nvSpPr>
              <p:cNvPr id="25" name="Line 167"/>
              <p:cNvSpPr>
                <a:spLocks noChangeShapeType="1"/>
              </p:cNvSpPr>
              <p:nvPr/>
            </p:nvSpPr>
            <p:spPr bwMode="auto">
              <a:xfrm flipV="1">
                <a:off x="4512" y="1440"/>
                <a:ext cx="960" cy="528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Oval 182"/>
              <p:cNvSpPr>
                <a:spLocks noChangeArrowheads="1"/>
              </p:cNvSpPr>
              <p:nvPr/>
            </p:nvSpPr>
            <p:spPr bwMode="auto">
              <a:xfrm>
                <a:off x="4494" y="193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183"/>
              <p:cNvSpPr>
                <a:spLocks noChangeArrowheads="1"/>
              </p:cNvSpPr>
              <p:nvPr/>
            </p:nvSpPr>
            <p:spPr bwMode="auto">
              <a:xfrm>
                <a:off x="5442" y="1413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7" name="Text Box 168"/>
          <p:cNvSpPr txBox="1">
            <a:spLocks noChangeArrowheads="1"/>
          </p:cNvSpPr>
          <p:nvPr/>
        </p:nvSpPr>
        <p:spPr bwMode="auto">
          <a:xfrm>
            <a:off x="14249400" y="4793217"/>
            <a:ext cx="165735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29" name="Oval 182"/>
          <p:cNvSpPr>
            <a:spLocks noChangeArrowheads="1"/>
          </p:cNvSpPr>
          <p:nvPr/>
        </p:nvSpPr>
        <p:spPr bwMode="auto">
          <a:xfrm>
            <a:off x="14706600" y="5562600"/>
            <a:ext cx="70806" cy="335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172"/>
          <p:cNvSpPr txBox="1">
            <a:spLocks noChangeArrowheads="1"/>
          </p:cNvSpPr>
          <p:nvPr/>
        </p:nvSpPr>
        <p:spPr bwMode="auto">
          <a:xfrm rot="266189">
            <a:off x="16866223" y="4500885"/>
            <a:ext cx="2130878" cy="755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0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143000" y="2402233"/>
            <a:ext cx="23567119" cy="4558096"/>
            <a:chOff x="134375" y="2370447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34375" y="2370447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TIẾT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KẾT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THÚC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</a:p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TRÂN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TRỌNG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CÁM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ƠN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CÁC</a:t>
              </a:r>
              <a:r>
                <a:rPr lang="en-US" sz="6600" dirty="0">
                  <a:solidFill>
                    <a:srgbClr val="FF0000"/>
                  </a:solidFill>
                </a:rPr>
                <a:t> EM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SINH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ĐÃ</a:t>
              </a:r>
              <a:r>
                <a:rPr lang="en-US" sz="6600" dirty="0">
                  <a:solidFill>
                    <a:srgbClr val="FF0000"/>
                  </a:solidFill>
                </a:rPr>
                <a:t> THEO </a:t>
              </a:r>
              <a:r>
                <a:rPr lang="en-US" sz="6600" dirty="0" err="1">
                  <a:solidFill>
                    <a:srgbClr val="FF0000"/>
                  </a:solidFill>
                </a:rPr>
                <a:t>DÕI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447800"/>
            <a:ext cx="21793200" cy="1387476"/>
          </a:xfrm>
        </p:spPr>
        <p:txBody>
          <a:bodyPr lIns="217709" tIns="108855" rIns="217709" bIns="108855">
            <a:noAutofit/>
          </a:bodyPr>
          <a:lstStyle/>
          <a:p>
            <a:r>
              <a:rPr lang="en-US" sz="8000" b="1" u="sng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8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u="sng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8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8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u="sng" dirty="0" err="1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8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8000" dirty="0">
                <a:latin typeface="Times New Roman" pitchFamily="18" charset="0"/>
                <a:cs typeface="Times New Roman" pitchFamily="18" charset="0"/>
              </a:rPr>
            </a:b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217709" tIns="108855" rIns="217709" bIns="108855"/>
          <a:lstStyle/>
          <a:p>
            <a:r>
              <a:rPr lang="en-US" sz="6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/>
              <a:t>Nhắc</a:t>
            </a:r>
            <a:r>
              <a:rPr lang="en-US" sz="6600" dirty="0"/>
              <a:t> </a:t>
            </a:r>
            <a:r>
              <a:rPr lang="en-US" sz="6600" dirty="0" err="1"/>
              <a:t>lại</a:t>
            </a:r>
            <a:r>
              <a:rPr lang="en-US" sz="6600" dirty="0"/>
              <a:t> </a:t>
            </a:r>
            <a:r>
              <a:rPr lang="en-US" sz="6600" dirty="0" err="1"/>
              <a:t>định</a:t>
            </a:r>
            <a:r>
              <a:rPr lang="en-US" sz="6600" dirty="0"/>
              <a:t> </a:t>
            </a:r>
            <a:r>
              <a:rPr lang="en-US" sz="6600" dirty="0" err="1"/>
              <a:t>nghĩa</a:t>
            </a:r>
            <a:r>
              <a:rPr lang="en-US" sz="6600" dirty="0"/>
              <a:t> </a:t>
            </a:r>
            <a:r>
              <a:rPr lang="en-US" sz="6600" dirty="0" err="1"/>
              <a:t>tích</a:t>
            </a:r>
            <a:r>
              <a:rPr lang="en-US" sz="6600" dirty="0"/>
              <a:t> </a:t>
            </a:r>
            <a:r>
              <a:rPr lang="en-US" sz="6600" dirty="0" err="1"/>
              <a:t>vô</a:t>
            </a:r>
            <a:r>
              <a:rPr lang="en-US" sz="6600" dirty="0"/>
              <a:t> </a:t>
            </a:r>
            <a:r>
              <a:rPr lang="en-US" sz="6600" dirty="0" err="1"/>
              <a:t>hướng</a:t>
            </a:r>
            <a:r>
              <a:rPr lang="en-US" sz="6600" dirty="0"/>
              <a:t> </a:t>
            </a:r>
            <a:r>
              <a:rPr lang="en-US" sz="6600" dirty="0" err="1"/>
              <a:t>của</a:t>
            </a:r>
            <a:r>
              <a:rPr lang="en-US" sz="6600" dirty="0"/>
              <a:t> </a:t>
            </a:r>
            <a:r>
              <a:rPr lang="en-US" sz="6600" dirty="0" err="1"/>
              <a:t>hai</a:t>
            </a:r>
            <a:r>
              <a:rPr lang="en-US" sz="6600" dirty="0"/>
              <a:t> </a:t>
            </a:r>
            <a:r>
              <a:rPr lang="en-US" sz="6600" dirty="0" err="1"/>
              <a:t>vectơ</a:t>
            </a:r>
            <a:r>
              <a:rPr lang="en-US" sz="6600" dirty="0"/>
              <a:t> </a:t>
            </a:r>
            <a:r>
              <a:rPr lang="en-US" sz="6600" dirty="0" smtClean="0"/>
              <a:t>?</a:t>
            </a:r>
          </a:p>
          <a:p>
            <a:r>
              <a:rPr lang="en-US" sz="6600" dirty="0" err="1" smtClean="0"/>
              <a:t>Áp</a:t>
            </a:r>
            <a:r>
              <a:rPr lang="en-US" sz="6600" dirty="0" smtClean="0"/>
              <a:t> </a:t>
            </a:r>
            <a:r>
              <a:rPr lang="en-US" sz="6600" dirty="0" err="1" smtClean="0"/>
              <a:t>dụng</a:t>
            </a:r>
            <a:r>
              <a:rPr lang="en-US" sz="6600" dirty="0" smtClean="0"/>
              <a:t>: Cho tam </a:t>
            </a:r>
            <a:r>
              <a:rPr lang="en-US" sz="6600" dirty="0" err="1" smtClean="0"/>
              <a:t>giác</a:t>
            </a:r>
            <a:r>
              <a:rPr lang="en-US" sz="6600" dirty="0" smtClean="0"/>
              <a:t> ABC </a:t>
            </a:r>
            <a:r>
              <a:rPr lang="en-US" sz="6600" dirty="0" err="1" smtClean="0"/>
              <a:t>vuông</a:t>
            </a:r>
            <a:r>
              <a:rPr lang="en-US" sz="6600" dirty="0" smtClean="0"/>
              <a:t> </a:t>
            </a:r>
            <a:r>
              <a:rPr lang="en-US" sz="6600" dirty="0" err="1" smtClean="0"/>
              <a:t>cân</a:t>
            </a:r>
            <a:r>
              <a:rPr lang="en-US" sz="6600" dirty="0" smtClean="0"/>
              <a:t> </a:t>
            </a:r>
            <a:r>
              <a:rPr lang="en-US" sz="6600" dirty="0" err="1" smtClean="0"/>
              <a:t>tại</a:t>
            </a:r>
            <a:r>
              <a:rPr lang="en-US" sz="6600" dirty="0" smtClean="0"/>
              <a:t> A, AB=4. </a:t>
            </a:r>
            <a:r>
              <a:rPr lang="en-US" sz="6600" dirty="0" err="1" smtClean="0"/>
              <a:t>Tính</a:t>
            </a:r>
            <a:r>
              <a:rPr lang="en-US" sz="6600" dirty="0" smtClean="0"/>
              <a:t> </a:t>
            </a:r>
            <a:endParaRPr lang="en-US" sz="6600" dirty="0"/>
          </a:p>
          <a:p>
            <a:pPr>
              <a:buNone/>
            </a:pPr>
            <a:r>
              <a:rPr lang="en-US" sz="6600" dirty="0"/>
              <a:t>		</a:t>
            </a:r>
          </a:p>
          <a:p>
            <a:pPr>
              <a:buNone/>
            </a:pPr>
            <a:endParaRPr lang="en-US" sz="6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988864"/>
              </p:ext>
            </p:extLst>
          </p:nvPr>
        </p:nvGraphicFramePr>
        <p:xfrm>
          <a:off x="21336000" y="4419600"/>
          <a:ext cx="2819400" cy="1012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0" name="Equation" r:id="rId3" imgW="495000" imgH="228600" progId="Equation.DSMT4">
                  <p:embed/>
                </p:oleObj>
              </mc:Choice>
              <mc:Fallback>
                <p:oleObj name="Equation" r:id="rId3" imgW="495000" imgH="2286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0" y="4419600"/>
                        <a:ext cx="2819400" cy="10129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784" y="2681536"/>
            <a:ext cx="21945600" cy="1357064"/>
          </a:xfrm>
        </p:spPr>
        <p:txBody>
          <a:bodyPr lIns="217709" tIns="108855" rIns="217709" bIns="108855">
            <a:noAutofit/>
          </a:bodyPr>
          <a:lstStyle/>
          <a:p>
            <a:r>
              <a:rPr lang="en-US" sz="14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300" dirty="0">
                <a:latin typeface="Times New Roman" pitchFamily="18" charset="0"/>
                <a:cs typeface="Times New Roman" pitchFamily="18" charset="0"/>
              </a:rPr>
            </a:br>
            <a:endParaRPr lang="en-US" sz="14300" dirty="0"/>
          </a:p>
        </p:txBody>
      </p:sp>
      <p:sp>
        <p:nvSpPr>
          <p:cNvPr id="4" name="TextBox 3"/>
          <p:cNvSpPr txBox="1"/>
          <p:nvPr/>
        </p:nvSpPr>
        <p:spPr>
          <a:xfrm>
            <a:off x="1630827" y="1828800"/>
            <a:ext cx="21890432" cy="10330296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r>
              <a:rPr lang="en-US" sz="67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6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b="1" dirty="0" smtClean="0">
                <a:latin typeface="Times New Roman" pitchFamily="18" charset="0"/>
                <a:cs typeface="Times New Roman" pitchFamily="18" charset="0"/>
              </a:rPr>
              <a:t>2 (</a:t>
            </a:r>
            <a:r>
              <a:rPr lang="en-US" sz="67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6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6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67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6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AH=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h,BC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a,CA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b,AB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c,BH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c’,CH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=b’.</a:t>
            </a:r>
          </a:p>
          <a:p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6700" dirty="0" err="1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6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700" dirty="0"/>
              <a:t>a</a:t>
            </a:r>
            <a:r>
              <a:rPr lang="en-US" sz="5700" baseline="30000" dirty="0"/>
              <a:t>2</a:t>
            </a:r>
            <a:r>
              <a:rPr lang="en-US" sz="5700" dirty="0"/>
              <a:t> = b</a:t>
            </a:r>
            <a:r>
              <a:rPr lang="en-US" sz="5700" baseline="30000" dirty="0"/>
              <a:t>2</a:t>
            </a:r>
            <a:r>
              <a:rPr lang="en-US" sz="5700" dirty="0"/>
              <a:t> + …</a:t>
            </a:r>
          </a:p>
          <a:p>
            <a:r>
              <a:rPr lang="en-US" sz="5700" dirty="0"/>
              <a:t>b</a:t>
            </a:r>
            <a:r>
              <a:rPr lang="en-US" sz="5700" baseline="30000" dirty="0"/>
              <a:t>2</a:t>
            </a:r>
            <a:r>
              <a:rPr lang="en-US" sz="5700" dirty="0"/>
              <a:t> = a …	</a:t>
            </a:r>
          </a:p>
          <a:p>
            <a:r>
              <a:rPr lang="en-US" sz="5700" dirty="0"/>
              <a:t>c</a:t>
            </a:r>
            <a:r>
              <a:rPr lang="en-US" sz="5700" baseline="30000" dirty="0"/>
              <a:t>2</a:t>
            </a:r>
            <a:r>
              <a:rPr lang="en-US" sz="5700" dirty="0"/>
              <a:t> = a….</a:t>
            </a:r>
          </a:p>
          <a:p>
            <a:r>
              <a:rPr lang="en-US" sz="5700" dirty="0"/>
              <a:t>h</a:t>
            </a:r>
            <a:r>
              <a:rPr lang="en-US" sz="5700" baseline="30000" dirty="0"/>
              <a:t>2</a:t>
            </a:r>
            <a:r>
              <a:rPr lang="en-US" sz="5700" dirty="0"/>
              <a:t> = b</a:t>
            </a:r>
            <a:r>
              <a:rPr lang="en-US" sz="5700" dirty="0">
                <a:sym typeface="Symbol"/>
              </a:rPr>
              <a:t></a:t>
            </a:r>
            <a:r>
              <a:rPr lang="en-US" sz="5700" dirty="0"/>
              <a:t>….	</a:t>
            </a:r>
          </a:p>
          <a:p>
            <a:r>
              <a:rPr lang="en-US" sz="5700" dirty="0"/>
              <a:t>ah = b….</a:t>
            </a:r>
          </a:p>
          <a:p>
            <a:r>
              <a:rPr lang="en-US" sz="5700" dirty="0" err="1"/>
              <a:t>sinB</a:t>
            </a:r>
            <a:r>
              <a:rPr lang="en-US" sz="5700" dirty="0"/>
              <a:t> = </a:t>
            </a:r>
            <a:r>
              <a:rPr lang="en-US" sz="5700" dirty="0" err="1"/>
              <a:t>cosC</a:t>
            </a:r>
            <a:r>
              <a:rPr lang="en-US" sz="5700" dirty="0"/>
              <a:t> =…..            </a:t>
            </a:r>
          </a:p>
          <a:p>
            <a:r>
              <a:rPr lang="en-US" sz="5700" dirty="0"/>
              <a:t> </a:t>
            </a:r>
            <a:r>
              <a:rPr lang="en-US" sz="5700" dirty="0" err="1"/>
              <a:t>sinC</a:t>
            </a:r>
            <a:r>
              <a:rPr lang="en-US" sz="5700" dirty="0"/>
              <a:t> = </a:t>
            </a:r>
            <a:r>
              <a:rPr lang="en-US" sz="5700" dirty="0" err="1"/>
              <a:t>cosB</a:t>
            </a:r>
            <a:r>
              <a:rPr lang="en-US" sz="5700" dirty="0"/>
              <a:t> = …..</a:t>
            </a:r>
          </a:p>
          <a:p>
            <a:r>
              <a:rPr lang="en-US" sz="5700" dirty="0" err="1"/>
              <a:t>tanB</a:t>
            </a:r>
            <a:r>
              <a:rPr lang="en-US" sz="5700" dirty="0"/>
              <a:t> = </a:t>
            </a:r>
            <a:r>
              <a:rPr lang="en-US" sz="5700" dirty="0" err="1"/>
              <a:t>cotC</a:t>
            </a:r>
            <a:r>
              <a:rPr lang="en-US" sz="5700" dirty="0"/>
              <a:t> = ….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439735" cy="881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17709" tIns="108855" rIns="217709" bIns="10885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369475"/>
              </p:ext>
            </p:extLst>
          </p:nvPr>
        </p:nvGraphicFramePr>
        <p:xfrm>
          <a:off x="15840406" y="5129808"/>
          <a:ext cx="7288741" cy="479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0" r:id="rId3" imgW="1862866" imgH="1215178" progId="">
                  <p:embed/>
                </p:oleObj>
              </mc:Choice>
              <mc:Fallback>
                <p:oleObj r:id="rId3" imgW="1862866" imgH="121517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0406" y="5129808"/>
                        <a:ext cx="7288741" cy="4793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676400"/>
            <a:ext cx="21945600" cy="1158876"/>
          </a:xfrm>
        </p:spPr>
        <p:txBody>
          <a:bodyPr lIns="217709" tIns="108855" rIns="217709" bIns="108855">
            <a:noAutofit/>
          </a:bodyPr>
          <a:lstStyle/>
          <a:p>
            <a:pPr algn="l"/>
            <a:r>
              <a:rPr lang="en-US" sz="6700" b="1" dirty="0"/>
              <a:t>II. </a:t>
            </a:r>
            <a:r>
              <a:rPr lang="en-US" sz="6700" b="1" dirty="0" err="1"/>
              <a:t>Định</a:t>
            </a:r>
            <a:r>
              <a:rPr lang="en-US" sz="6700" b="1" dirty="0"/>
              <a:t> </a:t>
            </a:r>
            <a:r>
              <a:rPr lang="en-US" sz="6700" b="1" dirty="0" err="1"/>
              <a:t>lí</a:t>
            </a:r>
            <a:r>
              <a:rPr lang="en-US" sz="6700" b="1" dirty="0"/>
              <a:t> </a:t>
            </a:r>
            <a:r>
              <a:rPr lang="en-US" sz="6700" b="1" dirty="0" err="1"/>
              <a:t>côsin</a:t>
            </a:r>
            <a:r>
              <a:rPr lang="en-US" sz="6700" dirty="0"/>
              <a:t/>
            </a:r>
            <a:br>
              <a:rPr lang="en-US" sz="6700" dirty="0"/>
            </a:br>
            <a:r>
              <a:rPr lang="en-US" sz="6700" b="1" dirty="0"/>
              <a:t>a) </a:t>
            </a:r>
            <a:r>
              <a:rPr lang="en-US" sz="6700" b="1" dirty="0" err="1"/>
              <a:t>Bài</a:t>
            </a:r>
            <a:r>
              <a:rPr lang="en-US" sz="6700" b="1" dirty="0"/>
              <a:t> </a:t>
            </a:r>
            <a:r>
              <a:rPr lang="en-US" sz="6700" b="1" dirty="0" err="1" smtClean="0"/>
              <a:t>toán</a:t>
            </a:r>
            <a:r>
              <a:rPr lang="en-US" sz="6700" b="1" dirty="0" smtClean="0"/>
              <a:t> 1:</a:t>
            </a:r>
            <a:r>
              <a:rPr lang="en-US" sz="6700" dirty="0" smtClean="0"/>
              <a:t> </a:t>
            </a:r>
            <a:r>
              <a:rPr lang="en-US" sz="6700" dirty="0" err="1"/>
              <a:t>Trong</a:t>
            </a:r>
            <a:r>
              <a:rPr lang="en-US" sz="6700" dirty="0"/>
              <a:t> </a:t>
            </a:r>
            <a:r>
              <a:rPr lang="en-US" sz="6700" dirty="0">
                <a:sym typeface="Symbol"/>
              </a:rPr>
              <a:t></a:t>
            </a:r>
            <a:r>
              <a:rPr lang="en-US" sz="6700" dirty="0"/>
              <a:t>ABC, </a:t>
            </a:r>
            <a:r>
              <a:rPr lang="en-US" sz="6700" dirty="0" err="1"/>
              <a:t>cho</a:t>
            </a:r>
            <a:r>
              <a:rPr lang="en-US" sz="6700" dirty="0"/>
              <a:t> </a:t>
            </a:r>
            <a:r>
              <a:rPr lang="en-US" sz="6700" dirty="0" err="1"/>
              <a:t>biết</a:t>
            </a:r>
            <a:r>
              <a:rPr lang="en-US" sz="6700" dirty="0"/>
              <a:t> </a:t>
            </a:r>
            <a:r>
              <a:rPr lang="en-US" sz="6700" dirty="0" err="1"/>
              <a:t>hai</a:t>
            </a:r>
            <a:r>
              <a:rPr lang="en-US" sz="6700" dirty="0"/>
              <a:t> </a:t>
            </a:r>
            <a:r>
              <a:rPr lang="en-US" sz="6700" dirty="0" err="1"/>
              <a:t>cạnh</a:t>
            </a:r>
            <a:r>
              <a:rPr lang="en-US" sz="6700" dirty="0"/>
              <a:t> AB, AC </a:t>
            </a:r>
            <a:r>
              <a:rPr lang="en-US" sz="6700" dirty="0" err="1"/>
              <a:t>và</a:t>
            </a:r>
            <a:r>
              <a:rPr lang="en-US" sz="6700" dirty="0"/>
              <a:t> </a:t>
            </a:r>
            <a:r>
              <a:rPr lang="en-US" sz="6700" dirty="0" err="1"/>
              <a:t>góc</a:t>
            </a:r>
            <a:r>
              <a:rPr lang="en-US" sz="6700" dirty="0"/>
              <a:t> A. </a:t>
            </a:r>
            <a:r>
              <a:rPr lang="en-US" sz="6700" dirty="0" err="1"/>
              <a:t>Tính</a:t>
            </a:r>
            <a:r>
              <a:rPr lang="en-US" sz="6700" dirty="0"/>
              <a:t> </a:t>
            </a:r>
            <a:r>
              <a:rPr lang="en-US" sz="6700" dirty="0" err="1"/>
              <a:t>cạnh</a:t>
            </a:r>
            <a:r>
              <a:rPr lang="en-US" sz="6700" dirty="0"/>
              <a:t> BC.</a:t>
            </a:r>
            <a:r>
              <a:rPr lang="en-US" sz="6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700" dirty="0">
                <a:latin typeface="Times New Roman" pitchFamily="18" charset="0"/>
                <a:cs typeface="Times New Roman" pitchFamily="18" charset="0"/>
              </a:rPr>
            </a:br>
            <a:endParaRPr lang="en-US" sz="6700" dirty="0"/>
          </a:p>
        </p:txBody>
      </p:sp>
      <p:pic>
        <p:nvPicPr>
          <p:cNvPr id="808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1400" y="4419600"/>
            <a:ext cx="8448939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75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634349"/>
              </p:ext>
            </p:extLst>
          </p:nvPr>
        </p:nvGraphicFramePr>
        <p:xfrm>
          <a:off x="2514599" y="2590800"/>
          <a:ext cx="1244460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17" name="Equation" r:id="rId3" imgW="3111480" imgH="266400" progId="Equation.DSMT4">
                  <p:embed/>
                </p:oleObj>
              </mc:Choice>
              <mc:Fallback>
                <p:oleObj name="Equation" r:id="rId3" imgW="31114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599" y="2590800"/>
                        <a:ext cx="12444601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794383"/>
              </p:ext>
            </p:extLst>
          </p:nvPr>
        </p:nvGraphicFramePr>
        <p:xfrm>
          <a:off x="3733800" y="3810000"/>
          <a:ext cx="94900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18" name="Equation" r:id="rId5" imgW="2311200" imgH="241200" progId="Equation.DSMT4">
                  <p:embed/>
                </p:oleObj>
              </mc:Choice>
              <mc:Fallback>
                <p:oleObj name="Equation" r:id="rId5" imgW="2311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33800" y="3810000"/>
                        <a:ext cx="9490075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548094"/>
              </p:ext>
            </p:extLst>
          </p:nvPr>
        </p:nvGraphicFramePr>
        <p:xfrm>
          <a:off x="3302000" y="4976813"/>
          <a:ext cx="100838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19" name="Equation" r:id="rId7" imgW="2133360" imgH="228600" progId="Equation.DSMT4">
                  <p:embed/>
                </p:oleObj>
              </mc:Choice>
              <mc:Fallback>
                <p:oleObj name="Equation" r:id="rId7" imgW="2133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02000" y="4976813"/>
                        <a:ext cx="10083800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1832773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Ta </a:t>
            </a:r>
            <a:r>
              <a:rPr lang="en-US" sz="4800" dirty="0" err="1" smtClean="0"/>
              <a:t>có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6629400"/>
            <a:ext cx="33528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Vậy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988730"/>
              </p:ext>
            </p:extLst>
          </p:nvPr>
        </p:nvGraphicFramePr>
        <p:xfrm>
          <a:off x="2781300" y="6363480"/>
          <a:ext cx="9829800" cy="1019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0" name="Equation" r:id="rId9" imgW="2209680" imgH="253800" progId="Equation.DSMT4">
                  <p:embed/>
                </p:oleObj>
              </mc:Choice>
              <mc:Fallback>
                <p:oleObj name="Equation" r:id="rId9" imgW="2209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81300" y="6363480"/>
                        <a:ext cx="9829800" cy="10199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6800" y="8610599"/>
            <a:ext cx="1981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Từ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440869"/>
              </p:ext>
            </p:extLst>
          </p:nvPr>
        </p:nvGraphicFramePr>
        <p:xfrm>
          <a:off x="3086100" y="8530424"/>
          <a:ext cx="80899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1" name="Equation" r:id="rId11" imgW="1866600" imgH="228600" progId="Equation.DSMT4">
                  <p:embed/>
                </p:oleObj>
              </mc:Choice>
              <mc:Fallback>
                <p:oleObj name="Equation" r:id="rId11" imgW="1866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86100" y="8530424"/>
                        <a:ext cx="80899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52600" y="10591800"/>
            <a:ext cx="16002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Và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022575"/>
              </p:ext>
            </p:extLst>
          </p:nvPr>
        </p:nvGraphicFramePr>
        <p:xfrm>
          <a:off x="3657600" y="9983770"/>
          <a:ext cx="5454650" cy="1751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2" name="Equation" r:id="rId13" imgW="1155600" imgH="419040" progId="Equation.DSMT4">
                  <p:embed/>
                </p:oleObj>
              </mc:Choice>
              <mc:Fallback>
                <p:oleObj name="Equation" r:id="rId13" imgW="1155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657600" y="9983770"/>
                        <a:ext cx="5454650" cy="1751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1400" y="4419600"/>
            <a:ext cx="8448939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541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20" y="1385392"/>
            <a:ext cx="22658517" cy="10513168"/>
          </a:xfrm>
        </p:spPr>
        <p:txBody>
          <a:bodyPr lIns="217709" tIns="108855" rIns="217709" bIns="108855">
            <a:noAutofit/>
          </a:bodyPr>
          <a:lstStyle/>
          <a:p>
            <a:pPr marL="0" indent="0">
              <a:buNone/>
            </a:pPr>
            <a:r>
              <a:rPr lang="en-US" sz="4800" b="1" dirty="0"/>
              <a:t>II. </a:t>
            </a:r>
            <a:r>
              <a:rPr lang="en-US" sz="4800" b="1" dirty="0" err="1"/>
              <a:t>Định</a:t>
            </a:r>
            <a:r>
              <a:rPr lang="en-US" sz="4800" b="1" dirty="0"/>
              <a:t> </a:t>
            </a:r>
            <a:r>
              <a:rPr lang="en-US" sz="4800" b="1" dirty="0" err="1"/>
              <a:t>lí</a:t>
            </a:r>
            <a:r>
              <a:rPr lang="en-US" sz="4800" b="1" dirty="0"/>
              <a:t> </a:t>
            </a:r>
            <a:r>
              <a:rPr lang="en-US" sz="4800" b="1" dirty="0" err="1"/>
              <a:t>côsin</a:t>
            </a:r>
            <a:endParaRPr lang="en-US" sz="4800" dirty="0"/>
          </a:p>
          <a:p>
            <a:pPr marL="0" indent="0">
              <a:buNone/>
            </a:pPr>
            <a:r>
              <a:rPr lang="en-US" sz="4800" b="1" dirty="0" smtClean="0"/>
              <a:t>b</a:t>
            </a:r>
            <a:r>
              <a:rPr lang="en-US" sz="4800" b="1" dirty="0"/>
              <a:t>) </a:t>
            </a:r>
            <a:r>
              <a:rPr lang="en-US" sz="4800" b="1" dirty="0" err="1"/>
              <a:t>Định</a:t>
            </a:r>
            <a:r>
              <a:rPr lang="en-US" sz="4800" b="1" dirty="0"/>
              <a:t> </a:t>
            </a:r>
            <a:r>
              <a:rPr lang="en-US" sz="4800" b="1" dirty="0" err="1"/>
              <a:t>lí</a:t>
            </a:r>
            <a:r>
              <a:rPr lang="en-US" sz="4800" b="1" dirty="0"/>
              <a:t> </a:t>
            </a:r>
            <a:r>
              <a:rPr lang="en-US" sz="4800" b="1" dirty="0" err="1"/>
              <a:t>côsin</a:t>
            </a:r>
            <a:r>
              <a:rPr lang="en-US" sz="4800" b="1" dirty="0"/>
              <a:t> </a:t>
            </a:r>
            <a:r>
              <a:rPr lang="en-US" sz="4800" b="1" dirty="0" smtClean="0"/>
              <a:t>                                                        </a:t>
            </a:r>
            <a:endParaRPr lang="en-US" sz="4800" dirty="0" smtClean="0"/>
          </a:p>
          <a:p>
            <a:r>
              <a:rPr lang="en-US" sz="4800" dirty="0" smtClean="0"/>
              <a:t>    a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 = b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 + c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 – 2bc.cosA</a:t>
            </a:r>
          </a:p>
          <a:p>
            <a:r>
              <a:rPr lang="en-US" sz="4800" dirty="0" smtClean="0"/>
              <a:t>    </a:t>
            </a:r>
            <a:r>
              <a:rPr lang="en-US" sz="4800" dirty="0"/>
              <a:t>b</a:t>
            </a:r>
            <a:r>
              <a:rPr lang="en-US" sz="4800" baseline="30000" dirty="0"/>
              <a:t>2</a:t>
            </a:r>
            <a:r>
              <a:rPr lang="en-US" sz="4800" dirty="0"/>
              <a:t> = a</a:t>
            </a:r>
            <a:r>
              <a:rPr lang="en-US" sz="4800" baseline="30000" dirty="0"/>
              <a:t>2</a:t>
            </a:r>
            <a:r>
              <a:rPr lang="en-US" sz="4800" dirty="0"/>
              <a:t> + c</a:t>
            </a:r>
            <a:r>
              <a:rPr lang="en-US" sz="4800" baseline="30000" dirty="0"/>
              <a:t>2</a:t>
            </a:r>
            <a:r>
              <a:rPr lang="en-US" sz="4800" dirty="0"/>
              <a:t> – 2ac.cosB</a:t>
            </a:r>
          </a:p>
          <a:p>
            <a:r>
              <a:rPr lang="en-US" sz="4800" dirty="0"/>
              <a:t>    c</a:t>
            </a:r>
            <a:r>
              <a:rPr lang="en-US" sz="4800" baseline="30000" dirty="0"/>
              <a:t>2</a:t>
            </a:r>
            <a:r>
              <a:rPr lang="en-US" sz="4800" dirty="0"/>
              <a:t> = a</a:t>
            </a:r>
            <a:r>
              <a:rPr lang="en-US" sz="4800" baseline="30000" dirty="0"/>
              <a:t>2</a:t>
            </a:r>
            <a:r>
              <a:rPr lang="en-US" sz="4800" dirty="0"/>
              <a:t> + b</a:t>
            </a:r>
            <a:r>
              <a:rPr lang="en-US" sz="4800" baseline="30000" dirty="0"/>
              <a:t>2</a:t>
            </a:r>
            <a:r>
              <a:rPr lang="en-US" sz="4800" dirty="0"/>
              <a:t> – 2ab.cosC</a:t>
            </a:r>
          </a:p>
          <a:p>
            <a:pPr marL="0" indent="0">
              <a:buNone/>
            </a:pPr>
            <a:r>
              <a:rPr lang="en-US" sz="4800" b="1" i="1" dirty="0" smtClean="0"/>
              <a:t>                                     </a:t>
            </a:r>
            <a:r>
              <a:rPr lang="en-US" sz="4800" b="1" i="1" u="sng" dirty="0" err="1" smtClean="0"/>
              <a:t>Hệ</a:t>
            </a:r>
            <a:r>
              <a:rPr lang="en-US" sz="4800" b="1" i="1" u="sng" dirty="0" smtClean="0"/>
              <a:t> </a:t>
            </a:r>
            <a:r>
              <a:rPr lang="en-US" sz="4800" b="1" i="1" u="sng" dirty="0" err="1" smtClean="0"/>
              <a:t>quả</a:t>
            </a:r>
            <a:r>
              <a:rPr lang="en-US" sz="4800" b="1" i="1" u="sng" dirty="0" smtClean="0"/>
              <a:t>:</a:t>
            </a:r>
          </a:p>
          <a:p>
            <a:pPr marL="0" indent="0">
              <a:buNone/>
            </a:pPr>
            <a:endParaRPr lang="en-US" sz="4800" i="1" dirty="0"/>
          </a:p>
          <a:p>
            <a:pPr marL="1224616" indent="-1224616">
              <a:buNone/>
            </a:pP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439735" cy="8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09" tIns="108855" rIns="217709" bIns="10885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439735" cy="8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09" tIns="108855" rIns="217709" bIns="10885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439735" cy="8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09" tIns="108855" rIns="217709" bIns="10885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29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894" y="6629400"/>
            <a:ext cx="6935656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0" y="2133600"/>
            <a:ext cx="8448939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Line 165"/>
          <p:cNvSpPr>
            <a:spLocks noChangeShapeType="1"/>
          </p:cNvSpPr>
          <p:nvPr/>
        </p:nvSpPr>
        <p:spPr bwMode="auto">
          <a:xfrm>
            <a:off x="11658600" y="3588543"/>
            <a:ext cx="5208814" cy="206005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66"/>
          <p:cNvSpPr>
            <a:spLocks noChangeShapeType="1"/>
          </p:cNvSpPr>
          <p:nvPr/>
        </p:nvSpPr>
        <p:spPr bwMode="auto">
          <a:xfrm>
            <a:off x="11658600" y="3588543"/>
            <a:ext cx="9944100" cy="549349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" name="Group 189"/>
          <p:cNvGrpSpPr>
            <a:grpSpLocks/>
          </p:cNvGrpSpPr>
          <p:nvPr/>
        </p:nvGrpSpPr>
        <p:grpSpPr bwMode="auto">
          <a:xfrm>
            <a:off x="12438289" y="3161765"/>
            <a:ext cx="6392636" cy="2048613"/>
            <a:chOff x="3648" y="1136"/>
            <a:chExt cx="1296" cy="716"/>
          </a:xfrm>
        </p:grpSpPr>
        <p:sp>
          <p:nvSpPr>
            <p:cNvPr id="26" name="Text Box 171"/>
            <p:cNvSpPr txBox="1">
              <a:spLocks noChangeArrowheads="1"/>
            </p:cNvSpPr>
            <p:nvPr/>
          </p:nvSpPr>
          <p:spPr bwMode="auto">
            <a:xfrm rot="2341449">
              <a:off x="4073" y="1588"/>
              <a:ext cx="263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15</a:t>
              </a:r>
            </a:p>
          </p:txBody>
        </p:sp>
        <p:sp>
          <p:nvSpPr>
            <p:cNvPr id="27" name="Text Box 172"/>
            <p:cNvSpPr txBox="1">
              <a:spLocks noChangeArrowheads="1"/>
            </p:cNvSpPr>
            <p:nvPr/>
          </p:nvSpPr>
          <p:spPr bwMode="auto">
            <a:xfrm rot="266189">
              <a:off x="4512" y="1136"/>
              <a:ext cx="43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25</a:t>
              </a:r>
            </a:p>
          </p:txBody>
        </p:sp>
        <p:sp>
          <p:nvSpPr>
            <p:cNvPr id="28" name="Arc 173"/>
            <p:cNvSpPr>
              <a:spLocks/>
            </p:cNvSpPr>
            <p:nvPr/>
          </p:nvSpPr>
          <p:spPr bwMode="auto">
            <a:xfrm flipV="1">
              <a:off x="3648" y="1296"/>
              <a:ext cx="336" cy="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174"/>
            <p:cNvSpPr txBox="1">
              <a:spLocks noChangeArrowheads="1"/>
            </p:cNvSpPr>
            <p:nvPr/>
          </p:nvSpPr>
          <p:spPr bwMode="auto">
            <a:xfrm rot="20154102">
              <a:off x="3800" y="1274"/>
              <a:ext cx="44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30</a:t>
              </a:r>
              <a:r>
                <a:rPr lang="en-US" baseline="30000"/>
                <a:t>0</a:t>
              </a:r>
              <a:endParaRPr lang="en-US"/>
            </a:p>
          </p:txBody>
        </p:sp>
      </p:grpSp>
      <p:grpSp>
        <p:nvGrpSpPr>
          <p:cNvPr id="30" name="Group 187"/>
          <p:cNvGrpSpPr>
            <a:grpSpLocks/>
          </p:cNvGrpSpPr>
          <p:nvPr/>
        </p:nvGrpSpPr>
        <p:grpSpPr bwMode="auto">
          <a:xfrm>
            <a:off x="16630650" y="3721824"/>
            <a:ext cx="6629400" cy="2678075"/>
            <a:chOff x="4464" y="1296"/>
            <a:chExt cx="1344" cy="936"/>
          </a:xfrm>
        </p:grpSpPr>
        <p:sp>
          <p:nvSpPr>
            <p:cNvPr id="31" name="Text Box 169"/>
            <p:cNvSpPr txBox="1">
              <a:spLocks noChangeArrowheads="1"/>
            </p:cNvSpPr>
            <p:nvPr/>
          </p:nvSpPr>
          <p:spPr bwMode="auto">
            <a:xfrm>
              <a:off x="4464" y="1968"/>
              <a:ext cx="336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32" name="Text Box 170"/>
            <p:cNvSpPr txBox="1">
              <a:spLocks noChangeArrowheads="1"/>
            </p:cNvSpPr>
            <p:nvPr/>
          </p:nvSpPr>
          <p:spPr bwMode="auto">
            <a:xfrm>
              <a:off x="5472" y="1296"/>
              <a:ext cx="336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grpSp>
          <p:nvGrpSpPr>
            <p:cNvPr id="33" name="Group 186"/>
            <p:cNvGrpSpPr>
              <a:grpSpLocks/>
            </p:cNvGrpSpPr>
            <p:nvPr/>
          </p:nvGrpSpPr>
          <p:grpSpPr bwMode="auto">
            <a:xfrm>
              <a:off x="4494" y="1413"/>
              <a:ext cx="996" cy="573"/>
              <a:chOff x="4494" y="1413"/>
              <a:chExt cx="996" cy="573"/>
            </a:xfrm>
          </p:grpSpPr>
          <p:grpSp>
            <p:nvGrpSpPr>
              <p:cNvPr id="34" name="Group 185"/>
              <p:cNvGrpSpPr>
                <a:grpSpLocks/>
              </p:cNvGrpSpPr>
              <p:nvPr/>
            </p:nvGrpSpPr>
            <p:grpSpPr bwMode="auto">
              <a:xfrm>
                <a:off x="4512" y="1440"/>
                <a:ext cx="960" cy="528"/>
                <a:chOff x="4512" y="1440"/>
                <a:chExt cx="960" cy="528"/>
              </a:xfrm>
            </p:grpSpPr>
            <p:sp>
              <p:nvSpPr>
                <p:cNvPr id="37" name="Freeform 164" descr="Small confetti"/>
                <p:cNvSpPr>
                  <a:spLocks/>
                </p:cNvSpPr>
                <p:nvPr/>
              </p:nvSpPr>
              <p:spPr bwMode="auto">
                <a:xfrm>
                  <a:off x="4562" y="1458"/>
                  <a:ext cx="814" cy="476"/>
                </a:xfrm>
                <a:custGeom>
                  <a:avLst/>
                  <a:gdLst>
                    <a:gd name="T0" fmla="*/ 94 w 814"/>
                    <a:gd name="T1" fmla="*/ 462 h 476"/>
                    <a:gd name="T2" fmla="*/ 0 w 814"/>
                    <a:gd name="T3" fmla="*/ 448 h 476"/>
                    <a:gd name="T4" fmla="*/ 0 w 814"/>
                    <a:gd name="T5" fmla="*/ 320 h 476"/>
                    <a:gd name="T6" fmla="*/ 55 w 814"/>
                    <a:gd name="T7" fmla="*/ 238 h 476"/>
                    <a:gd name="T8" fmla="*/ 119 w 814"/>
                    <a:gd name="T9" fmla="*/ 192 h 476"/>
                    <a:gd name="T10" fmla="*/ 190 w 814"/>
                    <a:gd name="T11" fmla="*/ 126 h 476"/>
                    <a:gd name="T12" fmla="*/ 238 w 814"/>
                    <a:gd name="T13" fmla="*/ 128 h 476"/>
                    <a:gd name="T14" fmla="*/ 320 w 814"/>
                    <a:gd name="T15" fmla="*/ 137 h 476"/>
                    <a:gd name="T16" fmla="*/ 357 w 814"/>
                    <a:gd name="T17" fmla="*/ 92 h 476"/>
                    <a:gd name="T18" fmla="*/ 430 w 814"/>
                    <a:gd name="T19" fmla="*/ 78 h 476"/>
                    <a:gd name="T20" fmla="*/ 531 w 814"/>
                    <a:gd name="T21" fmla="*/ 64 h 476"/>
                    <a:gd name="T22" fmla="*/ 613 w 814"/>
                    <a:gd name="T23" fmla="*/ 9 h 476"/>
                    <a:gd name="T24" fmla="*/ 723 w 814"/>
                    <a:gd name="T25" fmla="*/ 0 h 476"/>
                    <a:gd name="T26" fmla="*/ 814 w 814"/>
                    <a:gd name="T27" fmla="*/ 30 h 476"/>
                    <a:gd name="T28" fmla="*/ 796 w 814"/>
                    <a:gd name="T29" fmla="*/ 119 h 476"/>
                    <a:gd name="T30" fmla="*/ 759 w 814"/>
                    <a:gd name="T31" fmla="*/ 201 h 476"/>
                    <a:gd name="T32" fmla="*/ 677 w 814"/>
                    <a:gd name="T33" fmla="*/ 265 h 476"/>
                    <a:gd name="T34" fmla="*/ 604 w 814"/>
                    <a:gd name="T35" fmla="*/ 320 h 476"/>
                    <a:gd name="T36" fmla="*/ 549 w 814"/>
                    <a:gd name="T37" fmla="*/ 384 h 476"/>
                    <a:gd name="T38" fmla="*/ 430 w 814"/>
                    <a:gd name="T39" fmla="*/ 412 h 476"/>
                    <a:gd name="T40" fmla="*/ 357 w 814"/>
                    <a:gd name="T41" fmla="*/ 393 h 476"/>
                    <a:gd name="T42" fmla="*/ 265 w 814"/>
                    <a:gd name="T43" fmla="*/ 439 h 476"/>
                    <a:gd name="T44" fmla="*/ 192 w 814"/>
                    <a:gd name="T45" fmla="*/ 476 h 476"/>
                    <a:gd name="T46" fmla="*/ 94 w 814"/>
                    <a:gd name="T47" fmla="*/ 462 h 4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814" h="476">
                      <a:moveTo>
                        <a:pt x="94" y="462"/>
                      </a:moveTo>
                      <a:lnTo>
                        <a:pt x="0" y="448"/>
                      </a:lnTo>
                      <a:lnTo>
                        <a:pt x="0" y="320"/>
                      </a:lnTo>
                      <a:lnTo>
                        <a:pt x="55" y="238"/>
                      </a:lnTo>
                      <a:lnTo>
                        <a:pt x="119" y="192"/>
                      </a:lnTo>
                      <a:lnTo>
                        <a:pt x="190" y="126"/>
                      </a:lnTo>
                      <a:lnTo>
                        <a:pt x="238" y="128"/>
                      </a:lnTo>
                      <a:lnTo>
                        <a:pt x="320" y="137"/>
                      </a:lnTo>
                      <a:lnTo>
                        <a:pt x="357" y="92"/>
                      </a:lnTo>
                      <a:lnTo>
                        <a:pt x="430" y="78"/>
                      </a:lnTo>
                      <a:lnTo>
                        <a:pt x="531" y="64"/>
                      </a:lnTo>
                      <a:lnTo>
                        <a:pt x="613" y="9"/>
                      </a:lnTo>
                      <a:lnTo>
                        <a:pt x="723" y="0"/>
                      </a:lnTo>
                      <a:lnTo>
                        <a:pt x="814" y="30"/>
                      </a:lnTo>
                      <a:lnTo>
                        <a:pt x="796" y="119"/>
                      </a:lnTo>
                      <a:lnTo>
                        <a:pt x="759" y="201"/>
                      </a:lnTo>
                      <a:lnTo>
                        <a:pt x="677" y="265"/>
                      </a:lnTo>
                      <a:lnTo>
                        <a:pt x="604" y="320"/>
                      </a:lnTo>
                      <a:lnTo>
                        <a:pt x="549" y="384"/>
                      </a:lnTo>
                      <a:lnTo>
                        <a:pt x="430" y="412"/>
                      </a:lnTo>
                      <a:lnTo>
                        <a:pt x="357" y="393"/>
                      </a:lnTo>
                      <a:lnTo>
                        <a:pt x="265" y="439"/>
                      </a:lnTo>
                      <a:lnTo>
                        <a:pt x="192" y="476"/>
                      </a:lnTo>
                      <a:lnTo>
                        <a:pt x="94" y="462"/>
                      </a:lnTo>
                      <a:close/>
                    </a:path>
                  </a:pathLst>
                </a:custGeom>
                <a:pattFill prst="smConfetti">
                  <a:fgClr>
                    <a:schemeClr val="accent1"/>
                  </a:fgClr>
                  <a:bgClr>
                    <a:schemeClr val="bg1"/>
                  </a:bgClr>
                </a:patt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Line 167"/>
                <p:cNvSpPr>
                  <a:spLocks noChangeShapeType="1"/>
                </p:cNvSpPr>
                <p:nvPr/>
              </p:nvSpPr>
              <p:spPr bwMode="auto">
                <a:xfrm flipV="1">
                  <a:off x="4512" y="1440"/>
                  <a:ext cx="960" cy="528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5" name="Oval 182"/>
              <p:cNvSpPr>
                <a:spLocks noChangeArrowheads="1"/>
              </p:cNvSpPr>
              <p:nvPr/>
            </p:nvSpPr>
            <p:spPr bwMode="auto">
              <a:xfrm>
                <a:off x="4494" y="193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183"/>
              <p:cNvSpPr>
                <a:spLocks noChangeArrowheads="1"/>
              </p:cNvSpPr>
              <p:nvPr/>
            </p:nvSpPr>
            <p:spPr bwMode="auto">
              <a:xfrm>
                <a:off x="5442" y="1413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9" name="Group 188"/>
          <p:cNvGrpSpPr>
            <a:grpSpLocks/>
          </p:cNvGrpSpPr>
          <p:nvPr/>
        </p:nvGrpSpPr>
        <p:grpSpPr bwMode="auto">
          <a:xfrm>
            <a:off x="11353800" y="3207544"/>
            <a:ext cx="1657350" cy="772521"/>
            <a:chOff x="3264" y="1008"/>
            <a:chExt cx="336" cy="270"/>
          </a:xfrm>
        </p:grpSpPr>
        <p:sp>
          <p:nvSpPr>
            <p:cNvPr id="40" name="Text Box 168"/>
            <p:cNvSpPr txBox="1">
              <a:spLocks noChangeArrowheads="1"/>
            </p:cNvSpPr>
            <p:nvPr/>
          </p:nvSpPr>
          <p:spPr bwMode="auto">
            <a:xfrm>
              <a:off x="3264" y="1008"/>
              <a:ext cx="336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41" name="Oval 184"/>
            <p:cNvSpPr>
              <a:spLocks noChangeArrowheads="1"/>
            </p:cNvSpPr>
            <p:nvPr/>
          </p:nvSpPr>
          <p:spPr bwMode="auto">
            <a:xfrm>
              <a:off x="3456" y="123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Text Box 190"/>
          <p:cNvSpPr txBox="1">
            <a:spLocks noChangeArrowheads="1"/>
          </p:cNvSpPr>
          <p:nvPr/>
        </p:nvSpPr>
        <p:spPr bwMode="auto">
          <a:xfrm>
            <a:off x="990600" y="2178858"/>
            <a:ext cx="9677400" cy="3731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.VnArial" pitchFamily="34" charset="0"/>
              </a:rPr>
              <a:t>VÝ </a:t>
            </a:r>
            <a:r>
              <a:rPr lang="en-US" b="1" dirty="0" err="1" smtClean="0">
                <a:latin typeface=".VnArial" pitchFamily="34" charset="0"/>
              </a:rPr>
              <a:t>dô</a:t>
            </a:r>
            <a:r>
              <a:rPr lang="en-US" b="1" dirty="0" smtClean="0">
                <a:latin typeface=".VnArial" pitchFamily="34" charset="0"/>
              </a:rPr>
              <a:t> 1:</a:t>
            </a:r>
            <a:r>
              <a:rPr lang="en-US" dirty="0" smtClean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H·y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vËn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dông</a:t>
            </a:r>
            <a:r>
              <a:rPr lang="en-US" dirty="0">
                <a:latin typeface=".VnArial" pitchFamily="34" charset="0"/>
              </a:rPr>
              <a:t> ®</a:t>
            </a:r>
            <a:r>
              <a:rPr lang="en-US" dirty="0" err="1">
                <a:latin typeface=".VnArial" pitchFamily="34" charset="0"/>
              </a:rPr>
              <a:t>Þnh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lý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C«sin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võa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t×m</a:t>
            </a:r>
            <a:r>
              <a:rPr lang="en-US" dirty="0">
                <a:latin typeface=".VnArial" pitchFamily="34" charset="0"/>
              </a:rPr>
              <a:t> ®­</a:t>
            </a:r>
            <a:r>
              <a:rPr lang="en-US" dirty="0" err="1">
                <a:latin typeface=".VnArial" pitchFamily="34" charset="0"/>
              </a:rPr>
              <a:t>îc</a:t>
            </a:r>
            <a:r>
              <a:rPr lang="en-US" dirty="0">
                <a:latin typeface=".VnArial" pitchFamily="34" charset="0"/>
              </a:rPr>
              <a:t> ®Ó </a:t>
            </a:r>
            <a:r>
              <a:rPr lang="en-US" dirty="0" err="1">
                <a:latin typeface=".VnArial" pitchFamily="34" charset="0"/>
              </a:rPr>
              <a:t>t×m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lêi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gi¶i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bµi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to¸n</a:t>
            </a:r>
            <a:r>
              <a:rPr lang="en-US" dirty="0">
                <a:latin typeface=".VnArial" pitchFamily="34" charset="0"/>
              </a:rPr>
              <a:t> ®o </a:t>
            </a:r>
            <a:r>
              <a:rPr lang="en-US" dirty="0" err="1">
                <a:latin typeface=".VnArial" pitchFamily="34" charset="0"/>
              </a:rPr>
              <a:t>kho¶ng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c¸ch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gi÷a</a:t>
            </a:r>
            <a:r>
              <a:rPr lang="en-US" dirty="0">
                <a:latin typeface=".VnArial" pitchFamily="34" charset="0"/>
              </a:rPr>
              <a:t> 2 ®</a:t>
            </a:r>
            <a:r>
              <a:rPr lang="en-US" dirty="0" err="1">
                <a:latin typeface=".VnArial" pitchFamily="34" charset="0"/>
              </a:rPr>
              <a:t>iÓm</a:t>
            </a:r>
            <a:r>
              <a:rPr lang="en-US" dirty="0">
                <a:latin typeface=".VnArial" pitchFamily="34" charset="0"/>
              </a:rPr>
              <a:t> B vµ C </a:t>
            </a:r>
            <a:r>
              <a:rPr lang="en-US" dirty="0" err="1">
                <a:latin typeface=".VnArial" pitchFamily="34" charset="0"/>
              </a:rPr>
              <a:t>kh«ng</a:t>
            </a:r>
            <a:r>
              <a:rPr lang="en-US" dirty="0">
                <a:latin typeface=".VnArial" pitchFamily="34" charset="0"/>
              </a:rPr>
              <a:t> ®</a:t>
            </a:r>
            <a:r>
              <a:rPr lang="en-US" dirty="0" err="1">
                <a:latin typeface=".VnArial" pitchFamily="34" charset="0"/>
              </a:rPr>
              <a:t>Õn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trùc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tiÕp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smtClean="0">
                <a:latin typeface=".VnArial" pitchFamily="34" charset="0"/>
              </a:rPr>
              <a:t>®­</a:t>
            </a:r>
            <a:r>
              <a:rPr lang="en-US" dirty="0" err="1">
                <a:latin typeface=".VnArial" pitchFamily="34" charset="0"/>
              </a:rPr>
              <a:t>ư</a:t>
            </a:r>
            <a:r>
              <a:rPr lang="en-US" dirty="0" err="1" smtClean="0">
                <a:latin typeface=".VnArial" pitchFamily="34" charset="0"/>
              </a:rPr>
              <a:t>îc</a:t>
            </a:r>
            <a:r>
              <a:rPr lang="en-US" dirty="0" smtClean="0">
                <a:latin typeface=".VnArial" pitchFamily="34" charset="0"/>
              </a:rPr>
              <a:t> </a:t>
            </a:r>
            <a:r>
              <a:rPr lang="en-US" dirty="0" err="1" smtClean="0">
                <a:latin typeface=".VnArial" pitchFamily="34" charset="0"/>
              </a:rPr>
              <a:t>như</a:t>
            </a:r>
            <a:r>
              <a:rPr lang="en-US" dirty="0" smtClean="0">
                <a:latin typeface=".VnArial" pitchFamily="34" charset="0"/>
              </a:rPr>
              <a:t>­ </a:t>
            </a:r>
            <a:r>
              <a:rPr lang="en-US" dirty="0" err="1">
                <a:latin typeface=".VnArial" pitchFamily="34" charset="0"/>
              </a:rPr>
              <a:t>h×nh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vÏ</a:t>
            </a:r>
            <a:r>
              <a:rPr lang="en-US" dirty="0">
                <a:latin typeface=".VnArial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endParaRPr lang="en-US" dirty="0">
              <a:latin typeface=".VnArial" pitchFamily="34" charset="0"/>
            </a:endParaRPr>
          </a:p>
        </p:txBody>
      </p:sp>
      <p:sp>
        <p:nvSpPr>
          <p:cNvPr id="43" name="Text Box 148"/>
          <p:cNvSpPr txBox="1">
            <a:spLocks noChangeArrowheads="1"/>
          </p:cNvSpPr>
          <p:nvPr/>
        </p:nvSpPr>
        <p:spPr bwMode="auto">
          <a:xfrm>
            <a:off x="952498" y="6122123"/>
            <a:ext cx="13830301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611313" indent="-1611313">
              <a:defRPr>
                <a:solidFill>
                  <a:schemeClr val="tx1"/>
                </a:solidFill>
                <a:latin typeface="Arial" charset="0"/>
              </a:defRPr>
            </a:lvl1pPr>
            <a:lvl2pPr marL="1790700">
              <a:defRPr>
                <a:solidFill>
                  <a:schemeClr val="tx1"/>
                </a:solidFill>
                <a:latin typeface="Arial" charset="0"/>
              </a:defRPr>
            </a:lvl2pPr>
            <a:lvl3pPr marL="1970088">
              <a:defRPr>
                <a:solidFill>
                  <a:schemeClr val="tx1"/>
                </a:solidFill>
                <a:latin typeface="Arial" charset="0"/>
              </a:defRPr>
            </a:lvl3pPr>
            <a:lvl4pPr marL="2149475">
              <a:defRPr>
                <a:solidFill>
                  <a:schemeClr val="tx1"/>
                </a:solidFill>
                <a:latin typeface="Arial" charset="0"/>
              </a:defRPr>
            </a:lvl4pPr>
            <a:lvl5pPr marL="2328863">
              <a:defRPr>
                <a:solidFill>
                  <a:schemeClr val="tx1"/>
                </a:solidFill>
                <a:latin typeface="Arial" charset="0"/>
              </a:defRPr>
            </a:lvl5pPr>
            <a:lvl6pPr marL="27860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43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00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576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u="sng" dirty="0" err="1">
                <a:latin typeface=".VnArial" pitchFamily="34" charset="0"/>
              </a:rPr>
              <a:t>Gi¶i</a:t>
            </a:r>
            <a:r>
              <a:rPr lang="en-US" dirty="0">
                <a:latin typeface=".VnArial" pitchFamily="34" charset="0"/>
              </a:rPr>
              <a:t>: </a:t>
            </a:r>
            <a:r>
              <a:rPr lang="en-US" b="0" dirty="0" err="1">
                <a:latin typeface=".VnArial" pitchFamily="34" charset="0"/>
              </a:rPr>
              <a:t>Trong</a:t>
            </a:r>
            <a:r>
              <a:rPr lang="en-US" b="0" dirty="0">
                <a:latin typeface=".VnArial" pitchFamily="34" charset="0"/>
              </a:rPr>
              <a:t> tam </a:t>
            </a:r>
            <a:r>
              <a:rPr lang="en-US" b="0" dirty="0" err="1">
                <a:latin typeface=".VnArial" pitchFamily="34" charset="0"/>
              </a:rPr>
              <a:t>gi¸c</a:t>
            </a:r>
            <a:r>
              <a:rPr lang="en-US" b="0" dirty="0">
                <a:latin typeface=".VnArial" pitchFamily="34" charset="0"/>
              </a:rPr>
              <a:t> ABC ¸p </a:t>
            </a:r>
            <a:r>
              <a:rPr lang="en-US" b="0" dirty="0" err="1">
                <a:latin typeface=".VnArial" pitchFamily="34" charset="0"/>
              </a:rPr>
              <a:t>dông</a:t>
            </a:r>
            <a:r>
              <a:rPr lang="en-US" b="0" dirty="0">
                <a:latin typeface=".VnArial" pitchFamily="34" charset="0"/>
              </a:rPr>
              <a:t> ®</a:t>
            </a:r>
            <a:r>
              <a:rPr lang="en-US" b="0" dirty="0" err="1">
                <a:latin typeface=".VnArial" pitchFamily="34" charset="0"/>
              </a:rPr>
              <a:t>Þnh</a:t>
            </a:r>
            <a:r>
              <a:rPr lang="en-US" b="0" dirty="0">
                <a:latin typeface=".VnArial" pitchFamily="34" charset="0"/>
              </a:rPr>
              <a:t> </a:t>
            </a:r>
            <a:r>
              <a:rPr lang="en-US" b="0" dirty="0" err="1">
                <a:latin typeface=".VnArial" pitchFamily="34" charset="0"/>
              </a:rPr>
              <a:t>lý</a:t>
            </a:r>
            <a:r>
              <a:rPr lang="en-US" b="0" dirty="0">
                <a:latin typeface=".VnArial" pitchFamily="34" charset="0"/>
              </a:rPr>
              <a:t> </a:t>
            </a:r>
            <a:r>
              <a:rPr lang="en-US" b="0" dirty="0" err="1">
                <a:latin typeface=".VnArial" pitchFamily="34" charset="0"/>
              </a:rPr>
              <a:t>C«sin</a:t>
            </a:r>
            <a:r>
              <a:rPr lang="en-US" b="0" dirty="0">
                <a:latin typeface=".VnArial" pitchFamily="34" charset="0"/>
              </a:rPr>
              <a:t> ta </a:t>
            </a:r>
            <a:r>
              <a:rPr lang="en-US" b="0" dirty="0" err="1">
                <a:latin typeface=".VnArial" pitchFamily="34" charset="0"/>
              </a:rPr>
              <a:t>cã</a:t>
            </a:r>
            <a:r>
              <a:rPr lang="en-US" b="0" dirty="0">
                <a:latin typeface=".VnArial" pitchFamily="34" charset="0"/>
              </a:rPr>
              <a:t>:</a:t>
            </a:r>
          </a:p>
        </p:txBody>
      </p:sp>
      <p:sp>
        <p:nvSpPr>
          <p:cNvPr id="45" name="Text Box 176"/>
          <p:cNvSpPr txBox="1">
            <a:spLocks noChangeArrowheads="1"/>
          </p:cNvSpPr>
          <p:nvPr/>
        </p:nvSpPr>
        <p:spPr bwMode="auto">
          <a:xfrm>
            <a:off x="781048" y="9895685"/>
            <a:ext cx="1276352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latin typeface=".VnArial" pitchFamily="34" charset="0"/>
              </a:rPr>
              <a:t>Vậy</a:t>
            </a:r>
            <a:r>
              <a:rPr lang="en-US" dirty="0" smtClean="0">
                <a:latin typeface=".VnArial" pitchFamily="34" charset="0"/>
              </a:rPr>
              <a:t>:</a:t>
            </a:r>
            <a:endParaRPr lang="en-US" dirty="0">
              <a:latin typeface=".VnArial" pitchFamily="34" charset="0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5198"/>
              </p:ext>
            </p:extLst>
          </p:nvPr>
        </p:nvGraphicFramePr>
        <p:xfrm>
          <a:off x="2133600" y="7412036"/>
          <a:ext cx="8534400" cy="775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8" name="Equation" r:id="rId3" imgW="2234880" imgH="203040" progId="Equation.DSMT4">
                  <p:embed/>
                </p:oleObj>
              </mc:Choice>
              <mc:Fallback>
                <p:oleObj name="Equation" r:id="rId3" imgW="223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7412036"/>
                        <a:ext cx="8534400" cy="775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979288"/>
              </p:ext>
            </p:extLst>
          </p:nvPr>
        </p:nvGraphicFramePr>
        <p:xfrm>
          <a:off x="2209800" y="8534399"/>
          <a:ext cx="8229600" cy="783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" name="Equation" r:id="rId5" imgW="2133360" imgH="203040" progId="Equation.DSMT4">
                  <p:embed/>
                </p:oleObj>
              </mc:Choice>
              <mc:Fallback>
                <p:oleObj name="Equation" r:id="rId5" imgW="2133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9800" y="8534399"/>
                        <a:ext cx="8229600" cy="7837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239066"/>
              </p:ext>
            </p:extLst>
          </p:nvPr>
        </p:nvGraphicFramePr>
        <p:xfrm>
          <a:off x="2667000" y="9790120"/>
          <a:ext cx="2743201" cy="836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" name="Equation" r:id="rId7" imgW="749160" imgH="228600" progId="Equation.DSMT4">
                  <p:embed/>
                </p:oleObj>
              </mc:Choice>
              <mc:Fallback>
                <p:oleObj name="Equation" r:id="rId7" imgW="749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67000" y="9790120"/>
                        <a:ext cx="2743201" cy="8369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734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42" grpId="0"/>
      <p:bldP spid="43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220787" y="1981200"/>
            <a:ext cx="3503613" cy="1066800"/>
          </a:xfrm>
        </p:spPr>
        <p:txBody>
          <a:bodyPr/>
          <a:lstStyle/>
          <a:p>
            <a:r>
              <a:rPr lang="en-US" sz="4400" b="1" dirty="0" smtClean="0"/>
              <a:t>c) </a:t>
            </a:r>
            <a:r>
              <a:rPr lang="en-US" sz="4400" b="1" dirty="0" err="1" smtClean="0"/>
              <a:t>Bài</a:t>
            </a:r>
            <a:r>
              <a:rPr lang="en-US" sz="4400" b="1" dirty="0" smtClean="0"/>
              <a:t> </a:t>
            </a:r>
            <a:r>
              <a:rPr lang="en-US" sz="4400" b="1" dirty="0" err="1"/>
              <a:t>toán</a:t>
            </a:r>
            <a:r>
              <a:rPr lang="en-US" sz="4400" b="1" dirty="0"/>
              <a:t> </a:t>
            </a:r>
            <a:r>
              <a:rPr lang="en-US" sz="4400" b="1" dirty="0" smtClean="0"/>
              <a:t>2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17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68088078"/>
              </p:ext>
            </p:extLst>
          </p:nvPr>
        </p:nvGraphicFramePr>
        <p:xfrm>
          <a:off x="5506390" y="7020176"/>
          <a:ext cx="9276409" cy="1339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49" name="Equation" r:id="rId3" imgW="2806560" imgH="431640" progId="Equation.DSMT4">
                  <p:embed/>
                </p:oleObj>
              </mc:Choice>
              <mc:Fallback>
                <p:oleObj name="Equation" r:id="rId3" imgW="280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6390" y="7020176"/>
                        <a:ext cx="9276409" cy="13397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447758"/>
              </p:ext>
            </p:extLst>
          </p:nvPr>
        </p:nvGraphicFramePr>
        <p:xfrm>
          <a:off x="3600450" y="8391471"/>
          <a:ext cx="4705350" cy="1155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50" name="Equation" r:id="rId5" imgW="1155600" imgH="380880" progId="Equation.DSMT4">
                  <p:embed/>
                </p:oleObj>
              </mc:Choice>
              <mc:Fallback>
                <p:oleObj name="Equation" r:id="rId5" imgW="11556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8391471"/>
                        <a:ext cx="4705350" cy="1155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663478"/>
              </p:ext>
            </p:extLst>
          </p:nvPr>
        </p:nvGraphicFramePr>
        <p:xfrm>
          <a:off x="10154817" y="8306580"/>
          <a:ext cx="7752183" cy="1190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51" name="Equation" r:id="rId7" imgW="2730240" imgH="380880" progId="Equation.DSMT4">
                  <p:embed/>
                </p:oleObj>
              </mc:Choice>
              <mc:Fallback>
                <p:oleObj name="Equation" r:id="rId7" imgW="273024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54817" y="8306580"/>
                        <a:ext cx="7752183" cy="11909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25"/>
          <p:cNvSpPr txBox="1">
            <a:spLocks noChangeArrowheads="1"/>
          </p:cNvSpPr>
          <p:nvPr/>
        </p:nvSpPr>
        <p:spPr bwMode="auto">
          <a:xfrm>
            <a:off x="4165600" y="1828800"/>
            <a:ext cx="19837400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723900" indent="-723900">
              <a:defRPr>
                <a:solidFill>
                  <a:schemeClr val="tx1"/>
                </a:solidFill>
                <a:latin typeface="Arial" charset="0"/>
              </a:defRPr>
            </a:lvl1pPr>
            <a:lvl2pPr marL="1169988">
              <a:defRPr>
                <a:solidFill>
                  <a:schemeClr val="tx1"/>
                </a:solidFill>
                <a:latin typeface="Arial" charset="0"/>
              </a:defRPr>
            </a:lvl2pPr>
            <a:lvl3pPr marL="1349375">
              <a:defRPr>
                <a:solidFill>
                  <a:schemeClr val="tx1"/>
                </a:solidFill>
                <a:latin typeface="Arial" charset="0"/>
              </a:defRPr>
            </a:lvl3pPr>
            <a:lvl4pPr marL="1528763"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latin typeface=".VnArial" pitchFamily="34" charset="0"/>
              </a:rPr>
              <a:t>	Cho tam </a:t>
            </a:r>
            <a:r>
              <a:rPr lang="en-US" dirty="0" err="1">
                <a:latin typeface=".VnArial" pitchFamily="34" charset="0"/>
              </a:rPr>
              <a:t>gi¸c</a:t>
            </a:r>
            <a:r>
              <a:rPr lang="en-US" dirty="0">
                <a:latin typeface=".VnArial" pitchFamily="34" charset="0"/>
              </a:rPr>
              <a:t> ABC, </a:t>
            </a:r>
            <a:r>
              <a:rPr lang="en-US" dirty="0" err="1">
                <a:latin typeface=".VnArial" pitchFamily="34" charset="0"/>
              </a:rPr>
              <a:t>cã</a:t>
            </a:r>
            <a:r>
              <a:rPr lang="en-US" dirty="0">
                <a:latin typeface=".VnArial" pitchFamily="34" charset="0"/>
              </a:rPr>
              <a:t> c¹nh BC=a, AC=b, AB =c. </a:t>
            </a:r>
            <a:r>
              <a:rPr lang="en-US" dirty="0" err="1">
                <a:latin typeface=".VnArial" pitchFamily="34" charset="0"/>
              </a:rPr>
              <a:t>Gäi</a:t>
            </a:r>
            <a:r>
              <a:rPr lang="en-US" dirty="0">
                <a:latin typeface=".VnArial" pitchFamily="34" charset="0"/>
              </a:rPr>
              <a:t> m</a:t>
            </a:r>
            <a:r>
              <a:rPr lang="en-US" baseline="-25000" dirty="0">
                <a:latin typeface=".VnArial" pitchFamily="34" charset="0"/>
              </a:rPr>
              <a:t>a </a:t>
            </a:r>
            <a:r>
              <a:rPr lang="en-US" dirty="0">
                <a:latin typeface=".VnArial" pitchFamily="34" charset="0"/>
              </a:rPr>
              <a:t>, </a:t>
            </a:r>
            <a:r>
              <a:rPr lang="en-US" dirty="0" err="1">
                <a:latin typeface=".VnArial" pitchFamily="34" charset="0"/>
              </a:rPr>
              <a:t>m</a:t>
            </a:r>
            <a:r>
              <a:rPr lang="en-US" baseline="-25000" dirty="0" err="1">
                <a:latin typeface=".VnArial" pitchFamily="34" charset="0"/>
              </a:rPr>
              <a:t>b</a:t>
            </a:r>
            <a:r>
              <a:rPr lang="en-US" dirty="0">
                <a:latin typeface=".VnArial" pitchFamily="34" charset="0"/>
              </a:rPr>
              <a:t> m</a:t>
            </a:r>
            <a:r>
              <a:rPr lang="en-US" baseline="-25000" dirty="0">
                <a:latin typeface=".VnArial" pitchFamily="34" charset="0"/>
              </a:rPr>
              <a:t>c </a:t>
            </a:r>
            <a:r>
              <a:rPr lang="en-US" dirty="0">
                <a:latin typeface=".VnArial" pitchFamily="34" charset="0"/>
              </a:rPr>
              <a:t>lµ ®é </a:t>
            </a:r>
            <a:r>
              <a:rPr lang="en-US" dirty="0" err="1">
                <a:latin typeface=".VnArial" pitchFamily="34" charset="0"/>
              </a:rPr>
              <a:t>dµi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c¸c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smtClean="0">
                <a:latin typeface=".VnArial" pitchFamily="34" charset="0"/>
              </a:rPr>
              <a:t>®­</a:t>
            </a:r>
            <a:r>
              <a:rPr lang="en-US" dirty="0" err="1" smtClean="0">
                <a:latin typeface=".VnArial" pitchFamily="34" charset="0"/>
              </a:rPr>
              <a:t>ưêng</a:t>
            </a:r>
            <a:r>
              <a:rPr lang="en-US" dirty="0" smtClean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trung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tuyÕn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lÇn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 smtClean="0">
                <a:latin typeface=".VnArial" pitchFamily="34" charset="0"/>
              </a:rPr>
              <a:t>l­ưît</a:t>
            </a:r>
            <a:r>
              <a:rPr lang="en-US" dirty="0" smtClean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vÏ</a:t>
            </a:r>
            <a:r>
              <a:rPr lang="en-US" dirty="0">
                <a:latin typeface=".VnArial" pitchFamily="34" charset="0"/>
              </a:rPr>
              <a:t> </a:t>
            </a:r>
            <a:r>
              <a:rPr lang="en-US" dirty="0" err="1">
                <a:latin typeface=".VnArial" pitchFamily="34" charset="0"/>
              </a:rPr>
              <a:t>tõ</a:t>
            </a:r>
            <a:r>
              <a:rPr lang="en-US" dirty="0">
                <a:latin typeface=".VnArial" pitchFamily="34" charset="0"/>
              </a:rPr>
              <a:t> A, B, C </a:t>
            </a:r>
            <a:r>
              <a:rPr lang="en-US" dirty="0" err="1">
                <a:latin typeface=".VnArial" pitchFamily="34" charset="0"/>
              </a:rPr>
              <a:t>cña</a:t>
            </a:r>
            <a:r>
              <a:rPr lang="en-US" dirty="0">
                <a:latin typeface=".VnArial" pitchFamily="34" charset="0"/>
              </a:rPr>
              <a:t> tam </a:t>
            </a:r>
            <a:r>
              <a:rPr lang="en-US" dirty="0" err="1">
                <a:latin typeface=".VnArial" pitchFamily="34" charset="0"/>
              </a:rPr>
              <a:t>gi¸c</a:t>
            </a:r>
            <a:r>
              <a:rPr lang="en-US" dirty="0">
                <a:latin typeface=".VnArial" pitchFamily="34" charset="0"/>
              </a:rPr>
              <a:t> ®ã. </a:t>
            </a:r>
            <a:r>
              <a:rPr lang="en-US" dirty="0" err="1">
                <a:latin typeface=".VnArial" pitchFamily="34" charset="0"/>
              </a:rPr>
              <a:t>H·y</a:t>
            </a:r>
            <a:r>
              <a:rPr lang="en-US" dirty="0">
                <a:latin typeface=".VnArial" pitchFamily="34" charset="0"/>
              </a:rPr>
              <a:t> minh  </a:t>
            </a:r>
            <a:r>
              <a:rPr lang="en-US" dirty="0" err="1">
                <a:latin typeface=".VnArial" pitchFamily="34" charset="0"/>
              </a:rPr>
              <a:t>r»ng</a:t>
            </a:r>
            <a:r>
              <a:rPr lang="en-US" dirty="0">
                <a:latin typeface=".VnArial" pitchFamily="34" charset="0"/>
              </a:rPr>
              <a:t>: </a:t>
            </a:r>
          </a:p>
        </p:txBody>
      </p:sp>
      <p:sp>
        <p:nvSpPr>
          <p:cNvPr id="10" name="Text Box 127"/>
          <p:cNvSpPr txBox="1">
            <a:spLocks noChangeArrowheads="1"/>
          </p:cNvSpPr>
          <p:nvPr/>
        </p:nvSpPr>
        <p:spPr bwMode="auto">
          <a:xfrm>
            <a:off x="1219200" y="5425290"/>
            <a:ext cx="16002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 err="1">
                <a:latin typeface=".VnArial" pitchFamily="34" charset="0"/>
              </a:rPr>
              <a:t>Gi¶i</a:t>
            </a:r>
            <a:r>
              <a:rPr lang="en-US" dirty="0">
                <a:latin typeface=".VnArial" pitchFamily="34" charset="0"/>
              </a:rPr>
              <a:t>:</a:t>
            </a:r>
          </a:p>
        </p:txBody>
      </p:sp>
      <p:sp>
        <p:nvSpPr>
          <p:cNvPr id="11" name="Text Box 128"/>
          <p:cNvSpPr txBox="1">
            <a:spLocks noChangeArrowheads="1"/>
          </p:cNvSpPr>
          <p:nvPr/>
        </p:nvSpPr>
        <p:spPr bwMode="auto">
          <a:xfrm>
            <a:off x="2819400" y="5602297"/>
            <a:ext cx="12422122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>
                <a:latin typeface=".VnArial" pitchFamily="34" charset="0"/>
              </a:rPr>
              <a:t>Gäi</a:t>
            </a:r>
            <a:r>
              <a:rPr lang="en-US" b="0" dirty="0">
                <a:latin typeface=".VnArial" pitchFamily="34" charset="0"/>
              </a:rPr>
              <a:t> M lµ </a:t>
            </a:r>
            <a:r>
              <a:rPr lang="en-US" b="0" dirty="0" err="1">
                <a:latin typeface=".VnArial" pitchFamily="34" charset="0"/>
              </a:rPr>
              <a:t>trung</a:t>
            </a:r>
            <a:r>
              <a:rPr lang="en-US" b="0" dirty="0">
                <a:latin typeface=".VnArial" pitchFamily="34" charset="0"/>
              </a:rPr>
              <a:t> ®</a:t>
            </a:r>
            <a:r>
              <a:rPr lang="en-US" b="0" dirty="0" err="1">
                <a:latin typeface=".VnArial" pitchFamily="34" charset="0"/>
              </a:rPr>
              <a:t>iÓm</a:t>
            </a:r>
            <a:r>
              <a:rPr lang="en-US" b="0" dirty="0">
                <a:latin typeface=".VnArial" pitchFamily="34" charset="0"/>
              </a:rPr>
              <a:t> </a:t>
            </a:r>
            <a:r>
              <a:rPr lang="en-US" b="0" dirty="0" err="1">
                <a:latin typeface=".VnArial" pitchFamily="34" charset="0"/>
              </a:rPr>
              <a:t>cña</a:t>
            </a:r>
            <a:r>
              <a:rPr lang="en-US" b="0" dirty="0">
                <a:latin typeface=".VnArial" pitchFamily="34" charset="0"/>
              </a:rPr>
              <a:t> c¹nh BC, ¸p </a:t>
            </a:r>
            <a:r>
              <a:rPr lang="en-US" b="0" dirty="0" err="1">
                <a:latin typeface=".VnArial" pitchFamily="34" charset="0"/>
              </a:rPr>
              <a:t>dông</a:t>
            </a:r>
            <a:r>
              <a:rPr lang="en-US" b="0" dirty="0">
                <a:latin typeface=".VnArial" pitchFamily="34" charset="0"/>
              </a:rPr>
              <a:t> ®</a:t>
            </a:r>
            <a:r>
              <a:rPr lang="en-US" b="0" dirty="0" err="1">
                <a:latin typeface=".VnArial" pitchFamily="34" charset="0"/>
              </a:rPr>
              <a:t>Þnh</a:t>
            </a:r>
            <a:r>
              <a:rPr lang="en-US" b="0" dirty="0">
                <a:latin typeface=".VnArial" pitchFamily="34" charset="0"/>
              </a:rPr>
              <a:t> </a:t>
            </a:r>
            <a:r>
              <a:rPr lang="en-US" b="0" dirty="0" err="1">
                <a:latin typeface=".VnArial" pitchFamily="34" charset="0"/>
              </a:rPr>
              <a:t>lý</a:t>
            </a:r>
            <a:r>
              <a:rPr lang="en-US" b="0" dirty="0">
                <a:latin typeface=".VnArial" pitchFamily="34" charset="0"/>
              </a:rPr>
              <a:t> </a:t>
            </a:r>
            <a:r>
              <a:rPr lang="en-US" b="0" dirty="0" err="1">
                <a:latin typeface=".VnArial" pitchFamily="34" charset="0"/>
              </a:rPr>
              <a:t>C«sin</a:t>
            </a:r>
            <a:r>
              <a:rPr lang="en-US" b="0" dirty="0">
                <a:latin typeface=".VnArial" pitchFamily="34" charset="0"/>
              </a:rPr>
              <a:t> </a:t>
            </a:r>
            <a:r>
              <a:rPr lang="en-US" b="0" dirty="0" err="1">
                <a:latin typeface=".VnArial" pitchFamily="34" charset="0"/>
              </a:rPr>
              <a:t>vµo</a:t>
            </a:r>
            <a:r>
              <a:rPr lang="en-US" b="0" dirty="0">
                <a:latin typeface=".VnArial" pitchFamily="34" charset="0"/>
              </a:rPr>
              <a:t> tam </a:t>
            </a:r>
            <a:r>
              <a:rPr lang="en-US" b="0" dirty="0" err="1">
                <a:latin typeface=".VnArial" pitchFamily="34" charset="0"/>
              </a:rPr>
              <a:t>gi¸c</a:t>
            </a:r>
            <a:r>
              <a:rPr lang="en-US" b="0" dirty="0">
                <a:latin typeface=".VnArial" pitchFamily="34" charset="0"/>
              </a:rPr>
              <a:t> AMB ta </a:t>
            </a:r>
            <a:r>
              <a:rPr lang="en-US" b="0" dirty="0" err="1">
                <a:latin typeface=".VnArial" pitchFamily="34" charset="0"/>
              </a:rPr>
              <a:t>cã</a:t>
            </a:r>
            <a:r>
              <a:rPr lang="en-US" b="0" dirty="0">
                <a:latin typeface=".VnArial" pitchFamily="34" charset="0"/>
              </a:rPr>
              <a:t>:</a:t>
            </a:r>
          </a:p>
        </p:txBody>
      </p:sp>
      <p:grpSp>
        <p:nvGrpSpPr>
          <p:cNvPr id="12" name="Group 174"/>
          <p:cNvGrpSpPr>
            <a:grpSpLocks/>
          </p:cNvGrpSpPr>
          <p:nvPr/>
        </p:nvGrpSpPr>
        <p:grpSpPr bwMode="auto">
          <a:xfrm>
            <a:off x="18059400" y="5371306"/>
            <a:ext cx="6477000" cy="3293003"/>
            <a:chOff x="4432" y="2073"/>
            <a:chExt cx="1328" cy="1390"/>
          </a:xfrm>
        </p:grpSpPr>
        <p:sp>
          <p:nvSpPr>
            <p:cNvPr id="13" name="Text Box 154"/>
            <p:cNvSpPr txBox="1">
              <a:spLocks noChangeArrowheads="1"/>
            </p:cNvSpPr>
            <p:nvPr/>
          </p:nvSpPr>
          <p:spPr bwMode="auto">
            <a:xfrm>
              <a:off x="5424" y="2496"/>
              <a:ext cx="336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grpSp>
          <p:nvGrpSpPr>
            <p:cNvPr id="14" name="Group 173"/>
            <p:cNvGrpSpPr>
              <a:grpSpLocks/>
            </p:cNvGrpSpPr>
            <p:nvPr/>
          </p:nvGrpSpPr>
          <p:grpSpPr bwMode="auto">
            <a:xfrm>
              <a:off x="4432" y="2073"/>
              <a:ext cx="1054" cy="1390"/>
              <a:chOff x="4552" y="2048"/>
              <a:chExt cx="1054" cy="1390"/>
            </a:xfrm>
          </p:grpSpPr>
          <p:sp>
            <p:nvSpPr>
              <p:cNvPr id="15" name="Line 149"/>
              <p:cNvSpPr>
                <a:spLocks noChangeShapeType="1"/>
              </p:cNvSpPr>
              <p:nvPr/>
            </p:nvSpPr>
            <p:spPr bwMode="auto">
              <a:xfrm flipH="1">
                <a:off x="4608" y="2160"/>
                <a:ext cx="144" cy="96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150"/>
              <p:cNvSpPr>
                <a:spLocks noChangeShapeType="1"/>
              </p:cNvSpPr>
              <p:nvPr/>
            </p:nvSpPr>
            <p:spPr bwMode="auto">
              <a:xfrm>
                <a:off x="4752" y="2160"/>
                <a:ext cx="816" cy="432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151"/>
              <p:cNvSpPr>
                <a:spLocks noChangeShapeType="1"/>
              </p:cNvSpPr>
              <p:nvPr/>
            </p:nvSpPr>
            <p:spPr bwMode="auto">
              <a:xfrm flipV="1">
                <a:off x="4608" y="2592"/>
                <a:ext cx="960" cy="528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Text Box 152"/>
              <p:cNvSpPr txBox="1">
                <a:spLocks noChangeArrowheads="1"/>
              </p:cNvSpPr>
              <p:nvPr/>
            </p:nvSpPr>
            <p:spPr bwMode="auto">
              <a:xfrm>
                <a:off x="4560" y="2048"/>
                <a:ext cx="336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A</a:t>
                </a:r>
              </a:p>
            </p:txBody>
          </p:sp>
          <p:sp>
            <p:nvSpPr>
              <p:cNvPr id="19" name="Text Box 153"/>
              <p:cNvSpPr txBox="1">
                <a:spLocks noChangeArrowheads="1"/>
              </p:cNvSpPr>
              <p:nvPr/>
            </p:nvSpPr>
            <p:spPr bwMode="auto">
              <a:xfrm>
                <a:off x="4560" y="3120"/>
                <a:ext cx="336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B</a:t>
                </a:r>
              </a:p>
            </p:txBody>
          </p:sp>
          <p:sp>
            <p:nvSpPr>
              <p:cNvPr id="20" name="Text Box 156"/>
              <p:cNvSpPr txBox="1">
                <a:spLocks noChangeArrowheads="1"/>
              </p:cNvSpPr>
              <p:nvPr/>
            </p:nvSpPr>
            <p:spPr bwMode="auto">
              <a:xfrm>
                <a:off x="4552" y="2408"/>
                <a:ext cx="288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/>
                  <a:t>c</a:t>
                </a:r>
              </a:p>
            </p:txBody>
          </p:sp>
          <p:sp>
            <p:nvSpPr>
              <p:cNvPr id="21" name="Text Box 157"/>
              <p:cNvSpPr txBox="1">
                <a:spLocks noChangeArrowheads="1"/>
              </p:cNvSpPr>
              <p:nvPr/>
            </p:nvSpPr>
            <p:spPr bwMode="auto">
              <a:xfrm>
                <a:off x="5184" y="2160"/>
                <a:ext cx="288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/>
                  <a:t>b</a:t>
                </a:r>
              </a:p>
            </p:txBody>
          </p:sp>
          <p:sp>
            <p:nvSpPr>
              <p:cNvPr id="22" name="Freeform 159"/>
              <p:cNvSpPr>
                <a:spLocks/>
              </p:cNvSpPr>
              <p:nvPr/>
            </p:nvSpPr>
            <p:spPr bwMode="auto">
              <a:xfrm>
                <a:off x="4752" y="2160"/>
                <a:ext cx="360" cy="680"/>
              </a:xfrm>
              <a:custGeom>
                <a:avLst/>
                <a:gdLst>
                  <a:gd name="T0" fmla="*/ 0 w 1560"/>
                  <a:gd name="T1" fmla="*/ 0 h 440"/>
                  <a:gd name="T2" fmla="*/ 1560 w 1560"/>
                  <a:gd name="T3" fmla="*/ 44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60" h="440">
                    <a:moveTo>
                      <a:pt x="0" y="0"/>
                    </a:moveTo>
                    <a:lnTo>
                      <a:pt x="1560" y="440"/>
                    </a:lnTo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Text Box 160"/>
              <p:cNvSpPr txBox="1">
                <a:spLocks noChangeArrowheads="1"/>
              </p:cNvSpPr>
              <p:nvPr/>
            </p:nvSpPr>
            <p:spPr bwMode="auto">
              <a:xfrm>
                <a:off x="5056" y="2800"/>
                <a:ext cx="288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M</a:t>
                </a:r>
              </a:p>
            </p:txBody>
          </p:sp>
          <p:sp>
            <p:nvSpPr>
              <p:cNvPr id="24" name="Text Box 161"/>
              <p:cNvSpPr txBox="1">
                <a:spLocks noChangeArrowheads="1"/>
              </p:cNvSpPr>
              <p:nvPr/>
            </p:nvSpPr>
            <p:spPr bwMode="auto">
              <a:xfrm>
                <a:off x="4944" y="2448"/>
                <a:ext cx="336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/>
                  <a:t>m</a:t>
                </a:r>
                <a:r>
                  <a:rPr lang="en-US" b="0" baseline="-25000"/>
                  <a:t>a</a:t>
                </a:r>
                <a:endParaRPr lang="en-US" b="0"/>
              </a:p>
            </p:txBody>
          </p:sp>
          <p:sp>
            <p:nvSpPr>
              <p:cNvPr id="25" name="Freeform 163"/>
              <p:cNvSpPr>
                <a:spLocks/>
              </p:cNvSpPr>
              <p:nvPr/>
            </p:nvSpPr>
            <p:spPr bwMode="auto">
              <a:xfrm rot="4231490">
                <a:off x="4834" y="2960"/>
                <a:ext cx="96" cy="8"/>
              </a:xfrm>
              <a:custGeom>
                <a:avLst/>
                <a:gdLst>
                  <a:gd name="T0" fmla="*/ 0 w 96"/>
                  <a:gd name="T1" fmla="*/ 8 h 8"/>
                  <a:gd name="T2" fmla="*/ 96 w 96"/>
                  <a:gd name="T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8">
                    <a:moveTo>
                      <a:pt x="0" y="8"/>
                    </a:moveTo>
                    <a:lnTo>
                      <a:pt x="96" y="0"/>
                    </a:lnTo>
                  </a:path>
                </a:pathLst>
              </a:custGeom>
              <a:noFill/>
              <a:ln w="38100" cmpd="dbl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64"/>
              <p:cNvSpPr>
                <a:spLocks/>
              </p:cNvSpPr>
              <p:nvPr/>
            </p:nvSpPr>
            <p:spPr bwMode="auto">
              <a:xfrm rot="4231490">
                <a:off x="5244" y="2740"/>
                <a:ext cx="96" cy="8"/>
              </a:xfrm>
              <a:custGeom>
                <a:avLst/>
                <a:gdLst>
                  <a:gd name="T0" fmla="*/ 0 w 96"/>
                  <a:gd name="T1" fmla="*/ 8 h 8"/>
                  <a:gd name="T2" fmla="*/ 96 w 96"/>
                  <a:gd name="T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8">
                    <a:moveTo>
                      <a:pt x="0" y="8"/>
                    </a:moveTo>
                    <a:lnTo>
                      <a:pt x="96" y="0"/>
                    </a:lnTo>
                  </a:path>
                </a:pathLst>
              </a:custGeom>
              <a:noFill/>
              <a:ln w="38100" cmpd="dbl">
                <a:solidFill>
                  <a:srgbClr val="0000FF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7" name="Group 168"/>
              <p:cNvGrpSpPr>
                <a:grpSpLocks/>
              </p:cNvGrpSpPr>
              <p:nvPr/>
            </p:nvGrpSpPr>
            <p:grpSpPr bwMode="auto">
              <a:xfrm>
                <a:off x="5318" y="2611"/>
                <a:ext cx="288" cy="543"/>
                <a:chOff x="5318" y="2611"/>
                <a:chExt cx="288" cy="543"/>
              </a:xfrm>
            </p:grpSpPr>
            <p:sp>
              <p:nvSpPr>
                <p:cNvPr id="32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5318" y="2611"/>
                  <a:ext cx="288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0" dirty="0"/>
                    <a:t>a</a:t>
                  </a:r>
                </a:p>
              </p:txBody>
            </p:sp>
            <p:sp>
              <p:nvSpPr>
                <p:cNvPr id="33" name="Line 166"/>
                <p:cNvSpPr>
                  <a:spLocks noChangeShapeType="1"/>
                </p:cNvSpPr>
                <p:nvPr/>
              </p:nvSpPr>
              <p:spPr bwMode="auto">
                <a:xfrm>
                  <a:off x="5328" y="288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5318" y="2836"/>
                  <a:ext cx="192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F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0" dirty="0"/>
                    <a:t>2</a:t>
                  </a:r>
                </a:p>
              </p:txBody>
            </p:sp>
          </p:grpSp>
          <p:grpSp>
            <p:nvGrpSpPr>
              <p:cNvPr id="28" name="Group 169"/>
              <p:cNvGrpSpPr>
                <a:grpSpLocks/>
              </p:cNvGrpSpPr>
              <p:nvPr/>
            </p:nvGrpSpPr>
            <p:grpSpPr bwMode="auto">
              <a:xfrm>
                <a:off x="4849" y="2888"/>
                <a:ext cx="295" cy="486"/>
                <a:chOff x="5273" y="2688"/>
                <a:chExt cx="295" cy="486"/>
              </a:xfrm>
            </p:grpSpPr>
            <p:sp>
              <p:nvSpPr>
                <p:cNvPr id="29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5280" y="2688"/>
                  <a:ext cx="288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F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0"/>
                    <a:t>a</a:t>
                  </a:r>
                </a:p>
              </p:txBody>
            </p:sp>
            <p:sp>
              <p:nvSpPr>
                <p:cNvPr id="30" name="Line 171"/>
                <p:cNvSpPr>
                  <a:spLocks noChangeShapeType="1"/>
                </p:cNvSpPr>
                <p:nvPr/>
              </p:nvSpPr>
              <p:spPr bwMode="auto">
                <a:xfrm>
                  <a:off x="5273" y="2926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5284" y="2856"/>
                  <a:ext cx="192" cy="3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F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0" dirty="0"/>
                    <a:t>2</a:t>
                  </a:r>
                </a:p>
              </p:txBody>
            </p:sp>
          </p:grpSp>
        </p:grpSp>
      </p:grpSp>
      <p:sp>
        <p:nvSpPr>
          <p:cNvPr id="35" name="Text Box 187"/>
          <p:cNvSpPr txBox="1">
            <a:spLocks noChangeArrowheads="1"/>
          </p:cNvSpPr>
          <p:nvPr/>
        </p:nvSpPr>
        <p:spPr bwMode="auto">
          <a:xfrm>
            <a:off x="8686800" y="8538321"/>
            <a:ext cx="16002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 smtClean="0">
                <a:latin typeface=".VnArial" pitchFamily="34" charset="0"/>
              </a:rPr>
              <a:t>nªn</a:t>
            </a:r>
            <a:endParaRPr lang="en-US" b="0" dirty="0">
              <a:latin typeface=".VnArial" pitchFamily="34" charset="0"/>
            </a:endParaRPr>
          </a:p>
        </p:txBody>
      </p:sp>
      <p:sp>
        <p:nvSpPr>
          <p:cNvPr id="36" name="Text Box 190"/>
          <p:cNvSpPr txBox="1">
            <a:spLocks noChangeArrowheads="1"/>
          </p:cNvSpPr>
          <p:nvPr/>
        </p:nvSpPr>
        <p:spPr bwMode="auto">
          <a:xfrm>
            <a:off x="2838450" y="10082767"/>
            <a:ext cx="80010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err="1">
                <a:latin typeface=".VnArial" pitchFamily="34" charset="0"/>
              </a:rPr>
              <a:t>Chøng</a:t>
            </a:r>
            <a:r>
              <a:rPr lang="en-US" b="0" dirty="0">
                <a:latin typeface=".VnArial" pitchFamily="34" charset="0"/>
              </a:rPr>
              <a:t> minh </a:t>
            </a:r>
            <a:r>
              <a:rPr lang="en-US" b="0" dirty="0" err="1" smtClean="0">
                <a:latin typeface=".VnArial" pitchFamily="34" charset="0"/>
              </a:rPr>
              <a:t>tư­¬</a:t>
            </a:r>
            <a:r>
              <a:rPr lang="en-US" b="0" dirty="0" err="1">
                <a:latin typeface=".VnArial" pitchFamily="34" charset="0"/>
              </a:rPr>
              <a:t>ng</a:t>
            </a:r>
            <a:r>
              <a:rPr lang="en-US" b="0" dirty="0">
                <a:latin typeface=".VnArial" pitchFamily="34" charset="0"/>
              </a:rPr>
              <a:t> </a:t>
            </a:r>
            <a:r>
              <a:rPr lang="en-US" b="0" dirty="0" err="1">
                <a:latin typeface=".VnArial" pitchFamily="34" charset="0"/>
              </a:rPr>
              <a:t>tù</a:t>
            </a:r>
            <a:r>
              <a:rPr lang="en-US" b="0" dirty="0">
                <a:latin typeface=".VnArial" pitchFamily="34" charset="0"/>
              </a:rPr>
              <a:t> ta </a:t>
            </a:r>
            <a:r>
              <a:rPr lang="en-US" b="0" dirty="0" err="1">
                <a:latin typeface=".VnArial" pitchFamily="34" charset="0"/>
              </a:rPr>
              <a:t>cã</a:t>
            </a:r>
            <a:r>
              <a:rPr lang="en-US" b="0" dirty="0">
                <a:latin typeface=".VnArial" pitchFamily="34" charset="0"/>
              </a:rPr>
              <a:t>:</a:t>
            </a:r>
          </a:p>
        </p:txBody>
      </p:sp>
      <p:grpSp>
        <p:nvGrpSpPr>
          <p:cNvPr id="39" name="Group 202"/>
          <p:cNvGrpSpPr>
            <a:grpSpLocks/>
          </p:cNvGrpSpPr>
          <p:nvPr/>
        </p:nvGrpSpPr>
        <p:grpSpPr bwMode="auto">
          <a:xfrm>
            <a:off x="8458200" y="3300135"/>
            <a:ext cx="11454558" cy="2166411"/>
            <a:chOff x="656" y="1080"/>
            <a:chExt cx="5088" cy="624"/>
          </a:xfrm>
        </p:grpSpPr>
        <p:sp>
          <p:nvSpPr>
            <p:cNvPr id="40" name="AutoShape 201"/>
            <p:cNvSpPr>
              <a:spLocks noChangeArrowheads="1"/>
            </p:cNvSpPr>
            <p:nvPr/>
          </p:nvSpPr>
          <p:spPr bwMode="auto">
            <a:xfrm>
              <a:off x="656" y="1080"/>
              <a:ext cx="5088" cy="624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rgbClr val="FFFFCC"/>
                </a:gs>
                <a:gs pos="100000">
                  <a:schemeClr val="bg1"/>
                </a:gs>
              </a:gsLst>
              <a:lin ang="2700000" scaled="1"/>
            </a:gradFill>
            <a:ln w="63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aphicFrame>
          <p:nvGraphicFramePr>
            <p:cNvPr id="41" name="Object 19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9317861"/>
                </p:ext>
              </p:extLst>
            </p:nvPr>
          </p:nvGraphicFramePr>
          <p:xfrm>
            <a:off x="768" y="1200"/>
            <a:ext cx="1499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052" name="Equation" r:id="rId9" imgW="1180800" imgH="380880" progId="Equation.DSMT4">
                    <p:embed/>
                  </p:oleObj>
                </mc:Choice>
                <mc:Fallback>
                  <p:oleObj name="Equation" r:id="rId9" imgW="1180800" imgH="380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200"/>
                          <a:ext cx="1499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19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9488046"/>
                </p:ext>
              </p:extLst>
            </p:nvPr>
          </p:nvGraphicFramePr>
          <p:xfrm>
            <a:off x="2448" y="1200"/>
            <a:ext cx="1403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053" name="Equation" r:id="rId11" imgW="1180800" imgH="380880" progId="Equation.DSMT4">
                    <p:embed/>
                  </p:oleObj>
                </mc:Choice>
                <mc:Fallback>
                  <p:oleObj name="Equation" r:id="rId11" imgW="1180800" imgH="380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00"/>
                          <a:ext cx="1403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19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8829158"/>
                </p:ext>
              </p:extLst>
            </p:nvPr>
          </p:nvGraphicFramePr>
          <p:xfrm>
            <a:off x="4165" y="1162"/>
            <a:ext cx="1499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054" name="Equation" r:id="rId13" imgW="1180800" imgH="380880" progId="Equation.DSMT4">
                    <p:embed/>
                  </p:oleObj>
                </mc:Choice>
                <mc:Fallback>
                  <p:oleObj name="Equation" r:id="rId13" imgW="1180800" imgH="380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5" y="1162"/>
                          <a:ext cx="1499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Text Box 199"/>
            <p:cNvSpPr txBox="1">
              <a:spLocks noChangeArrowheads="1"/>
            </p:cNvSpPr>
            <p:nvPr/>
          </p:nvSpPr>
          <p:spPr bwMode="auto">
            <a:xfrm>
              <a:off x="2256" y="1296"/>
              <a:ext cx="336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;</a:t>
              </a:r>
            </a:p>
          </p:txBody>
        </p:sp>
        <p:sp>
          <p:nvSpPr>
            <p:cNvPr id="45" name="Text Box 200"/>
            <p:cNvSpPr txBox="1">
              <a:spLocks noChangeArrowheads="1"/>
            </p:cNvSpPr>
            <p:nvPr/>
          </p:nvSpPr>
          <p:spPr bwMode="auto">
            <a:xfrm>
              <a:off x="3872" y="1304"/>
              <a:ext cx="565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723900" indent="-7239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16998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349375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528763"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200" b="0">
                  <a:latin typeface=".VnArial" pitchFamily="34" charset="0"/>
                </a:rPr>
                <a:t>vµ</a:t>
              </a:r>
            </a:p>
          </p:txBody>
        </p:sp>
      </p:grpSp>
      <p:sp>
        <p:nvSpPr>
          <p:cNvPr id="46" name="Text Box 135"/>
          <p:cNvSpPr txBox="1">
            <a:spLocks noChangeArrowheads="1"/>
          </p:cNvSpPr>
          <p:nvPr/>
        </p:nvSpPr>
        <p:spPr bwMode="auto">
          <a:xfrm>
            <a:off x="2819400" y="8538321"/>
            <a:ext cx="7620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 smtClean="0">
                <a:latin typeface=".VnArial" pitchFamily="34" charset="0"/>
              </a:rPr>
              <a:t>V×</a:t>
            </a:r>
            <a:endParaRPr lang="en-US" b="0" dirty="0">
              <a:latin typeface=".VnArial" pitchFamily="34" charset="0"/>
            </a:endParaRPr>
          </a:p>
        </p:txBody>
      </p:sp>
      <p:pic>
        <p:nvPicPr>
          <p:cNvPr id="29034" name="Picture 36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1268352"/>
            <a:ext cx="810895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035" name="Picture 36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0724" y="9712325"/>
            <a:ext cx="96805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036" name="Picture 364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2412" y="11131033"/>
            <a:ext cx="1275397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343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35" grpId="0"/>
      <p:bldP spid="35" grpId="1"/>
      <p:bldP spid="36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20" y="1385392"/>
            <a:ext cx="22658517" cy="10513168"/>
          </a:xfrm>
        </p:spPr>
        <p:txBody>
          <a:bodyPr lIns="217709" tIns="108855" rIns="217709" bIns="108855">
            <a:noAutofit/>
          </a:bodyPr>
          <a:lstStyle/>
          <a:p>
            <a:pPr marL="0" indent="0">
              <a:buNone/>
            </a:pPr>
            <a:endParaRPr lang="en-US" sz="4800" b="1" dirty="0" smtClean="0"/>
          </a:p>
          <a:p>
            <a:pPr marL="0" indent="0">
              <a:buNone/>
            </a:pPr>
            <a:r>
              <a:rPr lang="en-US" sz="4800" b="1" dirty="0" smtClean="0"/>
              <a:t>II</a:t>
            </a:r>
            <a:r>
              <a:rPr lang="en-US" sz="4800" b="1" dirty="0"/>
              <a:t>. </a:t>
            </a:r>
            <a:r>
              <a:rPr lang="en-US" sz="4800" b="1" dirty="0" err="1"/>
              <a:t>Định</a:t>
            </a:r>
            <a:r>
              <a:rPr lang="en-US" sz="4800" b="1" dirty="0"/>
              <a:t> </a:t>
            </a:r>
            <a:r>
              <a:rPr lang="en-US" sz="4800" b="1" dirty="0" err="1"/>
              <a:t>lí</a:t>
            </a:r>
            <a:r>
              <a:rPr lang="en-US" sz="4800" b="1" dirty="0"/>
              <a:t> </a:t>
            </a:r>
            <a:r>
              <a:rPr lang="en-US" sz="4800" b="1" dirty="0" err="1" smtClean="0"/>
              <a:t>côsin</a:t>
            </a:r>
            <a:endParaRPr lang="en-US" sz="4800" b="1" dirty="0" smtClean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b="1" dirty="0"/>
              <a:t> </a:t>
            </a:r>
            <a:r>
              <a:rPr lang="en-US" sz="4800" b="1" dirty="0" smtClean="0"/>
              <a:t>d) </a:t>
            </a:r>
            <a:r>
              <a:rPr lang="en-US" sz="4800" b="1" dirty="0" err="1"/>
              <a:t>Độ</a:t>
            </a:r>
            <a:r>
              <a:rPr lang="en-US" sz="4800" b="1" dirty="0"/>
              <a:t> </a:t>
            </a:r>
            <a:r>
              <a:rPr lang="en-US" sz="4800" b="1" dirty="0" err="1"/>
              <a:t>dài</a:t>
            </a:r>
            <a:r>
              <a:rPr lang="en-US" sz="4800" b="1" dirty="0"/>
              <a:t> </a:t>
            </a:r>
            <a:r>
              <a:rPr lang="en-US" sz="4800" b="1" dirty="0" err="1"/>
              <a:t>trung</a:t>
            </a:r>
            <a:r>
              <a:rPr lang="en-US" sz="4800" b="1" dirty="0"/>
              <a:t> </a:t>
            </a:r>
            <a:r>
              <a:rPr lang="en-US" sz="4800" b="1" dirty="0" err="1"/>
              <a:t>tuyến</a:t>
            </a:r>
            <a:r>
              <a:rPr lang="en-US" sz="4800" b="1" dirty="0"/>
              <a:t> tam </a:t>
            </a:r>
            <a:r>
              <a:rPr lang="en-US" sz="4800" b="1" dirty="0" err="1" smtClean="0"/>
              <a:t>giác</a:t>
            </a:r>
            <a:endParaRPr lang="en-US" sz="4800" b="1" dirty="0" smtClean="0"/>
          </a:p>
          <a:p>
            <a:pPr marL="0" indent="0">
              <a:buNone/>
            </a:pPr>
            <a:endParaRPr lang="en-US" sz="4800" dirty="0"/>
          </a:p>
          <a:p>
            <a:pPr marL="1224616" indent="-1224616">
              <a:buNone/>
            </a:pP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439735" cy="8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09" tIns="108855" rIns="217709" bIns="10885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439735" cy="8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09" tIns="108855" rIns="217709" bIns="10885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439735" cy="8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09" tIns="108855" rIns="217709" bIns="10885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3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715000"/>
            <a:ext cx="8594013" cy="438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1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2600" y="1828800"/>
            <a:ext cx="7622187" cy="3567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364520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4747</TotalTime>
  <Words>391</Words>
  <Application>Microsoft Office PowerPoint</Application>
  <PresentationFormat>Custom</PresentationFormat>
  <Paragraphs>89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MathType 7.0 Equation</vt:lpstr>
      <vt:lpstr>Equation</vt:lpstr>
      <vt:lpstr>PowerPoint Presentation</vt:lpstr>
      <vt:lpstr>Kiểm tra bài cũ  </vt:lpstr>
      <vt:lpstr> </vt:lpstr>
      <vt:lpstr>II. Định lí côsin a) Bài toán 1: Trong ABC, cho biết hai cạnh AB, AC và góc A. Tính cạnh BC. </vt:lpstr>
      <vt:lpstr>PowerPoint Presentation</vt:lpstr>
      <vt:lpstr>PowerPoint Presentation</vt:lpstr>
      <vt:lpstr>PowerPoint Presentation</vt:lpstr>
      <vt:lpstr>c) Bài toán 2 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User-PC</cp:lastModifiedBy>
  <cp:revision>497</cp:revision>
  <dcterms:created xsi:type="dcterms:W3CDTF">2013-08-31T11:42:51Z</dcterms:created>
  <dcterms:modified xsi:type="dcterms:W3CDTF">2021-09-04T16:32:53Z</dcterms:modified>
</cp:coreProperties>
</file>