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69" r:id="rId5"/>
    <p:sldId id="272" r:id="rId6"/>
    <p:sldId id="275" r:id="rId7"/>
    <p:sldId id="276" r:id="rId8"/>
    <p:sldId id="284" r:id="rId9"/>
    <p:sldId id="277" r:id="rId10"/>
    <p:sldId id="282" r:id="rId11"/>
    <p:sldId id="28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4000" cy="6840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Cambria" panose="020405030504060302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23205-4328-4766-B2CA-AC0E25D0A811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029B-1B5B-4CD9-A3C5-57B2E23C9582}" type="slidenum">
              <a:rPr lang="en-US" altLang="vi-VN" smtClean="0"/>
              <a:pPr/>
              <a:t>‹#›</a:t>
            </a:fld>
            <a:endParaRPr lang="en-US" altLang="vi-V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4000" cy="68409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2286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UTM Helve" pitchFamily="18" charset="0"/>
              </a:rPr>
              <a:t>LỚP</a:t>
            </a:r>
            <a:r>
              <a:rPr lang="en-US" sz="6000" b="1" baseline="0" dirty="0" smtClean="0">
                <a:solidFill>
                  <a:schemeClr val="bg1"/>
                </a:solidFill>
                <a:latin typeface="UTM Helve" pitchFamily="18" charset="0"/>
              </a:rPr>
              <a:t> 8</a:t>
            </a:r>
            <a:endParaRPr lang="en-US" sz="6000" b="1" dirty="0">
              <a:solidFill>
                <a:schemeClr val="bg1"/>
              </a:solidFill>
              <a:latin typeface="UTM Helv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187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DD061B-B2CB-401D-8E89-DB9C65889D73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F73BF-6F60-4AF1-B936-09A0A08F0732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6960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47CFFE-DF93-45EC-A0C7-C341D14B805A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CA6A-F3DE-4241-8153-47EBF5D63E9D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366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C339A5-26E3-4B34-8841-921AB6AF439F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B4B9-826D-4563-8430-B73FA0F20B5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6304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75804B-E366-412F-A53F-B1A5B2E17DEB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F009-DEEE-4624-85CE-EF26B6B39C0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6458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7ABCC8-DA66-4995-9496-C475903BAED0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6FB4-3AC2-4AE2-ABB9-0051CC86EA4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19617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9D1DBA-BC0D-4DA4-ACC6-8FB039DACB9A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7288-D5D7-4DB1-B899-4BCC8B0A4198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25909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19B0BB-0C4C-4DD2-8541-A76A7C3B45E6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4D60-CAA4-4D63-BFA6-96F0DB85B777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4167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9DF4CC-B626-4F20-8D35-8FAE4A22C576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B7CA-9EF5-4B3A-B37D-E7841AE2F52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6087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2390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C77386-79AC-4C1C-B24C-29C0F77B053C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9C056-1C78-44B8-AA1D-F73B40A76486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6984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EA1748-ED47-43AB-A0E5-13E04175CF6E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8E5F-7033-4E18-9B67-F77ADA3A66D0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14740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75804B-E366-412F-A53F-B1A5B2E17DEB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F009-DEEE-4624-85CE-EF26B6B39C0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74899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D7E486-7446-4048-96B3-409D0C552F16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96F1-B048-4AAA-B9C0-7C9CE67AD20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8024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4000" cy="68409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65126"/>
            <a:ext cx="7315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75804B-E366-412F-A53F-B1A5B2E17DEB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9F009-DEEE-4624-85CE-EF26B6B39C01}" type="slidenum">
              <a:rPr lang="en-US" altLang="vi-VN" smtClean="0"/>
              <a:pPr/>
              <a:t>‹#›</a:t>
            </a:fld>
            <a:endParaRPr lang="en-US" altLang="vi-V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3999" cy="684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3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5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xmlns="" id="{CD5A1802-E468-4AE3-A6E9-ADB60E0729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vi-VN" b="1"/>
              <a:t>CHỦ ĐỀ 2</a:t>
            </a:r>
            <a:br>
              <a:rPr lang="en-US" altLang="vi-VN" b="1"/>
            </a:br>
            <a:r>
              <a:rPr lang="en-US" altLang="vi-VN"/>
              <a:t>BÀI TOÁN VÀ THUẬT 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xmlns="" id="{66E524BB-1A94-4AFE-A433-8F669732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3. Thỏ mẹ tìm cà rốt</a:t>
            </a:r>
          </a:p>
        </p:txBody>
      </p:sp>
      <p:pic>
        <p:nvPicPr>
          <p:cNvPr id="11267" name="Picture 20">
            <a:extLst>
              <a:ext uri="{FF2B5EF4-FFF2-40B4-BE49-F238E27FC236}">
                <a16:creationId xmlns:a16="http://schemas.microsoft.com/office/drawing/2014/main" xmlns="" id="{269FDD42-B54D-42C7-BB8E-6F18C43E9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00200"/>
            <a:ext cx="1147763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1">
            <a:extLst>
              <a:ext uri="{FF2B5EF4-FFF2-40B4-BE49-F238E27FC236}">
                <a16:creationId xmlns:a16="http://schemas.microsoft.com/office/drawing/2014/main" xmlns="" id="{F7A353E4-6644-48C9-87D4-429546F77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1143000"/>
            <a:ext cx="3076575" cy="55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xmlns="" id="{691F2152-1D4E-462E-BA37-8F4042498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>
                <a:latin typeface="UTM Times" panose="02040603050506020204" pitchFamily="18" charset="0"/>
              </a:rPr>
              <a:t>Ghi nhớ</a:t>
            </a:r>
            <a:endParaRPr lang="ru-RU" altLang="vi-VN">
              <a:latin typeface="UTM Times" panose="02040603050506020204" pitchFamily="18" charset="0"/>
            </a:endParaRPr>
          </a:p>
        </p:txBody>
      </p:sp>
      <p:grpSp>
        <p:nvGrpSpPr>
          <p:cNvPr id="12291" name="Group 3">
            <a:extLst>
              <a:ext uri="{FF2B5EF4-FFF2-40B4-BE49-F238E27FC236}">
                <a16:creationId xmlns:a16="http://schemas.microsoft.com/office/drawing/2014/main" xmlns="" id="{454D0F25-7E88-46C8-9B60-431990F66900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371600"/>
            <a:ext cx="8610600" cy="3886200"/>
            <a:chOff x="0" y="0"/>
            <a:chExt cx="5846445" cy="1714500"/>
          </a:xfrm>
        </p:grpSpPr>
        <p:pic>
          <p:nvPicPr>
            <p:cNvPr id="12292" name="Picture 4">
              <a:extLst>
                <a:ext uri="{FF2B5EF4-FFF2-40B4-BE49-F238E27FC236}">
                  <a16:creationId xmlns:a16="http://schemas.microsoft.com/office/drawing/2014/main" xmlns="" id="{2BC4387D-FF45-41BF-A844-682766015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46" r="43939"/>
            <a:stretch>
              <a:fillRect/>
            </a:stretch>
          </p:blipFill>
          <p:spPr bwMode="auto">
            <a:xfrm flipH="1">
              <a:off x="942975" y="0"/>
              <a:ext cx="4076700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3" name="Picture 5">
              <a:extLst>
                <a:ext uri="{FF2B5EF4-FFF2-40B4-BE49-F238E27FC236}">
                  <a16:creationId xmlns:a16="http://schemas.microsoft.com/office/drawing/2014/main" xmlns="" id="{3ECB89BD-45A1-49E0-B552-560257737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82"/>
            <a:stretch>
              <a:fillRect/>
            </a:stretch>
          </p:blipFill>
          <p:spPr bwMode="auto">
            <a:xfrm flipH="1">
              <a:off x="0" y="9525"/>
              <a:ext cx="1031875" cy="170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6">
              <a:extLst>
                <a:ext uri="{FF2B5EF4-FFF2-40B4-BE49-F238E27FC236}">
                  <a16:creationId xmlns:a16="http://schemas.microsoft.com/office/drawing/2014/main" xmlns="" id="{CB6C212E-3B3B-4CDD-A540-4EA9F7544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954"/>
            <a:stretch>
              <a:fillRect/>
            </a:stretch>
          </p:blipFill>
          <p:spPr bwMode="auto">
            <a:xfrm flipH="1">
              <a:off x="4867275" y="0"/>
              <a:ext cx="979170" cy="170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5" name="Text Box 71">
              <a:extLst>
                <a:ext uri="{FF2B5EF4-FFF2-40B4-BE49-F238E27FC236}">
                  <a16:creationId xmlns:a16="http://schemas.microsoft.com/office/drawing/2014/main" xmlns="" id="{31F44B86-5F1E-43BD-AC68-752251C68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075" y="314325"/>
              <a:ext cx="51816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8573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Xác định bài toán là xác định INPUT và OUTPUT.</a:t>
              </a:r>
              <a:endParaRPr lang="ru-RU" altLang="vi-VN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r>
                <a:rPr lang="ru-RU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một </a:t>
              </a: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r>
                <a:rPr lang="ru-RU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à</a:t>
              </a: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 to</a:t>
              </a:r>
              <a:r>
                <a:rPr lang="ru-RU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á</a:t>
              </a: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 tr</a:t>
              </a:r>
              <a:r>
                <a:rPr lang="ru-RU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ê</a:t>
              </a: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 m</a:t>
              </a:r>
              <a:r>
                <a:rPr lang="ru-RU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á</a:t>
              </a: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 t</a:t>
              </a:r>
              <a:r>
                <a:rPr lang="ru-RU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í</a:t>
              </a: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 gồm c</a:t>
              </a:r>
              <a:r>
                <a:rPr lang="ru-RU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á</a:t>
              </a: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 b</a:t>
              </a:r>
              <a:r>
                <a:rPr lang="ru-RU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ư</a:t>
              </a: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ớc</a:t>
              </a:r>
              <a:r>
                <a:rPr lang="ru-RU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lang="ru-RU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á</a:t>
              </a: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ru-RU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đ</a:t>
              </a: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ịnh b</a:t>
              </a:r>
              <a:r>
                <a:rPr lang="ru-RU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à</a:t>
              </a: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 to</a:t>
              </a:r>
              <a:r>
                <a:rPr lang="ru-RU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á</a:t>
              </a: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</a:t>
              </a:r>
              <a:r>
                <a:rPr lang="ru-RU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; </a:t>
              </a: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r>
                <a:rPr lang="ru-RU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ô</a:t>
              </a: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tả thuật to</a:t>
              </a:r>
              <a:r>
                <a:rPr lang="ru-RU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á</a:t>
              </a: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</a:t>
              </a:r>
              <a:r>
                <a:rPr lang="ru-RU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; </a:t>
              </a: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viết ch</a:t>
              </a:r>
              <a:r>
                <a:rPr lang="ru-RU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ươ</a:t>
              </a: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 tr</a:t>
              </a:r>
              <a:r>
                <a:rPr lang="ru-RU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ì</a:t>
              </a: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</a:t>
              </a:r>
              <a:r>
                <a:rPr lang="ru-RU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ru-RU" altLang="vi-VN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 eaLnBrk="1" hangingPunct="1">
                <a:lnSpc>
                  <a:spcPct val="150000"/>
                </a:lnSpc>
                <a:spcAft>
                  <a:spcPts val="400"/>
                </a:spcAft>
              </a:pP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Thuật to</a:t>
              </a:r>
              <a:r>
                <a:rPr lang="ru-RU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á</a:t>
              </a: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 l</a:t>
              </a:r>
              <a:r>
                <a:rPr lang="ru-RU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à </a:t>
              </a: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  <a:r>
                <a:rPr lang="ru-RU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ã</a:t>
              </a: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 hữu hạn c</a:t>
              </a:r>
              <a:r>
                <a:rPr lang="ru-RU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á</a:t>
              </a: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 thao t</a:t>
              </a:r>
              <a:r>
                <a:rPr lang="ru-RU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á</a:t>
              </a: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 cần thực hiện theo một tr</a:t>
              </a:r>
              <a:r>
                <a:rPr lang="ru-RU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ì</a:t>
              </a: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 tự x</a:t>
              </a:r>
              <a:r>
                <a:rPr lang="ru-RU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á</a:t>
              </a: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ru-RU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đ</a:t>
              </a: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ịnh</a:t>
              </a:r>
              <a:r>
                <a:rPr lang="ru-RU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đ</a:t>
              </a: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ể từ INPUT của b</a:t>
              </a:r>
              <a:r>
                <a:rPr lang="ru-RU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à</a:t>
              </a: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 to</a:t>
              </a:r>
              <a:r>
                <a:rPr lang="ru-RU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á</a:t>
              </a: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 ta nhận</a:t>
              </a:r>
              <a:r>
                <a:rPr lang="ru-RU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đư</a:t>
              </a: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ợc OUTPUT cần t</a:t>
              </a:r>
              <a:r>
                <a:rPr lang="ru-RU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ì</a:t>
              </a: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r>
                <a:rPr lang="ru-RU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ru-RU" altLang="vi-VN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806F9-1149-494E-AF7C-C62ED5FDD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/>
              <a:t>Khởi Động</a:t>
            </a:r>
            <a:endParaRPr lang="en-US"/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xmlns="" id="{1A2A9D9E-6CC4-45F7-ADAA-D671DF435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1676400"/>
            <a:ext cx="8288337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vi-VN"/>
          </a:p>
        </p:txBody>
      </p:sp>
      <p:sp>
        <p:nvSpPr>
          <p:cNvPr id="7" name="Rectangle: Rounded Corners 92">
            <a:extLst>
              <a:ext uri="{FF2B5EF4-FFF2-40B4-BE49-F238E27FC236}">
                <a16:creationId xmlns:a16="http://schemas.microsoft.com/office/drawing/2014/main" xmlns="" id="{B4752CC8-0229-4FC7-9A12-5B8B902175A4}"/>
              </a:ext>
            </a:extLst>
          </p:cNvPr>
          <p:cNvSpPr/>
          <p:nvPr/>
        </p:nvSpPr>
        <p:spPr bwMode="auto">
          <a:xfrm>
            <a:off x="457200" y="4305300"/>
            <a:ext cx="8278813" cy="1914525"/>
          </a:xfrm>
          <a:prstGeom prst="roundRect">
            <a:avLst>
              <a:gd name="adj" fmla="val 3561"/>
            </a:avLst>
          </a:prstGeom>
          <a:solidFill>
            <a:srgbClr val="C2FACF"/>
          </a:solidFill>
          <a:ln w="127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600"/>
          </a:p>
        </p:txBody>
      </p:sp>
      <p:sp>
        <p:nvSpPr>
          <p:cNvPr id="8" name="Rectangle: Rounded Corners 91">
            <a:extLst>
              <a:ext uri="{FF2B5EF4-FFF2-40B4-BE49-F238E27FC236}">
                <a16:creationId xmlns:a16="http://schemas.microsoft.com/office/drawing/2014/main" xmlns="" id="{F68FACB8-3BF7-47C3-BBC1-4867C20C66D6}"/>
              </a:ext>
            </a:extLst>
          </p:cNvPr>
          <p:cNvSpPr/>
          <p:nvPr/>
        </p:nvSpPr>
        <p:spPr bwMode="auto">
          <a:xfrm>
            <a:off x="484188" y="1970088"/>
            <a:ext cx="8278812" cy="1914525"/>
          </a:xfrm>
          <a:prstGeom prst="roundRect">
            <a:avLst>
              <a:gd name="adj" fmla="val 3561"/>
            </a:avLst>
          </a:prstGeom>
          <a:solidFill>
            <a:srgbClr val="FFFFCC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F9AB545-A91C-4DD3-8285-7805929CD9AB}"/>
              </a:ext>
            </a:extLst>
          </p:cNvPr>
          <p:cNvSpPr/>
          <p:nvPr/>
        </p:nvSpPr>
        <p:spPr bwMode="auto">
          <a:xfrm>
            <a:off x="495300" y="1890713"/>
            <a:ext cx="3390900" cy="1214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</a:pPr>
            <a:r>
              <a:rPr lang="en-US" altLang="vi-VN" sz="1600" b="1">
                <a:solidFill>
                  <a:srgbClr val="ED7D31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 vụ 1:</a:t>
            </a:r>
            <a:endParaRPr lang="en-US" altLang="vi-VN" sz="1600">
              <a:solidFill>
                <a:srgbClr val="FFFFFF"/>
              </a:solidFill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600"/>
              </a:lnSpc>
            </a:pPr>
            <a:r>
              <a:rPr lang="en-US" altLang="vi-VN" sz="1600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diện tích tam giác ABC vuông tại A, biết AB=3 cm, AC=4cm.</a:t>
            </a:r>
            <a:endParaRPr lang="en-US" altLang="vi-VN" sz="1600">
              <a:solidFill>
                <a:srgbClr val="FFFFFF"/>
              </a:solidFill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1C82F21-E67F-4EBE-B138-2876E00D9436}"/>
              </a:ext>
            </a:extLst>
          </p:cNvPr>
          <p:cNvSpPr/>
          <p:nvPr/>
        </p:nvSpPr>
        <p:spPr bwMode="auto">
          <a:xfrm>
            <a:off x="4589463" y="1943100"/>
            <a:ext cx="4173537" cy="1030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ts val="1600"/>
              </a:lnSpc>
              <a:spcAft>
                <a:spcPts val="0"/>
              </a:spcAft>
              <a:defRPr/>
            </a:pPr>
            <a:r>
              <a:rPr lang="en-US" sz="1600" b="1">
                <a:solidFill>
                  <a:srgbClr val="ED7D31"/>
                </a:solidFill>
                <a:latin typeface="UTM Times"/>
                <a:ea typeface="Calibri"/>
                <a:cs typeface="Times New Roman"/>
              </a:rPr>
              <a:t>Nhiệm vụ 2: </a:t>
            </a:r>
            <a:endParaRPr lang="en-US" sz="1600">
              <a:latin typeface="UTM Times"/>
              <a:ea typeface="Calibri"/>
              <a:cs typeface="Times New Roman"/>
            </a:endParaRPr>
          </a:p>
          <a:p>
            <a:pPr algn="just">
              <a:lnSpc>
                <a:spcPts val="1600"/>
              </a:lnSpc>
              <a:spcAft>
                <a:spcPts val="0"/>
              </a:spcAft>
              <a:defRPr/>
            </a:pPr>
            <a:r>
              <a:rPr lang="en-US" sz="1600">
                <a:solidFill>
                  <a:srgbClr val="000000"/>
                </a:solidFill>
                <a:latin typeface="UTM Times"/>
                <a:ea typeface="Calibri"/>
                <a:cs typeface="Times New Roman"/>
              </a:rPr>
              <a:t>Tính giá trị của biểu thức: P=x</a:t>
            </a:r>
            <a:r>
              <a:rPr lang="en-US" sz="1600" baseline="30000">
                <a:solidFill>
                  <a:srgbClr val="000000"/>
                </a:solidFill>
                <a:latin typeface="UTM Times"/>
                <a:ea typeface="Calibri"/>
                <a:cs typeface="Times New Roman"/>
              </a:rPr>
              <a:t>2</a:t>
            </a:r>
            <a:r>
              <a:rPr lang="en-US" sz="1600">
                <a:solidFill>
                  <a:srgbClr val="000000"/>
                </a:solidFill>
                <a:latin typeface="UTM Times"/>
                <a:ea typeface="Calibri"/>
                <a:cs typeface="Times New Roman"/>
              </a:rPr>
              <a:t>+x+1</a:t>
            </a:r>
            <a:r>
              <a:rPr lang="en-US" sz="1600" b="1">
                <a:solidFill>
                  <a:srgbClr val="000000"/>
                </a:solidFill>
                <a:latin typeface="UTM Times"/>
                <a:ea typeface="Calibri"/>
                <a:cs typeface="Times New Roman"/>
              </a:rPr>
              <a:t> </a:t>
            </a:r>
          </a:p>
          <a:p>
            <a:pPr algn="just">
              <a:lnSpc>
                <a:spcPts val="1600"/>
              </a:lnSpc>
              <a:spcAft>
                <a:spcPts val="0"/>
              </a:spcAft>
              <a:defRPr/>
            </a:pPr>
            <a:r>
              <a:rPr lang="en-US" sz="1600">
                <a:solidFill>
                  <a:srgbClr val="000000"/>
                </a:solidFill>
                <a:latin typeface="UTM Times"/>
                <a:ea typeface="Calibri"/>
                <a:cs typeface="Times New Roman"/>
              </a:rPr>
              <a:t>khi  x= -5.</a:t>
            </a:r>
            <a:endParaRPr lang="en-US" sz="1600">
              <a:latin typeface="UTM Times"/>
              <a:ea typeface="Calibri"/>
              <a:cs typeface="Times New Roman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CC04F22-5999-44D0-9316-C1D6354E0765}"/>
              </a:ext>
            </a:extLst>
          </p:cNvPr>
          <p:cNvCxnSpPr/>
          <p:nvPr/>
        </p:nvCxnSpPr>
        <p:spPr bwMode="auto">
          <a:xfrm>
            <a:off x="5737225" y="3105150"/>
            <a:ext cx="0" cy="66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AF679E2-DF75-4E0A-B1B2-423985ED4E97}"/>
              </a:ext>
            </a:extLst>
          </p:cNvPr>
          <p:cNvCxnSpPr/>
          <p:nvPr/>
        </p:nvCxnSpPr>
        <p:spPr bwMode="auto">
          <a:xfrm>
            <a:off x="4751388" y="3382963"/>
            <a:ext cx="38846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Text Box 583">
            <a:extLst>
              <a:ext uri="{FF2B5EF4-FFF2-40B4-BE49-F238E27FC236}">
                <a16:creationId xmlns:a16="http://schemas.microsoft.com/office/drawing/2014/main" xmlns="" id="{AD8C08D8-BBD1-4341-9634-1F41F41E5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513" y="3132138"/>
            <a:ext cx="1119187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600" b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 thiết</a:t>
            </a:r>
            <a:endParaRPr lang="en-US" altLang="vi-VN" sz="16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83" name="Text Box 622">
            <a:extLst>
              <a:ext uri="{FF2B5EF4-FFF2-40B4-BE49-F238E27FC236}">
                <a16:creationId xmlns:a16="http://schemas.microsoft.com/office/drawing/2014/main" xmlns="" id="{7A62FB13-8549-4E8F-A364-827913BFB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88" y="3467100"/>
            <a:ext cx="113506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600" b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 luận</a:t>
            </a:r>
            <a:endParaRPr lang="en-US" altLang="vi-VN" sz="16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6DF5B0E-311F-4179-A2B7-5D97477A3485}"/>
              </a:ext>
            </a:extLst>
          </p:cNvPr>
          <p:cNvCxnSpPr/>
          <p:nvPr/>
        </p:nvCxnSpPr>
        <p:spPr bwMode="auto">
          <a:xfrm>
            <a:off x="1612900" y="3105150"/>
            <a:ext cx="0" cy="66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21DFF8E-87FF-4774-B77A-4514E118EEBC}"/>
              </a:ext>
            </a:extLst>
          </p:cNvPr>
          <p:cNvCxnSpPr/>
          <p:nvPr/>
        </p:nvCxnSpPr>
        <p:spPr bwMode="auto">
          <a:xfrm>
            <a:off x="627063" y="3382963"/>
            <a:ext cx="2854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6" name="Text Box 633">
            <a:extLst>
              <a:ext uri="{FF2B5EF4-FFF2-40B4-BE49-F238E27FC236}">
                <a16:creationId xmlns:a16="http://schemas.microsoft.com/office/drawing/2014/main" xmlns="" id="{C56C62CF-09BF-4648-BA41-D86C4D70A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3162300"/>
            <a:ext cx="11398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600" b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 thiết</a:t>
            </a:r>
            <a:endParaRPr lang="en-US" altLang="vi-VN" sz="16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87" name="Text Box 634">
            <a:extLst>
              <a:ext uri="{FF2B5EF4-FFF2-40B4-BE49-F238E27FC236}">
                <a16:creationId xmlns:a16="http://schemas.microsoft.com/office/drawing/2014/main" xmlns="" id="{2087AFCC-9527-4FC1-A95B-62EDCE5D0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3506788"/>
            <a:ext cx="11144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600" b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 luận</a:t>
            </a:r>
            <a:endParaRPr lang="en-US" altLang="vi-VN" sz="16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635">
            <a:extLst>
              <a:ext uri="{FF2B5EF4-FFF2-40B4-BE49-F238E27FC236}">
                <a16:creationId xmlns:a16="http://schemas.microsoft.com/office/drawing/2014/main" xmlns="" id="{E685A9DD-9F9F-42ED-89F5-F4C7E591E6BA}"/>
              </a:ext>
            </a:extLst>
          </p:cNvPr>
          <p:cNvSpPr txBox="1"/>
          <p:nvPr/>
        </p:nvSpPr>
        <p:spPr bwMode="auto">
          <a:xfrm>
            <a:off x="1690688" y="3103563"/>
            <a:ext cx="2424112" cy="436562"/>
          </a:xfrm>
          <a:prstGeom prst="rect">
            <a:avLst/>
          </a:prstGeom>
          <a:noFill/>
          <a:ln w="6350">
            <a:noFill/>
          </a:ln>
        </p:spPr>
        <p:txBody>
          <a:bodyPr/>
          <a:lstStyle/>
          <a:p>
            <a:pPr algn="just">
              <a:lnSpc>
                <a:spcPts val="1600"/>
              </a:lnSpc>
              <a:spcAft>
                <a:spcPts val="400"/>
              </a:spcAft>
              <a:defRPr/>
            </a:pPr>
            <a:r>
              <a:rPr lang="en-US" b="1" u="dotted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UTM Isadora"/>
                <a:ea typeface="Times New Roman"/>
              </a:rPr>
              <a:t>AB=3, AC=4</a:t>
            </a:r>
            <a:endParaRPr lang="en-US" b="1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algn="just">
              <a:lnSpc>
                <a:spcPts val="1600"/>
              </a:lnSpc>
              <a:spcAft>
                <a:spcPts val="400"/>
              </a:spcAft>
              <a:defRPr/>
            </a:pPr>
            <a:r>
              <a:rPr lang="en-US" b="1">
                <a:latin typeface="UTM Times"/>
                <a:ea typeface="Calibri"/>
                <a:cs typeface="Times New Roman"/>
              </a:rPr>
              <a:t> </a:t>
            </a:r>
          </a:p>
        </p:txBody>
      </p:sp>
      <p:sp>
        <p:nvSpPr>
          <p:cNvPr id="3090" name="Text Box 649">
            <a:extLst>
              <a:ext uri="{FF2B5EF4-FFF2-40B4-BE49-F238E27FC236}">
                <a16:creationId xmlns:a16="http://schemas.microsoft.com/office/drawing/2014/main" xmlns="" id="{D5DC9817-76EA-4F74-B3F2-F0E41A5F4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529013"/>
            <a:ext cx="2120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Aft>
                <a:spcPts val="400"/>
              </a:spcAft>
              <a:defRPr/>
            </a:pPr>
            <a:r>
              <a:rPr lang="en-US" b="1" u="dotted">
                <a:solidFill>
                  <a:srgbClr val="0070C0"/>
                </a:solidFill>
                <a:latin typeface="UTM Isadora"/>
                <a:cs typeface="Calibri" pitchFamily="34" charset="0"/>
              </a:rPr>
              <a:t>Diện tích </a:t>
            </a:r>
            <a:r>
              <a:rPr lang="en-US" b="1" u="dotted">
                <a:solidFill>
                  <a:srgbClr val="0070C0"/>
                </a:solidFill>
                <a:latin typeface="Cambria" pitchFamily="18" charset="0"/>
                <a:ea typeface="Calibri" pitchFamily="34" charset="0"/>
                <a:cs typeface="Cambria" pitchFamily="18" charset="0"/>
              </a:rPr>
              <a:t>Δ</a:t>
            </a:r>
            <a:r>
              <a:rPr lang="en-US" b="1" u="dotted">
                <a:solidFill>
                  <a:srgbClr val="0070C0"/>
                </a:solidFill>
                <a:latin typeface="UTM Isadora"/>
                <a:cs typeface="Calibri" pitchFamily="34" charset="0"/>
              </a:rPr>
              <a:t>ABC</a:t>
            </a:r>
            <a:endParaRPr lang="en-US" b="1" u="dotted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ts val="1600"/>
              </a:lnSpc>
              <a:spcAft>
                <a:spcPts val="400"/>
              </a:spcAft>
              <a:defRPr/>
            </a:pPr>
            <a:r>
              <a:rPr lang="en-US" b="1">
                <a:latin typeface="UTM Times"/>
                <a:cs typeface="Calibri" pitchFamily="34" charset="0"/>
              </a:rPr>
              <a:t> 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79CC8A6-93BD-4672-B845-A630B73F1488}"/>
              </a:ext>
            </a:extLst>
          </p:cNvPr>
          <p:cNvSpPr/>
          <p:nvPr/>
        </p:nvSpPr>
        <p:spPr bwMode="auto">
          <a:xfrm>
            <a:off x="481013" y="4311650"/>
            <a:ext cx="3786187" cy="1214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en-US" altLang="vi-VN" sz="1600" b="1">
                <a:solidFill>
                  <a:srgbClr val="ED7D31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Nhiệm vụ 3:</a:t>
            </a:r>
            <a:endParaRPr lang="en-US" altLang="vi-VN" sz="16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>
                <a:solidFill>
                  <a:srgbClr val="000000"/>
                </a:solidFill>
              </a:rPr>
              <a:t>Tính quãng đường tàu hỏa đi được trong thời gian t với vận tốc v.</a:t>
            </a:r>
            <a:endParaRPr lang="en-US" altLang="vi-VN" sz="16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774B9C3-CB79-481A-AE62-E62B525DE4B7}"/>
              </a:ext>
            </a:extLst>
          </p:cNvPr>
          <p:cNvSpPr/>
          <p:nvPr/>
        </p:nvSpPr>
        <p:spPr bwMode="auto">
          <a:xfrm>
            <a:off x="4619625" y="4305300"/>
            <a:ext cx="4119563" cy="1195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ru-RU" altLang="vi-VN" sz="1600" b="1">
                <a:solidFill>
                  <a:srgbClr val="ED7D31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Nhiệm vụ 4: </a:t>
            </a:r>
            <a:endParaRPr lang="en-US" altLang="vi-VN" sz="16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en-US" altLang="vi-VN" sz="1600">
                <a:solidFill>
                  <a:srgbClr val="000000"/>
                </a:solidFill>
                <a:latin typeface="UTM Times" panose="02040603050506020204" pitchFamily="18" charset="0"/>
                <a:cs typeface="Times New Roman" panose="02020603050405020304" pitchFamily="18" charset="0"/>
              </a:rPr>
              <a:t>Tính tiền bán táo dựa vào đơn giá và khối lượng đã bán.</a:t>
            </a:r>
            <a:r>
              <a:rPr lang="ru-RU" altLang="vi-VN" sz="16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altLang="vi-VN" sz="16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5D7A170-1D53-4924-9A80-6C5416917435}"/>
              </a:ext>
            </a:extLst>
          </p:cNvPr>
          <p:cNvCxnSpPr/>
          <p:nvPr/>
        </p:nvCxnSpPr>
        <p:spPr bwMode="auto">
          <a:xfrm>
            <a:off x="1592263" y="5492750"/>
            <a:ext cx="0" cy="587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864F990-A242-4238-9042-D3CD9725D551}"/>
              </a:ext>
            </a:extLst>
          </p:cNvPr>
          <p:cNvCxnSpPr/>
          <p:nvPr/>
        </p:nvCxnSpPr>
        <p:spPr bwMode="auto">
          <a:xfrm>
            <a:off x="666750" y="5803900"/>
            <a:ext cx="3781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74C1C4EC-AB37-4E5F-9633-7F8D228D43DF}"/>
              </a:ext>
            </a:extLst>
          </p:cNvPr>
          <p:cNvCxnSpPr/>
          <p:nvPr/>
        </p:nvCxnSpPr>
        <p:spPr bwMode="auto">
          <a:xfrm>
            <a:off x="5737225" y="5567363"/>
            <a:ext cx="0" cy="587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3B2F0835-ED34-4940-87ED-D3624FA3F3D9}"/>
              </a:ext>
            </a:extLst>
          </p:cNvPr>
          <p:cNvCxnSpPr/>
          <p:nvPr/>
        </p:nvCxnSpPr>
        <p:spPr bwMode="auto">
          <a:xfrm>
            <a:off x="4764088" y="5803900"/>
            <a:ext cx="38338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3" name="Text Box 688">
            <a:extLst>
              <a:ext uri="{FF2B5EF4-FFF2-40B4-BE49-F238E27FC236}">
                <a16:creationId xmlns:a16="http://schemas.microsoft.com/office/drawing/2014/main" xmlns="" id="{CBB74301-74E5-4FBD-AA8B-C4149D26A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484563"/>
            <a:ext cx="26670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9796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9796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9796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9796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9796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96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96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96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96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b="1">
                <a:solidFill>
                  <a:srgbClr val="0070C0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P</a:t>
            </a:r>
            <a:endParaRPr lang="en-US" altLang="vi-VN" b="1">
              <a:solidFill>
                <a:srgbClr val="0070C0"/>
              </a:solidFill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04" name="Text Box 692">
            <a:extLst>
              <a:ext uri="{FF2B5EF4-FFF2-40B4-BE49-F238E27FC236}">
                <a16:creationId xmlns:a16="http://schemas.microsoft.com/office/drawing/2014/main" xmlns="" id="{67A4ECB4-81A8-4E4C-AC17-E7509727C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049588"/>
            <a:ext cx="26670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9796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9796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9796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9796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9796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96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96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96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96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2000" b="1">
                <a:solidFill>
                  <a:srgbClr val="0070C0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x</a:t>
            </a:r>
            <a:r>
              <a:rPr lang="en-US" altLang="vi-VN" sz="1600">
                <a:solidFill>
                  <a:srgbClr val="5B9BD5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	</a:t>
            </a:r>
            <a:endParaRPr lang="en-US" altLang="vi-V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600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105" name="Text Box 726">
            <a:extLst>
              <a:ext uri="{FF2B5EF4-FFF2-40B4-BE49-F238E27FC236}">
                <a16:creationId xmlns:a16="http://schemas.microsoft.com/office/drawing/2014/main" xmlns="" id="{B20C0BA9-831A-4367-A5C6-12AD0B50E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368925"/>
            <a:ext cx="2960688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tabLst>
                <a:tab pos="187166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87166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87166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87166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87166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166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166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166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166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b="1">
                <a:solidFill>
                  <a:srgbClr val="0070C0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Đơn giá, khối lượng</a:t>
            </a:r>
            <a:endParaRPr lang="en-US" altLang="vi-VN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06" name="Text Box 727">
            <a:extLst>
              <a:ext uri="{FF2B5EF4-FFF2-40B4-BE49-F238E27FC236}">
                <a16:creationId xmlns:a16="http://schemas.microsoft.com/office/drawing/2014/main" xmlns="" id="{D484893F-AC36-405D-807B-723F29A7C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854700"/>
            <a:ext cx="20193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87166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87166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87166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87166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87166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166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166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166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166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b="1">
                <a:solidFill>
                  <a:srgbClr val="0070C0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Thành tiền</a:t>
            </a:r>
            <a:r>
              <a:rPr lang="en-US" altLang="vi-VN" b="1">
                <a:solidFill>
                  <a:srgbClr val="5B9BD5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	</a:t>
            </a:r>
            <a:endParaRPr lang="en-US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00" name="Text Box 633">
            <a:extLst>
              <a:ext uri="{FF2B5EF4-FFF2-40B4-BE49-F238E27FC236}">
                <a16:creationId xmlns:a16="http://schemas.microsoft.com/office/drawing/2014/main" xmlns="" id="{0B6949AA-0844-40DE-9F0E-509ED65DE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5559425"/>
            <a:ext cx="11398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600" b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 thiết</a:t>
            </a:r>
            <a:endParaRPr lang="en-US" altLang="vi-VN" sz="16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01" name="Text Box 634">
            <a:extLst>
              <a:ext uri="{FF2B5EF4-FFF2-40B4-BE49-F238E27FC236}">
                <a16:creationId xmlns:a16="http://schemas.microsoft.com/office/drawing/2014/main" xmlns="" id="{14B7A67B-C4F2-4442-A855-CD2B3D942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5902325"/>
            <a:ext cx="11144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600" b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 luận</a:t>
            </a:r>
            <a:endParaRPr lang="en-US" altLang="vi-VN" sz="16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635">
            <a:extLst>
              <a:ext uri="{FF2B5EF4-FFF2-40B4-BE49-F238E27FC236}">
                <a16:creationId xmlns:a16="http://schemas.microsoft.com/office/drawing/2014/main" xmlns="" id="{56F856AF-615F-423D-B575-E2D6906C5ED3}"/>
              </a:ext>
            </a:extLst>
          </p:cNvPr>
          <p:cNvSpPr txBox="1"/>
          <p:nvPr/>
        </p:nvSpPr>
        <p:spPr bwMode="auto">
          <a:xfrm>
            <a:off x="1614488" y="5500688"/>
            <a:ext cx="2652712" cy="436562"/>
          </a:xfrm>
          <a:prstGeom prst="rect">
            <a:avLst/>
          </a:prstGeom>
          <a:noFill/>
          <a:ln w="6350">
            <a:noFill/>
          </a:ln>
        </p:spPr>
        <p:txBody>
          <a:bodyPr/>
          <a:lstStyle/>
          <a:p>
            <a:pPr algn="just">
              <a:lnSpc>
                <a:spcPts val="1600"/>
              </a:lnSpc>
              <a:spcAft>
                <a:spcPts val="400"/>
              </a:spcAft>
              <a:defRPr/>
            </a:pPr>
            <a:r>
              <a:rPr lang="en-US" b="1" u="dotted">
                <a:solidFill>
                  <a:srgbClr val="0070C0"/>
                </a:solidFill>
                <a:latin typeface="UTM Isadora"/>
                <a:ea typeface="Calibri"/>
                <a:cs typeface="Times New Roman"/>
              </a:rPr>
              <a:t>Thời gian t, vận tốc v</a:t>
            </a:r>
            <a:endParaRPr lang="en-US" b="1">
              <a:latin typeface="Times New Roman"/>
              <a:ea typeface="Times New Roman"/>
            </a:endParaRPr>
          </a:p>
          <a:p>
            <a:pPr algn="just">
              <a:lnSpc>
                <a:spcPts val="1600"/>
              </a:lnSpc>
              <a:spcAft>
                <a:spcPts val="400"/>
              </a:spcAft>
              <a:defRPr/>
            </a:pPr>
            <a:r>
              <a:rPr lang="en-US" b="1">
                <a:latin typeface="UTM Times"/>
                <a:ea typeface="Calibri"/>
                <a:cs typeface="Times New Roman"/>
              </a:rPr>
              <a:t> </a:t>
            </a:r>
          </a:p>
        </p:txBody>
      </p:sp>
      <p:sp>
        <p:nvSpPr>
          <p:cNvPr id="39" name="Text Box 649">
            <a:extLst>
              <a:ext uri="{FF2B5EF4-FFF2-40B4-BE49-F238E27FC236}">
                <a16:creationId xmlns:a16="http://schemas.microsoft.com/office/drawing/2014/main" xmlns="" id="{CFC4F5F4-F67E-4D71-8459-FC2758B62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00" y="5926138"/>
            <a:ext cx="2120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b="1" u="sng">
                <a:solidFill>
                  <a:srgbClr val="0070C0"/>
                </a:solidFill>
                <a:latin typeface="UTM Isadora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 đường s</a:t>
            </a:r>
            <a:r>
              <a:rPr lang="en-US" altLang="vi-VN" b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Text Box 583">
            <a:extLst>
              <a:ext uri="{FF2B5EF4-FFF2-40B4-BE49-F238E27FC236}">
                <a16:creationId xmlns:a16="http://schemas.microsoft.com/office/drawing/2014/main" xmlns="" id="{17AC222E-7ADB-4E0D-9CB4-26200DF2D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5554663"/>
            <a:ext cx="1119188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600" b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 thiết</a:t>
            </a:r>
            <a:endParaRPr lang="en-US" altLang="vi-VN" sz="16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622">
            <a:extLst>
              <a:ext uri="{FF2B5EF4-FFF2-40B4-BE49-F238E27FC236}">
                <a16:creationId xmlns:a16="http://schemas.microsoft.com/office/drawing/2014/main" xmlns="" id="{AE404BD2-1198-4B72-93F9-E888846B0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889625"/>
            <a:ext cx="11350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600" b="1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 luận</a:t>
            </a:r>
            <a:endParaRPr lang="en-US" altLang="vi-VN" sz="16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90" grpId="0"/>
      <p:bldP spid="3103" grpId="0"/>
      <p:bldP spid="3104" grpId="0"/>
      <p:bldP spid="3105" grpId="0"/>
      <p:bldP spid="3106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7367D4-10C1-41D3-8E22-1FC27864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/>
              <a:t>Khám phá</a:t>
            </a:r>
            <a:br>
              <a:rPr lang="en-US" b="1" cap="all"/>
            </a:br>
            <a:r>
              <a:rPr lang="en-US"/>
              <a:t> 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xmlns="" id="{A8B1D2DE-B3D0-4313-A314-463D0D9A9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Xác định bài toán – Input và Output là gì?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Tìm hiểu thuật toán và mô tả thuật toán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8">
            <a:extLst>
              <a:ext uri="{FF2B5EF4-FFF2-40B4-BE49-F238E27FC236}">
                <a16:creationId xmlns:a16="http://schemas.microsoft.com/office/drawing/2014/main" xmlns="" id="{0E3E4A6A-7650-4D86-9689-74DA61722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" y="1371600"/>
            <a:ext cx="75850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vi-VN" sz="2000"/>
          </a:p>
        </p:txBody>
      </p:sp>
      <p:pic>
        <p:nvPicPr>
          <p:cNvPr id="5123" name="Picture 49">
            <a:extLst>
              <a:ext uri="{FF2B5EF4-FFF2-40B4-BE49-F238E27FC236}">
                <a16:creationId xmlns:a16="http://schemas.microsoft.com/office/drawing/2014/main" xmlns="" id="{4BBEE207-1B12-4591-A8EC-EA07B911D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1420813"/>
            <a:ext cx="192405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138">
            <a:extLst>
              <a:ext uri="{FF2B5EF4-FFF2-40B4-BE49-F238E27FC236}">
                <a16:creationId xmlns:a16="http://schemas.microsoft.com/office/drawing/2014/main" xmlns="" id="{458E70C3-53E6-445E-895B-FBC0D163F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325" y="1893888"/>
            <a:ext cx="1849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400" i="1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Toán học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1" name="Text Box 143">
            <a:extLst>
              <a:ext uri="{FF2B5EF4-FFF2-40B4-BE49-F238E27FC236}">
                <a16:creationId xmlns:a16="http://schemas.microsoft.com/office/drawing/2014/main" xmlns="" id="{B85809F2-E6E3-4EA1-A2A7-90D2ADE3A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25" y="2473325"/>
            <a:ext cx="14351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400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Giả thiết: x</a:t>
            </a:r>
            <a:r>
              <a:rPr lang="en-US" altLang="vi-VN" sz="14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1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14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1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1400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Kết luận: S=?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45">
            <a:extLst>
              <a:ext uri="{FF2B5EF4-FFF2-40B4-BE49-F238E27FC236}">
                <a16:creationId xmlns:a16="http://schemas.microsoft.com/office/drawing/2014/main" xmlns="" id="{D7FF62A2-6AE3-4262-8DD6-136BFE09F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7" b="7478"/>
          <a:stretch>
            <a:fillRect/>
          </a:stretch>
        </p:blipFill>
        <p:spPr bwMode="auto">
          <a:xfrm>
            <a:off x="4162425" y="1511300"/>
            <a:ext cx="2089150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139">
            <a:extLst>
              <a:ext uri="{FF2B5EF4-FFF2-40B4-BE49-F238E27FC236}">
                <a16:creationId xmlns:a16="http://schemas.microsoft.com/office/drawing/2014/main" xmlns="" id="{0B58EDBE-0E22-4471-BC34-5C308EABD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450" y="1870075"/>
            <a:ext cx="18859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400" i="1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Tin học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7" name="Text Box 144">
            <a:extLst>
              <a:ext uri="{FF2B5EF4-FFF2-40B4-BE49-F238E27FC236}">
                <a16:creationId xmlns:a16="http://schemas.microsoft.com/office/drawing/2014/main" xmlns="" id="{D29DF155-8F25-43F4-8AB9-713E31ABB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3" y="2457450"/>
            <a:ext cx="175577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400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Thông tin đưa vào máy tính: x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400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Thông tin lấy ra: S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139">
            <a:extLst>
              <a:ext uri="{FF2B5EF4-FFF2-40B4-BE49-F238E27FC236}">
                <a16:creationId xmlns:a16="http://schemas.microsoft.com/office/drawing/2014/main" xmlns="" id="{CA3D177F-2B31-4DA8-BEB8-DA634C7AF3FE}"/>
              </a:ext>
            </a:extLst>
          </p:cNvPr>
          <p:cNvSpPr txBox="1"/>
          <p:nvPr/>
        </p:nvSpPr>
        <p:spPr bwMode="auto">
          <a:xfrm>
            <a:off x="644525" y="2287588"/>
            <a:ext cx="1470025" cy="10652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ts val="1600"/>
              </a:lnSpc>
              <a:spcAft>
                <a:spcPts val="400"/>
              </a:spcAft>
              <a:defRPr/>
            </a:pPr>
            <a:r>
              <a:rPr lang="en-US" sz="1400">
                <a:solidFill>
                  <a:srgbClr val="002060"/>
                </a:solidFill>
                <a:latin typeface="UTM Times" charset="0"/>
                <a:cs typeface="Calibri" pitchFamily="34" charset="0"/>
              </a:rPr>
              <a:t>Cho trước x, </a:t>
            </a:r>
            <a:br>
              <a:rPr lang="en-US" sz="1400">
                <a:solidFill>
                  <a:srgbClr val="002060"/>
                </a:solidFill>
                <a:latin typeface="UTM Times" charset="0"/>
                <a:cs typeface="Calibri" pitchFamily="34" charset="0"/>
              </a:rPr>
            </a:br>
            <a:r>
              <a:rPr lang="en-US" sz="1400">
                <a:solidFill>
                  <a:srgbClr val="002060"/>
                </a:solidFill>
                <a:latin typeface="UTM Times" charset="0"/>
                <a:cs typeface="Calibri" pitchFamily="34" charset="0"/>
              </a:rPr>
              <a:t>tính S với: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ts val="1600"/>
              </a:lnSpc>
              <a:spcAft>
                <a:spcPts val="400"/>
              </a:spcAft>
              <a:defRPr/>
            </a:pPr>
            <a:r>
              <a:rPr lang="en-US" sz="1400" b="1">
                <a:solidFill>
                  <a:srgbClr val="002060"/>
                </a:solidFill>
                <a:latin typeface="UTM Times" charset="0"/>
                <a:cs typeface="Calibri" pitchFamily="34" charset="0"/>
              </a:rPr>
              <a:t>S=x</a:t>
            </a:r>
            <a:r>
              <a:rPr lang="en-US" sz="1400" b="1" baseline="30000">
                <a:solidFill>
                  <a:srgbClr val="002060"/>
                </a:solidFill>
                <a:latin typeface="UTM Times" charset="0"/>
                <a:cs typeface="Calibri" pitchFamily="34" charset="0"/>
              </a:rPr>
              <a:t>2</a:t>
            </a:r>
            <a:r>
              <a:rPr lang="en-US" sz="1400" b="1">
                <a:solidFill>
                  <a:srgbClr val="002060"/>
                </a:solidFill>
                <a:latin typeface="UTM Times" charset="0"/>
                <a:cs typeface="Calibri" pitchFamily="34" charset="0"/>
              </a:rPr>
              <a:t>+x+1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0" name="Text Box 139">
            <a:extLst>
              <a:ext uri="{FF2B5EF4-FFF2-40B4-BE49-F238E27FC236}">
                <a16:creationId xmlns:a16="http://schemas.microsoft.com/office/drawing/2014/main" xmlns="" id="{96387408-56C1-407F-9D56-F4895B095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905000"/>
            <a:ext cx="169386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400" i="1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Thuật ngữ </a:t>
            </a:r>
            <a:br>
              <a:rPr lang="en-US" altLang="vi-VN" sz="1400" i="1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</a:br>
            <a:r>
              <a:rPr lang="en-US" altLang="vi-VN" sz="1400" i="1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trong Tin học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2" name="Text Box 139">
            <a:extLst>
              <a:ext uri="{FF2B5EF4-FFF2-40B4-BE49-F238E27FC236}">
                <a16:creationId xmlns:a16="http://schemas.microsoft.com/office/drawing/2014/main" xmlns="" id="{8CD3E8BA-D01C-4B78-B978-C0D93E48B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557463"/>
            <a:ext cx="15573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400" b="1" i="1">
                <a:solidFill>
                  <a:srgbClr val="FF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Input (đầu vào)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3" name="Text Box 139">
            <a:extLst>
              <a:ext uri="{FF2B5EF4-FFF2-40B4-BE49-F238E27FC236}">
                <a16:creationId xmlns:a16="http://schemas.microsoft.com/office/drawing/2014/main" xmlns="" id="{483BC651-0A14-4A14-B684-844069F60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971800"/>
            <a:ext cx="155733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400" b="1" i="1">
                <a:solidFill>
                  <a:srgbClr val="FF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Output (đầu ra)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345">
            <a:extLst>
              <a:ext uri="{FF2B5EF4-FFF2-40B4-BE49-F238E27FC236}">
                <a16:creationId xmlns:a16="http://schemas.microsoft.com/office/drawing/2014/main" xmlns="" id="{E35FD11C-B970-41B6-950E-9B4805D2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1371600"/>
            <a:ext cx="2487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6000"/>
              </a:lnSpc>
              <a:spcAft>
                <a:spcPts val="800"/>
              </a:spcAft>
            </a:pPr>
            <a:r>
              <a:rPr lang="en-US" altLang="vi-VN" sz="1400" b="1" u="sng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Ví dụ:</a:t>
            </a:r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9E7A0EA1-3FB3-4C09-BB8D-5349F803EB63}"/>
              </a:ext>
            </a:extLst>
          </p:cNvPr>
          <p:cNvCxnSpPr/>
          <p:nvPr/>
        </p:nvCxnSpPr>
        <p:spPr>
          <a:xfrm>
            <a:off x="3886200" y="2667000"/>
            <a:ext cx="358775" cy="0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6A79429C-2B88-4F6B-A78B-61F341A6D8D6}"/>
              </a:ext>
            </a:extLst>
          </p:cNvPr>
          <p:cNvCxnSpPr/>
          <p:nvPr/>
        </p:nvCxnSpPr>
        <p:spPr>
          <a:xfrm>
            <a:off x="3892550" y="3114675"/>
            <a:ext cx="358775" cy="0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93A90317-8BCF-492E-AC46-EA98E0056052}"/>
              </a:ext>
            </a:extLst>
          </p:cNvPr>
          <p:cNvCxnSpPr/>
          <p:nvPr/>
        </p:nvCxnSpPr>
        <p:spPr>
          <a:xfrm>
            <a:off x="6096000" y="2667000"/>
            <a:ext cx="576263" cy="0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19B35899-633B-4121-993F-93D607957561}"/>
              </a:ext>
            </a:extLst>
          </p:cNvPr>
          <p:cNvCxnSpPr/>
          <p:nvPr/>
        </p:nvCxnSpPr>
        <p:spPr>
          <a:xfrm>
            <a:off x="6096000" y="3124200"/>
            <a:ext cx="576263" cy="0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8" name="Rectangle 1">
            <a:extLst>
              <a:ext uri="{FF2B5EF4-FFF2-40B4-BE49-F238E27FC236}">
                <a16:creationId xmlns:a16="http://schemas.microsoft.com/office/drawing/2014/main" xmlns="" id="{1A5528EB-0823-4027-8A49-66CAEEAAA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" y="381000"/>
            <a:ext cx="4338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/>
              <a:t>1. Xác định bài toán – Input và Output là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1" grpId="0"/>
      <p:bldP spid="5137" grpId="0"/>
      <p:bldP spid="5132" grpId="0"/>
      <p:bldP spid="51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xmlns="" id="{6DC1B488-E950-4F40-8AEB-BD1BF58D4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6038"/>
            <a:ext cx="8229600" cy="59737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vi-VN"/>
              <a:t>2. Tìm hiểu thuật toán và mô tả thuật toán</a:t>
            </a:r>
          </a:p>
        </p:txBody>
      </p:sp>
      <p:grpSp>
        <p:nvGrpSpPr>
          <p:cNvPr id="6147" name="Canvas 231">
            <a:extLst>
              <a:ext uri="{FF2B5EF4-FFF2-40B4-BE49-F238E27FC236}">
                <a16:creationId xmlns:a16="http://schemas.microsoft.com/office/drawing/2014/main" xmlns="" id="{42DC0A41-2232-477B-B0D6-2B7E29D46EDD}"/>
              </a:ext>
            </a:extLst>
          </p:cNvPr>
          <p:cNvGrpSpPr>
            <a:grpSpLocks/>
          </p:cNvGrpSpPr>
          <p:nvPr/>
        </p:nvGrpSpPr>
        <p:grpSpPr bwMode="auto">
          <a:xfrm>
            <a:off x="373063" y="912813"/>
            <a:ext cx="7018337" cy="2927350"/>
            <a:chOff x="0" y="0"/>
            <a:chExt cx="5743575" cy="2271424"/>
          </a:xfrm>
        </p:grpSpPr>
        <p:sp>
          <p:nvSpPr>
            <p:cNvPr id="6150" name="Rectangle 12">
              <a:extLst>
                <a:ext uri="{FF2B5EF4-FFF2-40B4-BE49-F238E27FC236}">
                  <a16:creationId xmlns:a16="http://schemas.microsoft.com/office/drawing/2014/main" xmlns="" id="{211A745F-D7DE-48CB-806D-EAC965BF0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43575" cy="2248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vi-VN" sz="1400"/>
            </a:p>
          </p:txBody>
        </p:sp>
        <p:grpSp>
          <p:nvGrpSpPr>
            <p:cNvPr id="6151" name="Group 13">
              <a:extLst>
                <a:ext uri="{FF2B5EF4-FFF2-40B4-BE49-F238E27FC236}">
                  <a16:creationId xmlns:a16="http://schemas.microsoft.com/office/drawing/2014/main" xmlns="" id="{EA7176DB-9406-4C38-A6A2-8E95A3B271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012" y="5718"/>
              <a:ext cx="5177142" cy="2265706"/>
              <a:chOff x="69702" y="104607"/>
              <a:chExt cx="2441160" cy="2260892"/>
            </a:xfrm>
          </p:grpSpPr>
          <p:sp>
            <p:nvSpPr>
              <p:cNvPr id="6152" name="TextBox 1">
                <a:extLst>
                  <a:ext uri="{FF2B5EF4-FFF2-40B4-BE49-F238E27FC236}">
                    <a16:creationId xmlns:a16="http://schemas.microsoft.com/office/drawing/2014/main" xmlns="" id="{AB5A86C9-EBF9-4607-B7B1-6663748F01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381" y="104607"/>
                <a:ext cx="918845" cy="259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vi-VN" sz="1400">
                    <a:solidFill>
                      <a:srgbClr val="002060"/>
                    </a:solidFill>
                    <a:latin typeface="UTM Times" panose="02040603050506020204" pitchFamily="18" charset="0"/>
                    <a:cs typeface="Times New Roman" panose="02020603050405020304" pitchFamily="18" charset="0"/>
                  </a:rPr>
                  <a:t>BÀI TOÁN</a:t>
                </a:r>
                <a:endParaRPr lang="en-US" altLang="vi-VN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3" name="TextBox 2">
                <a:extLst>
                  <a:ext uri="{FF2B5EF4-FFF2-40B4-BE49-F238E27FC236}">
                    <a16:creationId xmlns:a16="http://schemas.microsoft.com/office/drawing/2014/main" xmlns="" id="{EE8BAE94-7208-44DE-B3C0-A3981847B1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702" y="921516"/>
                <a:ext cx="310479" cy="358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1400" b="1">
                    <a:solidFill>
                      <a:srgbClr val="002060"/>
                    </a:solidFill>
                    <a:latin typeface="UTM Times" panose="02040603050506020204" pitchFamily="18" charset="0"/>
                    <a:cs typeface="Times New Roman" panose="02020603050405020304" pitchFamily="18" charset="0"/>
                  </a:rPr>
                  <a:t>INPUT</a:t>
                </a:r>
                <a:endParaRPr lang="en-US" altLang="vi-VN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4" name="TextBox 3">
                <a:extLst>
                  <a:ext uri="{FF2B5EF4-FFF2-40B4-BE49-F238E27FC236}">
                    <a16:creationId xmlns:a16="http://schemas.microsoft.com/office/drawing/2014/main" xmlns="" id="{29A0A3E0-D2ED-401F-B6F0-D632C3109F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0048" y="926325"/>
                <a:ext cx="514629" cy="399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1400" b="1">
                    <a:solidFill>
                      <a:srgbClr val="002060"/>
                    </a:solidFill>
                    <a:latin typeface="UTM Times" panose="02040603050506020204" pitchFamily="18" charset="0"/>
                    <a:cs typeface="Times New Roman" panose="02020603050405020304" pitchFamily="18" charset="0"/>
                  </a:rPr>
                  <a:t>OUTPUT</a:t>
                </a:r>
                <a:endParaRPr lang="en-US" altLang="vi-VN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5" name="TextBox 4">
                <a:extLst>
                  <a:ext uri="{FF2B5EF4-FFF2-40B4-BE49-F238E27FC236}">
                    <a16:creationId xmlns:a16="http://schemas.microsoft.com/office/drawing/2014/main" xmlns="" id="{DC30708C-7CAB-4B70-881A-76AADCA376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5864" y="786749"/>
                <a:ext cx="1257300" cy="375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vi-VN" sz="1400" i="1">
                    <a:solidFill>
                      <a:srgbClr val="002060"/>
                    </a:solidFill>
                    <a:latin typeface="UTM Times" panose="02040603050506020204" pitchFamily="18" charset="0"/>
                    <a:cs typeface="Times New Roman" panose="02020603050405020304" pitchFamily="18" charset="0"/>
                  </a:rPr>
                  <a:t>Bằng cách nào?</a:t>
                </a:r>
                <a:endParaRPr lang="en-US" altLang="vi-VN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6" name="TextBox 5">
                <a:extLst>
                  <a:ext uri="{FF2B5EF4-FFF2-40B4-BE49-F238E27FC236}">
                    <a16:creationId xmlns:a16="http://schemas.microsoft.com/office/drawing/2014/main" xmlns="" id="{E30F929E-3A2F-465E-9FAC-95842471EB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7516" y="1426806"/>
                <a:ext cx="566456" cy="26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1400" b="1">
                    <a:solidFill>
                      <a:srgbClr val="002060"/>
                    </a:solidFill>
                    <a:latin typeface="UTM Times" panose="02040603050506020204" pitchFamily="18" charset="0"/>
                    <a:cs typeface="Times New Roman" panose="02020603050405020304" pitchFamily="18" charset="0"/>
                  </a:rPr>
                  <a:t>Giải bài toán</a:t>
                </a:r>
                <a:endParaRPr lang="en-US" altLang="vi-VN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7" name="TextBox 6">
                <a:extLst>
                  <a:ext uri="{FF2B5EF4-FFF2-40B4-BE49-F238E27FC236}">
                    <a16:creationId xmlns:a16="http://schemas.microsoft.com/office/drawing/2014/main" xmlns="" id="{CA2A1E11-CC2D-4EFF-ABE0-CE57521942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0765" y="1880124"/>
                <a:ext cx="1315648" cy="485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vi-VN" sz="1400" b="1" i="1">
                    <a:solidFill>
                      <a:srgbClr val="002060"/>
                    </a:solidFill>
                    <a:latin typeface="UTM Times" panose="02040603050506020204" pitchFamily="18" charset="0"/>
                    <a:cs typeface="Times New Roman" panose="02020603050405020304" pitchFamily="18" charset="0"/>
                  </a:rPr>
                  <a:t>Hướng dẫn các thao tác cho máy tính thực hiện để tìm ra lời giải</a:t>
                </a:r>
                <a:endParaRPr lang="en-US" altLang="vi-VN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xmlns="" id="{BBD7EB58-4F05-4ECC-BF5D-4F39D04AA2F2}"/>
                  </a:ext>
                </a:extLst>
              </p:cNvPr>
              <p:cNvSpPr txBox="1"/>
              <p:nvPr/>
            </p:nvSpPr>
            <p:spPr>
              <a:xfrm>
                <a:off x="1967497" y="1430097"/>
                <a:ext cx="543365" cy="427753"/>
              </a:xfrm>
              <a:prstGeom prst="roundRect">
                <a:avLst>
                  <a:gd name="adj" fmla="val 23109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/>
              <a:lstStyle/>
              <a:p>
                <a:pPr algn="ctr">
                  <a:defRPr/>
                </a:pPr>
                <a:r>
                  <a:rPr lang="en-US" sz="1400" b="1">
                    <a:solidFill>
                      <a:srgbClr val="FF0000"/>
                    </a:solidFill>
                    <a:latin typeface="UTM Times" charset="0"/>
                    <a:cs typeface="Times New Roman" pitchFamily="18" charset="0"/>
                  </a:rPr>
                  <a:t>Thuật toán</a:t>
                </a:r>
                <a:endParaRPr lang="en-US" sz="1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xmlns="" id="{4ED5931C-D2A3-4E6B-943B-9E4E020C0930}"/>
                  </a:ext>
                </a:extLst>
              </p:cNvPr>
              <p:cNvCxnSpPr/>
              <p:nvPr/>
            </p:nvCxnSpPr>
            <p:spPr>
              <a:xfrm flipH="1">
                <a:off x="293297" y="323840"/>
                <a:ext cx="713052" cy="64040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xmlns="" id="{DC26845F-5F10-4F64-8164-7AB8930CA3BC}"/>
                  </a:ext>
                </a:extLst>
              </p:cNvPr>
              <p:cNvCxnSpPr/>
              <p:nvPr/>
            </p:nvCxnSpPr>
            <p:spPr>
              <a:xfrm>
                <a:off x="1361036" y="317694"/>
                <a:ext cx="626064" cy="60844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xmlns="" id="{5AAB11A3-6562-487B-A522-97156638CA78}"/>
                  </a:ext>
                </a:extLst>
              </p:cNvPr>
              <p:cNvCxnSpPr>
                <a:stCxn id="26" idx="7"/>
              </p:cNvCxnSpPr>
              <p:nvPr/>
            </p:nvCxnSpPr>
            <p:spPr>
              <a:xfrm flipV="1">
                <a:off x="1302840" y="1621848"/>
                <a:ext cx="680584" cy="302377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969BA41C-8365-4846-A2F1-3A054D5B5FAD}"/>
                  </a:ext>
                </a:extLst>
              </p:cNvPr>
              <p:cNvSpPr/>
              <p:nvPr/>
            </p:nvSpPr>
            <p:spPr>
              <a:xfrm>
                <a:off x="922423" y="1893496"/>
                <a:ext cx="445964" cy="207730"/>
              </a:xfrm>
              <a:prstGeom prst="ellipse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400"/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xmlns="" id="{BDDA0EB8-08E2-45C7-BA1D-F71F99B8AC39}"/>
                  </a:ext>
                </a:extLst>
              </p:cNvPr>
              <p:cNvCxnSpPr/>
              <p:nvPr/>
            </p:nvCxnSpPr>
            <p:spPr>
              <a:xfrm>
                <a:off x="1145405" y="365632"/>
                <a:ext cx="0" cy="44619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xmlns="" id="{201A5058-F317-4ACE-A7DE-2A8A5ADB1749}"/>
                  </a:ext>
                </a:extLst>
              </p:cNvPr>
              <p:cNvCxnSpPr/>
              <p:nvPr/>
            </p:nvCxnSpPr>
            <p:spPr>
              <a:xfrm>
                <a:off x="1145405" y="1040449"/>
                <a:ext cx="0" cy="39948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xmlns="" id="{785BC65F-964E-4DF2-A6D5-B67D27465747}"/>
                  </a:ext>
                </a:extLst>
              </p:cNvPr>
              <p:cNvCxnSpPr/>
              <p:nvPr/>
            </p:nvCxnSpPr>
            <p:spPr>
              <a:xfrm>
                <a:off x="1145405" y="1610786"/>
                <a:ext cx="0" cy="295002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xmlns="" id="{F401BE14-ECAF-4DC5-939B-6F959EB91D44}"/>
                  </a:ext>
                </a:extLst>
              </p:cNvPr>
              <p:cNvCxnSpPr/>
              <p:nvPr/>
            </p:nvCxnSpPr>
            <p:spPr>
              <a:xfrm>
                <a:off x="342304" y="1040449"/>
                <a:ext cx="1617843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148" name="Picture 3">
            <a:extLst>
              <a:ext uri="{FF2B5EF4-FFF2-40B4-BE49-F238E27FC236}">
                <a16:creationId xmlns:a16="http://schemas.microsoft.com/office/drawing/2014/main" xmlns="" id="{36FCA9A7-E9ED-4FF4-8115-24D78A0D2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4038600"/>
            <a:ext cx="8540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56">
            <a:extLst>
              <a:ext uri="{FF2B5EF4-FFF2-40B4-BE49-F238E27FC236}">
                <a16:creationId xmlns:a16="http://schemas.microsoft.com/office/drawing/2014/main" xmlns="" id="{5254E6BF-E738-45B6-80D9-4E8D96127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4052888"/>
            <a:ext cx="8445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F956AC-2370-451F-A33A-1979D31A1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/>
              <a:t>Trải nghiệm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xmlns="" id="{F5AB95D9-58DC-4F76-AF1F-101C213A1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de-DE" altLang="vi-VN"/>
              <a:t>Thỏ con tung đồng xu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Thỏ con nuôi heo đất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Thỏ mẹ tìm cà rốt</a:t>
            </a:r>
            <a:endParaRPr lang="de-DE" altLang="vi-VN"/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endParaRPr lang="en-US" altLang="vi-V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xmlns="" id="{3DC6377C-BAAD-4C45-BCD4-81FC91F7A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1. Thỏ con tung đồng xu</a:t>
            </a:r>
          </a:p>
        </p:txBody>
      </p:sp>
      <p:pic>
        <p:nvPicPr>
          <p:cNvPr id="8195" name="Picture 9">
            <a:extLst>
              <a:ext uri="{FF2B5EF4-FFF2-40B4-BE49-F238E27FC236}">
                <a16:creationId xmlns:a16="http://schemas.microsoft.com/office/drawing/2014/main" xmlns="" id="{8392ECEC-78F1-4085-B15A-F4FE3A0E7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5029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1BF1F25A-7768-4455-9FDC-01961B95F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1. Thỏ con tung đồng xu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xmlns="" id="{5A0A2A92-0C38-4D37-A73D-CA3C73738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xmlns="" id="{62535CBD-A6B4-4791-8944-E8C8BDF6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2. Thỏ con nuôi heo đất</a:t>
            </a:r>
          </a:p>
        </p:txBody>
      </p:sp>
      <p:pic>
        <p:nvPicPr>
          <p:cNvPr id="10243" name="Picture 44">
            <a:extLst>
              <a:ext uri="{FF2B5EF4-FFF2-40B4-BE49-F238E27FC236}">
                <a16:creationId xmlns:a16="http://schemas.microsoft.com/office/drawing/2014/main" xmlns="" id="{A8EF8CD2-E7C6-4ED1-8AF4-8A4208595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411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u" id="{C37FC7B5-C768-49BA-A365-33A0FC547497}" vid="{0FEF6E7C-2A1F-4187-88B4-AB05AAAADC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Theme8</Template>
  <TotalTime>83</TotalTime>
  <Words>401</Words>
  <Application>Microsoft Office PowerPoint</Application>
  <PresentationFormat>On-screen Show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Theme8</vt:lpstr>
      <vt:lpstr>CHỦ ĐỀ 2 BÀI TOÁN VÀ THUẬT TOÁN</vt:lpstr>
      <vt:lpstr>Khởi Động</vt:lpstr>
      <vt:lpstr>Khám phá  </vt:lpstr>
      <vt:lpstr>PowerPoint Presentation</vt:lpstr>
      <vt:lpstr>PowerPoint Presentation</vt:lpstr>
      <vt:lpstr>Trải nghiệm </vt:lpstr>
      <vt:lpstr>1. Thỏ con tung đồng xu</vt:lpstr>
      <vt:lpstr>1. Thỏ con tung đồng xu</vt:lpstr>
      <vt:lpstr>2. Thỏ con nuôi heo đất</vt:lpstr>
      <vt:lpstr>3. Thỏ mẹ tìm cà rốt</vt:lpstr>
      <vt:lpstr>Ghi nhớ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1 MÁY TÍNH VÀ CHƯƠNG TRÌNH MÁY TÍNH</dc:title>
  <dc:creator>Admin</dc:creator>
  <cp:lastModifiedBy>PC</cp:lastModifiedBy>
  <cp:revision>28</cp:revision>
  <dcterms:created xsi:type="dcterms:W3CDTF">2017-07-15T03:40:50Z</dcterms:created>
  <dcterms:modified xsi:type="dcterms:W3CDTF">2018-08-20T04:37:54Z</dcterms:modified>
</cp:coreProperties>
</file>