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402" r:id="rId9"/>
    <p:sldId id="379" r:id="rId10"/>
    <p:sldId id="380" r:id="rId11"/>
    <p:sldId id="347" r:id="rId12"/>
    <p:sldId id="383" r:id="rId13"/>
    <p:sldId id="397" r:id="rId14"/>
    <p:sldId id="399" r:id="rId15"/>
    <p:sldId id="400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48DA4"/>
    <a:srgbClr val="0000FF"/>
    <a:srgbClr val="CC3300"/>
    <a:srgbClr val="FFDAAB"/>
    <a:srgbClr val="0FB7BD"/>
    <a:srgbClr val="00A9A5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86204"/>
              </p:ext>
            </p:extLst>
          </p:nvPr>
        </p:nvGraphicFramePr>
        <p:xfrm>
          <a:off x="287079" y="1477927"/>
          <a:ext cx="11536326" cy="49228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653461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cầu</a:t>
            </a:r>
            <a:r>
              <a:rPr lang="en-US" sz="3000" b="1" dirty="0">
                <a:solidFill>
                  <a:srgbClr val="0000FF"/>
                </a:solidFill>
              </a:rPr>
              <a:t> thang </a:t>
            </a:r>
            <a:r>
              <a:rPr lang="en-US" sz="3000" b="1" dirty="0" err="1">
                <a:solidFill>
                  <a:srgbClr val="0000FF"/>
                </a:solidFill>
              </a:rPr>
              <a:t>bộ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77362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vật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liệu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3" y="560134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err="1">
                <a:solidFill>
                  <a:srgbClr val="0000FF"/>
                </a:solidFill>
              </a:rPr>
              <a:t>lò</a:t>
            </a:r>
            <a:r>
              <a:rPr lang="en-US" sz="3000" b="1">
                <a:solidFill>
                  <a:srgbClr val="0000FF"/>
                </a:solidFill>
              </a:rPr>
              <a:t> </a:t>
            </a:r>
            <a:r>
              <a:rPr lang="en-US" sz="3000" b="1" smtClean="0">
                <a:solidFill>
                  <a:srgbClr val="0000FF"/>
                </a:solidFill>
              </a:rPr>
              <a:t>sưởi, bếp lửa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3724616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người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err="1">
                <a:solidFill>
                  <a:srgbClr val="0000FF"/>
                </a:solidFill>
              </a:rPr>
              <a:t>sở</a:t>
            </a:r>
            <a:r>
              <a:rPr lang="en-US" sz="3000" b="1">
                <a:solidFill>
                  <a:srgbClr val="0000FF"/>
                </a:solidFill>
              </a:rPr>
              <a:t> </a:t>
            </a:r>
            <a:r>
              <a:rPr lang="en-US" sz="3000" b="1" smtClean="0">
                <a:solidFill>
                  <a:srgbClr val="0000FF"/>
                </a:solidFill>
              </a:rPr>
              <a:t>hữu, chủ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-0.28868 -0.3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8334 -0.1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28946 0.2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303923"/>
            <a:ext cx="1075968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the words and phrase from the box under the correct pictures.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897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open fire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760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posts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9292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staircase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102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9670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6218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FF56A-7FE5-EF46-A819-E5747A59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98"/>
          <a:stretch/>
        </p:blipFill>
        <p:spPr>
          <a:xfrm>
            <a:off x="879780" y="2553274"/>
            <a:ext cx="3061708" cy="3063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B2BBC9-25EE-EA41-9C1A-19FACBFF4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2" r="33517"/>
          <a:stretch/>
        </p:blipFill>
        <p:spPr>
          <a:xfrm>
            <a:off x="4429763" y="2553274"/>
            <a:ext cx="3027676" cy="3063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618E58-2B48-DD43-B56B-E879D7130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0"/>
          <a:stretch/>
        </p:blipFill>
        <p:spPr>
          <a:xfrm>
            <a:off x="7976218" y="2511506"/>
            <a:ext cx="3086951" cy="31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45117 0.5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9245 0.5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1588 0.5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and tick T (True) or F (False)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86404"/>
              </p:ext>
            </p:extLst>
          </p:nvPr>
        </p:nvGraphicFramePr>
        <p:xfrm>
          <a:off x="382773" y="2143889"/>
          <a:ext cx="11355572" cy="4352514"/>
        </p:xfrm>
        <a:graphic>
          <a:graphicData uri="http://schemas.openxmlformats.org/drawingml/2006/table">
            <a:tbl>
              <a:tblPr firstRow="1" firstCol="1" bandRow="1"/>
              <a:tblGrid>
                <a:gridCol w="8750494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1294395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578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Only a few minority groups live in stilt houses.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All stilt houses look alike.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Family gatherings take place by the open fire in the middle of the house.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The </a:t>
                      </a:r>
                      <a:r>
                        <a:rPr lang="en-US" sz="2800" i="1" dirty="0" err="1"/>
                        <a:t>Rong</a:t>
                      </a:r>
                      <a:r>
                        <a:rPr lang="en-US" sz="2800" dirty="0"/>
                        <a:t> house serves as the </a:t>
                      </a:r>
                      <a:r>
                        <a:rPr lang="en-US" sz="2800" dirty="0" err="1"/>
                        <a:t>centre</a:t>
                      </a:r>
                      <a:r>
                        <a:rPr lang="en-US" sz="2800" dirty="0"/>
                        <a:t> of an Ede village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20" y="2942851"/>
            <a:ext cx="586279" cy="586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82" y="3778645"/>
            <a:ext cx="586279" cy="586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5" y="4739753"/>
            <a:ext cx="586279" cy="586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4" y="5655124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again and fill in each blank with one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466" y="2317898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. A stilt house shows the _________ culture of the owner.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745" y="318876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. The </a:t>
            </a:r>
            <a:r>
              <a:rPr lang="en-US" sz="3200" dirty="0" err="1"/>
              <a:t>Tay’s</a:t>
            </a:r>
            <a:r>
              <a:rPr lang="en-US" sz="3200" dirty="0"/>
              <a:t> and </a:t>
            </a:r>
            <a:r>
              <a:rPr lang="en-US" sz="3200" dirty="0" err="1"/>
              <a:t>Nung’s</a:t>
            </a:r>
            <a:r>
              <a:rPr lang="en-US" sz="3200" dirty="0"/>
              <a:t> stilt houses overlook a _________.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745" y="400552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. The Thai’s stilt houses overlook a _________ or __________.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745" y="4896215"/>
            <a:ext cx="11198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. The largest and tallest house in an Ede village is the _________ house.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795" y="232587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8363" y="319493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3261" y="401565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69893" y="4007606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mountains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52846" y="4896215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Rong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Discuss and tick </a:t>
            </a:r>
            <a:r>
              <a:rPr lang="en-US" sz="2800" dirty="0"/>
              <a:t>(</a:t>
            </a:r>
            <a:r>
              <a:rPr lang="en-US" sz="2800" b="1" dirty="0"/>
              <a:t>    )the features of a stilt house from the list below. Share your opinions with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34" y="1281195"/>
            <a:ext cx="378029" cy="378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48" y="2445488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stilt house ____________.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748" y="302128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flat cement roof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48" y="3616705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stands on big posts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748" y="4212127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made from natural materials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748" y="4807549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modern toilet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748" y="5402971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a flat in a big block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748" y="599839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close to nature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4064" y="30629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7733" y="3658417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7733" y="4295551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7733" y="489097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7733" y="54863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17733" y="599839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8" y="3260778"/>
            <a:ext cx="5474495" cy="294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type of home each of you lives in. Take notes of your partner’s answer and report what you find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925" y="2736680"/>
            <a:ext cx="644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What type of home do you live in?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926" y="3459697"/>
            <a:ext cx="610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What materials is it made from?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926" y="4161446"/>
            <a:ext cx="610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What is the most important part of your home? What do you do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09" y="3115454"/>
            <a:ext cx="5715381" cy="288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487067" y="2369018"/>
            <a:ext cx="104153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you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learnt new words related to the topic of stilt house.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a passage about stilt houses.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described the house you live in.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08476" y="1060888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09760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Learn by heart all </a:t>
            </a:r>
            <a:r>
              <a:rPr lang="en-US" sz="3200"/>
              <a:t>the </a:t>
            </a:r>
            <a:r>
              <a:rPr lang="en-US" sz="3200" smtClean="0"/>
              <a:t>new words</a:t>
            </a:r>
            <a:r>
              <a:rPr lang="en-US" sz="32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Do exercises in the workbook.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Prepare for Lesson 6 – 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50" y="2653747"/>
            <a:ext cx="5816009" cy="387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Who’s faster?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2176086"/>
            <a:ext cx="5755112" cy="165468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Write the words and phrase from the box under the correct pictures.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passage and tick T (true) or F (false)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passage again and fill in each blank with one word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4154405"/>
            <a:ext cx="5743692" cy="164012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Discuss and tick the features of a stilt house from the list below. Share your opinions with the class.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pairs. Ask and answer about the type of home each of you lives in. Take notes of your partner’s answer and report what you find to the class 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3694519" y="2222204"/>
            <a:ext cx="4625162" cy="317913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Types of house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80745" y="2222205"/>
            <a:ext cx="946297" cy="42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59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Villa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1917" y="978232"/>
            <a:ext cx="60853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staircase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137" y="4635652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cầu</a:t>
            </a:r>
            <a:r>
              <a:rPr lang="en-US" sz="4800" dirty="0"/>
              <a:t> thang </a:t>
            </a:r>
            <a:r>
              <a:rPr lang="en-US" sz="4800" dirty="0" err="1"/>
              <a:t>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18344" y="3013501"/>
            <a:ext cx="2989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steəkeɪs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30" y="1999830"/>
            <a:ext cx="7017703" cy="467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stairc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128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0598" y="4643389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68422" y="3234734"/>
            <a:ext cx="3395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məˈtɪəriəl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b="5484"/>
          <a:stretch/>
        </p:blipFill>
        <p:spPr>
          <a:xfrm>
            <a:off x="4202256" y="2168296"/>
            <a:ext cx="7815489" cy="4231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-212238" y="1227695"/>
            <a:ext cx="657050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material </a:t>
            </a:r>
            <a:r>
              <a:rPr lang="en-US" sz="6600" dirty="0"/>
              <a:t>(n)</a:t>
            </a:r>
            <a:endParaRPr lang="en-US" dirty="0"/>
          </a:p>
        </p:txBody>
      </p:sp>
      <p:pic>
        <p:nvPicPr>
          <p:cNvPr id="4" name="material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822" y="3345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open fire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7288" y="4615177"/>
            <a:ext cx="222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err="1"/>
              <a:t>lò</a:t>
            </a:r>
            <a:r>
              <a:rPr lang="en-US" sz="4800"/>
              <a:t> </a:t>
            </a:r>
            <a:r>
              <a:rPr lang="en-US" sz="4800" smtClean="0"/>
              <a:t>sưởi, bếp lửa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92092" y="3400381"/>
            <a:ext cx="4127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əʊpən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faɪə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2" y="1446025"/>
            <a:ext cx="6686191" cy="48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pen fi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492" y="354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FCA5C-5D4D-5540-BDE4-3FB54AF82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2" y="1772538"/>
            <a:ext cx="7842308" cy="4242951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owner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5580" y="4998683"/>
            <a:ext cx="420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err="1"/>
              <a:t>sở</a:t>
            </a:r>
            <a:r>
              <a:rPr lang="en-US" sz="4800"/>
              <a:t> </a:t>
            </a:r>
            <a:r>
              <a:rPr lang="en-US" sz="4800" smtClean="0"/>
              <a:t>hữu, chủ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0231" y="3412727"/>
            <a:ext cx="2499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oʊnə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own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631" y="3484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42495"/>
              </p:ext>
            </p:extLst>
          </p:nvPr>
        </p:nvGraphicFramePr>
        <p:xfrm>
          <a:off x="1638300" y="1525488"/>
          <a:ext cx="10185105" cy="4668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0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0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543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steəkeɪs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thang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məˈtɪəriəl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/ˌ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əʊpən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faɪə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sưởi, bếp</a:t>
                      </a:r>
                      <a:r>
                        <a:rPr lang="en-US" sz="32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lửa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oʊnə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hữu, chủ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stairc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2402644"/>
            <a:ext cx="609600" cy="609600"/>
          </a:xfrm>
          <a:prstGeom prst="rect">
            <a:avLst/>
          </a:prstGeom>
        </p:spPr>
      </p:pic>
      <p:pic>
        <p:nvPicPr>
          <p:cNvPr id="14" name="material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3363017"/>
            <a:ext cx="609600" cy="609600"/>
          </a:xfrm>
          <a:prstGeom prst="rect">
            <a:avLst/>
          </a:prstGeom>
        </p:spPr>
      </p:pic>
      <p:pic>
        <p:nvPicPr>
          <p:cNvPr id="15" name="open fir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4354000"/>
            <a:ext cx="609600" cy="609600"/>
          </a:xfrm>
          <a:prstGeom prst="rect">
            <a:avLst/>
          </a:prstGeom>
        </p:spPr>
      </p:pic>
      <p:pic>
        <p:nvPicPr>
          <p:cNvPr id="2" name="own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5344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4060</TotalTime>
  <Words>691</Words>
  <PresentationFormat>Widescreen</PresentationFormat>
  <Paragraphs>153</Paragraphs>
  <Slides>18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2023-06-12T08:06:51Z</dcterms:modified>
</cp:coreProperties>
</file>