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7" r:id="rId3"/>
    <p:sldId id="266" r:id="rId4"/>
    <p:sldId id="260" r:id="rId5"/>
    <p:sldId id="268" r:id="rId6"/>
    <p:sldId id="269" r:id="rId7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7" r:id="rId24"/>
  </p:sldIdLst>
  <p:sldSz cx="12192000" cy="6858000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sys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302"/>
    <p:restoredTop sz="94643"/>
  </p:normalViewPr>
  <p:slideViewPr>
    <p:cSldViewPr snapToGrid="0" snapToObjects="1">
      <p:cViewPr varScale="1">
        <p:scale>
          <a:sx n="63" d="100"/>
          <a:sy n="63" d="100"/>
        </p:scale>
        <p:origin x="4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6: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6: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6: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6: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7: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7: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7: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7: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6: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6: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6: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6: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6: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6: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6: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5:56: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vert="horz"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/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831927-DF31-4121-A4A9-FDFC40B8EA35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B1AAF-D8C4-4304-A60C-596EE18AD0B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altLang="en-US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DD10EE2-C3C8-4069-9A1C-3351A6121CE9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B1AAF-D8C4-4304-A60C-596EE18AD0B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altLang="en-US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en-US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577DE4-A59E-4947-8D45-BBF5803360AE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B1AAF-D8C4-4304-A60C-596EE18AD0B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B1AAF-D8C4-4304-A60C-596EE18AD0B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B1AAF-D8C4-4304-A60C-596EE18AD0B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B1AAF-D8C4-4304-A60C-596EE18AD0B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B1AAF-D8C4-4304-A60C-596EE18AD0B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B1AAF-D8C4-4304-A60C-596EE18AD0B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B1AAF-D8C4-4304-A60C-596EE18AD0B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B1AAF-D8C4-4304-A60C-596EE18AD0B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B1AAF-D8C4-4304-A60C-596EE18AD0B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B1AAF-D8C4-4304-A60C-596EE18AD0B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6"/>
          <p:cNvGrpSpPr/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0B1AAF-D8C4-4304-A60C-596EE18AD0B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customXml" Target="../ink/ink5.xml"/><Relationship Id="rId8" Type="http://schemas.openxmlformats.org/officeDocument/2006/relationships/customXml" Target="../ink/ink4.xml"/><Relationship Id="rId7" Type="http://schemas.openxmlformats.org/officeDocument/2006/relationships/image" Target="../media/image4.png"/><Relationship Id="rId6" Type="http://schemas.openxmlformats.org/officeDocument/2006/relationships/customXml" Target="../ink/ink3.xml"/><Relationship Id="rId5" Type="http://schemas.openxmlformats.org/officeDocument/2006/relationships/image" Target="../media/image3.png"/><Relationship Id="rId4" Type="http://schemas.openxmlformats.org/officeDocument/2006/relationships/customXml" Target="../ink/ink2.xml"/><Relationship Id="rId3" Type="http://schemas.openxmlformats.org/officeDocument/2006/relationships/image" Target="../media/image2.png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8.jpeg"/><Relationship Id="rId22" Type="http://schemas.openxmlformats.org/officeDocument/2006/relationships/image" Target="../media/image7.jpeg"/><Relationship Id="rId21" Type="http://schemas.openxmlformats.org/officeDocument/2006/relationships/customXml" Target="../ink/ink15.xml"/><Relationship Id="rId20" Type="http://schemas.openxmlformats.org/officeDocument/2006/relationships/customXml" Target="../ink/ink14.xml"/><Relationship Id="rId2" Type="http://schemas.openxmlformats.org/officeDocument/2006/relationships/customXml" Target="../ink/ink1.xml"/><Relationship Id="rId19" Type="http://schemas.openxmlformats.org/officeDocument/2006/relationships/customXml" Target="../ink/ink13.xml"/><Relationship Id="rId18" Type="http://schemas.openxmlformats.org/officeDocument/2006/relationships/customXml" Target="../ink/ink12.xml"/><Relationship Id="rId17" Type="http://schemas.openxmlformats.org/officeDocument/2006/relationships/customXml" Target="../ink/ink11.xml"/><Relationship Id="rId16" Type="http://schemas.openxmlformats.org/officeDocument/2006/relationships/customXml" Target="../ink/ink10.xml"/><Relationship Id="rId15" Type="http://schemas.openxmlformats.org/officeDocument/2006/relationships/customXml" Target="../ink/ink9.xml"/><Relationship Id="rId14" Type="http://schemas.openxmlformats.org/officeDocument/2006/relationships/customXml" Target="../ink/ink8.xml"/><Relationship Id="rId13" Type="http://schemas.openxmlformats.org/officeDocument/2006/relationships/image" Target="../media/image6.png"/><Relationship Id="rId12" Type="http://schemas.openxmlformats.org/officeDocument/2006/relationships/customXml" Target="../ink/ink7.xml"/><Relationship Id="rId11" Type="http://schemas.openxmlformats.org/officeDocument/2006/relationships/customXml" Target="../ink/ink6.xml"/><Relationship Id="rId10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customXml" Target="../ink/ink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Placeholder 4"/>
          <p:cNvSpPr>
            <a:spLocks noGrp="1"/>
          </p:cNvSpPr>
          <p:nvPr>
            <p:ph idx="1"/>
          </p:nvPr>
        </p:nvSpPr>
        <p:spPr>
          <a:xfrm>
            <a:off x="347663" y="250825"/>
            <a:ext cx="9210675" cy="57912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5400" i="1" dirty="0">
                <a:solidFill>
                  <a:srgbClr val="FF0000"/>
                </a:solidFill>
              </a:rPr>
              <a:t>CHÀO MỪNG CÁC EM ĐẾN  VỚI BÀI HỌC NGÀY HÔM NAY</a:t>
            </a:r>
            <a:endParaRPr lang="en-US" altLang="en-US" sz="5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77863" y="833438"/>
            <a:ext cx="8596312" cy="5208587"/>
          </a:xfrm>
          <a:ln/>
        </p:spPr>
        <p:txBody>
          <a:bodyPr vert="horz" wrap="square" lIns="91440" tIns="45720" rIns="91440" bIns="45720" anchor="t" anchorCtr="0"/>
          <a:p>
            <a:pPr marL="0"/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Nam châm có hình dạng v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kích thước đa dạng.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các thanh nam châm có kí hiệu N, S với hai m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khác nhau.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tên gọi của nam châm: nam châm chữU, chữ I,...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>
          <a:xfrm>
            <a:off x="677863" y="579438"/>
            <a:ext cx="8596313" cy="1320800"/>
          </a:xfrm>
        </p:spPr>
        <p:txBody>
          <a:bodyPr vert="horz" wrap="square" lIns="91440" tIns="45720" rIns="91440" bIns="45720" numCol="1" anchor="t" anchorCtr="0" compatLnSpc="1">
            <a:normAutofit fontScale="900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TÁC DỤNG CỦA NAM CHÂM LÊN CÁC VẬT L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IỆU KHÁC NHAU</a:t>
            </a:r>
            <a:b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vi-V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hia lớp th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4 nhóm, mỗi nhóm </a:t>
            </a:r>
            <a:r>
              <a:rPr lang="vi-V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được 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thanh nam châm, </a:t>
            </a:r>
            <a:r>
              <a:rPr lang="vi-V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các bước như sgk:</a:t>
            </a:r>
            <a:endParaRPr lang="vi-VN" alt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Bước 1. Đặt trên mặt b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các vật l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bằng các vật liệu khác nhau.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Bước 2. Lần lượt đưa một đầu thanh nam châm đến gần từng vật.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Bước 3. Quan sát v</a:t>
            </a: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ghi kết quả v</a:t>
            </a: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bảng 18.1.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1925" y="466725"/>
            <a:ext cx="9469438" cy="6259513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8596313" cy="1320800"/>
          </a:xfrm>
        </p:spPr>
        <p:txBody>
          <a:bodyPr vert="horz" wrap="square" lIns="91440" tIns="45720" rIns="91440" bIns="45720" numCol="1" anchor="t" anchorCtr="0" compatLnSpc="1"/>
          <a:p>
            <a:pPr defTabSz="457200" eaLnBrk="1" hangingPunct="1">
              <a:buNone/>
            </a:pPr>
            <a:r>
              <a:rPr lang="en-US" altLang="en-US" sz="25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 kết quả bảng 18.1, em hãy chỉ ra những vật liệu có tương tác với nam châm. Có phải các vật l</a:t>
            </a:r>
            <a:r>
              <a:rPr lang="en-US" altLang="en-US" sz="25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25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 từ kim loại đều tương tác với nam châm?</a:t>
            </a:r>
            <a:br>
              <a:rPr lang="en-US" altLang="en-US" sz="25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altLang="en-US" sz="25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0"/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có tương tác với nam châm được gọi l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vật liệu có chính chất từ (vật liệu từ).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Nam châm chỉ tương tác với các vật liệu từ như: sắt, thép, cobalt, nickel,...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918075" y="284163"/>
            <a:ext cx="5668963" cy="6157912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tả cấu tạo v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vận h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của máy tách quặng sắt?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vi-VN" altLang="en-US" dirty="0">
              <a:latin typeface="Arial" panose="020B0604020202020204" pitchFamily="34" charset="0"/>
            </a:endParaRPr>
          </a:p>
          <a:p>
            <a:pPr eaLnBrk="1" hangingPunct="1">
              <a:buNone/>
            </a:pPr>
            <a:endParaRPr lang="vi-VN" altLang="en-US" dirty="0">
              <a:latin typeface="Arial" panose="020B0604020202020204" pitchFamily="34" charset="0"/>
            </a:endParaRPr>
          </a:p>
          <a:p>
            <a:pPr eaLnBrk="1" hangingPunct="1">
              <a:buNone/>
            </a:pPr>
            <a:endParaRPr lang="vi-VN" altLang="en-US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Cấu tạo của máy tách quặng sắt: băng chuyền, trục nam châm, thanh chắn.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Cách vận 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nh: quặng hỗn hợp đổ v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băng chuyền. Khi hỗn hợp chạy lại đến trục nam châm thì trục nam châm sẽ hút quặng sắt đẩy về một bên, tạp chất đẩy về một bên.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altLang="en-US" dirty="0"/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6743405">
            <a:off x="5567363" y="1401763"/>
            <a:ext cx="1208087" cy="903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1052513"/>
            <a:ext cx="4735513" cy="390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8596313" cy="1417638"/>
          </a:xfrm>
        </p:spPr>
        <p:txBody>
          <a:bodyPr vert="horz" wrap="square" lIns="91440" tIns="45720" rIns="91440" bIns="45720" numCol="1" anchor="t" anchorCtr="0" compatLnSpc="1"/>
          <a:p>
            <a:pPr defTabSz="457200" eaLnBrk="1" hangingPunct="1">
              <a:buNone/>
            </a:pPr>
            <a:r>
              <a:rPr lang="en-US" altLang="en-US" sz="32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vi-VN" altLang="en-US" sz="3200" kern="1200" dirty="0">
                <a:solidFill>
                  <a:srgbClr val="FF0000"/>
                </a:solidFill>
                <a:latin typeface="Tahoma" panose="020B0604030504040204" pitchFamily="34" charset="0"/>
                <a:ea typeface="+mj-ea"/>
                <a:cs typeface="+mj-cs"/>
              </a:rPr>
              <a:t>. SỰ ĐỊNH HƯỚNG CỦA THANH NAM CHÂM</a:t>
            </a:r>
            <a:br>
              <a:rPr lang="en-US" altLang="en-US" sz="32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vi-VN" altLang="en-US" sz="3200" kern="1200" dirty="0">
                <a:solidFill>
                  <a:srgbClr val="00B0F0"/>
                </a:solidFill>
                <a:latin typeface="Tahoma" panose="020B0604030504040204" pitchFamily="34" charset="0"/>
                <a:ea typeface="+mj-ea"/>
                <a:cs typeface="+mj-cs"/>
              </a:rPr>
              <a:t>a.</a:t>
            </a:r>
            <a:r>
              <a:rPr sz="2800" b="1" kern="1200" dirty="0">
                <a:solidFill>
                  <a:srgbClr val="00B0F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</a:t>
            </a:r>
            <a:r>
              <a:rPr sz="2800" b="1" kern="1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à</a:t>
            </a:r>
            <a:r>
              <a:rPr sz="2800" b="1" kern="1200" dirty="0">
                <a:solidFill>
                  <a:srgbClr val="00B0F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 thí  nghiệm khảo sát sự định hướng của thanh nam châm</a:t>
            </a:r>
            <a:endParaRPr lang="en-US" altLang="en-US" sz="2800" kern="12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054475" y="2027238"/>
            <a:ext cx="5667375" cy="4364037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vi-VN" alt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 lớp th</a:t>
            </a:r>
            <a:r>
              <a:rPr lang="en-US" altLang="en-US" sz="2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à</a:t>
            </a:r>
            <a:r>
              <a:rPr lang="en-US" alt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 4 nhóm,</a:t>
            </a:r>
            <a:r>
              <a:rPr lang="vi-VN" alt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Mỗi nhóm nhận 1 </a:t>
            </a:r>
            <a:r>
              <a:rPr lang="en-US" alt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nam châm, dây treo, giá đỡ</a:t>
            </a:r>
            <a:r>
              <a:rPr lang="vi-VN" alt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  <a:r>
              <a:rPr lang="vi-VN" altLang="en-US" sz="2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à</a:t>
            </a:r>
            <a:r>
              <a:rPr lang="vi-VN" alt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thực hiện</a:t>
            </a:r>
            <a:r>
              <a:rPr lang="en-US" alt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theo các bước</a:t>
            </a:r>
            <a:r>
              <a:rPr lang="vi-VN" alt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như</a:t>
            </a:r>
            <a:r>
              <a:rPr lang="en-US" alt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</a:t>
            </a:r>
            <a:r>
              <a:rPr lang="vi-VN" alt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: </a:t>
            </a:r>
            <a:endParaRPr lang="vi-VN" altLang="en-US" sz="28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Bước 1. Treo thanh nam châm v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 giá đỡ.</a:t>
            </a:r>
            <a:endParaRPr lang="en-US" altLang="en-US" sz="2800" i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Bước 2. Chờ đến khi nam châm đứng yên, quan sát phương của thanh nam châm.</a:t>
            </a:r>
            <a:endParaRPr lang="en-US" altLang="en-US" sz="2800" i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buNone/>
            </a:pPr>
            <a:endParaRPr lang="en-US" altLang="en-US" sz="2800" b="1" i="1" dirty="0">
              <a:ea typeface="Calibri" panose="020F0502020204030204" pitchFamily="34" charset="0"/>
            </a:endParaRP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863" y="2276475"/>
            <a:ext cx="3243262" cy="3863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8596313" cy="1320800"/>
          </a:xfrm>
        </p:spPr>
        <p:txBody>
          <a:bodyPr vert="horz" wrap="square" lIns="91440" tIns="45720" rIns="91440" bIns="45720" numCol="1" anchor="t" anchorCtr="0" compatLnSpc="1"/>
          <a:p>
            <a:pPr defTabSz="457200" eaLnBrk="1" hangingPunct="1">
              <a:buNone/>
            </a:pPr>
            <a:r>
              <a:rPr lang="vi-VN" altLang="en-US" sz="29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</a:t>
            </a:r>
            <a:r>
              <a:rPr lang="en-US" altLang="en-US" sz="29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uan sát phương của thanh nam châm</a:t>
            </a:r>
            <a:r>
              <a:rPr lang="vi-VN" altLang="en-US" sz="29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</a:t>
            </a:r>
            <a:r>
              <a:rPr lang="vi-VN" altLang="en-US" sz="29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vi-VN" altLang="en-US" sz="29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trả lời câu hỏi dưới đây : </a:t>
            </a:r>
            <a:br>
              <a:rPr lang="en-US" altLang="en-US" sz="2900" i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altLang="en-US" sz="29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0"/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Khi đứng yên, thanh nam châm sẽ nằm theo hướng 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thanh nam châm ở nhóm các bạn khác l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thí nghiệm có nằm cùng một hướng không?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để nam châm tự do, đầu luôn hướng Bắc gọi l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cực Bắc (kí hiệu N – North), còn đầu luôn chỉ hướng Nam gọi l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cực Nam (kí hiệu S – South).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77863" y="311150"/>
            <a:ext cx="8596312" cy="6099175"/>
          </a:xfrm>
          <a:ln/>
        </p:spPr>
        <p:txBody>
          <a:bodyPr vert="horz" wrap="square" lIns="91440" tIns="45720" rIns="91440" bIns="45720" anchor="t" anchorCtr="0"/>
          <a:p>
            <a:pPr marL="0"/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Em hãy xác định các cực của nam châm có trong phòng học (phòng thí nghiệm)?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Từ kết quả thí nghiệm hình 18.3, em hãy nêu cách để xác định cực của nam châm trong hình 18.2d?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/>
            <a:endParaRPr lang="vi-VN" altLang="en-US" dirty="0">
              <a:latin typeface="Arial" panose="020B0604020202020204" pitchFamily="34" charset="0"/>
            </a:endParaRPr>
          </a:p>
          <a:p>
            <a:pPr marL="0" eaLnBrk="1" hangingPunct="1"/>
            <a:endParaRPr lang="vi-VN" altLang="en-US" dirty="0">
              <a:latin typeface="Arial" panose="020B0604020202020204" pitchFamily="34" charset="0"/>
            </a:endParaRPr>
          </a:p>
          <a:p>
            <a:pPr marL="0">
              <a:buNone/>
            </a:pPr>
            <a:endParaRPr lang="vi-V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để xác định cực của nam châm trong hình 18.2d: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b1. Xác định các hướng của phòng học (phòng thí nghiệm)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b2. Treo thanh nam châm lên giá đỡ, chờ nam châm đứng yên, đầu quay về hướng Bắc l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cực Bắc, đầu quay về hướng Nam l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cực Nam.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/>
            <a:endParaRPr lang="en-US" altLang="en-US" dirty="0"/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6655323">
            <a:off x="4035425" y="2422525"/>
            <a:ext cx="1204913" cy="900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8596313" cy="1320800"/>
          </a:xfrm>
        </p:spPr>
        <p:txBody>
          <a:bodyPr vert="horz" wrap="square" lIns="91440" tIns="45720" rIns="91440" bIns="45720" numCol="1" anchor="t" anchorCtr="0" compatLnSpc="1"/>
          <a:p>
            <a:pPr defTabSz="457200">
              <a:buNone/>
            </a:pPr>
            <a:r>
              <a:rPr lang="vi-VN" altLang="en-US" sz="2500" kern="120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</a:t>
            </a:r>
            <a:r>
              <a:rPr lang="en-US" altLang="en-US" sz="2500" kern="120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Thí nghiệm khảo sát sự tương tác giữa các cực của nam châm</a:t>
            </a:r>
            <a:br>
              <a:rPr lang="en-US" altLang="en-US" sz="2500" kern="120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25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 h</a:t>
            </a:r>
            <a:r>
              <a:rPr lang="en-US" altLang="en-US" sz="25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25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 TN như hình bên dưới :</a:t>
            </a:r>
            <a:br>
              <a:rPr lang="en-US" altLang="en-US" sz="25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altLang="en-US" sz="2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198563" y="1930400"/>
            <a:ext cx="8450262" cy="4554538"/>
          </a:xfrm>
          <a:ln/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Dddddd                           </a:t>
            </a: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 : Đưa đầu cực bắc N của thanh                               thanh nam châm lại gần đầu cực bắc                                  bắc N của thanh nam châm đang tr                                     treo.                                                                  </a:t>
            </a:r>
            <a:endParaRPr lang="en-US" altLang="en-US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Đưa đầu cực nam S của th                                   thanh nam châm lại gần đầu cực </a:t>
            </a:r>
            <a:endParaRPr lang="vi-VN" altLang="en-US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bắc N của thanh nam châm đang </a:t>
            </a:r>
            <a:endParaRPr lang="vi-VN" altLang="en-US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treo              </a:t>
            </a:r>
            <a:endParaRPr lang="vi-VN" altLang="en-US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18.4                 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US" dirty="0"/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0" y="1930400"/>
            <a:ext cx="4187825" cy="3881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77863" y="254000"/>
            <a:ext cx="8596312" cy="863600"/>
          </a:xfrm>
          <a:ln/>
        </p:spPr>
        <p:txBody>
          <a:bodyPr vert="horz" wrap="square" lIns="91440" tIns="45720" rIns="91440" bIns="45720" anchor="t" anchorCtr="0"/>
          <a:p>
            <a:pPr defTabSz="457200"/>
            <a:r>
              <a:rPr lang="vi-VN" altLang="en-US" sz="2800" i="1" kern="1200" dirty="0">
                <a:solidFill>
                  <a:schemeClr val="tx1"/>
                </a:solidFill>
                <a:latin typeface="Tahoma" panose="020B0604030504040204" pitchFamily="34" charset="0"/>
                <a:ea typeface="+mj-ea"/>
                <a:cs typeface="+mj-cs"/>
              </a:rPr>
              <a:t>Kết quả thí nghiệm :</a:t>
            </a:r>
            <a:endParaRPr lang="en-US" altLang="en-US" sz="28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55625" y="1016000"/>
            <a:ext cx="8596313" cy="5710238"/>
          </a:xfrm>
          <a:ln/>
        </p:spPr>
        <p:txBody>
          <a:bodyPr vert="horz" wrap="square" lIns="91440" tIns="45720" rIns="91440" bIns="45720" anchor="t" anchorCtr="0"/>
          <a:p>
            <a:pPr marL="0"/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Đưa cực </a:t>
            </a: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thanh nam châm lại gần cực </a:t>
            </a: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thanh nam châm đang treo -&gt; </a:t>
            </a: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 nhau.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Đưa cực </a:t>
            </a: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thanh nam châm lại gần cực </a:t>
            </a: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thanh nam châm đang treo -&gt; </a:t>
            </a: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 nhau.</a:t>
            </a:r>
            <a:endParaRPr lang="vi-VN" altLang="en-US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vi-VN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các kết quả của thí nghiệm, hãy rút ra kết luận về sự tương tác giữa các cực của nam châm?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Nếu ta biết </a:t>
            </a: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một cực của nam châm, có thể dùng nam châm 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để biết được tên cực của nam châm khác không?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đưa từ cực của hai nam châm lại gần nhau, các từ cực cùng tên đẩy nhau, các từ cực khác tên hút nhau.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>
          <a:xfrm>
            <a:off x="184150" y="100013"/>
            <a:ext cx="9232900" cy="6257925"/>
          </a:xfrm>
        </p:spPr>
        <p:txBody>
          <a:bodyPr vert="horz" wrap="square" lIns="91440" tIns="45720" rIns="91440" bIns="45720" numCol="1" anchor="t" anchorCtr="0" compatLnSpc="1">
            <a:normAutofit fontScale="900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vòng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đeo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tay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1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vòng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bằng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bạc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1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vòng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bằng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sắt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giả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bạc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dạng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màu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sơn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bên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ngoài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giống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nhau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Theo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làm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thế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để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phân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biệt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được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vòng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vòng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sắt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,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vòng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vòng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bạc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  <a: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</a:t>
            </a:r>
            <a:b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</a:t>
            </a:r>
            <a:b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vi-VN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Sử dụng nam châm                                                                                                                               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84150" y="2036763"/>
            <a:ext cx="3881438" cy="3744912"/>
          </a:xfrm>
          <a:ln/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9" name="Ink 8"/>
              <p14:cNvContentPartPr/>
              <p14:nvPr/>
            </p14:nvContentPartPr>
            <p14:xfrm>
              <a:off x="4376638" y="4256534"/>
              <a:ext cx="360" cy="360"/>
            </p14:xfrm>
          </p:contentPart>
        </mc:Choice>
        <mc:Fallback xmlns="">
          <p:pic>
            <p:nvPicPr>
              <p:cNvPr id="9" name="Ink 8"/>
            </p:nvPicPr>
            <p:blipFill>
              <a:blip r:embed="rId3"/>
            </p:blipFill>
            <p:spPr>
              <a:xfrm>
                <a:off x="4376638" y="4256534"/>
                <a:ext cx="360" cy="360"/>
              </a:xfrm>
              <a:prstGeom prst="rect"/>
            </p:spPr>
          </p:pic>
        </mc:Fallback>
      </mc:AlternateContent>
      <p:grpSp>
        <p:nvGrpSpPr>
          <p:cNvPr id="8197" name="Group 14"/>
          <p:cNvGrpSpPr/>
          <p:nvPr/>
        </p:nvGrpSpPr>
        <p:grpSpPr>
          <a:xfrm>
            <a:off x="7929563" y="2667000"/>
            <a:ext cx="0" cy="1588"/>
            <a:chOff x="7929838" y="266749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r:id="rId4" p14:bwMode="auto">
              <p14:nvContentPartPr>
                <p14:cNvPr id="10" name="Ink 9"/>
                <p14:cNvContentPartPr/>
                <p14:nvPr/>
              </p14:nvContentPartPr>
              <p14:xfrm>
                <a:off x="7929838" y="2667494"/>
                <a:ext cx="360" cy="360"/>
              </p14:xfrm>
            </p:contentPart>
          </mc:Choice>
          <mc:Fallback xmlns="">
            <p:pic>
              <p:nvPicPr>
                <p:cNvPr id="10" name="Ink 9"/>
              </p:nvPicPr>
              <p:blipFill>
                <a:blip r:embed="rId5"/>
              </p:blipFill>
              <p:spPr>
                <a:xfrm>
                  <a:off x="7929838" y="2667494"/>
                  <a:ext cx="360" cy="3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r:id="rId6" p14:bwMode="auto">
              <p14:nvContentPartPr>
                <p14:cNvPr id="11" name="Ink 10"/>
                <p14:cNvContentPartPr/>
                <p14:nvPr/>
              </p14:nvContentPartPr>
              <p14:xfrm>
                <a:off x="7929838" y="2667494"/>
                <a:ext cx="360" cy="360"/>
              </p14:xfrm>
            </p:contentPart>
          </mc:Choice>
          <mc:Fallback xmlns="">
            <p:pic>
              <p:nvPicPr>
                <p:cNvPr id="11" name="Ink 10"/>
              </p:nvPicPr>
              <p:blipFill>
                <a:blip r:embed="rId7"/>
              </p:blipFill>
              <p:spPr>
                <a:xfrm>
                  <a:off x="7929838" y="2667494"/>
                  <a:ext cx="360" cy="360"/>
                </a:xfrm>
                <a:prstGeom prst="rect"/>
              </p:spPr>
            </p:pic>
          </mc:Fallback>
        </mc:AlternateContent>
      </p:grpSp>
      <p:grpSp>
        <p:nvGrpSpPr>
          <p:cNvPr id="8198" name="Group 13"/>
          <p:cNvGrpSpPr/>
          <p:nvPr/>
        </p:nvGrpSpPr>
        <p:grpSpPr>
          <a:xfrm>
            <a:off x="5246688" y="3416300"/>
            <a:ext cx="0" cy="1588"/>
            <a:chOff x="5246038" y="34170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r:id="rId8" p14:bwMode="auto">
              <p14:nvContentPartPr>
                <p14:cNvPr id="12" name="Ink 11"/>
                <p14:cNvContentPartPr/>
                <p14:nvPr/>
              </p14:nvContentPartPr>
              <p14:xfrm>
                <a:off x="5246038" y="3417014"/>
                <a:ext cx="360" cy="360"/>
              </p14:xfrm>
            </p:contentPart>
          </mc:Choice>
          <mc:Fallback xmlns="">
            <p:pic>
              <p:nvPicPr>
                <p:cNvPr id="12" name="Ink 11"/>
              </p:nvPicPr>
              <p:blipFill>
                <a:blip r:embed="rId7"/>
              </p:blipFill>
              <p:spPr>
                <a:xfrm>
                  <a:off x="5246038" y="3417014"/>
                  <a:ext cx="360" cy="3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r:id="rId9" p14:bwMode="auto">
              <p14:nvContentPartPr>
                <p14:cNvPr id="13" name="Ink 12"/>
                <p14:cNvContentPartPr/>
                <p14:nvPr/>
              </p14:nvContentPartPr>
              <p14:xfrm>
                <a:off x="5246038" y="3417014"/>
                <a:ext cx="360" cy="360"/>
              </p14:xfrm>
            </p:contentPart>
          </mc:Choice>
          <mc:Fallback xmlns="">
            <p:pic>
              <p:nvPicPr>
                <p:cNvPr id="13" name="Ink 12"/>
              </p:nvPicPr>
              <p:blipFill>
                <a:blip r:embed="rId10"/>
              </p:blipFill>
              <p:spPr>
                <a:xfrm>
                  <a:off x="5246038" y="3417014"/>
                  <a:ext cx="360" cy="360"/>
                </a:xfrm>
                <a:prstGeom prst="rect"/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6" name="Ink 15"/>
              <p14:cNvContentPartPr/>
              <p14:nvPr/>
            </p14:nvContentPartPr>
            <p14:xfrm>
              <a:off x="3762118" y="2727614"/>
              <a:ext cx="360" cy="360"/>
            </p14:xfrm>
          </p:contentPart>
        </mc:Choice>
        <mc:Fallback xmlns="">
          <p:pic>
            <p:nvPicPr>
              <p:cNvPr id="16" name="Ink 15"/>
            </p:nvPicPr>
            <p:blipFill>
              <a:blip r:embed="rId3"/>
            </p:blipFill>
            <p:spPr>
              <a:xfrm>
                <a:off x="3762118" y="2727614"/>
                <a:ext cx="360" cy="360"/>
              </a:xfrm>
              <a:prstGeom prst="rect"/>
            </p:spPr>
          </p:pic>
        </mc:Fallback>
      </mc:AlternateContent>
      <p:grpSp>
        <p:nvGrpSpPr>
          <p:cNvPr id="8200" name="Group 18"/>
          <p:cNvGrpSpPr/>
          <p:nvPr/>
        </p:nvGrpSpPr>
        <p:grpSpPr>
          <a:xfrm>
            <a:off x="5500688" y="4225925"/>
            <a:ext cx="0" cy="1588"/>
            <a:chOff x="5500918" y="422665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r:id="rId12" p14:bwMode="auto">
              <p14:nvContentPartPr>
                <p14:cNvPr id="17" name="Ink 16"/>
                <p14:cNvContentPartPr/>
                <p14:nvPr/>
              </p14:nvContentPartPr>
              <p14:xfrm>
                <a:off x="5500918" y="4226654"/>
                <a:ext cx="360" cy="360"/>
              </p14:xfrm>
            </p:contentPart>
          </mc:Choice>
          <mc:Fallback xmlns="">
            <p:pic>
              <p:nvPicPr>
                <p:cNvPr id="17" name="Ink 16"/>
              </p:nvPicPr>
              <p:blipFill>
                <a:blip r:embed="rId13"/>
              </p:blipFill>
              <p:spPr>
                <a:xfrm>
                  <a:off x="5500918" y="4226654"/>
                  <a:ext cx="360" cy="3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r:id="rId14" p14:bwMode="auto">
              <p14:nvContentPartPr>
                <p14:cNvPr id="18" name="Ink 17"/>
                <p14:cNvContentPartPr/>
                <p14:nvPr/>
              </p14:nvContentPartPr>
              <p14:xfrm>
                <a:off x="5500918" y="4226654"/>
                <a:ext cx="360" cy="360"/>
              </p14:xfrm>
            </p:contentPart>
          </mc:Choice>
          <mc:Fallback xmlns="">
            <p:pic>
              <p:nvPicPr>
                <p:cNvPr id="18" name="Ink 17"/>
              </p:nvPicPr>
              <p:blipFill>
                <a:blip r:embed="rId5"/>
              </p:blipFill>
              <p:spPr>
                <a:xfrm>
                  <a:off x="5500918" y="4226654"/>
                  <a:ext cx="360" cy="360"/>
                </a:xfrm>
                <a:prstGeom prst="rect"/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20" name="Ink 19"/>
              <p14:cNvContentPartPr/>
              <p14:nvPr/>
            </p14:nvContentPartPr>
            <p14:xfrm>
              <a:off x="9452101" y="2359641"/>
              <a:ext cx="360" cy="360"/>
            </p14:xfrm>
          </p:contentPart>
        </mc:Choice>
        <mc:Fallback xmlns="">
          <p:pic>
            <p:nvPicPr>
              <p:cNvPr id="20" name="Ink 19"/>
            </p:nvPicPr>
            <p:blipFill>
              <a:blip r:embed="rId3"/>
            </p:blipFill>
            <p:spPr>
              <a:xfrm>
                <a:off x="9452101" y="2359641"/>
                <a:ext cx="360" cy="360"/>
              </a:xfrm>
              <a:prstGeom prst="rect"/>
            </p:spPr>
          </p:pic>
        </mc:Fallback>
      </mc:AlternateContent>
      <p:grpSp>
        <p:nvGrpSpPr>
          <p:cNvPr id="8202" name="Group 23"/>
          <p:cNvGrpSpPr/>
          <p:nvPr/>
        </p:nvGrpSpPr>
        <p:grpSpPr>
          <a:xfrm>
            <a:off x="6156325" y="2179638"/>
            <a:ext cx="0" cy="0"/>
            <a:chOff x="6155941" y="217964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r:id="rId16" p14:bwMode="auto">
              <p14:nvContentPartPr>
                <p14:cNvPr id="21" name="Ink 20"/>
                <p14:cNvContentPartPr/>
                <p14:nvPr/>
              </p14:nvContentPartPr>
              <p14:xfrm>
                <a:off x="6155941" y="2179641"/>
                <a:ext cx="360" cy="360"/>
              </p14:xfrm>
            </p:contentPart>
          </mc:Choice>
          <mc:Fallback xmlns="">
            <p:pic>
              <p:nvPicPr>
                <p:cNvPr id="21" name="Ink 20"/>
              </p:nvPicPr>
              <p:blipFill>
                <a:blip r:embed="rId13"/>
              </p:blipFill>
              <p:spPr>
                <a:xfrm>
                  <a:off x="6155941" y="2179641"/>
                  <a:ext cx="360" cy="3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r:id="rId17" p14:bwMode="auto">
              <p14:nvContentPartPr>
                <p14:cNvPr id="22" name="Ink 21"/>
                <p14:cNvContentPartPr/>
                <p14:nvPr/>
              </p14:nvContentPartPr>
              <p14:xfrm>
                <a:off x="6155941" y="2179641"/>
                <a:ext cx="360" cy="360"/>
              </p14:xfrm>
            </p:contentPart>
          </mc:Choice>
          <mc:Fallback xmlns="">
            <p:pic>
              <p:nvPicPr>
                <p:cNvPr id="22" name="Ink 21"/>
              </p:nvPicPr>
              <p:blipFill>
                <a:blip r:embed="rId13"/>
              </p:blipFill>
              <p:spPr>
                <a:xfrm>
                  <a:off x="6155941" y="2179641"/>
                  <a:ext cx="360" cy="360"/>
                </a:xfrm>
                <a:prstGeom prst="rect"/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23" name="Ink 22"/>
              <p14:cNvContentPartPr/>
              <p14:nvPr/>
            </p14:nvContentPartPr>
            <p14:xfrm>
              <a:off x="2317261" y="3370161"/>
              <a:ext cx="360" cy="360"/>
            </p14:xfrm>
          </p:contentPart>
        </mc:Choice>
        <mc:Fallback xmlns="">
          <p:pic>
            <p:nvPicPr>
              <p:cNvPr id="23" name="Ink 22"/>
            </p:nvPicPr>
            <p:blipFill>
              <a:blip r:embed="rId3"/>
            </p:blipFill>
            <p:spPr>
              <a:xfrm>
                <a:off x="2317261" y="3370161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25" name="Ink 24"/>
              <p14:cNvContentPartPr/>
              <p14:nvPr/>
            </p14:nvContentPartPr>
            <p14:xfrm>
              <a:off x="3912421" y="3550881"/>
              <a:ext cx="360" cy="360"/>
            </p14:xfrm>
          </p:contentPart>
        </mc:Choice>
        <mc:Fallback xmlns="">
          <p:pic>
            <p:nvPicPr>
              <p:cNvPr id="25" name="Ink 24"/>
            </p:nvPicPr>
            <p:blipFill>
              <a:blip r:embed="rId3"/>
            </p:blipFill>
            <p:spPr>
              <a:xfrm>
                <a:off x="3912421" y="3550881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26" name="Ink 25"/>
              <p14:cNvContentPartPr/>
              <p14:nvPr/>
            </p14:nvContentPartPr>
            <p14:xfrm>
              <a:off x="5752021" y="945561"/>
              <a:ext cx="360" cy="360"/>
            </p14:xfrm>
          </p:contentPart>
        </mc:Choice>
        <mc:Fallback xmlns="">
          <p:pic>
            <p:nvPicPr>
              <p:cNvPr id="26" name="Ink 25"/>
            </p:nvPicPr>
            <p:blipFill>
              <a:blip r:embed="rId3"/>
            </p:blipFill>
            <p:spPr>
              <a:xfrm>
                <a:off x="5752021" y="945561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27" name="Ink 26"/>
              <p14:cNvContentPartPr/>
              <p14:nvPr/>
            </p14:nvContentPartPr>
            <p14:xfrm>
              <a:off x="3535440" y="3098280"/>
              <a:ext cx="360" cy="360"/>
            </p14:xfrm>
          </p:contentPart>
        </mc:Choice>
        <mc:Fallback xmlns="">
          <p:pic>
            <p:nvPicPr>
              <p:cNvPr id="27" name="Ink 26"/>
            </p:nvPicPr>
            <p:blipFill>
              <a:blip r:embed="rId3"/>
            </p:blipFill>
            <p:spPr>
              <a:xfrm>
                <a:off x="3535440" y="3098280"/>
                <a:ext cx="360" cy="360"/>
              </a:xfrm>
              <a:prstGeom prst="rect"/>
            </p:spPr>
          </p:pic>
        </mc:Fallback>
      </mc:AlternateContent>
      <p:pic>
        <p:nvPicPr>
          <p:cNvPr id="8207" name="Picture 3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11588" y="2827338"/>
            <a:ext cx="2108200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21388" y="1751013"/>
            <a:ext cx="3802062" cy="386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9" name="AutoShape 26" descr="Giáo án Powerpoint vật lí 7 chân trời sáng tạo (cả năm)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792163" y="528638"/>
            <a:ext cx="8596312" cy="5472112"/>
          </a:xfrm>
          <a:ln/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r>
              <a:rPr lang="vi-VN" altLang="en-US" sz="2800" i="1" dirty="0">
                <a:latin typeface="Arial" panose="020B0604020202020204" pitchFamily="34" charset="0"/>
              </a:rPr>
              <a:t>*** </a:t>
            </a:r>
            <a:r>
              <a:rPr lang="en-US" altLang="en-US" sz="2800" i="1" dirty="0"/>
              <a:t>H</a:t>
            </a:r>
            <a:r>
              <a:rPr lang="vi-VN" altLang="en-US" sz="2800" i="1" dirty="0">
                <a:latin typeface="Arial" panose="020B0604020202020204" pitchFamily="34" charset="0"/>
              </a:rPr>
              <a:t>ai </a:t>
            </a:r>
            <a:r>
              <a:rPr lang="en-US" altLang="en-US" sz="2800" i="1" dirty="0"/>
              <a:t>thanh kim loại giống nhau, chúng luôn hút nhau mà không đẩy nhau. Có thể kết luận gì về hai thanh kim loại này?</a:t>
            </a:r>
            <a:endParaRPr lang="vi-VN" altLang="en-US" sz="2800" i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vi-VN" altLang="en-US" sz="2800" i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vi-VN" altLang="en-US" sz="2800" i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vi-VN" altLang="en-US" sz="2800" i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hai thanh kim loại giống nhau, chúng luôn hút nhau </a:t>
            </a: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đẩy nhau =&gt; Kết luận: Ha</a:t>
            </a:r>
            <a:r>
              <a:rPr lang="vi-V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thanh có từ cực khác nhau.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800" i="1" dirty="0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6623003">
            <a:off x="3659188" y="1862138"/>
            <a:ext cx="1912937" cy="143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8" y="758825"/>
            <a:ext cx="8596313" cy="3881438"/>
          </a:xfrm>
        </p:spPr>
        <p:txBody>
          <a:bodyPr vert="horz" wrap="square" lIns="91440" tIns="45720" rIns="91440" bIns="45720" numCol="1" anchor="t" anchorCtr="0" compatLnSpc="1"/>
          <a:p>
            <a:r>
              <a:rPr lang="vi-VN" altLang="x-none" sz="3600" dirty="0">
                <a:solidFill>
                  <a:srgbClr val="FF0000"/>
                </a:solidFill>
                <a:latin typeface="Arial" panose="020B0604020202020204" pitchFamily="34" charset="0"/>
              </a:rPr>
              <a:t>Bài tập về nhà :</a:t>
            </a:r>
            <a:endParaRPr lang="vi-VN" altLang="x-none"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vi-VN" altLang="x-none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x-none" sz="3600" dirty="0">
                <a:solidFill>
                  <a:schemeClr val="tx1"/>
                </a:solidFill>
                <a:latin typeface="Arial" panose="020B0604020202020204" pitchFamily="34" charset="0"/>
              </a:rPr>
              <a:t>Làm bài 1,2 sgk trang 93.</a:t>
            </a:r>
            <a:endParaRPr sz="36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nội dung b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19. Từ trường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16000" y="1930400"/>
            <a:ext cx="8596313" cy="1320800"/>
          </a:xfrm>
          <a:ln/>
        </p:spPr>
        <p:txBody>
          <a:bodyPr vert="horz" wrap="square" lIns="91440" tIns="45720" rIns="91440" bIns="45720" anchor="t" anchorCtr="0"/>
          <a:p>
            <a:pPr algn="ctr" defTabSz="457200" eaLnBrk="1" hangingPunct="1"/>
            <a:r>
              <a:rPr lang="en-US" alt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CHỦ ĐỀ 6 : TỪ </a:t>
            </a:r>
            <a:endParaRPr lang="en-US" alt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idx="1"/>
          </p:nvPr>
        </p:nvSpPr>
        <p:spPr>
          <a:xfrm>
            <a:off x="1016000" y="3122613"/>
            <a:ext cx="8596313" cy="2432050"/>
          </a:xfrm>
          <a:ln/>
        </p:spPr>
        <p:txBody>
          <a:bodyPr vert="horz" wrap="square" lIns="91440" tIns="45720" rIns="91440" bIns="45720" anchor="t" anchorCtr="0"/>
          <a:p>
            <a:pPr algn="ctr" eaLnBrk="1" hangingPunct="1"/>
            <a:r>
              <a:rPr lang="en-US" altLang="en-US" sz="6600" dirty="0"/>
              <a:t>BÀI 18 : NAM CHÂM</a:t>
            </a:r>
            <a:endParaRPr lang="en-US" altLang="en-US" sz="6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4" name="Ink 3"/>
              <p14:cNvContentPartPr/>
              <p14:nvPr/>
            </p14:nvContentPartPr>
            <p14:xfrm>
              <a:off x="5465760" y="5424960"/>
              <a:ext cx="360" cy="360"/>
            </p14:xfrm>
          </p:contentPart>
        </mc:Choice>
        <mc:Fallback xmlns="">
          <p:pic>
            <p:nvPicPr>
              <p:cNvPr id="4" name="Ink 3"/>
            </p:nvPicPr>
            <p:blipFill>
              <a:blip r:embed="rId2"/>
            </p:blipFill>
            <p:spPr>
              <a:xfrm>
                <a:off x="5465760" y="5424960"/>
                <a:ext cx="360" cy="36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 defTabSz="457200"/>
            <a:r>
              <a:rPr lang="en-US" alt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NỘI DUNG BÀI HỌC </a:t>
            </a:r>
            <a:endParaRPr lang="en-US" alt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3" name="AutoShape 5" descr="Giáo án Powerpoint vật lí 7 chân trời sáng tạo (cả năm)"/>
          <p:cNvSpPr>
            <a:spLocks noGrp="1" noChangeAspect="1"/>
          </p:cNvSpPr>
          <p:nvPr>
            <p:ph idx="1"/>
          </p:nvPr>
        </p:nvSpPr>
        <p:spPr>
          <a:xfrm>
            <a:off x="677863" y="2260600"/>
            <a:ext cx="8596312" cy="3881438"/>
          </a:xfrm>
          <a:ln/>
        </p:spPr>
        <p:txBody>
          <a:bodyPr vert="horz" wrap="square" lIns="91440" tIns="45720" rIns="91440" bIns="45720" anchor="t" anchorCtr="0"/>
          <a:p>
            <a:r>
              <a:rPr lang="en-US" altLang="en-US" sz="2800" dirty="0">
                <a:solidFill>
                  <a:srgbClr val="FF0000"/>
                </a:solidFill>
              </a:rPr>
              <a:t>1 </a:t>
            </a:r>
            <a:r>
              <a:rPr lang="en-US" altLang="en-US" sz="2800" dirty="0">
                <a:solidFill>
                  <a:schemeClr val="tx1"/>
                </a:solidFill>
              </a:rPr>
              <a:t>NAM CHÂM</a:t>
            </a:r>
            <a:endParaRPr lang="en-US" altLang="en-US" sz="2800" dirty="0">
              <a:solidFill>
                <a:schemeClr val="tx1"/>
              </a:solidFill>
            </a:endParaRPr>
          </a:p>
          <a:p>
            <a:r>
              <a:rPr lang="en-US" altLang="en-US" sz="2800" dirty="0">
                <a:solidFill>
                  <a:srgbClr val="FF0000"/>
                </a:solidFill>
              </a:rPr>
              <a:t>2 </a:t>
            </a:r>
            <a:r>
              <a:rPr lang="en-US" altLang="en-US" sz="2800" dirty="0">
                <a:solidFill>
                  <a:schemeClr val="tx1"/>
                </a:solidFill>
              </a:rPr>
              <a:t>TÁC DỤNG CỦA NAM CHÂM LÊN CÁC VẬT L</a:t>
            </a:r>
            <a:r>
              <a:rPr lang="vi-VN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IỆU KHÁC NHAU</a:t>
            </a:r>
            <a:endParaRPr lang="en-US" altLang="en-US" sz="2800" dirty="0">
              <a:solidFill>
                <a:srgbClr val="FF0000"/>
              </a:solidFill>
            </a:endParaRPr>
          </a:p>
          <a:p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vi-V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SỰ ĐỊNH HƯỚNG CỦA THANH NAM CHÂM</a:t>
            </a:r>
            <a:endParaRPr lang="en-US" altLang="en-US" sz="2800" dirty="0">
              <a:solidFill>
                <a:srgbClr val="FF0000"/>
              </a:solidFill>
            </a:endParaRPr>
          </a:p>
          <a:p>
            <a:endParaRPr lang="en-US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/>
            <a:r>
              <a:rPr lang="vi-VN" altLang="en-US" kern="1200" dirty="0">
                <a:solidFill>
                  <a:srgbClr val="FF0000"/>
                </a:solidFill>
                <a:latin typeface="Tahoma" panose="020B0604030504040204" pitchFamily="34" charset="0"/>
                <a:ea typeface="+mj-ea"/>
                <a:cs typeface="+mj-cs"/>
              </a:rPr>
              <a:t>1 NAM CHÂM </a:t>
            </a:r>
            <a:endParaRPr lang="en-US" altLang="en-US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52463" y="2160588"/>
            <a:ext cx="8596313" cy="3881438"/>
          </a:xfrm>
        </p:spPr>
        <p:txBody>
          <a:bodyPr vert="horz" wrap="square" lIns="91440" tIns="45720" rIns="91440" bIns="45720" numCol="1" anchor="t" anchorCtr="0" compatLnSpc="1"/>
          <a:p>
            <a:pPr eaLnBrk="1" hangingPunct="1"/>
            <a:r>
              <a:rPr lang="vi-VN" altLang="en-US" sz="3200" dirty="0">
                <a:solidFill>
                  <a:srgbClr val="00B0F0"/>
                </a:solidFill>
                <a:latin typeface="Arial" panose="020B0604020202020204" pitchFamily="34" charset="0"/>
              </a:rPr>
              <a:t>a. Tìm hiểu về nam châm</a:t>
            </a:r>
            <a:endParaRPr lang="vi-VN" altLang="en-US" sz="3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vi-VN" altLang="x-none" sz="2400" i="1" dirty="0">
                <a:solidFill>
                  <a:srgbClr val="000000"/>
                </a:solidFill>
                <a:latin typeface="Arial" panose="020B0604020202020204" pitchFamily="34" charset="0"/>
              </a:rPr>
              <a:t>Đọc thông tin SGK trang 90, thảo luận và trả lời câu hỏi:</a:t>
            </a:r>
            <a:endParaRPr lang="vi-VN" altLang="x-none" sz="24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vi-VN" altLang="x-none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vi-VN" altLang="x-none" sz="2400" i="1" dirty="0">
                <a:solidFill>
                  <a:srgbClr val="000000"/>
                </a:solidFill>
                <a:latin typeface="Arial" panose="020B0604020202020204" pitchFamily="34" charset="0"/>
              </a:rPr>
              <a:t>Nam châm được tìm ra ở đâu, từ khoảng thời gian nào?</a:t>
            </a:r>
            <a:endParaRPr lang="vi-VN" altLang="x-none" sz="24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vi-VN" altLang="x-none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vi-VN" altLang="x-none" sz="2400" i="1" dirty="0">
                <a:solidFill>
                  <a:srgbClr val="000000"/>
                </a:solidFill>
                <a:latin typeface="Arial" panose="020B0604020202020204" pitchFamily="34" charset="0"/>
              </a:rPr>
              <a:t>Lực tương tác của nam châm với sắt là lực tiếp xúc hay lực không tiếp xúc?</a:t>
            </a:r>
            <a:endParaRPr lang="vi-VN" altLang="x-none" sz="24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vi-VN" altLang="x-none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vi-VN" altLang="x-none" sz="2400" i="1" dirty="0">
                <a:solidFill>
                  <a:srgbClr val="000000"/>
                </a:solidFill>
                <a:latin typeface="Arial" panose="020B0604020202020204" pitchFamily="34" charset="0"/>
              </a:rPr>
              <a:t>Thế nào được gọi là nam châm vĩnh cửu? Hãy kể ra một số dụng cụ hoặc thiết bị có sử dụng nam châm vĩnh cửu?</a:t>
            </a:r>
            <a:endParaRPr lang="vi-VN" altLang="x-none" sz="24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5613" y="501650"/>
            <a:ext cx="5756275" cy="5743575"/>
          </a:xfrm>
        </p:spPr>
        <p:txBody>
          <a:bodyPr vert="horz" wrap="square" lIns="91440" tIns="45720" rIns="91440" bIns="45720" numCol="1" anchor="t" anchorCtr="0" compatLnSpc="1"/>
          <a:p>
            <a:pPr>
              <a:buFont typeface="Arial" panose="020B0604020202020204" pitchFamily="34" charset="0"/>
              <a:buChar char="•"/>
            </a:pPr>
            <a:r>
              <a:rPr lang="vi-VN" alt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Nam châm được tìm thấy khoảng 600 năm TCN ở Hy Lạp.</a:t>
            </a:r>
            <a:endParaRPr lang="vi-VN" altLang="en-US" sz="24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alt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Nam châm là những vật có từ tính, có thể hút được các vật bằng sắt, thép...</a:t>
            </a:r>
            <a:endParaRPr lang="vi-VN" altLang="en-US" sz="24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alt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Lực tương tác của nam châm với sắt là lực không tiếp xúc.</a:t>
            </a:r>
            <a:endParaRPr lang="vi-VN" altLang="en-US" sz="24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alt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Nam châm vĩnh cữu là những nam châm có từ tính tồn tại trong thời gian dài.</a:t>
            </a:r>
            <a:endParaRPr lang="vi-VN" altLang="en-US" sz="24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alt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Một số thiết bị có sử dụng nam châm vĩnh cửu: tivi, điện thoại, máy tính, loa, xe ô tô...</a:t>
            </a:r>
            <a:endParaRPr lang="vi-VN" altLang="en-US" sz="24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None/>
            </a:pPr>
            <a:endParaRPr lang="vi-V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Char char=""/>
            </a:pPr>
            <a:endParaRPr lang="en-US" altLang="en-US" dirty="0"/>
          </a:p>
        </p:txBody>
      </p:sp>
      <p:sp>
        <p:nvSpPr>
          <p:cNvPr id="13315" name="AutoShape 5" descr="cắt magnetit thô (quặng sắt) trên màu trắng - Trả phí Bản quyền Một lần Đá nam châm Bức ảnh sẵn có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2075" y="363538"/>
            <a:ext cx="3121025" cy="238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747963"/>
            <a:ext cx="3802063" cy="403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677863" y="627063"/>
            <a:ext cx="8596313" cy="1320800"/>
          </a:xfrm>
        </p:spPr>
        <p:txBody>
          <a:bodyPr vert="horz" wrap="square" lIns="91440" tIns="45720" rIns="91440" bIns="45720" numCol="1" anchor="t" anchorCtr="0" compatLnSpc="1"/>
          <a:p>
            <a:pPr defTabSz="457200" eaLnBrk="1" hangingPunct="1">
              <a:buNone/>
            </a:pPr>
            <a:r>
              <a:rPr lang="en-US" altLang="en-US" sz="25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Nam châm tuy cứng, nhưng nếu ở nhiệt độ cao hoặc l</a:t>
            </a:r>
            <a:r>
              <a:rPr lang="en-US" altLang="en-US" sz="25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25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 va đập mạnh </a:t>
            </a:r>
            <a:r>
              <a:rPr lang="en-US" altLang="en-US" sz="25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…</a:t>
            </a:r>
            <a:r>
              <a:rPr lang="en-US" altLang="en-US" sz="25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thì nam châm cũng thể mất từ tính.</a:t>
            </a:r>
            <a:br>
              <a:rPr lang="en-US" altLang="en-US" sz="25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en-US" altLang="en-US" sz="25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3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447800" y="2266950"/>
            <a:ext cx="2401888" cy="3121025"/>
          </a:xfrm>
          <a:ln/>
        </p:spPr>
      </p:pic>
      <p:pic>
        <p:nvPicPr>
          <p:cNvPr id="1434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525" y="1811338"/>
            <a:ext cx="3802063" cy="403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8596313" cy="1320800"/>
          </a:xfrm>
        </p:spPr>
        <p:txBody>
          <a:bodyPr vert="horz" wrap="square" lIns="91440" tIns="45720" rIns="91440" bIns="45720" numCol="1" anchor="t" anchorCtr="0" compatLnSpc="1"/>
          <a:p>
            <a:pPr defTabSz="457200" eaLnBrk="1" hangingPunct="1">
              <a:buNone/>
            </a:pPr>
            <a:r>
              <a:rPr lang="en-US" altLang="en-US" sz="25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Loa l</a:t>
            </a:r>
            <a:r>
              <a:rPr lang="en-US" altLang="en-US" sz="25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25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thiết bị dùng để phát ra âm thanh. Hãy đề xuất một cách đơn giản giúp xác định được bộ phận n</a:t>
            </a:r>
            <a:r>
              <a:rPr lang="en-US" altLang="en-US" sz="25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25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 trong loa có từ tính?</a:t>
            </a:r>
            <a:br>
              <a:rPr lang="en-US" altLang="en-US" sz="25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en-US" altLang="en-US" sz="25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479925" y="2160588"/>
            <a:ext cx="4794250" cy="3881437"/>
          </a:xfrm>
          <a:ln/>
        </p:spPr>
        <p:txBody>
          <a:bodyPr vert="horz" wrap="square" lIns="91440" tIns="45720" rIns="91440" bIns="45720" anchor="t" anchorCtr="0"/>
          <a:p>
            <a:pPr marL="457200" lvl="1" indent="0" algn="ctr" eaLnBrk="1" hangingPunct="1">
              <a:buNone/>
            </a:pPr>
            <a:endParaRPr lang="en-US" altLang="en-US" sz="2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 eaLnBrk="1" hangingPunct="1">
              <a:buNone/>
            </a:pPr>
            <a:endParaRPr lang="en-US" altLang="en-US" sz="2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 eaLnBrk="1" hangingPunct="1">
              <a:buNone/>
            </a:pPr>
            <a:r>
              <a:rPr lang="en-US" altLang="en-US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xác định được bộ phận của loa có từ tính, ta chỉ cần lấy một mẩu sắt (thép), lần lượt đặt v</a:t>
            </a:r>
            <a:r>
              <a:rPr lang="en-US" altLang="en-US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các bộ phận của loa, nếu bộ phận n</a:t>
            </a:r>
            <a:r>
              <a:rPr lang="en-US" altLang="en-US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hút mẩu sắt (thép) thì ở đó có từ tính.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/>
          </a:p>
        </p:txBody>
      </p:sp>
      <p:pic>
        <p:nvPicPr>
          <p:cNvPr id="1536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6807157">
            <a:off x="6062663" y="1846263"/>
            <a:ext cx="1498600" cy="1163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160588"/>
            <a:ext cx="4060825" cy="3568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/>
            <a:r>
              <a:rPr lang="en-US" altLang="en-US" sz="3200" b="1" i="1" kern="120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Quan sát hình dạng của </a:t>
            </a:r>
            <a:r>
              <a:rPr lang="vi-VN" altLang="en-US" sz="3200" b="1" i="1" kern="120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thanh </a:t>
            </a:r>
            <a:r>
              <a:rPr lang="en-US" altLang="en-US" sz="3200" b="1" i="1" kern="120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nam châm</a:t>
            </a:r>
            <a:br>
              <a:rPr lang="en-US" altLang="en-US" sz="1800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398963" y="1108075"/>
            <a:ext cx="5629275" cy="5140325"/>
          </a:xfrm>
          <a:ln/>
        </p:spPr>
        <p:txBody>
          <a:bodyPr vert="horz" wrap="square" lIns="91440" tIns="45720" rIns="91440" bIns="45720" anchor="t" anchorCtr="0"/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18.2 v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câu hỏi : </a:t>
            </a:r>
            <a:endParaRPr lang="vi-V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em, nam châm có hình dạng v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kích thước như thế 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Đặc điểm trên các thanh nam châm l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Gọi tên các nam châm trong hình dựa theo hình dạng của chúng?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en-US" altLang="en-US" b="1" dirty="0"/>
          </a:p>
        </p:txBody>
      </p:sp>
      <p:pic>
        <p:nvPicPr>
          <p:cNvPr id="16388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8" y="1492250"/>
            <a:ext cx="4322762" cy="4137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5708</Words>
  <PresentationFormat/>
  <Paragraphs>136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SimSun</vt:lpstr>
      <vt:lpstr>Wingdings</vt:lpstr>
      <vt:lpstr>Trebuchet MS</vt:lpstr>
      <vt:lpstr>Wingdings 3</vt:lpstr>
      <vt:lpstr>Tahoma</vt:lpstr>
      <vt:lpstr>Times New Roman</vt:lpstr>
      <vt:lpstr>Calibri</vt:lpstr>
      <vt:lpstr>Microsoft YaHei</vt:lpstr>
      <vt:lpstr>Arial Unicode MS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2023-08-15T07:40:44Z</dcterms:created>
  <dcterms:modified xsi:type="dcterms:W3CDTF">2023-08-15T07:41:05Z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ED9E80557D434BE7844ED033A78FB47B</vt:lpwstr>
  </property>
  <property fmtid="{D5CDD505-2E9C-101B-9397-08002B2CF9AE}" pid="3" name="KSOProductBuildVer">
    <vt:lpwstr>1033-11.2.0.11537</vt:lpwstr>
  </property>
</Properties>
</file>