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1" r:id="rId8"/>
    <p:sldId id="264" r:id="rId9"/>
    <p:sldId id="262"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528"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D92C09-C94C-401D-8D6C-EDDB3B5BD0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0D2C-97AE-4E9F-BD01-EB2D723F36E9}" type="slidenum">
              <a:rPr lang="en-US" smtClean="0"/>
              <a:t>‹#›</a:t>
            </a:fld>
            <a:endParaRPr lang="en-US"/>
          </a:p>
        </p:txBody>
      </p:sp>
    </p:spTree>
    <p:extLst>
      <p:ext uri="{BB962C8B-B14F-4D97-AF65-F5344CB8AC3E}">
        <p14:creationId xmlns:p14="http://schemas.microsoft.com/office/powerpoint/2010/main" val="267615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92C09-C94C-401D-8D6C-EDDB3B5BD0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0D2C-97AE-4E9F-BD01-EB2D723F36E9}" type="slidenum">
              <a:rPr lang="en-US" smtClean="0"/>
              <a:t>‹#›</a:t>
            </a:fld>
            <a:endParaRPr lang="en-US"/>
          </a:p>
        </p:txBody>
      </p:sp>
    </p:spTree>
    <p:extLst>
      <p:ext uri="{BB962C8B-B14F-4D97-AF65-F5344CB8AC3E}">
        <p14:creationId xmlns:p14="http://schemas.microsoft.com/office/powerpoint/2010/main" val="12280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92C09-C94C-401D-8D6C-EDDB3B5BD0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0D2C-97AE-4E9F-BD01-EB2D723F36E9}" type="slidenum">
              <a:rPr lang="en-US" smtClean="0"/>
              <a:t>‹#›</a:t>
            </a:fld>
            <a:endParaRPr lang="en-US"/>
          </a:p>
        </p:txBody>
      </p:sp>
    </p:spTree>
    <p:extLst>
      <p:ext uri="{BB962C8B-B14F-4D97-AF65-F5344CB8AC3E}">
        <p14:creationId xmlns:p14="http://schemas.microsoft.com/office/powerpoint/2010/main" val="304231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92C09-C94C-401D-8D6C-EDDB3B5BD0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0D2C-97AE-4E9F-BD01-EB2D723F36E9}" type="slidenum">
              <a:rPr lang="en-US" smtClean="0"/>
              <a:t>‹#›</a:t>
            </a:fld>
            <a:endParaRPr lang="en-US"/>
          </a:p>
        </p:txBody>
      </p:sp>
    </p:spTree>
    <p:extLst>
      <p:ext uri="{BB962C8B-B14F-4D97-AF65-F5344CB8AC3E}">
        <p14:creationId xmlns:p14="http://schemas.microsoft.com/office/powerpoint/2010/main" val="375346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D92C09-C94C-401D-8D6C-EDDB3B5BD0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0D2C-97AE-4E9F-BD01-EB2D723F36E9}" type="slidenum">
              <a:rPr lang="en-US" smtClean="0"/>
              <a:t>‹#›</a:t>
            </a:fld>
            <a:endParaRPr lang="en-US"/>
          </a:p>
        </p:txBody>
      </p:sp>
    </p:spTree>
    <p:extLst>
      <p:ext uri="{BB962C8B-B14F-4D97-AF65-F5344CB8AC3E}">
        <p14:creationId xmlns:p14="http://schemas.microsoft.com/office/powerpoint/2010/main" val="29210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D92C09-C94C-401D-8D6C-EDDB3B5BD001}"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0D2C-97AE-4E9F-BD01-EB2D723F36E9}" type="slidenum">
              <a:rPr lang="en-US" smtClean="0"/>
              <a:t>‹#›</a:t>
            </a:fld>
            <a:endParaRPr lang="en-US"/>
          </a:p>
        </p:txBody>
      </p:sp>
    </p:spTree>
    <p:extLst>
      <p:ext uri="{BB962C8B-B14F-4D97-AF65-F5344CB8AC3E}">
        <p14:creationId xmlns:p14="http://schemas.microsoft.com/office/powerpoint/2010/main" val="240688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D92C09-C94C-401D-8D6C-EDDB3B5BD001}" type="datetimeFigureOut">
              <a:rPr lang="en-US" smtClean="0"/>
              <a:t>8/23/2020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10D2C-97AE-4E9F-BD01-EB2D723F36E9}" type="slidenum">
              <a:rPr lang="en-US" smtClean="0"/>
              <a:t>‹#›</a:t>
            </a:fld>
            <a:endParaRPr lang="en-US"/>
          </a:p>
        </p:txBody>
      </p:sp>
    </p:spTree>
    <p:extLst>
      <p:ext uri="{BB962C8B-B14F-4D97-AF65-F5344CB8AC3E}">
        <p14:creationId xmlns:p14="http://schemas.microsoft.com/office/powerpoint/2010/main" val="59743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D92C09-C94C-401D-8D6C-EDDB3B5BD001}" type="datetimeFigureOut">
              <a:rPr lang="en-US" smtClean="0"/>
              <a:t>8/23/2020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510D2C-97AE-4E9F-BD01-EB2D723F36E9}" type="slidenum">
              <a:rPr lang="en-US" smtClean="0"/>
              <a:t>‹#›</a:t>
            </a:fld>
            <a:endParaRPr lang="en-US"/>
          </a:p>
        </p:txBody>
      </p:sp>
    </p:spTree>
    <p:extLst>
      <p:ext uri="{BB962C8B-B14F-4D97-AF65-F5344CB8AC3E}">
        <p14:creationId xmlns:p14="http://schemas.microsoft.com/office/powerpoint/2010/main" val="312042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92C09-C94C-401D-8D6C-EDDB3B5BD001}" type="datetimeFigureOut">
              <a:rPr lang="en-US" smtClean="0"/>
              <a:t>8/23/2020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510D2C-97AE-4E9F-BD01-EB2D723F36E9}" type="slidenum">
              <a:rPr lang="en-US" smtClean="0"/>
              <a:t>‹#›</a:t>
            </a:fld>
            <a:endParaRPr lang="en-US"/>
          </a:p>
        </p:txBody>
      </p:sp>
    </p:spTree>
    <p:extLst>
      <p:ext uri="{BB962C8B-B14F-4D97-AF65-F5344CB8AC3E}">
        <p14:creationId xmlns:p14="http://schemas.microsoft.com/office/powerpoint/2010/main" val="14372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92C09-C94C-401D-8D6C-EDDB3B5BD001}"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0D2C-97AE-4E9F-BD01-EB2D723F36E9}" type="slidenum">
              <a:rPr lang="en-US" smtClean="0"/>
              <a:t>‹#›</a:t>
            </a:fld>
            <a:endParaRPr lang="en-US"/>
          </a:p>
        </p:txBody>
      </p:sp>
    </p:spTree>
    <p:extLst>
      <p:ext uri="{BB962C8B-B14F-4D97-AF65-F5344CB8AC3E}">
        <p14:creationId xmlns:p14="http://schemas.microsoft.com/office/powerpoint/2010/main" val="217368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92C09-C94C-401D-8D6C-EDDB3B5BD001}"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0D2C-97AE-4E9F-BD01-EB2D723F36E9}" type="slidenum">
              <a:rPr lang="en-US" smtClean="0"/>
              <a:t>‹#›</a:t>
            </a:fld>
            <a:endParaRPr lang="en-US"/>
          </a:p>
        </p:txBody>
      </p:sp>
    </p:spTree>
    <p:extLst>
      <p:ext uri="{BB962C8B-B14F-4D97-AF65-F5344CB8AC3E}">
        <p14:creationId xmlns:p14="http://schemas.microsoft.com/office/powerpoint/2010/main" val="86220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DD92C09-C94C-401D-8D6C-EDDB3B5BD001}" type="datetimeFigureOut">
              <a:rPr lang="en-US" smtClean="0"/>
              <a:t>8/23/2020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510D2C-97AE-4E9F-BD01-EB2D723F36E9}" type="slidenum">
              <a:rPr lang="en-US" smtClean="0"/>
              <a:t>‹#›</a:t>
            </a:fld>
            <a:endParaRPr lang="en-US"/>
          </a:p>
        </p:txBody>
      </p:sp>
    </p:spTree>
    <p:extLst>
      <p:ext uri="{BB962C8B-B14F-4D97-AF65-F5344CB8AC3E}">
        <p14:creationId xmlns:p14="http://schemas.microsoft.com/office/powerpoint/2010/main" val="3389804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mp3"/><Relationship Id="rId7" Type="http://schemas.openxmlformats.org/officeDocument/2006/relationships/slideLayout" Target="../slideLayouts/slideLayout2.xml"/><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8.png"/><Relationship Id="rId5" Type="http://schemas.microsoft.com/office/2007/relationships/media" Target="../media/media3.mp3"/><Relationship Id="rId10" Type="http://schemas.openxmlformats.org/officeDocument/2006/relationships/image" Target="../media/image7.PNG"/><Relationship Id="rId4" Type="http://schemas.openxmlformats.org/officeDocument/2006/relationships/audio" Target="../media/media2.mp3"/><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ực ngộ nghĩnh với bộ hình nền Powerpoint về các nhân vật hoạt hình | Hình  nền, Hoạt hình, Sách nghệ thu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94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1033" y="666750"/>
            <a:ext cx="797583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Một</a:t>
            </a: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ngày</a:t>
            </a: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ở </a:t>
            </a:r>
            <a:r>
              <a:rPr lang="en-US"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trường</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6" name="TextBox 5"/>
          <p:cNvSpPr txBox="1"/>
          <p:nvPr/>
        </p:nvSpPr>
        <p:spPr>
          <a:xfrm>
            <a:off x="701032" y="1935939"/>
            <a:ext cx="8290567" cy="1077218"/>
          </a:xfrm>
          <a:prstGeom prst="rect">
            <a:avLst/>
          </a:prstGeom>
          <a:noFill/>
        </p:spPr>
        <p:txBody>
          <a:bodyPr wrap="square" rtlCol="0">
            <a:spAutoFit/>
          </a:bodyPr>
          <a:lstStyle/>
          <a:p>
            <a:r>
              <a:rPr lang="en-US" sz="3200" dirty="0" err="1" smtClean="0">
                <a:solidFill>
                  <a:srgbClr val="FF0000"/>
                </a:solidFill>
                <a:latin typeface="Times New Roman" pitchFamily="18" charset="0"/>
                <a:cs typeface="Times New Roman" pitchFamily="18" charset="0"/>
              </a:rPr>
              <a:t>Hoạt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động</a:t>
            </a:r>
            <a:r>
              <a:rPr lang="en-US" sz="3200" dirty="0" smtClean="0">
                <a:solidFill>
                  <a:srgbClr val="FF0000"/>
                </a:solidFill>
                <a:latin typeface="Times New Roman" pitchFamily="18" charset="0"/>
                <a:cs typeface="Times New Roman" pitchFamily="18" charset="0"/>
              </a:rPr>
              <a:t> 1: </a:t>
            </a:r>
            <a:r>
              <a:rPr lang="en-US" sz="3200" dirty="0" err="1" smtClean="0">
                <a:solidFill>
                  <a:srgbClr val="FF0000"/>
                </a:solidFill>
                <a:latin typeface="Times New Roman" pitchFamily="18" charset="0"/>
                <a:cs typeface="Times New Roman" pitchFamily="18" charset="0"/>
              </a:rPr>
              <a:t>Trò</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bạn</a:t>
            </a:r>
            <a:endParaRPr lang="en-US"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Hoạt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động</a:t>
            </a:r>
            <a:r>
              <a:rPr lang="en-US" sz="3200" dirty="0" smtClean="0">
                <a:solidFill>
                  <a:srgbClr val="FF0000"/>
                </a:solidFill>
                <a:latin typeface="Times New Roman" pitchFamily="18" charset="0"/>
                <a:cs typeface="Times New Roman" pitchFamily="18" charset="0"/>
              </a:rPr>
              <a:t> 2:Tìm </a:t>
            </a:r>
            <a:r>
              <a:rPr lang="en-US" sz="3200" dirty="0" err="1" smtClean="0">
                <a:solidFill>
                  <a:srgbClr val="FF0000"/>
                </a:solidFill>
                <a:latin typeface="Times New Roman" pitchFamily="18" charset="0"/>
                <a:cs typeface="Times New Roman" pitchFamily="18" charset="0"/>
              </a:rPr>
              <a:t>hiểu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ngày</a:t>
            </a:r>
            <a:r>
              <a:rPr lang="en-US" sz="3200" dirty="0" smtClean="0">
                <a:solidFill>
                  <a:srgbClr val="FF0000"/>
                </a:solidFill>
                <a:latin typeface="Times New Roman" pitchFamily="18" charset="0"/>
                <a:cs typeface="Times New Roman" pitchFamily="18" charset="0"/>
              </a:rPr>
              <a:t> ở </a:t>
            </a:r>
            <a:r>
              <a:rPr lang="en-US" sz="3200" dirty="0" err="1" smtClean="0">
                <a:solidFill>
                  <a:srgbClr val="FF0000"/>
                </a:solidFill>
                <a:latin typeface="Times New Roman" pitchFamily="18" charset="0"/>
                <a:cs typeface="Times New Roman" pitchFamily="18" charset="0"/>
              </a:rPr>
              <a:t>trường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1599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00"/>
                </a:solidFill>
                <a:latin typeface="Times New Roman" pitchFamily="18" charset="0"/>
                <a:cs typeface="Times New Roman" pitchFamily="18" charset="0"/>
              </a:rPr>
              <a:t>Hoạt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động</a:t>
            </a:r>
            <a:r>
              <a:rPr lang="en-US" dirty="0" smtClean="0">
                <a:solidFill>
                  <a:srgbClr val="FF0000"/>
                </a:solidFill>
                <a:latin typeface="Times New Roman" pitchFamily="18" charset="0"/>
                <a:cs typeface="Times New Roman" pitchFamily="18" charset="0"/>
              </a:rPr>
              <a:t> 1: </a:t>
            </a:r>
            <a:r>
              <a:rPr lang="en-US" dirty="0" err="1" smtClean="0">
                <a:solidFill>
                  <a:srgbClr val="FF0000"/>
                </a:solidFill>
                <a:latin typeface="Times New Roman" pitchFamily="18" charset="0"/>
                <a:cs typeface="Times New Roman" pitchFamily="18" charset="0"/>
              </a:rPr>
              <a:t>Trò</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chơi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Kết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bạn</a:t>
            </a:r>
            <a:r>
              <a:rPr lang="en-US" dirty="0" smtClean="0">
                <a:solidFill>
                  <a:srgbClr val="FF0000"/>
                </a:solidFill>
                <a:latin typeface="Times New Roman" pitchFamily="18" charset="0"/>
                <a:cs typeface="Times New Roman" pitchFamily="18" charset="0"/>
              </a:rPr>
              <a:t/>
            </a:r>
            <a:br>
              <a:rPr lang="en-US" dirty="0" smtClean="0">
                <a:solidFill>
                  <a:srgbClr val="FF0000"/>
                </a:solidFill>
                <a:latin typeface="Times New Roman" pitchFamily="18" charset="0"/>
                <a:cs typeface="Times New Roman" pitchFamily="18" charset="0"/>
              </a:rPr>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8" y="666750"/>
            <a:ext cx="9144000" cy="4343400"/>
          </a:xfrm>
        </p:spPr>
      </p:pic>
    </p:spTree>
    <p:extLst>
      <p:ext uri="{BB962C8B-B14F-4D97-AF65-F5344CB8AC3E}">
        <p14:creationId xmlns:p14="http://schemas.microsoft.com/office/powerpoint/2010/main" val="4146143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ground là gì? 1001 các hình Background đẹp cho powerpoint 2019 | Power  points, Hình ảnh, Hình n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6" y="0"/>
            <a:ext cx="9144000" cy="51101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9670" y="816141"/>
            <a:ext cx="5791200" cy="1077218"/>
          </a:xfrm>
          <a:prstGeom prst="rect">
            <a:avLst/>
          </a:prstGeom>
        </p:spPr>
        <p:txBody>
          <a:bodyPr wrap="square">
            <a:spAutoFit/>
          </a:bodyPr>
          <a:lstStyle/>
          <a:p>
            <a:r>
              <a:rPr lang="en-US" sz="3200" b="1" dirty="0" smtClean="0">
                <a:solidFill>
                  <a:srgbClr val="7030A0"/>
                </a:solidFill>
                <a:latin typeface="Times New Roman" pitchFamily="18" charset="0"/>
                <a:cs typeface="Times New Roman" pitchFamily="18" charset="0"/>
              </a:rPr>
              <a:t>1.Em </a:t>
            </a:r>
            <a:r>
              <a:rPr lang="en-US" sz="3200" b="1" dirty="0" err="1" smtClean="0">
                <a:solidFill>
                  <a:srgbClr val="7030A0"/>
                </a:solidFill>
                <a:latin typeface="Times New Roman" pitchFamily="18" charset="0"/>
                <a:cs typeface="Times New Roman" pitchFamily="18" charset="0"/>
              </a:rPr>
              <a:t>có</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vui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khi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tham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gia</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trò</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chơi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này</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không</a:t>
            </a:r>
            <a:r>
              <a:rPr lang="en-US" sz="3200" b="1" dirty="0" smtClean="0">
                <a:solidFill>
                  <a:srgbClr val="7030A0"/>
                </a:solidFill>
                <a:latin typeface="Times New Roman" pitchFamily="18" charset="0"/>
                <a:cs typeface="Times New Roman" pitchFamily="18" charset="0"/>
              </a:rPr>
              <a:t>? </a:t>
            </a:r>
          </a:p>
        </p:txBody>
      </p:sp>
      <p:sp>
        <p:nvSpPr>
          <p:cNvPr id="5" name="Rectangle 4"/>
          <p:cNvSpPr/>
          <p:nvPr/>
        </p:nvSpPr>
        <p:spPr>
          <a:xfrm>
            <a:off x="950452" y="3704332"/>
            <a:ext cx="6913418" cy="1077218"/>
          </a:xfrm>
          <a:prstGeom prst="rect">
            <a:avLst/>
          </a:prstGeom>
        </p:spPr>
        <p:txBody>
          <a:bodyPr wrap="square">
            <a:spAutoFit/>
          </a:bodyPr>
          <a:lstStyle/>
          <a:p>
            <a:r>
              <a:rPr lang="en-US" sz="3200" b="1" dirty="0" smtClean="0">
                <a:solidFill>
                  <a:srgbClr val="7030A0"/>
                </a:solidFill>
                <a:latin typeface="Times New Roman" pitchFamily="18" charset="0"/>
                <a:cs typeface="Times New Roman" pitchFamily="18" charset="0"/>
              </a:rPr>
              <a:t>4.Khi </a:t>
            </a:r>
            <a:r>
              <a:rPr lang="en-US" sz="3200" b="1" dirty="0" err="1" smtClean="0">
                <a:solidFill>
                  <a:srgbClr val="7030A0"/>
                </a:solidFill>
                <a:latin typeface="Times New Roman" pitchFamily="18" charset="0"/>
                <a:cs typeface="Times New Roman" pitchFamily="18" charset="0"/>
              </a:rPr>
              <a:t>có</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bạn</a:t>
            </a:r>
            <a:r>
              <a:rPr lang="en-US" sz="3200" b="1" dirty="0" smtClean="0">
                <a:solidFill>
                  <a:srgbClr val="7030A0"/>
                </a:solidFill>
                <a:latin typeface="Times New Roman" pitchFamily="18" charset="0"/>
                <a:cs typeface="Times New Roman" pitchFamily="18" charset="0"/>
              </a:rPr>
              <a:t> ở </a:t>
            </a:r>
            <a:r>
              <a:rPr lang="en-US" sz="3200" b="1" dirty="0" err="1" smtClean="0">
                <a:solidFill>
                  <a:srgbClr val="7030A0"/>
                </a:solidFill>
                <a:latin typeface="Times New Roman" pitchFamily="18" charset="0"/>
                <a:cs typeface="Times New Roman" pitchFamily="18" charset="0"/>
              </a:rPr>
              <a:t>trường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em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và</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bạn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có</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thể</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cùng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nhau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làm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những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việc</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gì</a:t>
            </a:r>
            <a:r>
              <a:rPr lang="en-US" sz="3200" b="1" dirty="0" smtClean="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p:txBody>
      </p:sp>
      <p:sp>
        <p:nvSpPr>
          <p:cNvPr id="6" name="Rectangle 5"/>
          <p:cNvSpPr/>
          <p:nvPr/>
        </p:nvSpPr>
        <p:spPr>
          <a:xfrm>
            <a:off x="914400" y="1768986"/>
            <a:ext cx="6736139" cy="584775"/>
          </a:xfrm>
          <a:prstGeom prst="rect">
            <a:avLst/>
          </a:prstGeom>
        </p:spPr>
        <p:txBody>
          <a:bodyPr wrap="none">
            <a:spAutoFit/>
          </a:bodyPr>
          <a:lstStyle/>
          <a:p>
            <a:r>
              <a:rPr lang="en-US" sz="3200" b="1" dirty="0" smtClean="0">
                <a:solidFill>
                  <a:srgbClr val="7030A0"/>
                </a:solidFill>
                <a:latin typeface="Times New Roman" pitchFamily="18" charset="0"/>
                <a:cs typeface="Times New Roman" pitchFamily="18" charset="0"/>
              </a:rPr>
              <a:t>2.Em </a:t>
            </a:r>
            <a:r>
              <a:rPr lang="en-US" sz="3200" b="1" dirty="0" err="1" smtClean="0">
                <a:solidFill>
                  <a:srgbClr val="7030A0"/>
                </a:solidFill>
                <a:latin typeface="Times New Roman" pitchFamily="18" charset="0"/>
                <a:cs typeface="Times New Roman" pitchFamily="18" charset="0"/>
              </a:rPr>
              <a:t>có</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bị</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thua</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cuộc</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lần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nào</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không</a:t>
            </a:r>
            <a:r>
              <a:rPr lang="en-US" sz="3200" b="1" dirty="0" smtClean="0">
                <a:solidFill>
                  <a:srgbClr val="7030A0"/>
                </a:solidFill>
                <a:latin typeface="Times New Roman" pitchFamily="18" charset="0"/>
                <a:cs typeface="Times New Roman" pitchFamily="18" charset="0"/>
              </a:rPr>
              <a:t>? </a:t>
            </a:r>
          </a:p>
        </p:txBody>
      </p:sp>
      <p:sp>
        <p:nvSpPr>
          <p:cNvPr id="7" name="Rectangle 6"/>
          <p:cNvSpPr/>
          <p:nvPr/>
        </p:nvSpPr>
        <p:spPr>
          <a:xfrm>
            <a:off x="950452" y="2320319"/>
            <a:ext cx="7364682" cy="1569660"/>
          </a:xfrm>
          <a:prstGeom prst="rect">
            <a:avLst/>
          </a:prstGeom>
        </p:spPr>
        <p:txBody>
          <a:bodyPr wrap="square">
            <a:spAutoFit/>
          </a:bodyPr>
          <a:lstStyle/>
          <a:p>
            <a:r>
              <a:rPr lang="en-US" sz="3200" b="1" dirty="0" smtClean="0">
                <a:solidFill>
                  <a:srgbClr val="7030A0"/>
                </a:solidFill>
                <a:latin typeface="Times New Roman" pitchFamily="18" charset="0"/>
                <a:cs typeface="Times New Roman" pitchFamily="18" charset="0"/>
              </a:rPr>
              <a:t>3.Khi </a:t>
            </a:r>
            <a:r>
              <a:rPr lang="en-US" sz="3200" b="1" dirty="0" err="1" smtClean="0">
                <a:solidFill>
                  <a:srgbClr val="7030A0"/>
                </a:solidFill>
                <a:latin typeface="Times New Roman" pitchFamily="18" charset="0"/>
                <a:cs typeface="Times New Roman" pitchFamily="18" charset="0"/>
              </a:rPr>
              <a:t>các</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bạn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đều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có</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nhóm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kết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bạn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mà</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em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không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có</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thì</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em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có</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cảm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xúc</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như</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thế</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nào</a:t>
            </a:r>
            <a:r>
              <a:rPr lang="en-US" sz="3200" b="1" dirty="0" smtClean="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325861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2" y="1"/>
            <a:ext cx="914301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438150"/>
            <a:ext cx="8229600" cy="3394472"/>
          </a:xfrm>
        </p:spPr>
        <p:txBody>
          <a:bodyPr>
            <a:normAutofit fontScale="92500" lnSpcReduction="20000"/>
          </a:bodyPr>
          <a:lstStyle/>
          <a:p>
            <a:pPr marL="0" indent="0">
              <a:buNone/>
            </a:pPr>
            <a:r>
              <a:rPr lang="vi-VN" dirty="0">
                <a:solidFill>
                  <a:srgbClr val="FF0000"/>
                </a:solidFill>
              </a:rPr>
              <a:t>* Kết luận</a:t>
            </a:r>
            <a:r>
              <a:rPr lang="vi-VN" dirty="0" smtClean="0">
                <a:solidFill>
                  <a:srgbClr val="FF0000"/>
                </a:solidFill>
              </a:rPr>
              <a:t>:</a:t>
            </a:r>
            <a:endParaRPr lang="en-US" dirty="0" smtClean="0"/>
          </a:p>
          <a:p>
            <a:pPr marL="0" indent="0">
              <a:buNone/>
            </a:pPr>
            <a:r>
              <a:rPr lang="vi-VN" dirty="0" smtClean="0"/>
              <a:t>Khi </a:t>
            </a:r>
            <a:r>
              <a:rPr lang="vi-VN" dirty="0"/>
              <a:t>ở trường, em và bạn cùng nhau tham gia nhiều hoạt động khác nhau như: cùng nhau thảo luận nhóm để học tập trong các tiết học, giúp đỡ nhau khi gặp bài khó, cùng nhau tham gia các trò chơi trong các giờ nghỉ giữa giờ. Có bạn, chúng em học</a:t>
            </a:r>
            <a:endParaRPr lang="en-US" dirty="0"/>
          </a:p>
          <a:p>
            <a:pPr marL="0" indent="0">
              <a:buNone/>
            </a:pPr>
            <a:r>
              <a:rPr lang="vi-VN" dirty="0" smtClean="0"/>
              <a:t>tốt </a:t>
            </a:r>
            <a:r>
              <a:rPr lang="vi-VN" dirty="0"/>
              <a:t>hơn; có bạn, chúng em sẽ vui hơn.</a:t>
            </a:r>
            <a:endParaRPr lang="en-US" dirty="0"/>
          </a:p>
        </p:txBody>
      </p:sp>
    </p:spTree>
    <p:extLst>
      <p:ext uri="{BB962C8B-B14F-4D97-AF65-F5344CB8AC3E}">
        <p14:creationId xmlns:p14="http://schemas.microsoft.com/office/powerpoint/2010/main" val="16261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45"/>
            <a:ext cx="9144000" cy="857250"/>
          </a:xfrm>
        </p:spPr>
        <p:txBody>
          <a:bodyPr>
            <a:noAutofit/>
          </a:bodyPr>
          <a:lstStyle/>
          <a:p>
            <a:r>
              <a:rPr lang="en-US" sz="3200" dirty="0" err="1" smtClean="0">
                <a:solidFill>
                  <a:srgbClr val="FF0000"/>
                </a:solidFill>
                <a:latin typeface="Times New Roman" pitchFamily="18" charset="0"/>
                <a:cs typeface="Times New Roman" pitchFamily="18" charset="0"/>
              </a:rPr>
              <a:t>Hoạt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động</a:t>
            </a:r>
            <a:r>
              <a:rPr lang="en-US" sz="3200" dirty="0" smtClean="0">
                <a:solidFill>
                  <a:srgbClr val="FF0000"/>
                </a:solidFill>
                <a:latin typeface="Times New Roman" pitchFamily="18" charset="0"/>
                <a:cs typeface="Times New Roman" pitchFamily="18" charset="0"/>
              </a:rPr>
              <a:t> 2:Tìm </a:t>
            </a:r>
            <a:r>
              <a:rPr lang="en-US" sz="3200" dirty="0" err="1" smtClean="0">
                <a:solidFill>
                  <a:srgbClr val="FF0000"/>
                </a:solidFill>
                <a:latin typeface="Times New Roman" pitchFamily="18" charset="0"/>
                <a:cs typeface="Times New Roman" pitchFamily="18" charset="0"/>
              </a:rPr>
              <a:t>hiểu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ngày</a:t>
            </a:r>
            <a:r>
              <a:rPr lang="en-US" sz="3200" dirty="0" smtClean="0">
                <a:solidFill>
                  <a:srgbClr val="FF0000"/>
                </a:solidFill>
                <a:latin typeface="Times New Roman" pitchFamily="18" charset="0"/>
                <a:cs typeface="Times New Roman" pitchFamily="18" charset="0"/>
              </a:rPr>
              <a:t> ở </a:t>
            </a:r>
            <a:r>
              <a:rPr lang="en-US" sz="3200" dirty="0" err="1" smtClean="0">
                <a:solidFill>
                  <a:srgbClr val="FF0000"/>
                </a:solidFill>
                <a:latin typeface="Times New Roman" pitchFamily="18" charset="0"/>
                <a:cs typeface="Times New Roman" pitchFamily="18" charset="0"/>
              </a:rPr>
              <a:t>trường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endParaRPr lang="en-US" sz="3200" dirty="0"/>
          </a:p>
        </p:txBody>
      </p:sp>
      <p:pic>
        <p:nvPicPr>
          <p:cNvPr id="4" name="Content Placeholder 3"/>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0" y="666750"/>
            <a:ext cx="3733800" cy="2251858"/>
          </a:xfr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2955718"/>
            <a:ext cx="4572000" cy="2172689"/>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29200" y="2918608"/>
            <a:ext cx="3810000" cy="2209800"/>
          </a:xfrm>
          <a:prstGeom prst="rect">
            <a:avLst/>
          </a:prstGeom>
        </p:spPr>
      </p:pic>
      <p:sp>
        <p:nvSpPr>
          <p:cNvPr id="7" name="Rectangle 6"/>
          <p:cNvSpPr/>
          <p:nvPr/>
        </p:nvSpPr>
        <p:spPr>
          <a:xfrm>
            <a:off x="3810000" y="971550"/>
            <a:ext cx="4876800" cy="1815882"/>
          </a:xfrm>
          <a:prstGeom prst="rect">
            <a:avLst/>
          </a:prstGeom>
        </p:spPr>
        <p:txBody>
          <a:bodyPr wrap="square">
            <a:spAutoFit/>
          </a:bodyPr>
          <a:lstStyle/>
          <a:p>
            <a:pPr lvl="0" fontAlgn="base"/>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0" fontAlgn="base"/>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ích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pic>
        <p:nvPicPr>
          <p:cNvPr id="8" name="CloudBook.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334000" y="4476750"/>
            <a:ext cx="609600" cy="609600"/>
          </a:xfrm>
          <a:prstGeom prst="rect">
            <a:avLst/>
          </a:prstGeom>
        </p:spPr>
      </p:pic>
      <p:pic>
        <p:nvPicPr>
          <p:cNvPr id="9" name="CloudBook_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81000" y="2346118"/>
            <a:ext cx="609600" cy="609600"/>
          </a:xfrm>
          <a:prstGeom prst="rect">
            <a:avLst/>
          </a:prstGeom>
        </p:spPr>
      </p:pic>
      <p:pic>
        <p:nvPicPr>
          <p:cNvPr id="11" name="CloudBook_4.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35577" y="4572247"/>
            <a:ext cx="609600" cy="609600"/>
          </a:xfrm>
          <a:prstGeom prst="rect">
            <a:avLst/>
          </a:prstGeom>
        </p:spPr>
      </p:pic>
    </p:spTree>
    <p:extLst>
      <p:ext uri="{BB962C8B-B14F-4D97-AF65-F5344CB8AC3E}">
        <p14:creationId xmlns:p14="http://schemas.microsoft.com/office/powerpoint/2010/main" val="102649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8"/>
                </p:tgtEl>
              </p:cMediaNode>
            </p:audio>
            <p:audio>
              <p:cMediaNode vol="80000">
                <p:cTn id="37" fill="hold" display="0">
                  <p:stCondLst>
                    <p:cond delay="indefinite"/>
                  </p:stCondLst>
                  <p:endCondLst>
                    <p:cond evt="onStopAudio" delay="0">
                      <p:tgtEl>
                        <p:sldTgt/>
                      </p:tgtEl>
                    </p:cond>
                  </p:endCondLst>
                </p:cTn>
                <p:tgtEl>
                  <p:spTgt spid="9"/>
                </p:tgtEl>
              </p:cMediaNode>
            </p:audio>
            <p:audio>
              <p:cMediaNode vol="80000">
                <p:cTn id="38" fill="hold" display="0">
                  <p:stCondLst>
                    <p:cond delay="indefinite"/>
                  </p:stCondLst>
                  <p:endCondLst>
                    <p:cond evt="onStopAudio" delay="0">
                      <p:tgtEl>
                        <p:sldTgt/>
                      </p:tgtEl>
                    </p:cond>
                  </p:endCondLst>
                </p:cTn>
                <p:tgtEl>
                  <p:spTgt spid="11"/>
                </p:tgtEl>
              </p:cMediaNode>
            </p:audio>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9261" y="2216055"/>
            <a:ext cx="2705478" cy="1362265"/>
          </a:xfrm>
        </p:spPr>
      </p:pic>
      <p:sp>
        <p:nvSpPr>
          <p:cNvPr id="2" name="Title 1"/>
          <p:cNvSpPr>
            <a:spLocks noGrp="1"/>
          </p:cNvSpPr>
          <p:nvPr>
            <p:ph type="title"/>
          </p:nvPr>
        </p:nvSpPr>
        <p:spPr/>
        <p:txBody>
          <a:bodyPr/>
          <a:lstStyle/>
          <a:p>
            <a:endParaRPr lang="en-US"/>
          </a:p>
        </p:txBody>
      </p:sp>
      <p:pic>
        <p:nvPicPr>
          <p:cNvPr id="3074" name="Picture 2" descr="25 hình nền trường học cực cool, cực độc đ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91600" cy="511010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295400" y="819150"/>
            <a:ext cx="6705600" cy="2895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en-US" sz="3200" b="1" dirty="0" err="1" smtClean="0">
                <a:solidFill>
                  <a:schemeClr val="tx1"/>
                </a:solidFill>
                <a:latin typeface="Times New Roman" pitchFamily="18" charset="0"/>
                <a:cs typeface="Times New Roman" pitchFamily="18" charset="0"/>
              </a:rPr>
              <a:t>Em</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cùng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các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bạn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tham</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gia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những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hoạt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động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nào</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khi</a:t>
            </a:r>
            <a:r>
              <a:rPr lang="en-US" sz="3200" b="1" dirty="0" smtClean="0">
                <a:solidFill>
                  <a:schemeClr val="tx1"/>
                </a:solidFill>
                <a:latin typeface="Times New Roman" pitchFamily="18" charset="0"/>
                <a:cs typeface="Times New Roman" pitchFamily="18" charset="0"/>
              </a:rPr>
              <a:t> ở </a:t>
            </a:r>
            <a:r>
              <a:rPr lang="en-US" sz="3200" b="1" dirty="0" err="1" smtClean="0">
                <a:solidFill>
                  <a:schemeClr val="tx1"/>
                </a:solidFill>
                <a:latin typeface="Times New Roman" pitchFamily="18" charset="0"/>
                <a:cs typeface="Times New Roman" pitchFamily="18" charset="0"/>
              </a:rPr>
              <a:t>trường</a:t>
            </a:r>
            <a:r>
              <a:rPr lang="en-US" sz="3200" b="1" dirty="0" smtClean="0">
                <a:solidFill>
                  <a:schemeClr val="tx1"/>
                </a:solidFill>
                <a:latin typeface="Times New Roman" pitchFamily="18" charset="0"/>
                <a:cs typeface="Times New Roman" pitchFamily="18" charset="0"/>
              </a:rPr>
              <a:t>?</a:t>
            </a:r>
          </a:p>
          <a:p>
            <a:pPr marL="285750" indent="-285750" algn="just">
              <a:buFontTx/>
              <a:buChar char="-"/>
            </a:pPr>
            <a:r>
              <a:rPr lang="en-US" sz="3200" b="1" dirty="0" err="1">
                <a:solidFill>
                  <a:schemeClr val="tx1"/>
                </a:solidFill>
                <a:latin typeface="Times New Roman" pitchFamily="18" charset="0"/>
                <a:cs typeface="Times New Roman" pitchFamily="18" charset="0"/>
              </a:rPr>
              <a:t>Việc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em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mang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lại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ích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lợi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gì</a:t>
            </a:r>
            <a:r>
              <a:rPr lang="en-US" sz="3200" b="1" dirty="0">
                <a:solidFill>
                  <a:schemeClr val="tx1"/>
                </a:solidFill>
                <a:latin typeface="Times New Roman" pitchFamily="18" charset="0"/>
                <a:cs typeface="Times New Roman" pitchFamily="18" charset="0"/>
              </a:rPr>
              <a:t>?</a:t>
            </a:r>
            <a:endParaRPr lang="en-US" sz="3200" b="1" dirty="0" smtClean="0">
              <a:solidFill>
                <a:schemeClr val="tx1"/>
              </a:solidFill>
              <a:latin typeface="Times New Roman" pitchFamily="18" charset="0"/>
              <a:cs typeface="Times New Roman" pitchFamily="18" charset="0"/>
            </a:endParaRPr>
          </a:p>
          <a:p>
            <a:pPr marL="285750" indent="-285750" algn="just">
              <a:buFontTx/>
              <a:buChar char="-"/>
            </a:pPr>
            <a:r>
              <a:rPr lang="en-US" sz="3200" b="1" dirty="0" smtClean="0">
                <a:solidFill>
                  <a:schemeClr val="tx1"/>
                </a:solidFill>
                <a:latin typeface="Times New Roman" pitchFamily="18" charset="0"/>
                <a:cs typeface="Times New Roman" pitchFamily="18" charset="0"/>
              </a:rPr>
              <a:t>Chia </a:t>
            </a:r>
            <a:r>
              <a:rPr lang="en-US" sz="3200" b="1" dirty="0" err="1" smtClean="0">
                <a:solidFill>
                  <a:schemeClr val="tx1"/>
                </a:solidFill>
                <a:latin typeface="Times New Roman" pitchFamily="18" charset="0"/>
                <a:cs typeface="Times New Roman" pitchFamily="18" charset="0"/>
              </a:rPr>
              <a:t>sẻ</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cảm</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xúc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của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em</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khi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tham</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gia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các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hoạt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động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đó</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
        <p:nvSpPr>
          <p:cNvPr id="8" name="TextBox 7"/>
          <p:cNvSpPr txBox="1"/>
          <p:nvPr/>
        </p:nvSpPr>
        <p:spPr>
          <a:xfrm>
            <a:off x="1905000" y="1047750"/>
            <a:ext cx="1524000" cy="369332"/>
          </a:xfrm>
          <a:prstGeom prst="rect">
            <a:avLst/>
          </a:prstGeom>
          <a:noFill/>
        </p:spPr>
        <p:txBody>
          <a:bodyPr wrap="square" rtlCol="0">
            <a:spAutoFit/>
          </a:bodyPr>
          <a:lstStyle/>
          <a:p>
            <a:endParaRPr lang="en-US" dirty="0"/>
          </a:p>
        </p:txBody>
      </p:sp>
      <p:sp>
        <p:nvSpPr>
          <p:cNvPr id="9" name="TextBox 8"/>
          <p:cNvSpPr txBox="1"/>
          <p:nvPr/>
        </p:nvSpPr>
        <p:spPr>
          <a:xfrm>
            <a:off x="1774371" y="295930"/>
            <a:ext cx="2743200" cy="523220"/>
          </a:xfrm>
          <a:prstGeom prst="rect">
            <a:avLst/>
          </a:prstGeom>
          <a:solidFill>
            <a:schemeClr val="accent6">
              <a:lumMod val="60000"/>
              <a:lumOff val="40000"/>
            </a:schemeClr>
          </a:solidFill>
          <a:ln>
            <a:solidFill>
              <a:schemeClr val="accent1"/>
            </a:solidFill>
          </a:ln>
        </p:spPr>
        <p:txBody>
          <a:bodyPr wrap="square" rtlCol="0">
            <a:spAutoFit/>
          </a:bodyPr>
          <a:lstStyle/>
          <a:p>
            <a:r>
              <a:rPr lang="en-US" sz="2800" dirty="0" err="1" smtClean="0">
                <a:solidFill>
                  <a:srgbClr val="FF0000"/>
                </a:solidFill>
                <a:latin typeface="Times New Roman" pitchFamily="18" charset="0"/>
                <a:cs typeface="Times New Roman" pitchFamily="18" charset="0"/>
              </a:rPr>
              <a:t>Thảo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luận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8381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Bé tập kỹ năng tự phục vụ trong ăn u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546"/>
            <a:ext cx="3124200" cy="234296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ở Giáo Dục Và Đào Tạo Vĩnh Phú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940" y="19546"/>
            <a:ext cx="2996954" cy="234512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ác hoạt động vui chơi cho trẻ tại Trường mầm non Thanh Bình -  nhaoxahoithienp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9546"/>
            <a:ext cx="2667000" cy="234296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ọc sinh Ngôi Sao Hà Nội tích cực tham gia dự án bảo vệ môi trường Green B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8" y="2498024"/>
            <a:ext cx="3135086" cy="264547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XÂY DỰNG TRƯỜNG LỚP XANH-SẠCH-ĐẸ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2691" y="2498025"/>
            <a:ext cx="3251860" cy="255305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Quy trình tổ chức hiệu quả buổi chào cờ đầu tuần - HoaTieu.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2435555"/>
            <a:ext cx="2743200" cy="2615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45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ppt_x"/>
                                          </p:val>
                                        </p:tav>
                                        <p:tav tm="100000">
                                          <p:val>
                                            <p:strVal val="#ppt_x"/>
                                          </p:val>
                                        </p:tav>
                                      </p:tavLst>
                                    </p:anim>
                                    <p:anim calcmode="lin" valueType="num">
                                      <p:cBhvr additive="base">
                                        <p:cTn id="8" dur="500" fill="hold"/>
                                        <p:tgtEl>
                                          <p:spTgt spid="4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4"/>
                                        </p:tgtEl>
                                        <p:attrNameLst>
                                          <p:attrName>style.visibility</p:attrName>
                                        </p:attrNameLst>
                                      </p:cBhvr>
                                      <p:to>
                                        <p:strVal val="visible"/>
                                      </p:to>
                                    </p:set>
                                    <p:anim calcmode="lin" valueType="num">
                                      <p:cBhvr additive="base">
                                        <p:cTn id="11" dur="500" fill="hold"/>
                                        <p:tgtEl>
                                          <p:spTgt spid="4104"/>
                                        </p:tgtEl>
                                        <p:attrNameLst>
                                          <p:attrName>ppt_x</p:attrName>
                                        </p:attrNameLst>
                                      </p:cBhvr>
                                      <p:tavLst>
                                        <p:tav tm="0">
                                          <p:val>
                                            <p:strVal val="#ppt_x"/>
                                          </p:val>
                                        </p:tav>
                                        <p:tav tm="100000">
                                          <p:val>
                                            <p:strVal val="#ppt_x"/>
                                          </p:val>
                                        </p:tav>
                                      </p:tavLst>
                                    </p:anim>
                                    <p:anim calcmode="lin" valueType="num">
                                      <p:cBhvr additive="base">
                                        <p:cTn id="12" dur="500" fill="hold"/>
                                        <p:tgtEl>
                                          <p:spTgt spid="4104"/>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106"/>
                                        </p:tgtEl>
                                        <p:attrNameLst>
                                          <p:attrName>style.visibility</p:attrName>
                                        </p:attrNameLst>
                                      </p:cBhvr>
                                      <p:to>
                                        <p:strVal val="visible"/>
                                      </p:to>
                                    </p:set>
                                    <p:animEffect transition="in" filter="fade">
                                      <p:cBhvr>
                                        <p:cTn id="15" dur="1000"/>
                                        <p:tgtEl>
                                          <p:spTgt spid="4106"/>
                                        </p:tgtEl>
                                      </p:cBhvr>
                                    </p:animEffect>
                                    <p:anim calcmode="lin" valueType="num">
                                      <p:cBhvr>
                                        <p:cTn id="16" dur="1000" fill="hold"/>
                                        <p:tgtEl>
                                          <p:spTgt spid="4106"/>
                                        </p:tgtEl>
                                        <p:attrNameLst>
                                          <p:attrName>ppt_x</p:attrName>
                                        </p:attrNameLst>
                                      </p:cBhvr>
                                      <p:tavLst>
                                        <p:tav tm="0">
                                          <p:val>
                                            <p:strVal val="#ppt_x"/>
                                          </p:val>
                                        </p:tav>
                                        <p:tav tm="100000">
                                          <p:val>
                                            <p:strVal val="#ppt_x"/>
                                          </p:val>
                                        </p:tav>
                                      </p:tavLst>
                                    </p:anim>
                                    <p:anim calcmode="lin" valueType="num">
                                      <p:cBhvr>
                                        <p:cTn id="17" dur="1000" fill="hold"/>
                                        <p:tgtEl>
                                          <p:spTgt spid="4106"/>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0"/>
                                  </p:stCondLst>
                                  <p:childTnLst>
                                    <p:set>
                                      <p:cBhvr>
                                        <p:cTn id="19" dur="1" fill="hold">
                                          <p:stCondLst>
                                            <p:cond delay="0"/>
                                          </p:stCondLst>
                                        </p:cTn>
                                        <p:tgtEl>
                                          <p:spTgt spid="4110"/>
                                        </p:tgtEl>
                                        <p:attrNameLst>
                                          <p:attrName>style.visibility</p:attrName>
                                        </p:attrNameLst>
                                      </p:cBhvr>
                                      <p:to>
                                        <p:strVal val="visible"/>
                                      </p:to>
                                    </p:set>
                                    <p:animEffect transition="in" filter="wipe(down)">
                                      <p:cBhvr>
                                        <p:cTn id="20" dur="500"/>
                                        <p:tgtEl>
                                          <p:spTgt spid="4110"/>
                                        </p:tgtEl>
                                      </p:cBhvr>
                                    </p:animEffect>
                                  </p:childTnLst>
                                </p:cTn>
                              </p:par>
                              <p:par>
                                <p:cTn id="21" presetID="21" presetClass="entr" presetSubtype="1" fill="hold" nodeType="withEffect">
                                  <p:stCondLst>
                                    <p:cond delay="0"/>
                                  </p:stCondLst>
                                  <p:childTnLst>
                                    <p:set>
                                      <p:cBhvr>
                                        <p:cTn id="22" dur="1" fill="hold">
                                          <p:stCondLst>
                                            <p:cond delay="0"/>
                                          </p:stCondLst>
                                        </p:cTn>
                                        <p:tgtEl>
                                          <p:spTgt spid="4112"/>
                                        </p:tgtEl>
                                        <p:attrNameLst>
                                          <p:attrName>style.visibility</p:attrName>
                                        </p:attrNameLst>
                                      </p:cBhvr>
                                      <p:to>
                                        <p:strVal val="visible"/>
                                      </p:to>
                                    </p:set>
                                    <p:animEffect transition="in" filter="wheel(1)">
                                      <p:cBhvr>
                                        <p:cTn id="23" dur="20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Tải +999 Hình Nền Powerpoint Hoa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0"/>
            <a:ext cx="9130145" cy="51511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819399" y="0"/>
            <a:ext cx="6324599" cy="4594623"/>
          </a:xfrm>
        </p:spPr>
        <p:txBody>
          <a:bodyPr>
            <a:noAutofit/>
          </a:bodyPr>
          <a:lstStyle/>
          <a:p>
            <a:pPr marL="0" indent="0">
              <a:buNone/>
            </a:pPr>
            <a:r>
              <a:rPr lang="vi-VN" dirty="0">
                <a:solidFill>
                  <a:srgbClr val="FF0000"/>
                </a:solidFill>
                <a:latin typeface="+mj-lt"/>
              </a:rPr>
              <a:t>* Kết luận:</a:t>
            </a:r>
            <a:endParaRPr lang="en-US" dirty="0">
              <a:solidFill>
                <a:srgbClr val="FF0000"/>
              </a:solidFill>
              <a:latin typeface="+mj-lt"/>
            </a:endParaRPr>
          </a:p>
          <a:p>
            <a:pPr marL="0" indent="0">
              <a:buNone/>
            </a:pPr>
            <a:r>
              <a:rPr lang="vi-VN" dirty="0">
                <a:latin typeface="+mj-lt"/>
              </a:rPr>
              <a:t>Khi ở trường, các em nên tự thực hiện những việc như: sắp xếp, dọn đồ ăn trước và sau khi ăn, gấp và cất chăn gối sau khi ngủ trưa; vứt, nhặt rác để giúp sân  </a:t>
            </a:r>
            <a:r>
              <a:rPr lang="vi-VN" dirty="0" smtClean="0">
                <a:latin typeface="+mj-lt"/>
              </a:rPr>
              <a:t>trường</a:t>
            </a:r>
            <a:r>
              <a:rPr lang="en-US" dirty="0" smtClean="0">
                <a:latin typeface="+mj-lt"/>
              </a:rPr>
              <a:t> </a:t>
            </a:r>
            <a:r>
              <a:rPr lang="vi-VN" dirty="0" smtClean="0">
                <a:latin typeface="+mj-lt"/>
              </a:rPr>
              <a:t>sạch </a:t>
            </a:r>
            <a:r>
              <a:rPr lang="vi-VN" dirty="0">
                <a:latin typeface="+mj-lt"/>
              </a:rPr>
              <a:t>sẽ hơn;cất và xếp ghế sau khi </a:t>
            </a:r>
            <a:r>
              <a:rPr lang="vi-VN" dirty="0" smtClean="0">
                <a:latin typeface="+mj-lt"/>
              </a:rPr>
              <a:t>chào</a:t>
            </a:r>
            <a:r>
              <a:rPr lang="vi-VN" dirty="0">
                <a:latin typeface="+mj-lt"/>
              </a:rPr>
              <a:t>cờ và hoạt động tập thể; uống nước và vệ sinh cá nhân; chăm sóc hoa, cây cối </a:t>
            </a:r>
            <a:r>
              <a:rPr lang="vi-VN" dirty="0" smtClean="0">
                <a:latin typeface="+mj-lt"/>
              </a:rPr>
              <a:t>ở</a:t>
            </a:r>
            <a:r>
              <a:rPr lang="en-US" dirty="0">
                <a:latin typeface="+mj-lt"/>
              </a:rPr>
              <a:t> </a:t>
            </a:r>
            <a:r>
              <a:rPr lang="vi-VN" dirty="0" smtClean="0">
                <a:latin typeface="+mj-lt"/>
              </a:rPr>
              <a:t>vườn </a:t>
            </a:r>
            <a:r>
              <a:rPr lang="vi-VN" dirty="0">
                <a:latin typeface="+mj-lt"/>
              </a:rPr>
              <a:t>trường</a:t>
            </a:r>
            <a:endParaRPr lang="en-US" dirty="0">
              <a:latin typeface="+mj-lt"/>
            </a:endParaRPr>
          </a:p>
        </p:txBody>
      </p:sp>
    </p:spTree>
    <p:extLst>
      <p:ext uri="{BB962C8B-B14F-4D97-AF65-F5344CB8AC3E}">
        <p14:creationId xmlns:p14="http://schemas.microsoft.com/office/powerpoint/2010/main" val="399740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Vẽ Tay Học Sinh Chơi Quảng Cáo Nền, Nền Quảng Cáo, Tươi, Núi Tuyết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p:cNvSpPr/>
          <p:nvPr/>
        </p:nvSpPr>
        <p:spPr>
          <a:xfrm>
            <a:off x="2438400" y="1276350"/>
            <a:ext cx="4419600" cy="205740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Củng</a:t>
            </a:r>
            <a:r>
              <a:rPr lang="en-US" sz="3600" dirty="0" smtClean="0">
                <a:solidFill>
                  <a:srgbClr val="FF0000"/>
                </a:solidFill>
              </a:rPr>
              <a:t> </a:t>
            </a:r>
            <a:r>
              <a:rPr lang="en-US" sz="3600" dirty="0" err="1" smtClean="0">
                <a:solidFill>
                  <a:srgbClr val="FF0000"/>
                </a:solidFill>
              </a:rPr>
              <a:t>cố</a:t>
            </a:r>
            <a:r>
              <a:rPr lang="en-US" sz="3600" dirty="0" smtClean="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715990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322</Words>
  <Application>Microsoft Office PowerPoint</Application>
  <PresentationFormat>On-screen Show (16:9)</PresentationFormat>
  <Paragraphs>21</Paragraphs>
  <Slides>9</Slides>
  <Notes>0</Notes>
  <HiddenSlides>0</HiddenSlides>
  <MMClips>3</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Hoạt động 1: Trò chơi Kết bạn </vt:lpstr>
      <vt:lpstr>PowerPoint Presentation</vt:lpstr>
      <vt:lpstr>PowerPoint Presentation</vt:lpstr>
      <vt:lpstr>Hoạt động 2:Tìm hiểu một ngày ở trường của em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dc:creator>
  <cp:lastModifiedBy>TH</cp:lastModifiedBy>
  <cp:revision>15</cp:revision>
  <dcterms:created xsi:type="dcterms:W3CDTF">2020-08-19T08:34:45Z</dcterms:created>
  <dcterms:modified xsi:type="dcterms:W3CDTF">2020-08-23T08:36:52Z</dcterms:modified>
</cp:coreProperties>
</file>