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4"/>
  </p:notesMasterIdLst>
  <p:sldIdLst>
    <p:sldId id="336" r:id="rId2"/>
    <p:sldId id="259" r:id="rId3"/>
    <p:sldId id="261" r:id="rId4"/>
    <p:sldId id="263" r:id="rId5"/>
    <p:sldId id="264" r:id="rId6"/>
    <p:sldId id="265" r:id="rId7"/>
    <p:sldId id="333" r:id="rId8"/>
    <p:sldId id="348" r:id="rId9"/>
    <p:sldId id="349" r:id="rId10"/>
    <p:sldId id="350" r:id="rId11"/>
    <p:sldId id="330" r:id="rId12"/>
    <p:sldId id="32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A063E"/>
    <a:srgbClr val="3333FF"/>
    <a:srgbClr val="FFFF99"/>
    <a:srgbClr val="00CC00"/>
    <a:srgbClr val="FF00FF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E983C-3681-4E71-B2AB-5B155C0E1FD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F2E15-8E13-42EB-9DB4-51ECC63F03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F2E15-8E13-42EB-9DB4-51ECC63F039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22238"/>
            <a:ext cx="8305800" cy="6202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A62EA-1973-4E2F-819B-4CFFA3417F0D}" type="datetimeFigureOut">
              <a:rPr lang="en-US" smtClean="0"/>
              <a:pPr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7"/>
          <p:cNvSpPr>
            <a:spLocks noChangeArrowheads="1" noChangeShapeType="1" noTextEdit="1"/>
          </p:cNvSpPr>
          <p:nvPr/>
        </p:nvSpPr>
        <p:spPr bwMode="auto">
          <a:xfrm>
            <a:off x="395288" y="2239963"/>
            <a:ext cx="8280400" cy="241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35003" dir="8328844" algn="ctr" rotWithShape="0">
                    <a:srgbClr val="993300">
                      <a:alpha val="50000"/>
                    </a:srgbClr>
                  </a:outerShdw>
                </a:effectLst>
                <a:latin typeface="VNI-Cooper"/>
              </a:rPr>
              <a:t>LUYỆN TẬP </a:t>
            </a:r>
          </a:p>
          <a:p>
            <a:pPr algn="ctr"/>
            <a:r>
              <a:rPr lang="en-US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35003" dir="8328844" algn="ctr" rotWithShape="0">
                    <a:srgbClr val="993300">
                      <a:alpha val="50000"/>
                    </a:srgbClr>
                  </a:outerShdw>
                </a:effectLst>
                <a:latin typeface="VNI-Cooper"/>
              </a:rPr>
              <a:t>TÍNH CHAÁTBA </a:t>
            </a:r>
            <a:r>
              <a:rPr lang="en-US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35003" dir="8328844" algn="ctr" rotWithShape="0">
                    <a:srgbClr val="993300">
                      <a:alpha val="50000"/>
                    </a:srgbClr>
                  </a:outerShdw>
                </a:effectLst>
                <a:latin typeface="VNI-Cooper"/>
              </a:rPr>
              <a:t>ÑÖÔØNG </a:t>
            </a:r>
            <a:r>
              <a:rPr lang="vi-VN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35003" dir="8328844" algn="ctr" rotWithShape="0">
                    <a:srgbClr val="993300">
                      <a:alpha val="50000"/>
                    </a:srgbClr>
                  </a:outerShdw>
                </a:effectLst>
                <a:latin typeface="VNI-Cooper"/>
              </a:rPr>
              <a:t>PHAÂN GIAÙC</a:t>
            </a:r>
            <a:endParaRPr lang="en-US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0501">
                    <a:srgbClr val="0819FB"/>
                  </a:gs>
                  <a:gs pos="17500">
                    <a:srgbClr val="1A8D48"/>
                  </a:gs>
                  <a:gs pos="25999">
                    <a:srgbClr val="FFFF00"/>
                  </a:gs>
                  <a:gs pos="36501">
                    <a:srgbClr val="EE3F17"/>
                  </a:gs>
                  <a:gs pos="44000">
                    <a:srgbClr val="E81766"/>
                  </a:gs>
                  <a:gs pos="50000">
                    <a:srgbClr val="A603AB"/>
                  </a:gs>
                  <a:gs pos="56000">
                    <a:srgbClr val="E81766"/>
                  </a:gs>
                  <a:gs pos="63499">
                    <a:srgbClr val="EE3F17"/>
                  </a:gs>
                  <a:gs pos="74001">
                    <a:srgbClr val="FFFF00"/>
                  </a:gs>
                  <a:gs pos="82500">
                    <a:srgbClr val="1A8D48"/>
                  </a:gs>
                  <a:gs pos="89500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135003" dir="8328844" algn="ctr" rotWithShape="0">
                  <a:srgbClr val="993300">
                    <a:alpha val="50000"/>
                  </a:srgbClr>
                </a:outerShdw>
              </a:effectLst>
              <a:latin typeface="VNI-Cooper"/>
            </a:endParaRPr>
          </a:p>
          <a:p>
            <a:pPr algn="ctr"/>
            <a:r>
              <a:rPr lang="en-US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35003" dir="8328844" algn="ctr" rotWithShape="0">
                    <a:srgbClr val="993300">
                      <a:alpha val="50000"/>
                    </a:srgbClr>
                  </a:outerShdw>
                </a:effectLst>
                <a:latin typeface="VNI-Cooper"/>
              </a:rPr>
              <a:t>CUÛA TAM GIAÙC</a:t>
            </a:r>
          </a:p>
        </p:txBody>
      </p:sp>
      <p:sp>
        <p:nvSpPr>
          <p:cNvPr id="5125" name="WordArt 8"/>
          <p:cNvSpPr>
            <a:spLocks noChangeArrowheads="1" noChangeShapeType="1" noTextEdit="1"/>
          </p:cNvSpPr>
          <p:nvPr/>
        </p:nvSpPr>
        <p:spPr bwMode="auto">
          <a:xfrm>
            <a:off x="838200" y="1066800"/>
            <a:ext cx="1562100" cy="446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000076"/>
                    </a:gs>
                  </a:gsLst>
                  <a:lin ang="5400000" scaled="1"/>
                </a:gradFill>
                <a:effectLst>
                  <a:outerShdw dist="45791" dir="8778596" algn="ctr" rotWithShape="0">
                    <a:srgbClr val="990000">
                      <a:alpha val="50000"/>
                    </a:srgbClr>
                  </a:outerShdw>
                </a:effectLst>
                <a:latin typeface="VNI-Jamai"/>
              </a:rPr>
              <a:t>Baøi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000076"/>
                    </a:gs>
                  </a:gsLst>
                  <a:lin ang="5400000" scaled="1"/>
                </a:gradFill>
                <a:effectLst>
                  <a:outerShdw dist="45791" dir="8778596" algn="ctr" rotWithShape="0">
                    <a:srgbClr val="990000">
                      <a:alpha val="50000"/>
                    </a:srgbClr>
                  </a:outerShdw>
                </a:effectLst>
                <a:latin typeface="VNI-Jamai"/>
              </a:rPr>
              <a:t> 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000076"/>
                    </a:gs>
                  </a:gsLst>
                  <a:lin ang="5400000" scaled="1"/>
                </a:gradFill>
                <a:effectLst>
                  <a:outerShdw dist="45791" dir="8778596" algn="ctr" rotWithShape="0">
                    <a:srgbClr val="990000">
                      <a:alpha val="50000"/>
                    </a:srgbClr>
                  </a:outerShdw>
                </a:effectLst>
                <a:latin typeface="VNI-Jamai"/>
              </a:rPr>
              <a:t>9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000076"/>
                    </a:gs>
                  </a:gsLst>
                  <a:lin ang="5400000" scaled="1"/>
                </a:gradFill>
                <a:effectLst>
                  <a:outerShdw dist="45791" dir="8778596" algn="ctr" rotWithShape="0">
                    <a:srgbClr val="990000">
                      <a:alpha val="50000"/>
                    </a:srgbClr>
                  </a:outerShdw>
                </a:effectLst>
                <a:latin typeface="VNI-Jamai"/>
              </a:rPr>
              <a:t>: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FF"/>
                  </a:gs>
                  <a:gs pos="100000">
                    <a:srgbClr val="000076"/>
                  </a:gs>
                </a:gsLst>
                <a:lin ang="5400000" scaled="1"/>
              </a:gradFill>
              <a:effectLst>
                <a:outerShdw dist="45791" dir="8778596" algn="ctr" rotWithShape="0">
                  <a:srgbClr val="990000">
                    <a:alpha val="50000"/>
                  </a:srgbClr>
                </a:outerShdw>
              </a:effectLst>
              <a:latin typeface="VNI-Jama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solidFill>
                  <a:srgbClr val="FF0000"/>
                </a:solidFill>
              </a:rPr>
              <a:t>Bài</a:t>
            </a:r>
            <a:r>
              <a:rPr lang="en-US" b="1" dirty="0" smtClean="0">
                <a:solidFill>
                  <a:srgbClr val="FF0000"/>
                </a:solidFill>
              </a:rPr>
              <a:t> 6 – SGK/Tr83: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5974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5499802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304800" y="5181600"/>
            <a:ext cx="703109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Hướng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dẫn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ABC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cắt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Giao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I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đó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chính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cần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tìm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5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97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6"/>
          <p:cNvSpPr txBox="1">
            <a:spLocks noChangeArrowheads="1"/>
          </p:cNvSpPr>
          <p:nvPr/>
        </p:nvSpPr>
        <p:spPr bwMode="auto">
          <a:xfrm>
            <a:off x="2286000" y="1295400"/>
            <a:ext cx="434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 err="1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Höôùng</a:t>
            </a:r>
            <a:r>
              <a:rPr lang="en-US" sz="3600" b="1" dirty="0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 </a:t>
            </a:r>
            <a:r>
              <a:rPr lang="en-US" sz="3600" b="1" dirty="0" err="1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daãn</a:t>
            </a:r>
            <a:r>
              <a:rPr lang="en-US" sz="3600" b="1" dirty="0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 </a:t>
            </a:r>
            <a:r>
              <a:rPr lang="en-US" sz="3600" b="1" dirty="0" err="1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veà</a:t>
            </a:r>
            <a:r>
              <a:rPr lang="en-US" sz="3600" b="1" dirty="0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 </a:t>
            </a:r>
            <a:r>
              <a:rPr lang="en-US" sz="3600" b="1" dirty="0" err="1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nhaø</a:t>
            </a:r>
            <a:endParaRPr lang="en-US" sz="3600" b="1" dirty="0">
              <a:ln>
                <a:solidFill>
                  <a:srgbClr val="FFFF00"/>
                </a:solidFill>
              </a:ln>
              <a:solidFill>
                <a:srgbClr val="333300"/>
              </a:solidFill>
              <a:latin typeface="VNI-Truck" pitchFamily="2" charset="0"/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1219200" y="3352800"/>
            <a:ext cx="670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   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-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Lµm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phiếu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b="1" dirty="0">
              <a:ln>
                <a:solidFill>
                  <a:srgbClr val="CC0099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1447800" y="4267200"/>
            <a:ext cx="5791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-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Đọc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trước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mới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.</a:t>
            </a:r>
            <a:endParaRPr lang="en-US" sz="3200" b="1" dirty="0" smtClean="0">
              <a:ln>
                <a:solidFill>
                  <a:srgbClr val="CC0099"/>
                </a:solidFill>
              </a:ln>
              <a:latin typeface=".VnArial Narrow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en-US" sz="3200" b="1" dirty="0">
              <a:ln>
                <a:solidFill>
                  <a:srgbClr val="CC0099"/>
                </a:solidFill>
              </a:ln>
              <a:latin typeface=".VnArial Narrow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1371600" y="2057400"/>
            <a:ext cx="601980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    </a:t>
            </a:r>
            <a:r>
              <a:rPr lang="en-US" sz="3200" b="1" dirty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n>
                <a:solidFill>
                  <a:srgbClr val="CC0099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286" name="Text Box 30"/>
          <p:cNvSpPr txBox="1">
            <a:spLocks noChangeArrowheads="1"/>
          </p:cNvSpPr>
          <p:nvPr/>
        </p:nvSpPr>
        <p:spPr bwMode="auto">
          <a:xfrm>
            <a:off x="609600" y="0"/>
            <a:ext cx="83058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4687" name="Picture 15" descr="j02321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581400"/>
            <a:ext cx="18208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6288" name="AutoShape 32"/>
          <p:cNvSpPr>
            <a:spLocks noChangeArrowheads="1"/>
          </p:cNvSpPr>
          <p:nvPr/>
        </p:nvSpPr>
        <p:spPr bwMode="auto">
          <a:xfrm>
            <a:off x="762000" y="914400"/>
            <a:ext cx="6400800" cy="1828800"/>
          </a:xfrm>
          <a:prstGeom prst="cloudCallout">
            <a:avLst>
              <a:gd name="adj1" fmla="val -38287"/>
              <a:gd name="adj2" fmla="val 119625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TRẮC NGHIỆM (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Nút Hành động: Kết thúc 34">
            <a:hlinkClick r:id="" action="ppaction://noaction" highlightClick="1"/>
          </p:cNvPr>
          <p:cNvSpPr/>
          <p:nvPr/>
        </p:nvSpPr>
        <p:spPr>
          <a:xfrm>
            <a:off x="8305800" y="6400800"/>
            <a:ext cx="533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4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76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62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8306" name="AutoShape 2"/>
          <p:cNvSpPr>
            <a:spLocks noChangeArrowheads="1"/>
          </p:cNvSpPr>
          <p:nvPr/>
        </p:nvSpPr>
        <p:spPr bwMode="auto">
          <a:xfrm>
            <a:off x="-76200" y="152400"/>
            <a:ext cx="9372600" cy="2209800"/>
          </a:xfrm>
          <a:prstGeom prst="wedgeRoundRectCallout">
            <a:avLst>
              <a:gd name="adj1" fmla="val -33593"/>
              <a:gd name="adj2" fmla="val 45685"/>
              <a:gd name="adj3" fmla="val 16667"/>
            </a:avLst>
          </a:prstGeom>
          <a:solidFill>
            <a:schemeClr val="accent2">
              <a:lumMod val="40000"/>
              <a:lumOff val="60000"/>
              <a:alpha val="78000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</a:t>
            </a:r>
            <a:r>
              <a:rPr lang="en-US" sz="3600" dirty="0" err="1" smtClean="0"/>
              <a:t>Em</a:t>
            </a:r>
            <a:r>
              <a:rPr lang="en-US" sz="3600" dirty="0" smtClean="0"/>
              <a:t> </a:t>
            </a:r>
            <a:r>
              <a:rPr lang="en-US" sz="3600" dirty="0" err="1" smtClean="0"/>
              <a:t>hãy</a:t>
            </a:r>
            <a:r>
              <a:rPr lang="en-US" sz="3600" dirty="0" smtClean="0"/>
              <a:t> </a:t>
            </a:r>
            <a:r>
              <a:rPr lang="en-US" sz="3600" dirty="0" err="1" smtClean="0"/>
              <a:t>điền</a:t>
            </a:r>
            <a:r>
              <a:rPr lang="en-US" sz="3600" dirty="0" smtClean="0"/>
              <a:t> </a:t>
            </a:r>
            <a:r>
              <a:rPr lang="en-US" sz="3600" dirty="0" err="1" smtClean="0"/>
              <a:t>cụm</a:t>
            </a:r>
            <a:r>
              <a:rPr lang="en-US" sz="3600" dirty="0" smtClean="0"/>
              <a:t> </a:t>
            </a:r>
            <a:r>
              <a:rPr lang="en-US" sz="3600" dirty="0" err="1" smtClean="0"/>
              <a:t>từ</a:t>
            </a:r>
            <a:r>
              <a:rPr lang="en-US" sz="3600" dirty="0" smtClean="0"/>
              <a:t> </a:t>
            </a:r>
            <a:r>
              <a:rPr lang="en-US" sz="3600" dirty="0" err="1" smtClean="0"/>
              <a:t>thích</a:t>
            </a:r>
            <a:r>
              <a:rPr lang="en-US" sz="3600" dirty="0" smtClean="0"/>
              <a:t> </a:t>
            </a:r>
            <a:r>
              <a:rPr lang="en-US" sz="3600" dirty="0" err="1" smtClean="0"/>
              <a:t>hợp</a:t>
            </a:r>
            <a:r>
              <a:rPr lang="en-US" sz="3600" dirty="0" smtClean="0"/>
              <a:t> </a:t>
            </a:r>
            <a:r>
              <a:rPr lang="en-US" sz="3600" dirty="0" err="1" smtClean="0"/>
              <a:t>vào</a:t>
            </a:r>
            <a:r>
              <a:rPr lang="en-US" sz="3600" dirty="0" smtClean="0"/>
              <a:t> </a:t>
            </a:r>
            <a:r>
              <a:rPr lang="en-US" sz="3600" dirty="0" err="1" smtClean="0"/>
              <a:t>chỗ</a:t>
            </a:r>
            <a:r>
              <a:rPr lang="en-US" sz="3600" dirty="0" smtClean="0"/>
              <a:t> </a:t>
            </a:r>
            <a:r>
              <a:rPr lang="en-US" sz="3600" dirty="0" err="1" smtClean="0"/>
              <a:t>trống</a:t>
            </a:r>
            <a:r>
              <a:rPr lang="en-US" sz="3600" dirty="0" smtClean="0"/>
              <a:t>: "</a:t>
            </a:r>
            <a:r>
              <a:rPr lang="en-US" sz="3600" dirty="0" err="1" smtClean="0"/>
              <a:t>Ba</a:t>
            </a:r>
            <a:r>
              <a:rPr lang="en-US" sz="3600" dirty="0" smtClean="0"/>
              <a:t> </a:t>
            </a:r>
            <a:r>
              <a:rPr lang="en-US" sz="3600" dirty="0" err="1" smtClean="0"/>
              <a:t>đường</a:t>
            </a:r>
            <a:r>
              <a:rPr lang="en-US" sz="3600" dirty="0" smtClean="0"/>
              <a:t> </a:t>
            </a:r>
            <a:r>
              <a:rPr lang="en-US" sz="3600" dirty="0" err="1" smtClean="0"/>
              <a:t>phân</a:t>
            </a:r>
            <a:r>
              <a:rPr lang="en-US" sz="3600" dirty="0" smtClean="0"/>
              <a:t> </a:t>
            </a:r>
            <a:r>
              <a:rPr lang="en-US" sz="3600" dirty="0" err="1" smtClean="0"/>
              <a:t>giác</a:t>
            </a:r>
            <a:r>
              <a:rPr lang="en-US" sz="3600" dirty="0" smtClean="0"/>
              <a:t> </a:t>
            </a:r>
            <a:r>
              <a:rPr lang="en-US" sz="3600" dirty="0" err="1" smtClean="0"/>
              <a:t>của</a:t>
            </a:r>
            <a:r>
              <a:rPr lang="en-US" sz="3600" dirty="0" smtClean="0"/>
              <a:t> tam </a:t>
            </a:r>
            <a:r>
              <a:rPr lang="en-US" sz="3600" dirty="0" err="1" smtClean="0"/>
              <a:t>giác</a:t>
            </a:r>
            <a:r>
              <a:rPr lang="en-US" sz="3600" dirty="0" smtClean="0"/>
              <a:t> </a:t>
            </a:r>
            <a:r>
              <a:rPr lang="en-US" sz="3600" dirty="0" err="1" smtClean="0"/>
              <a:t>giao</a:t>
            </a:r>
            <a:r>
              <a:rPr lang="en-US" sz="3600" dirty="0" smtClean="0"/>
              <a:t> </a:t>
            </a:r>
            <a:r>
              <a:rPr lang="en-US" sz="3600" dirty="0" err="1" smtClean="0"/>
              <a:t>nhau</a:t>
            </a:r>
            <a:r>
              <a:rPr lang="en-US" sz="3600" dirty="0" smtClean="0"/>
              <a:t> </a:t>
            </a:r>
            <a:r>
              <a:rPr lang="en-US" sz="3600" dirty="0" err="1" smtClean="0"/>
              <a:t>tại</a:t>
            </a:r>
            <a:r>
              <a:rPr lang="en-US" sz="3600" dirty="0" smtClean="0"/>
              <a:t> 1 </a:t>
            </a:r>
            <a:r>
              <a:rPr lang="en-US" sz="3600" dirty="0" err="1" smtClean="0"/>
              <a:t>điểm</a:t>
            </a:r>
            <a:r>
              <a:rPr lang="en-US" sz="3600" dirty="0" smtClean="0"/>
              <a:t>. </a:t>
            </a:r>
            <a:r>
              <a:rPr lang="en-US" sz="3600" dirty="0" err="1" smtClean="0"/>
              <a:t>Điểm</a:t>
            </a:r>
            <a:r>
              <a:rPr lang="en-US" sz="3600" dirty="0" smtClean="0"/>
              <a:t> </a:t>
            </a:r>
            <a:r>
              <a:rPr lang="en-US" sz="3600" dirty="0" err="1" smtClean="0"/>
              <a:t>đó</a:t>
            </a:r>
            <a:r>
              <a:rPr lang="en-US" sz="3600" dirty="0" smtClean="0"/>
              <a:t> </a:t>
            </a:r>
            <a:r>
              <a:rPr lang="en-US" sz="3600" dirty="0" err="1" smtClean="0"/>
              <a:t>cách</a:t>
            </a:r>
            <a:r>
              <a:rPr lang="en-US" sz="3600" dirty="0" smtClean="0"/>
              <a:t> </a:t>
            </a:r>
            <a:r>
              <a:rPr lang="en-US" sz="3600" dirty="0" err="1" smtClean="0"/>
              <a:t>đều</a:t>
            </a:r>
            <a:r>
              <a:rPr lang="en-US" sz="3600" dirty="0" smtClean="0"/>
              <a:t> ... </a:t>
            </a:r>
            <a:r>
              <a:rPr lang="en-US" sz="3600" dirty="0" err="1" smtClean="0"/>
              <a:t>của</a:t>
            </a:r>
            <a:r>
              <a:rPr lang="en-US" sz="3600" dirty="0" smtClean="0"/>
              <a:t> tam </a:t>
            </a:r>
            <a:r>
              <a:rPr lang="en-US" sz="3600" dirty="0" err="1" smtClean="0"/>
              <a:t>giác</a:t>
            </a:r>
            <a:r>
              <a:rPr lang="en-US" sz="3600" dirty="0" smtClean="0"/>
              <a:t> </a:t>
            </a:r>
            <a:r>
              <a:rPr lang="en-US" sz="3600" dirty="0" err="1" smtClean="0"/>
              <a:t>đó</a:t>
            </a:r>
            <a:r>
              <a:rPr lang="en-US" sz="3600" dirty="0" smtClean="0"/>
              <a:t>".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2362199"/>
            <a:ext cx="8076061" cy="1086000"/>
            <a:chOff x="616" y="873"/>
            <a:chExt cx="4969" cy="52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16" y="873"/>
              <a:ext cx="4922" cy="529"/>
              <a:chOff x="185" y="969"/>
              <a:chExt cx="4973" cy="529"/>
            </a:xfrm>
          </p:grpSpPr>
          <p:sp>
            <p:nvSpPr>
              <p:cNvPr id="1378309" name="Rectangle 5"/>
              <p:cNvSpPr>
                <a:spLocks noChangeArrowheads="1"/>
              </p:cNvSpPr>
              <p:nvPr/>
            </p:nvSpPr>
            <p:spPr bwMode="gray">
              <a:xfrm flipH="1">
                <a:off x="432" y="1045"/>
                <a:ext cx="4726" cy="453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E98931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 flipH="1">
                <a:off x="185" y="969"/>
                <a:ext cx="648" cy="522"/>
                <a:chOff x="1488" y="1945"/>
                <a:chExt cx="404" cy="358"/>
              </a:xfrm>
            </p:grpSpPr>
            <p:grpSp>
              <p:nvGrpSpPr>
                <p:cNvPr id="5" name="Group 7"/>
                <p:cNvGrpSpPr>
                  <a:grpSpLocks/>
                </p:cNvGrpSpPr>
                <p:nvPr/>
              </p:nvGrpSpPr>
              <p:grpSpPr bwMode="auto">
                <a:xfrm>
                  <a:off x="1488" y="1945"/>
                  <a:ext cx="404" cy="358"/>
                  <a:chOff x="2013" y="1832"/>
                  <a:chExt cx="1571" cy="1393"/>
                </a:xfrm>
              </p:grpSpPr>
              <p:sp>
                <p:nvSpPr>
                  <p:cNvPr id="1378312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2013" y="1832"/>
                    <a:ext cx="1571" cy="139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9900"/>
                      </a:gs>
                      <a:gs pos="100000">
                        <a:srgbClr val="FF9900">
                          <a:gamma/>
                          <a:shade val="39216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78313" name="Freeform 9"/>
                  <p:cNvSpPr>
                    <a:spLocks/>
                  </p:cNvSpPr>
                  <p:nvPr/>
                </p:nvSpPr>
                <p:spPr bwMode="gray">
                  <a:xfrm>
                    <a:off x="2208" y="1948"/>
                    <a:ext cx="1296" cy="634"/>
                  </a:xfrm>
                  <a:custGeom>
                    <a:avLst/>
                    <a:gdLst/>
                    <a:ahLst/>
                    <a:cxnLst>
                      <a:cxn ang="0">
                        <a:pos x="1301" y="401"/>
                      </a:cxn>
                      <a:cxn ang="0">
                        <a:pos x="1317" y="442"/>
                      </a:cxn>
                      <a:cxn ang="0">
                        <a:pos x="1321" y="481"/>
                      </a:cxn>
                      <a:cxn ang="0">
                        <a:pos x="1315" y="516"/>
                      </a:cxn>
                      <a:cxn ang="0">
                        <a:pos x="1298" y="550"/>
                      </a:cxn>
                      <a:cxn ang="0">
                        <a:pos x="1272" y="579"/>
                      </a:cxn>
                      <a:cxn ang="0">
                        <a:pos x="1239" y="604"/>
                      </a:cxn>
                      <a:cxn ang="0">
                        <a:pos x="1196" y="628"/>
                      </a:cxn>
                      <a:cxn ang="0">
                        <a:pos x="1147" y="649"/>
                      </a:cxn>
                      <a:cxn ang="0">
                        <a:pos x="1092" y="667"/>
                      </a:cxn>
                      <a:cxn ang="0">
                        <a:pos x="1031" y="683"/>
                      </a:cxn>
                      <a:cxn ang="0">
                        <a:pos x="967" y="694"/>
                      </a:cxn>
                      <a:cxn ang="0">
                        <a:pos x="896" y="704"/>
                      </a:cxn>
                      <a:cxn ang="0">
                        <a:pos x="824" y="710"/>
                      </a:cxn>
                      <a:cxn ang="0">
                        <a:pos x="795" y="712"/>
                      </a:cxn>
                      <a:cxn ang="0">
                        <a:pos x="476" y="712"/>
                      </a:cxn>
                      <a:cxn ang="0">
                        <a:pos x="472" y="712"/>
                      </a:cxn>
                      <a:cxn ang="0">
                        <a:pos x="409" y="708"/>
                      </a:cxn>
                      <a:cxn ang="0">
                        <a:pos x="348" y="704"/>
                      </a:cxn>
                      <a:cxn ang="0">
                        <a:pos x="290" y="696"/>
                      </a:cxn>
                      <a:cxn ang="0">
                        <a:pos x="235" y="689"/>
                      </a:cxn>
                      <a:cxn ang="0">
                        <a:pos x="186" y="677"/>
                      </a:cxn>
                      <a:cxn ang="0">
                        <a:pos x="141" y="663"/>
                      </a:cxn>
                      <a:cxn ang="0">
                        <a:pos x="102" y="648"/>
                      </a:cxn>
                      <a:cxn ang="0">
                        <a:pos x="67" y="630"/>
                      </a:cxn>
                      <a:cxn ang="0">
                        <a:pos x="39" y="608"/>
                      </a:cxn>
                      <a:cxn ang="0">
                        <a:pos x="18" y="583"/>
                      </a:cxn>
                      <a:cxn ang="0">
                        <a:pos x="6" y="554"/>
                      </a:cxn>
                      <a:cxn ang="0">
                        <a:pos x="0" y="524"/>
                      </a:cxn>
                      <a:cxn ang="0">
                        <a:pos x="0" y="520"/>
                      </a:cxn>
                      <a:cxn ang="0">
                        <a:pos x="4" y="487"/>
                      </a:cxn>
                      <a:cxn ang="0">
                        <a:pos x="16" y="446"/>
                      </a:cxn>
                      <a:cxn ang="0">
                        <a:pos x="51" y="370"/>
                      </a:cxn>
                      <a:cxn ang="0">
                        <a:pos x="94" y="299"/>
                      </a:cxn>
                      <a:cxn ang="0">
                        <a:pos x="147" y="235"/>
                      </a:cxn>
                      <a:cxn ang="0">
                        <a:pos x="204" y="176"/>
                      </a:cxn>
                      <a:cxn ang="0">
                        <a:pos x="270" y="125"/>
                      </a:cxn>
                      <a:cxn ang="0">
                        <a:pos x="341" y="82"/>
                      </a:cxn>
                      <a:cxn ang="0">
                        <a:pos x="415" y="47"/>
                      </a:cxn>
                      <a:cxn ang="0">
                        <a:pos x="497" y="21"/>
                      </a:cxn>
                      <a:cxn ang="0">
                        <a:pos x="581" y="6"/>
                      </a:cxn>
                      <a:cxn ang="0">
                        <a:pos x="667" y="0"/>
                      </a:cxn>
                      <a:cxn ang="0">
                        <a:pos x="667" y="0"/>
                      </a:cxn>
                      <a:cxn ang="0">
                        <a:pos x="759" y="6"/>
                      </a:cxn>
                      <a:cxn ang="0">
                        <a:pos x="847" y="23"/>
                      </a:cxn>
                      <a:cxn ang="0">
                        <a:pos x="932" y="53"/>
                      </a:cxn>
                      <a:cxn ang="0">
                        <a:pos x="1010" y="90"/>
                      </a:cxn>
                      <a:cxn ang="0">
                        <a:pos x="1082" y="137"/>
                      </a:cxn>
                      <a:cxn ang="0">
                        <a:pos x="1149" y="194"/>
                      </a:cxn>
                      <a:cxn ang="0">
                        <a:pos x="1208" y="256"/>
                      </a:cxn>
                      <a:cxn ang="0">
                        <a:pos x="1258" y="325"/>
                      </a:cxn>
                      <a:cxn ang="0">
                        <a:pos x="1301" y="401"/>
                      </a:cxn>
                      <a:cxn ang="0">
                        <a:pos x="1301" y="401"/>
                      </a:cxn>
                    </a:cxnLst>
                    <a:rect l="0" t="0" r="r" b="b"/>
                    <a:pathLst>
                      <a:path w="1321" h="712">
                        <a:moveTo>
                          <a:pt x="1301" y="401"/>
                        </a:moveTo>
                        <a:lnTo>
                          <a:pt x="1317" y="442"/>
                        </a:lnTo>
                        <a:lnTo>
                          <a:pt x="1321" y="481"/>
                        </a:lnTo>
                        <a:lnTo>
                          <a:pt x="1315" y="516"/>
                        </a:lnTo>
                        <a:lnTo>
                          <a:pt x="1298" y="550"/>
                        </a:lnTo>
                        <a:lnTo>
                          <a:pt x="1272" y="579"/>
                        </a:lnTo>
                        <a:lnTo>
                          <a:pt x="1239" y="604"/>
                        </a:lnTo>
                        <a:lnTo>
                          <a:pt x="1196" y="628"/>
                        </a:lnTo>
                        <a:lnTo>
                          <a:pt x="1147" y="649"/>
                        </a:lnTo>
                        <a:lnTo>
                          <a:pt x="1092" y="667"/>
                        </a:lnTo>
                        <a:lnTo>
                          <a:pt x="1031" y="683"/>
                        </a:lnTo>
                        <a:lnTo>
                          <a:pt x="967" y="694"/>
                        </a:lnTo>
                        <a:lnTo>
                          <a:pt x="896" y="704"/>
                        </a:lnTo>
                        <a:lnTo>
                          <a:pt x="824" y="710"/>
                        </a:lnTo>
                        <a:lnTo>
                          <a:pt x="795" y="712"/>
                        </a:lnTo>
                        <a:lnTo>
                          <a:pt x="476" y="712"/>
                        </a:lnTo>
                        <a:lnTo>
                          <a:pt x="472" y="712"/>
                        </a:lnTo>
                        <a:lnTo>
                          <a:pt x="409" y="708"/>
                        </a:lnTo>
                        <a:lnTo>
                          <a:pt x="348" y="704"/>
                        </a:lnTo>
                        <a:lnTo>
                          <a:pt x="290" y="696"/>
                        </a:lnTo>
                        <a:lnTo>
                          <a:pt x="235" y="689"/>
                        </a:lnTo>
                        <a:lnTo>
                          <a:pt x="186" y="677"/>
                        </a:lnTo>
                        <a:lnTo>
                          <a:pt x="141" y="663"/>
                        </a:lnTo>
                        <a:lnTo>
                          <a:pt x="102" y="648"/>
                        </a:lnTo>
                        <a:lnTo>
                          <a:pt x="67" y="630"/>
                        </a:lnTo>
                        <a:lnTo>
                          <a:pt x="39" y="608"/>
                        </a:lnTo>
                        <a:lnTo>
                          <a:pt x="18" y="583"/>
                        </a:lnTo>
                        <a:lnTo>
                          <a:pt x="6" y="554"/>
                        </a:lnTo>
                        <a:lnTo>
                          <a:pt x="0" y="524"/>
                        </a:lnTo>
                        <a:lnTo>
                          <a:pt x="0" y="520"/>
                        </a:lnTo>
                        <a:lnTo>
                          <a:pt x="4" y="487"/>
                        </a:lnTo>
                        <a:lnTo>
                          <a:pt x="16" y="446"/>
                        </a:lnTo>
                        <a:lnTo>
                          <a:pt x="51" y="370"/>
                        </a:lnTo>
                        <a:lnTo>
                          <a:pt x="94" y="299"/>
                        </a:lnTo>
                        <a:lnTo>
                          <a:pt x="147" y="235"/>
                        </a:lnTo>
                        <a:lnTo>
                          <a:pt x="204" y="176"/>
                        </a:lnTo>
                        <a:lnTo>
                          <a:pt x="270" y="125"/>
                        </a:lnTo>
                        <a:lnTo>
                          <a:pt x="341" y="82"/>
                        </a:lnTo>
                        <a:lnTo>
                          <a:pt x="415" y="47"/>
                        </a:lnTo>
                        <a:lnTo>
                          <a:pt x="497" y="21"/>
                        </a:lnTo>
                        <a:lnTo>
                          <a:pt x="581" y="6"/>
                        </a:lnTo>
                        <a:lnTo>
                          <a:pt x="667" y="0"/>
                        </a:lnTo>
                        <a:lnTo>
                          <a:pt x="667" y="0"/>
                        </a:lnTo>
                        <a:lnTo>
                          <a:pt x="759" y="6"/>
                        </a:lnTo>
                        <a:lnTo>
                          <a:pt x="847" y="23"/>
                        </a:lnTo>
                        <a:lnTo>
                          <a:pt x="932" y="53"/>
                        </a:lnTo>
                        <a:lnTo>
                          <a:pt x="1010" y="90"/>
                        </a:lnTo>
                        <a:lnTo>
                          <a:pt x="1082" y="137"/>
                        </a:lnTo>
                        <a:lnTo>
                          <a:pt x="1149" y="194"/>
                        </a:lnTo>
                        <a:lnTo>
                          <a:pt x="1208" y="256"/>
                        </a:lnTo>
                        <a:lnTo>
                          <a:pt x="1258" y="325"/>
                        </a:lnTo>
                        <a:lnTo>
                          <a:pt x="1301" y="401"/>
                        </a:lnTo>
                        <a:lnTo>
                          <a:pt x="1301" y="401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FF9900"/>
                      </a:gs>
                    </a:gsLst>
                    <a:lin ang="5400000" scaled="1"/>
                  </a:gra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78314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596" y="1973"/>
                  <a:ext cx="199" cy="25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32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Verdana" pitchFamily="34" charset="0"/>
                    </a:rPr>
                    <a:t>A</a:t>
                  </a:r>
                </a:p>
              </p:txBody>
            </p:sp>
          </p:grpSp>
        </p:grpSp>
        <p:sp>
          <p:nvSpPr>
            <p:cNvPr id="1378317" name="Text Box 13"/>
            <p:cNvSpPr txBox="1">
              <a:spLocks noChangeArrowheads="1"/>
            </p:cNvSpPr>
            <p:nvPr/>
          </p:nvSpPr>
          <p:spPr bwMode="auto">
            <a:xfrm>
              <a:off x="1329" y="912"/>
              <a:ext cx="425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/>
              <a:r>
                <a:rPr lang="en-US" sz="4400" dirty="0" err="1" smtClean="0">
                  <a:solidFill>
                    <a:schemeClr val="bg1"/>
                  </a:solidFill>
                </a:rPr>
                <a:t>Ba</a:t>
              </a:r>
              <a:r>
                <a:rPr lang="en-US" sz="4400" dirty="0" smtClean="0">
                  <a:solidFill>
                    <a:schemeClr val="bg1"/>
                  </a:solidFill>
                </a:rPr>
                <a:t> </a:t>
              </a:r>
              <a:r>
                <a:rPr lang="en-US" sz="4400" dirty="0" err="1" smtClean="0">
                  <a:solidFill>
                    <a:schemeClr val="bg1"/>
                  </a:solidFill>
                </a:rPr>
                <a:t>đỉnh</a:t>
              </a:r>
              <a:r>
                <a:rPr lang="en-US" sz="4400" dirty="0" smtClean="0">
                  <a:solidFill>
                    <a:schemeClr val="bg1"/>
                  </a:solidFill>
                </a:rPr>
                <a:t> </a:t>
              </a:r>
              <a:endParaRPr lang="en-US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304800" y="3505200"/>
            <a:ext cx="7886964" cy="1119604"/>
            <a:chOff x="620" y="1643"/>
            <a:chExt cx="4586" cy="539"/>
          </a:xfrm>
        </p:grpSpPr>
        <p:grpSp>
          <p:nvGrpSpPr>
            <p:cNvPr id="8" name="Group 15"/>
            <p:cNvGrpSpPr>
              <a:grpSpLocks/>
            </p:cNvGrpSpPr>
            <p:nvPr/>
          </p:nvGrpSpPr>
          <p:grpSpPr bwMode="auto">
            <a:xfrm>
              <a:off x="620" y="1643"/>
              <a:ext cx="4586" cy="539"/>
              <a:chOff x="140" y="1740"/>
              <a:chExt cx="4634" cy="509"/>
            </a:xfrm>
          </p:grpSpPr>
          <p:sp>
            <p:nvSpPr>
              <p:cNvPr id="1378320" name="Rectangle 16"/>
              <p:cNvSpPr>
                <a:spLocks noChangeArrowheads="1"/>
              </p:cNvSpPr>
              <p:nvPr/>
            </p:nvSpPr>
            <p:spPr bwMode="gray">
              <a:xfrm flipH="1">
                <a:off x="454" y="1796"/>
                <a:ext cx="4320" cy="453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418AEB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17"/>
              <p:cNvGrpSpPr>
                <a:grpSpLocks/>
              </p:cNvGrpSpPr>
              <p:nvPr/>
            </p:nvGrpSpPr>
            <p:grpSpPr bwMode="auto">
              <a:xfrm>
                <a:off x="140" y="1740"/>
                <a:ext cx="640" cy="509"/>
                <a:chOff x="2124" y="1948"/>
                <a:chExt cx="1571" cy="1347"/>
              </a:xfrm>
            </p:grpSpPr>
            <p:sp>
              <p:nvSpPr>
                <p:cNvPr id="1378322" name="Oval 18"/>
                <p:cNvSpPr>
                  <a:spLocks noChangeArrowheads="1"/>
                </p:cNvSpPr>
                <p:nvPr/>
              </p:nvSpPr>
              <p:spPr bwMode="gray">
                <a:xfrm>
                  <a:off x="2124" y="2012"/>
                  <a:ext cx="1571" cy="1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4996E3"/>
                    </a:gs>
                    <a:gs pos="100000">
                      <a:srgbClr val="4996E3">
                        <a:gamma/>
                        <a:shade val="30196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8323" name="Freeform 1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66A7E8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78324" name="Text Box 20"/>
              <p:cNvSpPr txBox="1">
                <a:spLocks noChangeArrowheads="1"/>
              </p:cNvSpPr>
              <p:nvPr/>
            </p:nvSpPr>
            <p:spPr bwMode="gray">
              <a:xfrm>
                <a:off x="275" y="1837"/>
                <a:ext cx="295" cy="3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3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Verdana" pitchFamily="34" charset="0"/>
                  </a:rPr>
                  <a:t>B</a:t>
                </a:r>
              </a:p>
            </p:txBody>
          </p:sp>
        </p:grpSp>
        <p:sp>
          <p:nvSpPr>
            <p:cNvPr id="1378327" name="Text Box 23"/>
            <p:cNvSpPr txBox="1">
              <a:spLocks noChangeArrowheads="1"/>
            </p:cNvSpPr>
            <p:nvPr/>
          </p:nvSpPr>
          <p:spPr bwMode="auto">
            <a:xfrm>
              <a:off x="1329" y="1669"/>
              <a:ext cx="3855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/>
              <a:r>
                <a:rPr lang="en-US" sz="4400" dirty="0" err="1" smtClean="0">
                  <a:solidFill>
                    <a:schemeClr val="bg1"/>
                  </a:solidFill>
                </a:rPr>
                <a:t>Ba</a:t>
              </a:r>
              <a:r>
                <a:rPr lang="en-US" sz="4400" dirty="0" smtClean="0">
                  <a:solidFill>
                    <a:schemeClr val="bg1"/>
                  </a:solidFill>
                </a:rPr>
                <a:t> </a:t>
              </a:r>
              <a:r>
                <a:rPr lang="en-US" sz="4400" dirty="0" err="1" smtClean="0">
                  <a:solidFill>
                    <a:schemeClr val="bg1"/>
                  </a:solidFill>
                </a:rPr>
                <a:t>cạnh</a:t>
              </a:r>
              <a:r>
                <a:rPr lang="en-US" sz="4400" dirty="0" smtClean="0">
                  <a:solidFill>
                    <a:schemeClr val="bg1"/>
                  </a:solidFill>
                </a:rPr>
                <a:t> </a:t>
              </a:r>
              <a:endParaRPr lang="en-US" sz="4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24"/>
          <p:cNvGrpSpPr>
            <a:grpSpLocks/>
          </p:cNvGrpSpPr>
          <p:nvPr/>
        </p:nvGrpSpPr>
        <p:grpSpPr bwMode="auto">
          <a:xfrm>
            <a:off x="304800" y="4724402"/>
            <a:ext cx="7771418" cy="1067269"/>
            <a:chOff x="653" y="2400"/>
            <a:chExt cx="4531" cy="505"/>
          </a:xfrm>
        </p:grpSpPr>
        <p:grpSp>
          <p:nvGrpSpPr>
            <p:cNvPr id="12" name="Group 25"/>
            <p:cNvGrpSpPr>
              <a:grpSpLocks/>
            </p:cNvGrpSpPr>
            <p:nvPr/>
          </p:nvGrpSpPr>
          <p:grpSpPr bwMode="auto">
            <a:xfrm>
              <a:off x="653" y="2400"/>
              <a:ext cx="4531" cy="505"/>
              <a:chOff x="190" y="2448"/>
              <a:chExt cx="4610" cy="505"/>
            </a:xfrm>
          </p:grpSpPr>
          <p:sp>
            <p:nvSpPr>
              <p:cNvPr id="1378330" name="Rectangle 26"/>
              <p:cNvSpPr>
                <a:spLocks noChangeArrowheads="1"/>
              </p:cNvSpPr>
              <p:nvPr/>
            </p:nvSpPr>
            <p:spPr bwMode="gray">
              <a:xfrm flipH="1">
                <a:off x="432" y="2484"/>
                <a:ext cx="4368" cy="454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9942E0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27"/>
              <p:cNvGrpSpPr>
                <a:grpSpLocks/>
              </p:cNvGrpSpPr>
              <p:nvPr/>
            </p:nvGrpSpPr>
            <p:grpSpPr bwMode="auto">
              <a:xfrm>
                <a:off x="190" y="2448"/>
                <a:ext cx="647" cy="505"/>
                <a:chOff x="2126" y="1920"/>
                <a:chExt cx="1570" cy="1329"/>
              </a:xfrm>
            </p:grpSpPr>
            <p:sp>
              <p:nvSpPr>
                <p:cNvPr id="1378332" name="Oval 28"/>
                <p:cNvSpPr>
                  <a:spLocks noChangeArrowheads="1"/>
                </p:cNvSpPr>
                <p:nvPr/>
              </p:nvSpPr>
              <p:spPr bwMode="gray">
                <a:xfrm>
                  <a:off x="2126" y="1920"/>
                  <a:ext cx="1570" cy="132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966FF"/>
                    </a:gs>
                    <a:gs pos="100000">
                      <a:srgbClr val="9966FF">
                        <a:gamma/>
                        <a:shade val="24314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8333" name="Freeform 2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9966FF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78334" name="Text Box 30"/>
              <p:cNvSpPr txBox="1">
                <a:spLocks noChangeArrowheads="1"/>
              </p:cNvSpPr>
              <p:nvPr/>
            </p:nvSpPr>
            <p:spPr bwMode="gray">
              <a:xfrm>
                <a:off x="311" y="2515"/>
                <a:ext cx="306" cy="3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Verdana" pitchFamily="34" charset="0"/>
                  </a:rPr>
                  <a:t>C</a:t>
                </a:r>
              </a:p>
            </p:txBody>
          </p:sp>
        </p:grpSp>
        <p:sp>
          <p:nvSpPr>
            <p:cNvPr id="1378337" name="Text Box 33"/>
            <p:cNvSpPr txBox="1">
              <a:spLocks noChangeArrowheads="1"/>
            </p:cNvSpPr>
            <p:nvPr/>
          </p:nvSpPr>
          <p:spPr bwMode="auto">
            <a:xfrm>
              <a:off x="1363" y="2448"/>
              <a:ext cx="3566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vl="0"/>
              <a:r>
                <a:rPr lang="en-US" sz="4400" dirty="0" err="1" smtClean="0">
                  <a:solidFill>
                    <a:schemeClr val="bg1"/>
                  </a:solidFill>
                </a:rPr>
                <a:t>Hai</a:t>
              </a:r>
              <a:r>
                <a:rPr lang="en-US" sz="4400" dirty="0" smtClean="0">
                  <a:solidFill>
                    <a:schemeClr val="bg1"/>
                  </a:solidFill>
                </a:rPr>
                <a:t> </a:t>
              </a:r>
              <a:r>
                <a:rPr lang="en-US" sz="4400" dirty="0" err="1" smtClean="0">
                  <a:solidFill>
                    <a:schemeClr val="bg1"/>
                  </a:solidFill>
                </a:rPr>
                <a:t>đỉnh</a:t>
              </a:r>
              <a:r>
                <a:rPr lang="en-US" sz="4400" dirty="0" smtClean="0">
                  <a:solidFill>
                    <a:schemeClr val="bg1"/>
                  </a:solidFill>
                </a:rPr>
                <a:t> </a:t>
              </a:r>
              <a:endParaRPr lang="en-US" sz="4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378347" name="Picture 43" descr="3D_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4648200"/>
            <a:ext cx="1414463" cy="1828800"/>
          </a:xfrm>
          <a:prstGeom prst="rect">
            <a:avLst/>
          </a:prstGeom>
          <a:noFill/>
        </p:spPr>
      </p:pic>
      <p:sp>
        <p:nvSpPr>
          <p:cNvPr id="1378348" name="WordArt 44"/>
          <p:cNvSpPr>
            <a:spLocks noChangeArrowheads="1" noChangeShapeType="1" noTextEdit="1"/>
          </p:cNvSpPr>
          <p:nvPr/>
        </p:nvSpPr>
        <p:spPr bwMode="auto">
          <a:xfrm>
            <a:off x="8077200" y="52578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01</a:t>
            </a:r>
          </a:p>
        </p:txBody>
      </p:sp>
      <p:sp>
        <p:nvSpPr>
          <p:cNvPr id="1378349" name="WordArt 45"/>
          <p:cNvSpPr>
            <a:spLocks noChangeArrowheads="1" noChangeShapeType="1" noTextEdit="1"/>
          </p:cNvSpPr>
          <p:nvPr/>
        </p:nvSpPr>
        <p:spPr bwMode="auto">
          <a:xfrm>
            <a:off x="8077200" y="52578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02</a:t>
            </a:r>
          </a:p>
        </p:txBody>
      </p:sp>
      <p:sp>
        <p:nvSpPr>
          <p:cNvPr id="1378350" name="WordArt 46"/>
          <p:cNvSpPr>
            <a:spLocks noChangeArrowheads="1" noChangeShapeType="1" noTextEdit="1"/>
          </p:cNvSpPr>
          <p:nvPr/>
        </p:nvSpPr>
        <p:spPr bwMode="auto">
          <a:xfrm>
            <a:off x="8077200" y="52578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03</a:t>
            </a:r>
          </a:p>
        </p:txBody>
      </p:sp>
      <p:sp>
        <p:nvSpPr>
          <p:cNvPr id="1378351" name="WordArt 47"/>
          <p:cNvSpPr>
            <a:spLocks noChangeArrowheads="1" noChangeShapeType="1" noTextEdit="1"/>
          </p:cNvSpPr>
          <p:nvPr/>
        </p:nvSpPr>
        <p:spPr bwMode="auto">
          <a:xfrm>
            <a:off x="8077200" y="52578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04</a:t>
            </a:r>
          </a:p>
        </p:txBody>
      </p:sp>
      <p:sp>
        <p:nvSpPr>
          <p:cNvPr id="1378352" name="WordArt 48"/>
          <p:cNvSpPr>
            <a:spLocks noChangeArrowheads="1" noChangeShapeType="1" noTextEdit="1"/>
          </p:cNvSpPr>
          <p:nvPr/>
        </p:nvSpPr>
        <p:spPr bwMode="auto">
          <a:xfrm>
            <a:off x="8077200" y="52578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05</a:t>
            </a:r>
          </a:p>
        </p:txBody>
      </p:sp>
      <p:sp>
        <p:nvSpPr>
          <p:cNvPr id="1378353" name="WordArt 49"/>
          <p:cNvSpPr>
            <a:spLocks noChangeArrowheads="1" noChangeShapeType="1" noTextEdit="1"/>
          </p:cNvSpPr>
          <p:nvPr/>
        </p:nvSpPr>
        <p:spPr bwMode="auto">
          <a:xfrm>
            <a:off x="8077200" y="52578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06</a:t>
            </a:r>
          </a:p>
        </p:txBody>
      </p:sp>
      <p:sp>
        <p:nvSpPr>
          <p:cNvPr id="1378354" name="WordArt 50"/>
          <p:cNvSpPr>
            <a:spLocks noChangeArrowheads="1" noChangeShapeType="1" noTextEdit="1"/>
          </p:cNvSpPr>
          <p:nvPr/>
        </p:nvSpPr>
        <p:spPr bwMode="auto">
          <a:xfrm>
            <a:off x="8077200" y="52578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07</a:t>
            </a:r>
          </a:p>
        </p:txBody>
      </p:sp>
      <p:sp>
        <p:nvSpPr>
          <p:cNvPr id="1378355" name="WordArt 51"/>
          <p:cNvSpPr>
            <a:spLocks noChangeArrowheads="1" noChangeShapeType="1" noTextEdit="1"/>
          </p:cNvSpPr>
          <p:nvPr/>
        </p:nvSpPr>
        <p:spPr bwMode="auto">
          <a:xfrm>
            <a:off x="8077200" y="52578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08</a:t>
            </a:r>
          </a:p>
        </p:txBody>
      </p:sp>
      <p:sp>
        <p:nvSpPr>
          <p:cNvPr id="1378356" name="WordArt 52"/>
          <p:cNvSpPr>
            <a:spLocks noChangeArrowheads="1" noChangeShapeType="1" noTextEdit="1"/>
          </p:cNvSpPr>
          <p:nvPr/>
        </p:nvSpPr>
        <p:spPr bwMode="auto">
          <a:xfrm>
            <a:off x="8077200" y="52578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09</a:t>
            </a:r>
          </a:p>
        </p:txBody>
      </p:sp>
      <p:sp>
        <p:nvSpPr>
          <p:cNvPr id="1378357" name="WordArt 53"/>
          <p:cNvSpPr>
            <a:spLocks noChangeArrowheads="1" noChangeShapeType="1" noTextEdit="1"/>
          </p:cNvSpPr>
          <p:nvPr/>
        </p:nvSpPr>
        <p:spPr bwMode="auto">
          <a:xfrm>
            <a:off x="8077200" y="52578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10</a:t>
            </a:r>
          </a:p>
        </p:txBody>
      </p:sp>
      <p:sp>
        <p:nvSpPr>
          <p:cNvPr id="1378358" name="AutoShape 54"/>
          <p:cNvSpPr>
            <a:spLocks noChangeArrowheads="1"/>
          </p:cNvSpPr>
          <p:nvPr/>
        </p:nvSpPr>
        <p:spPr bwMode="auto">
          <a:xfrm>
            <a:off x="7958138" y="5638800"/>
            <a:ext cx="1143000" cy="990600"/>
          </a:xfrm>
          <a:prstGeom prst="lightningBol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AutoShape 4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" y="6096000"/>
            <a:ext cx="609600" cy="533400"/>
          </a:xfrm>
          <a:prstGeom prst="actionButtonHom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7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78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78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37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378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pTgt spid="137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378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1378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8"/>
                                            </p:cond>
                                          </p:stCondLst>
                                        </p:cTn>
                                        <p:tgtEl>
                                          <p:spTgt spid="137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378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137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378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137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13783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137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13783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137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13783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pTgt spid="137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13783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2"/>
                                            </p:cond>
                                          </p:stCondLst>
                                        </p:cTn>
                                        <p:tgtEl>
                                          <p:spTgt spid="137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1378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137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1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13783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0"/>
                                            </p:cond>
                                          </p:stCondLst>
                                        </p:cTn>
                                        <p:tgtEl>
                                          <p:spTgt spid="137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5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378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4"/>
                                            </p:cond>
                                          </p:stCondLst>
                                        </p:cTn>
                                        <p:tgtEl>
                                          <p:spTgt spid="137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37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3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137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8306" grpId="0" animBg="1"/>
      <p:bldP spid="1378348" grpId="0" animBg="1"/>
      <p:bldP spid="1378349" grpId="0" animBg="1"/>
      <p:bldP spid="1378350" grpId="0" animBg="1"/>
      <p:bldP spid="1378351" grpId="0" animBg="1"/>
      <p:bldP spid="1378352" grpId="0" animBg="1"/>
      <p:bldP spid="1378353" grpId="0" animBg="1"/>
      <p:bldP spid="1378354" grpId="0" animBg="1"/>
      <p:bldP spid="1378355" grpId="0" animBg="1"/>
      <p:bldP spid="1378356" grpId="0" animBg="1"/>
      <p:bldP spid="1378357" grpId="0" animBg="1"/>
      <p:bldP spid="1378357" grpId="1" animBg="1"/>
      <p:bldP spid="13783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354" name="AutoShape 2"/>
          <p:cNvSpPr>
            <a:spLocks noChangeArrowheads="1"/>
          </p:cNvSpPr>
          <p:nvPr/>
        </p:nvSpPr>
        <p:spPr bwMode="auto">
          <a:xfrm>
            <a:off x="609600" y="304800"/>
            <a:ext cx="7924800" cy="1066800"/>
          </a:xfrm>
          <a:prstGeom prst="wedgeRoundRectCallout">
            <a:avLst>
              <a:gd name="adj1" fmla="val -31370"/>
              <a:gd name="adj2" fmla="val 45685"/>
              <a:gd name="adj3" fmla="val 16667"/>
            </a:avLst>
          </a:prstGeom>
          <a:solidFill>
            <a:srgbClr val="008000">
              <a:alpha val="78000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en-US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vi-VN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</a:t>
            </a:r>
            <a:r>
              <a:rPr lang="nl-NL" sz="4000" dirty="0" smtClean="0">
                <a:solidFill>
                  <a:srgbClr val="FFFF00"/>
                </a:solidFill>
              </a:rPr>
              <a:t>Cho tam giác 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nl-NL" sz="4000" dirty="0" smtClean="0">
                <a:solidFill>
                  <a:srgbClr val="FFFF00"/>
                </a:solidFill>
              </a:rPr>
              <a:t>cân tại A, M là trung điểm BC. Khi đó AM là</a:t>
            </a:r>
            <a:r>
              <a:rPr lang="nl-NL" sz="4000" dirty="0" smtClean="0">
                <a:solidFill>
                  <a:srgbClr val="FFFF00"/>
                </a:solidFill>
              </a:rPr>
              <a:t>: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6019800" cy="990600"/>
            <a:chOff x="336" y="1728"/>
            <a:chExt cx="3792" cy="62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36" y="1728"/>
              <a:ext cx="3792" cy="624"/>
              <a:chOff x="-25" y="1728"/>
              <a:chExt cx="4777" cy="624"/>
            </a:xfrm>
          </p:grpSpPr>
          <p:sp>
            <p:nvSpPr>
              <p:cNvPr id="1380357" name="Rectangle 5"/>
              <p:cNvSpPr>
                <a:spLocks noChangeArrowheads="1"/>
              </p:cNvSpPr>
              <p:nvPr/>
            </p:nvSpPr>
            <p:spPr bwMode="gray">
              <a:xfrm flipH="1">
                <a:off x="432" y="1877"/>
                <a:ext cx="4320" cy="453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418AEB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-25" y="1728"/>
                <a:ext cx="806" cy="624"/>
                <a:chOff x="1719" y="1920"/>
                <a:chExt cx="1977" cy="1654"/>
              </a:xfrm>
            </p:grpSpPr>
            <p:sp>
              <p:nvSpPr>
                <p:cNvPr id="1380359" name="Oval 7"/>
                <p:cNvSpPr>
                  <a:spLocks noChangeArrowheads="1"/>
                </p:cNvSpPr>
                <p:nvPr/>
              </p:nvSpPr>
              <p:spPr bwMode="gray">
                <a:xfrm>
                  <a:off x="1719" y="1920"/>
                  <a:ext cx="1977" cy="165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4996E3"/>
                    </a:gs>
                    <a:gs pos="100000">
                      <a:srgbClr val="4996E3">
                        <a:gamma/>
                        <a:shade val="30196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0360" name="Freeform 8"/>
                <p:cNvSpPr>
                  <a:spLocks/>
                </p:cNvSpPr>
                <p:nvPr/>
              </p:nvSpPr>
              <p:spPr bwMode="gray">
                <a:xfrm>
                  <a:off x="2016" y="1948"/>
                  <a:ext cx="1488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66A7E8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80361" name="Text Box 9"/>
              <p:cNvSpPr txBox="1">
                <a:spLocks noChangeArrowheads="1"/>
              </p:cNvSpPr>
              <p:nvPr/>
            </p:nvSpPr>
            <p:spPr bwMode="gray">
              <a:xfrm>
                <a:off x="188" y="1843"/>
                <a:ext cx="392" cy="3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Verdana" pitchFamily="34" charset="0"/>
                  </a:rPr>
                  <a:t>B</a:t>
                </a:r>
              </a:p>
            </p:txBody>
          </p:sp>
        </p:grpSp>
        <p:sp>
          <p:nvSpPr>
            <p:cNvPr id="1380362" name="Text Box 10"/>
            <p:cNvSpPr txBox="1">
              <a:spLocks noChangeArrowheads="1"/>
            </p:cNvSpPr>
            <p:nvPr/>
          </p:nvSpPr>
          <p:spPr bwMode="auto">
            <a:xfrm>
              <a:off x="1152" y="1929"/>
              <a:ext cx="240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vl="0"/>
              <a:r>
                <a:rPr lang="nl-NL" sz="3600" dirty="0" smtClean="0"/>
                <a:t>Đường cao</a:t>
              </a:r>
              <a:r>
                <a:rPr lang="en-US" sz="3600" dirty="0" smtClean="0"/>
                <a:t> </a:t>
              </a:r>
              <a:endParaRPr lang="en-US" sz="3600" dirty="0"/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185863" y="3810000"/>
            <a:ext cx="6053138" cy="990600"/>
            <a:chOff x="315" y="2496"/>
            <a:chExt cx="3813" cy="624"/>
          </a:xfrm>
        </p:grpSpPr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5" y="2496"/>
              <a:ext cx="3813" cy="624"/>
              <a:chOff x="-4" y="2448"/>
              <a:chExt cx="4804" cy="624"/>
            </a:xfrm>
          </p:grpSpPr>
          <p:sp>
            <p:nvSpPr>
              <p:cNvPr id="1380365" name="Rectangle 13"/>
              <p:cNvSpPr>
                <a:spLocks noChangeArrowheads="1"/>
              </p:cNvSpPr>
              <p:nvPr/>
            </p:nvSpPr>
            <p:spPr bwMode="gray">
              <a:xfrm flipH="1">
                <a:off x="432" y="2577"/>
                <a:ext cx="4368" cy="454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9942E0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14"/>
              <p:cNvGrpSpPr>
                <a:grpSpLocks/>
              </p:cNvGrpSpPr>
              <p:nvPr/>
            </p:nvGrpSpPr>
            <p:grpSpPr bwMode="auto">
              <a:xfrm>
                <a:off x="-4" y="2448"/>
                <a:ext cx="813" cy="624"/>
                <a:chOff x="1657" y="1920"/>
                <a:chExt cx="1974" cy="1643"/>
              </a:xfrm>
            </p:grpSpPr>
            <p:sp>
              <p:nvSpPr>
                <p:cNvPr id="1380367" name="Oval 15"/>
                <p:cNvSpPr>
                  <a:spLocks noChangeArrowheads="1"/>
                </p:cNvSpPr>
                <p:nvPr/>
              </p:nvSpPr>
              <p:spPr bwMode="gray">
                <a:xfrm>
                  <a:off x="1657" y="1920"/>
                  <a:ext cx="1974" cy="164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966FF"/>
                    </a:gs>
                    <a:gs pos="100000">
                      <a:srgbClr val="9966FF">
                        <a:gamma/>
                        <a:shade val="24314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0368" name="Freeform 16"/>
                <p:cNvSpPr>
                  <a:spLocks/>
                </p:cNvSpPr>
                <p:nvPr/>
              </p:nvSpPr>
              <p:spPr bwMode="gray">
                <a:xfrm>
                  <a:off x="1848" y="1948"/>
                  <a:ext cx="1488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9966FF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80369" name="Text Box 17"/>
              <p:cNvSpPr txBox="1">
                <a:spLocks noChangeArrowheads="1"/>
              </p:cNvSpPr>
              <p:nvPr/>
            </p:nvSpPr>
            <p:spPr bwMode="gray">
              <a:xfrm>
                <a:off x="204" y="2544"/>
                <a:ext cx="379" cy="3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Verdana" pitchFamily="34" charset="0"/>
                  </a:rPr>
                  <a:t>C</a:t>
                </a:r>
              </a:p>
            </p:txBody>
          </p:sp>
        </p:grpSp>
        <p:sp>
          <p:nvSpPr>
            <p:cNvPr id="1380370" name="Text Box 18"/>
            <p:cNvSpPr txBox="1">
              <a:spLocks noChangeArrowheads="1"/>
            </p:cNvSpPr>
            <p:nvPr/>
          </p:nvSpPr>
          <p:spPr bwMode="auto">
            <a:xfrm>
              <a:off x="1152" y="2697"/>
              <a:ext cx="230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/>
              <a:r>
                <a:rPr lang="en-US" sz="3600" dirty="0" err="1" smtClean="0"/>
                <a:t>Đường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phân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giác</a:t>
              </a:r>
              <a:endParaRPr lang="en-US" sz="3600" dirty="0"/>
            </a:p>
          </p:txBody>
        </p:sp>
      </p:grp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1219200" y="4953000"/>
            <a:ext cx="6019800" cy="1019175"/>
            <a:chOff x="768" y="3246"/>
            <a:chExt cx="3792" cy="642"/>
          </a:xfrm>
        </p:grpSpPr>
        <p:grpSp>
          <p:nvGrpSpPr>
            <p:cNvPr id="9" name="Group 20"/>
            <p:cNvGrpSpPr>
              <a:grpSpLocks/>
            </p:cNvGrpSpPr>
            <p:nvPr/>
          </p:nvGrpSpPr>
          <p:grpSpPr bwMode="auto">
            <a:xfrm>
              <a:off x="768" y="3246"/>
              <a:ext cx="3792" cy="642"/>
              <a:chOff x="23" y="3150"/>
              <a:chExt cx="4777" cy="642"/>
            </a:xfrm>
          </p:grpSpPr>
          <p:sp>
            <p:nvSpPr>
              <p:cNvPr id="1380373" name="Rectangle 21"/>
              <p:cNvSpPr>
                <a:spLocks noChangeArrowheads="1"/>
              </p:cNvSpPr>
              <p:nvPr/>
            </p:nvSpPr>
            <p:spPr bwMode="gray">
              <a:xfrm flipH="1">
                <a:off x="432" y="3267"/>
                <a:ext cx="4368" cy="453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33AD8A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0374" name="Oval 22"/>
              <p:cNvSpPr>
                <a:spLocks noChangeArrowheads="1"/>
              </p:cNvSpPr>
              <p:nvPr/>
            </p:nvSpPr>
            <p:spPr bwMode="gray">
              <a:xfrm>
                <a:off x="23" y="3150"/>
                <a:ext cx="816" cy="642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0375" name="Freeform 23"/>
              <p:cNvSpPr>
                <a:spLocks/>
              </p:cNvSpPr>
              <p:nvPr/>
            </p:nvSpPr>
            <p:spPr bwMode="gray">
              <a:xfrm>
                <a:off x="83" y="3161"/>
                <a:ext cx="676" cy="242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33CCCC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0376" name="Text Box 24"/>
              <p:cNvSpPr txBox="1">
                <a:spLocks noChangeArrowheads="1"/>
              </p:cNvSpPr>
              <p:nvPr/>
            </p:nvSpPr>
            <p:spPr bwMode="gray">
              <a:xfrm>
                <a:off x="204" y="3246"/>
                <a:ext cx="415" cy="3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Verdana" pitchFamily="34" charset="0"/>
                  </a:rPr>
                  <a:t>D</a:t>
                </a:r>
              </a:p>
            </p:txBody>
          </p:sp>
        </p:grpSp>
        <p:sp>
          <p:nvSpPr>
            <p:cNvPr id="1380377" name="Text Box 25"/>
            <p:cNvSpPr txBox="1">
              <a:spLocks noChangeArrowheads="1"/>
            </p:cNvSpPr>
            <p:nvPr/>
          </p:nvSpPr>
          <p:spPr bwMode="auto">
            <a:xfrm>
              <a:off x="1584" y="3369"/>
              <a:ext cx="23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vl="0"/>
              <a:r>
                <a:rPr lang="en-US" sz="3600" dirty="0" err="1" smtClean="0"/>
                <a:t>Cả</a:t>
              </a:r>
              <a:r>
                <a:rPr lang="en-US" sz="3600" dirty="0" smtClean="0"/>
                <a:t> 3 </a:t>
              </a:r>
              <a:r>
                <a:rPr lang="en-US" sz="3600" dirty="0" err="1" smtClean="0"/>
                <a:t>đáp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án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trên</a:t>
              </a:r>
              <a:r>
                <a:rPr lang="en-US" sz="3600" dirty="0" smtClean="0"/>
                <a:t> </a:t>
              </a:r>
              <a:endParaRPr lang="en-US" sz="3600" dirty="0"/>
            </a:p>
          </p:txBody>
        </p:sp>
      </p:grpSp>
      <p:pic>
        <p:nvPicPr>
          <p:cNvPr id="1380378" name="Picture 26" descr="3D_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4572000"/>
            <a:ext cx="1414463" cy="1828800"/>
          </a:xfrm>
          <a:prstGeom prst="rect">
            <a:avLst/>
          </a:prstGeom>
          <a:noFill/>
        </p:spPr>
      </p:pic>
      <p:sp>
        <p:nvSpPr>
          <p:cNvPr id="1380379" name="WordArt 27"/>
          <p:cNvSpPr>
            <a:spLocks noChangeArrowheads="1" noChangeShapeType="1" noTextEdit="1"/>
          </p:cNvSpPr>
          <p:nvPr/>
        </p:nvSpPr>
        <p:spPr bwMode="auto">
          <a:xfrm>
            <a:off x="80010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01</a:t>
            </a:r>
          </a:p>
        </p:txBody>
      </p:sp>
      <p:sp>
        <p:nvSpPr>
          <p:cNvPr id="1380380" name="WordArt 28"/>
          <p:cNvSpPr>
            <a:spLocks noChangeArrowheads="1" noChangeShapeType="1" noTextEdit="1"/>
          </p:cNvSpPr>
          <p:nvPr/>
        </p:nvSpPr>
        <p:spPr bwMode="auto">
          <a:xfrm>
            <a:off x="80010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02</a:t>
            </a:r>
          </a:p>
        </p:txBody>
      </p:sp>
      <p:sp>
        <p:nvSpPr>
          <p:cNvPr id="1380381" name="WordArt 29"/>
          <p:cNvSpPr>
            <a:spLocks noChangeArrowheads="1" noChangeShapeType="1" noTextEdit="1"/>
          </p:cNvSpPr>
          <p:nvPr/>
        </p:nvSpPr>
        <p:spPr bwMode="auto">
          <a:xfrm>
            <a:off x="80010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03</a:t>
            </a:r>
          </a:p>
        </p:txBody>
      </p:sp>
      <p:sp>
        <p:nvSpPr>
          <p:cNvPr id="1380382" name="WordArt 30"/>
          <p:cNvSpPr>
            <a:spLocks noChangeArrowheads="1" noChangeShapeType="1" noTextEdit="1"/>
          </p:cNvSpPr>
          <p:nvPr/>
        </p:nvSpPr>
        <p:spPr bwMode="auto">
          <a:xfrm>
            <a:off x="80010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04</a:t>
            </a:r>
          </a:p>
        </p:txBody>
      </p:sp>
      <p:sp>
        <p:nvSpPr>
          <p:cNvPr id="1380383" name="WordArt 31"/>
          <p:cNvSpPr>
            <a:spLocks noChangeArrowheads="1" noChangeShapeType="1" noTextEdit="1"/>
          </p:cNvSpPr>
          <p:nvPr/>
        </p:nvSpPr>
        <p:spPr bwMode="auto">
          <a:xfrm>
            <a:off x="80010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05</a:t>
            </a:r>
          </a:p>
        </p:txBody>
      </p:sp>
      <p:sp>
        <p:nvSpPr>
          <p:cNvPr id="1380384" name="WordArt 32"/>
          <p:cNvSpPr>
            <a:spLocks noChangeArrowheads="1" noChangeShapeType="1" noTextEdit="1"/>
          </p:cNvSpPr>
          <p:nvPr/>
        </p:nvSpPr>
        <p:spPr bwMode="auto">
          <a:xfrm>
            <a:off x="80010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06</a:t>
            </a:r>
          </a:p>
        </p:txBody>
      </p:sp>
      <p:sp>
        <p:nvSpPr>
          <p:cNvPr id="1380385" name="WordArt 33"/>
          <p:cNvSpPr>
            <a:spLocks noChangeArrowheads="1" noChangeShapeType="1" noTextEdit="1"/>
          </p:cNvSpPr>
          <p:nvPr/>
        </p:nvSpPr>
        <p:spPr bwMode="auto">
          <a:xfrm>
            <a:off x="80010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07</a:t>
            </a:r>
          </a:p>
        </p:txBody>
      </p:sp>
      <p:sp>
        <p:nvSpPr>
          <p:cNvPr id="1380386" name="WordArt 34"/>
          <p:cNvSpPr>
            <a:spLocks noChangeArrowheads="1" noChangeShapeType="1" noTextEdit="1"/>
          </p:cNvSpPr>
          <p:nvPr/>
        </p:nvSpPr>
        <p:spPr bwMode="auto">
          <a:xfrm>
            <a:off x="80010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08</a:t>
            </a:r>
          </a:p>
        </p:txBody>
      </p:sp>
      <p:sp>
        <p:nvSpPr>
          <p:cNvPr id="1380387" name="WordArt 35"/>
          <p:cNvSpPr>
            <a:spLocks noChangeArrowheads="1" noChangeShapeType="1" noTextEdit="1"/>
          </p:cNvSpPr>
          <p:nvPr/>
        </p:nvSpPr>
        <p:spPr bwMode="auto">
          <a:xfrm>
            <a:off x="80010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09</a:t>
            </a:r>
          </a:p>
        </p:txBody>
      </p:sp>
      <p:sp>
        <p:nvSpPr>
          <p:cNvPr id="1380388" name="WordArt 36"/>
          <p:cNvSpPr>
            <a:spLocks noChangeArrowheads="1" noChangeShapeType="1" noTextEdit="1"/>
          </p:cNvSpPr>
          <p:nvPr/>
        </p:nvSpPr>
        <p:spPr bwMode="auto">
          <a:xfrm>
            <a:off x="80010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10</a:t>
            </a:r>
          </a:p>
        </p:txBody>
      </p:sp>
      <p:sp>
        <p:nvSpPr>
          <p:cNvPr id="1380389" name="AutoShape 37"/>
          <p:cNvSpPr>
            <a:spLocks noChangeArrowheads="1"/>
          </p:cNvSpPr>
          <p:nvPr/>
        </p:nvSpPr>
        <p:spPr bwMode="auto">
          <a:xfrm>
            <a:off x="7772400" y="5181600"/>
            <a:ext cx="1143000" cy="990600"/>
          </a:xfrm>
          <a:prstGeom prst="lightningBol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1216025" y="1525587"/>
            <a:ext cx="6022975" cy="990600"/>
            <a:chOff x="766" y="961"/>
            <a:chExt cx="4647" cy="624"/>
          </a:xfrm>
        </p:grpSpPr>
        <p:grpSp>
          <p:nvGrpSpPr>
            <p:cNvPr id="11" name="Group 39"/>
            <p:cNvGrpSpPr>
              <a:grpSpLocks/>
            </p:cNvGrpSpPr>
            <p:nvPr/>
          </p:nvGrpSpPr>
          <p:grpSpPr bwMode="auto">
            <a:xfrm>
              <a:off x="766" y="961"/>
              <a:ext cx="4647" cy="624"/>
              <a:chOff x="21" y="1009"/>
              <a:chExt cx="5854" cy="624"/>
            </a:xfrm>
          </p:grpSpPr>
          <p:sp>
            <p:nvSpPr>
              <p:cNvPr id="1380392" name="Rectangle 40"/>
              <p:cNvSpPr>
                <a:spLocks noChangeArrowheads="1"/>
              </p:cNvSpPr>
              <p:nvPr/>
            </p:nvSpPr>
            <p:spPr bwMode="gray">
              <a:xfrm flipH="1">
                <a:off x="432" y="1164"/>
                <a:ext cx="5443" cy="453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E98931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" name="Group 41"/>
              <p:cNvGrpSpPr>
                <a:grpSpLocks/>
              </p:cNvGrpSpPr>
              <p:nvPr/>
            </p:nvGrpSpPr>
            <p:grpSpPr bwMode="auto">
              <a:xfrm flipH="1">
                <a:off x="21" y="1009"/>
                <a:ext cx="814" cy="624"/>
                <a:chOff x="1488" y="1968"/>
                <a:chExt cx="508" cy="427"/>
              </a:xfrm>
            </p:grpSpPr>
            <p:grpSp>
              <p:nvGrpSpPr>
                <p:cNvPr id="13" name="Group 42"/>
                <p:cNvGrpSpPr>
                  <a:grpSpLocks/>
                </p:cNvGrpSpPr>
                <p:nvPr/>
              </p:nvGrpSpPr>
              <p:grpSpPr bwMode="auto">
                <a:xfrm>
                  <a:off x="1488" y="1968"/>
                  <a:ext cx="508" cy="427"/>
                  <a:chOff x="2016" y="1920"/>
                  <a:chExt cx="1974" cy="1661"/>
                </a:xfrm>
              </p:grpSpPr>
              <p:sp>
                <p:nvSpPr>
                  <p:cNvPr id="1380395" name="Oval 43"/>
                  <p:cNvSpPr>
                    <a:spLocks noChangeArrowheads="1"/>
                  </p:cNvSpPr>
                  <p:nvPr/>
                </p:nvSpPr>
                <p:spPr bwMode="gray">
                  <a:xfrm>
                    <a:off x="2016" y="1920"/>
                    <a:ext cx="1974" cy="166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9900"/>
                      </a:gs>
                      <a:gs pos="100000">
                        <a:srgbClr val="FF9900">
                          <a:gamma/>
                          <a:shade val="39216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80396" name="Freeform 44"/>
                  <p:cNvSpPr>
                    <a:spLocks/>
                  </p:cNvSpPr>
                  <p:nvPr/>
                </p:nvSpPr>
                <p:spPr bwMode="gray">
                  <a:xfrm>
                    <a:off x="2224" y="1945"/>
                    <a:ext cx="1613" cy="634"/>
                  </a:xfrm>
                  <a:custGeom>
                    <a:avLst/>
                    <a:gdLst/>
                    <a:ahLst/>
                    <a:cxnLst>
                      <a:cxn ang="0">
                        <a:pos x="1301" y="401"/>
                      </a:cxn>
                      <a:cxn ang="0">
                        <a:pos x="1317" y="442"/>
                      </a:cxn>
                      <a:cxn ang="0">
                        <a:pos x="1321" y="481"/>
                      </a:cxn>
                      <a:cxn ang="0">
                        <a:pos x="1315" y="516"/>
                      </a:cxn>
                      <a:cxn ang="0">
                        <a:pos x="1298" y="550"/>
                      </a:cxn>
                      <a:cxn ang="0">
                        <a:pos x="1272" y="579"/>
                      </a:cxn>
                      <a:cxn ang="0">
                        <a:pos x="1239" y="604"/>
                      </a:cxn>
                      <a:cxn ang="0">
                        <a:pos x="1196" y="628"/>
                      </a:cxn>
                      <a:cxn ang="0">
                        <a:pos x="1147" y="649"/>
                      </a:cxn>
                      <a:cxn ang="0">
                        <a:pos x="1092" y="667"/>
                      </a:cxn>
                      <a:cxn ang="0">
                        <a:pos x="1031" y="683"/>
                      </a:cxn>
                      <a:cxn ang="0">
                        <a:pos x="967" y="694"/>
                      </a:cxn>
                      <a:cxn ang="0">
                        <a:pos x="896" y="704"/>
                      </a:cxn>
                      <a:cxn ang="0">
                        <a:pos x="824" y="710"/>
                      </a:cxn>
                      <a:cxn ang="0">
                        <a:pos x="795" y="712"/>
                      </a:cxn>
                      <a:cxn ang="0">
                        <a:pos x="476" y="712"/>
                      </a:cxn>
                      <a:cxn ang="0">
                        <a:pos x="472" y="712"/>
                      </a:cxn>
                      <a:cxn ang="0">
                        <a:pos x="409" y="708"/>
                      </a:cxn>
                      <a:cxn ang="0">
                        <a:pos x="348" y="704"/>
                      </a:cxn>
                      <a:cxn ang="0">
                        <a:pos x="290" y="696"/>
                      </a:cxn>
                      <a:cxn ang="0">
                        <a:pos x="235" y="689"/>
                      </a:cxn>
                      <a:cxn ang="0">
                        <a:pos x="186" y="677"/>
                      </a:cxn>
                      <a:cxn ang="0">
                        <a:pos x="141" y="663"/>
                      </a:cxn>
                      <a:cxn ang="0">
                        <a:pos x="102" y="648"/>
                      </a:cxn>
                      <a:cxn ang="0">
                        <a:pos x="67" y="630"/>
                      </a:cxn>
                      <a:cxn ang="0">
                        <a:pos x="39" y="608"/>
                      </a:cxn>
                      <a:cxn ang="0">
                        <a:pos x="18" y="583"/>
                      </a:cxn>
                      <a:cxn ang="0">
                        <a:pos x="6" y="554"/>
                      </a:cxn>
                      <a:cxn ang="0">
                        <a:pos x="0" y="524"/>
                      </a:cxn>
                      <a:cxn ang="0">
                        <a:pos x="0" y="520"/>
                      </a:cxn>
                      <a:cxn ang="0">
                        <a:pos x="4" y="487"/>
                      </a:cxn>
                      <a:cxn ang="0">
                        <a:pos x="16" y="446"/>
                      </a:cxn>
                      <a:cxn ang="0">
                        <a:pos x="51" y="370"/>
                      </a:cxn>
                      <a:cxn ang="0">
                        <a:pos x="94" y="299"/>
                      </a:cxn>
                      <a:cxn ang="0">
                        <a:pos x="147" y="235"/>
                      </a:cxn>
                      <a:cxn ang="0">
                        <a:pos x="204" y="176"/>
                      </a:cxn>
                      <a:cxn ang="0">
                        <a:pos x="270" y="125"/>
                      </a:cxn>
                      <a:cxn ang="0">
                        <a:pos x="341" y="82"/>
                      </a:cxn>
                      <a:cxn ang="0">
                        <a:pos x="415" y="47"/>
                      </a:cxn>
                      <a:cxn ang="0">
                        <a:pos x="497" y="21"/>
                      </a:cxn>
                      <a:cxn ang="0">
                        <a:pos x="581" y="6"/>
                      </a:cxn>
                      <a:cxn ang="0">
                        <a:pos x="667" y="0"/>
                      </a:cxn>
                      <a:cxn ang="0">
                        <a:pos x="667" y="0"/>
                      </a:cxn>
                      <a:cxn ang="0">
                        <a:pos x="759" y="6"/>
                      </a:cxn>
                      <a:cxn ang="0">
                        <a:pos x="847" y="23"/>
                      </a:cxn>
                      <a:cxn ang="0">
                        <a:pos x="932" y="53"/>
                      </a:cxn>
                      <a:cxn ang="0">
                        <a:pos x="1010" y="90"/>
                      </a:cxn>
                      <a:cxn ang="0">
                        <a:pos x="1082" y="137"/>
                      </a:cxn>
                      <a:cxn ang="0">
                        <a:pos x="1149" y="194"/>
                      </a:cxn>
                      <a:cxn ang="0">
                        <a:pos x="1208" y="256"/>
                      </a:cxn>
                      <a:cxn ang="0">
                        <a:pos x="1258" y="325"/>
                      </a:cxn>
                      <a:cxn ang="0">
                        <a:pos x="1301" y="401"/>
                      </a:cxn>
                      <a:cxn ang="0">
                        <a:pos x="1301" y="401"/>
                      </a:cxn>
                    </a:cxnLst>
                    <a:rect l="0" t="0" r="r" b="b"/>
                    <a:pathLst>
                      <a:path w="1321" h="712">
                        <a:moveTo>
                          <a:pt x="1301" y="401"/>
                        </a:moveTo>
                        <a:lnTo>
                          <a:pt x="1317" y="442"/>
                        </a:lnTo>
                        <a:lnTo>
                          <a:pt x="1321" y="481"/>
                        </a:lnTo>
                        <a:lnTo>
                          <a:pt x="1315" y="516"/>
                        </a:lnTo>
                        <a:lnTo>
                          <a:pt x="1298" y="550"/>
                        </a:lnTo>
                        <a:lnTo>
                          <a:pt x="1272" y="579"/>
                        </a:lnTo>
                        <a:lnTo>
                          <a:pt x="1239" y="604"/>
                        </a:lnTo>
                        <a:lnTo>
                          <a:pt x="1196" y="628"/>
                        </a:lnTo>
                        <a:lnTo>
                          <a:pt x="1147" y="649"/>
                        </a:lnTo>
                        <a:lnTo>
                          <a:pt x="1092" y="667"/>
                        </a:lnTo>
                        <a:lnTo>
                          <a:pt x="1031" y="683"/>
                        </a:lnTo>
                        <a:lnTo>
                          <a:pt x="967" y="694"/>
                        </a:lnTo>
                        <a:lnTo>
                          <a:pt x="896" y="704"/>
                        </a:lnTo>
                        <a:lnTo>
                          <a:pt x="824" y="710"/>
                        </a:lnTo>
                        <a:lnTo>
                          <a:pt x="795" y="712"/>
                        </a:lnTo>
                        <a:lnTo>
                          <a:pt x="476" y="712"/>
                        </a:lnTo>
                        <a:lnTo>
                          <a:pt x="472" y="712"/>
                        </a:lnTo>
                        <a:lnTo>
                          <a:pt x="409" y="708"/>
                        </a:lnTo>
                        <a:lnTo>
                          <a:pt x="348" y="704"/>
                        </a:lnTo>
                        <a:lnTo>
                          <a:pt x="290" y="696"/>
                        </a:lnTo>
                        <a:lnTo>
                          <a:pt x="235" y="689"/>
                        </a:lnTo>
                        <a:lnTo>
                          <a:pt x="186" y="677"/>
                        </a:lnTo>
                        <a:lnTo>
                          <a:pt x="141" y="663"/>
                        </a:lnTo>
                        <a:lnTo>
                          <a:pt x="102" y="648"/>
                        </a:lnTo>
                        <a:lnTo>
                          <a:pt x="67" y="630"/>
                        </a:lnTo>
                        <a:lnTo>
                          <a:pt x="39" y="608"/>
                        </a:lnTo>
                        <a:lnTo>
                          <a:pt x="18" y="583"/>
                        </a:lnTo>
                        <a:lnTo>
                          <a:pt x="6" y="554"/>
                        </a:lnTo>
                        <a:lnTo>
                          <a:pt x="0" y="524"/>
                        </a:lnTo>
                        <a:lnTo>
                          <a:pt x="0" y="520"/>
                        </a:lnTo>
                        <a:lnTo>
                          <a:pt x="4" y="487"/>
                        </a:lnTo>
                        <a:lnTo>
                          <a:pt x="16" y="446"/>
                        </a:lnTo>
                        <a:lnTo>
                          <a:pt x="51" y="370"/>
                        </a:lnTo>
                        <a:lnTo>
                          <a:pt x="94" y="299"/>
                        </a:lnTo>
                        <a:lnTo>
                          <a:pt x="147" y="235"/>
                        </a:lnTo>
                        <a:lnTo>
                          <a:pt x="204" y="176"/>
                        </a:lnTo>
                        <a:lnTo>
                          <a:pt x="270" y="125"/>
                        </a:lnTo>
                        <a:lnTo>
                          <a:pt x="341" y="82"/>
                        </a:lnTo>
                        <a:lnTo>
                          <a:pt x="415" y="47"/>
                        </a:lnTo>
                        <a:lnTo>
                          <a:pt x="497" y="21"/>
                        </a:lnTo>
                        <a:lnTo>
                          <a:pt x="581" y="6"/>
                        </a:lnTo>
                        <a:lnTo>
                          <a:pt x="667" y="0"/>
                        </a:lnTo>
                        <a:lnTo>
                          <a:pt x="667" y="0"/>
                        </a:lnTo>
                        <a:lnTo>
                          <a:pt x="759" y="6"/>
                        </a:lnTo>
                        <a:lnTo>
                          <a:pt x="847" y="23"/>
                        </a:lnTo>
                        <a:lnTo>
                          <a:pt x="932" y="53"/>
                        </a:lnTo>
                        <a:lnTo>
                          <a:pt x="1010" y="90"/>
                        </a:lnTo>
                        <a:lnTo>
                          <a:pt x="1082" y="137"/>
                        </a:lnTo>
                        <a:lnTo>
                          <a:pt x="1149" y="194"/>
                        </a:lnTo>
                        <a:lnTo>
                          <a:pt x="1208" y="256"/>
                        </a:lnTo>
                        <a:lnTo>
                          <a:pt x="1258" y="325"/>
                        </a:lnTo>
                        <a:lnTo>
                          <a:pt x="1301" y="401"/>
                        </a:lnTo>
                        <a:lnTo>
                          <a:pt x="1301" y="401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FF9900"/>
                      </a:gs>
                    </a:gsLst>
                    <a:lin ang="5400000" scaled="1"/>
                  </a:gra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80397" name="Text Box 45"/>
                <p:cNvSpPr txBox="1">
                  <a:spLocks noChangeArrowheads="1"/>
                </p:cNvSpPr>
                <p:nvPr/>
              </p:nvSpPr>
              <p:spPr bwMode="gray">
                <a:xfrm>
                  <a:off x="1633" y="2033"/>
                  <a:ext cx="248" cy="25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3200" b="1" dirty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Verdana" pitchFamily="34" charset="0"/>
                    </a:rPr>
                    <a:t>A</a:t>
                  </a:r>
                </a:p>
              </p:txBody>
            </p:sp>
          </p:grpSp>
        </p:grpSp>
        <p:sp>
          <p:nvSpPr>
            <p:cNvPr id="1380398" name="Text Box 46"/>
            <p:cNvSpPr txBox="1">
              <a:spLocks noChangeArrowheads="1"/>
            </p:cNvSpPr>
            <p:nvPr/>
          </p:nvSpPr>
          <p:spPr bwMode="auto">
            <a:xfrm>
              <a:off x="1778" y="1152"/>
              <a:ext cx="292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/>
              <a:r>
                <a:rPr lang="nl-NL" sz="3600" dirty="0" smtClean="0"/>
                <a:t>Đường trung tuyến</a:t>
              </a:r>
              <a:r>
                <a:rPr lang="en-US" sz="3600" dirty="0" smtClean="0"/>
                <a:t> </a:t>
              </a:r>
              <a:endParaRPr lang="en-US" sz="3600" dirty="0"/>
            </a:p>
          </p:txBody>
        </p:sp>
      </p:grpSp>
      <p:sp>
        <p:nvSpPr>
          <p:cNvPr id="50" name="AutoShape 4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" y="6096000"/>
            <a:ext cx="609600" cy="533400"/>
          </a:xfrm>
          <a:prstGeom prst="actionButtonHom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8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80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80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380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3803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138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380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3803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138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3803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138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13803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138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13803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1380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13803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pTgt spid="138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13803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2"/>
                                            </p:cond>
                                          </p:stCondLst>
                                        </p:cTn>
                                        <p:tgtEl>
                                          <p:spTgt spid="138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13803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138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13803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0"/>
                                            </p:cond>
                                          </p:stCondLst>
                                        </p:cTn>
                                        <p:tgtEl>
                                          <p:spTgt spid="138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13803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4"/>
                                            </p:cond>
                                          </p:stCondLst>
                                        </p:cTn>
                                        <p:tgtEl>
                                          <p:spTgt spid="138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500"/>
                            </p:stCondLst>
                            <p:childTnLst>
                              <p:par>
                                <p:cTn id="78" presetID="5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380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8"/>
                                            </p:cond>
                                          </p:stCondLst>
                                        </p:cTn>
                                        <p:tgtEl>
                                          <p:spTgt spid="138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380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1380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90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1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0354" grpId="0" animBg="1"/>
      <p:bldP spid="1380379" grpId="0" animBg="1"/>
      <p:bldP spid="1380380" grpId="0" animBg="1"/>
      <p:bldP spid="1380381" grpId="0" animBg="1"/>
      <p:bldP spid="1380382" grpId="0" animBg="1"/>
      <p:bldP spid="1380383" grpId="0" animBg="1"/>
      <p:bldP spid="1380384" grpId="0" animBg="1"/>
      <p:bldP spid="1380385" grpId="0" animBg="1"/>
      <p:bldP spid="1380386" grpId="0" animBg="1"/>
      <p:bldP spid="1380387" grpId="0" animBg="1"/>
      <p:bldP spid="1380388" grpId="0" animBg="1"/>
      <p:bldP spid="1380388" grpId="1" animBg="1"/>
      <p:bldP spid="138038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378" name="AutoShape 2"/>
          <p:cNvSpPr>
            <a:spLocks noChangeArrowheads="1"/>
          </p:cNvSpPr>
          <p:nvPr/>
        </p:nvSpPr>
        <p:spPr bwMode="auto">
          <a:xfrm>
            <a:off x="381000" y="76200"/>
            <a:ext cx="8763000" cy="1752600"/>
          </a:xfrm>
          <a:prstGeom prst="wedgeRoundRectCallout">
            <a:avLst>
              <a:gd name="adj1" fmla="val -31722"/>
              <a:gd name="adj2" fmla="val 44509"/>
              <a:gd name="adj3" fmla="val 16667"/>
            </a:avLst>
          </a:prstGeom>
          <a:solidFill>
            <a:srgbClr val="008000">
              <a:alpha val="78000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nl-NL" sz="3200" dirty="0" smtClean="0">
                <a:solidFill>
                  <a:srgbClr val="FFFF00"/>
                </a:solidFill>
              </a:rPr>
              <a:t>Cho tam giác 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nl-NL" sz="3200" dirty="0" smtClean="0">
                <a:solidFill>
                  <a:srgbClr val="FFFF00"/>
                </a:solidFill>
              </a:rPr>
              <a:t>cân tại A, AK là đường trung tuyến của tam giác, lấy D bất kì trên AK. Khi đó BCD là tam giác gì?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1981200"/>
            <a:ext cx="7466202" cy="1751707"/>
            <a:chOff x="113" y="864"/>
            <a:chExt cx="5760" cy="1177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13" y="864"/>
              <a:ext cx="5760" cy="768"/>
              <a:chOff x="-16" y="1008"/>
              <a:chExt cx="5271" cy="631"/>
            </a:xfrm>
          </p:grpSpPr>
          <p:sp>
            <p:nvSpPr>
              <p:cNvPr id="1381381" name="Rectangle 5"/>
              <p:cNvSpPr>
                <a:spLocks noChangeArrowheads="1"/>
              </p:cNvSpPr>
              <p:nvPr/>
            </p:nvSpPr>
            <p:spPr bwMode="gray">
              <a:xfrm flipH="1">
                <a:off x="432" y="1164"/>
                <a:ext cx="4823" cy="453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E98931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 flipH="1">
                <a:off x="-16" y="1008"/>
                <a:ext cx="853" cy="631"/>
                <a:chOff x="1489" y="1968"/>
                <a:chExt cx="533" cy="432"/>
              </a:xfrm>
            </p:grpSpPr>
            <p:grpSp>
              <p:nvGrpSpPr>
                <p:cNvPr id="5" name="Group 7"/>
                <p:cNvGrpSpPr>
                  <a:grpSpLocks/>
                </p:cNvGrpSpPr>
                <p:nvPr/>
              </p:nvGrpSpPr>
              <p:grpSpPr bwMode="auto">
                <a:xfrm>
                  <a:off x="1489" y="1968"/>
                  <a:ext cx="533" cy="432"/>
                  <a:chOff x="2020" y="1915"/>
                  <a:chExt cx="2074" cy="1679"/>
                </a:xfrm>
              </p:grpSpPr>
              <p:sp>
                <p:nvSpPr>
                  <p:cNvPr id="1381384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2020" y="1915"/>
                    <a:ext cx="2074" cy="167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9900"/>
                      </a:gs>
                      <a:gs pos="100000">
                        <a:srgbClr val="FF9900">
                          <a:gamma/>
                          <a:shade val="39216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81385" name="Freeform 9"/>
                  <p:cNvSpPr>
                    <a:spLocks/>
                  </p:cNvSpPr>
                  <p:nvPr/>
                </p:nvSpPr>
                <p:spPr bwMode="gray">
                  <a:xfrm>
                    <a:off x="2210" y="1941"/>
                    <a:ext cx="1620" cy="634"/>
                  </a:xfrm>
                  <a:custGeom>
                    <a:avLst/>
                    <a:gdLst/>
                    <a:ahLst/>
                    <a:cxnLst>
                      <a:cxn ang="0">
                        <a:pos x="1301" y="401"/>
                      </a:cxn>
                      <a:cxn ang="0">
                        <a:pos x="1317" y="442"/>
                      </a:cxn>
                      <a:cxn ang="0">
                        <a:pos x="1321" y="481"/>
                      </a:cxn>
                      <a:cxn ang="0">
                        <a:pos x="1315" y="516"/>
                      </a:cxn>
                      <a:cxn ang="0">
                        <a:pos x="1298" y="550"/>
                      </a:cxn>
                      <a:cxn ang="0">
                        <a:pos x="1272" y="579"/>
                      </a:cxn>
                      <a:cxn ang="0">
                        <a:pos x="1239" y="604"/>
                      </a:cxn>
                      <a:cxn ang="0">
                        <a:pos x="1196" y="628"/>
                      </a:cxn>
                      <a:cxn ang="0">
                        <a:pos x="1147" y="649"/>
                      </a:cxn>
                      <a:cxn ang="0">
                        <a:pos x="1092" y="667"/>
                      </a:cxn>
                      <a:cxn ang="0">
                        <a:pos x="1031" y="683"/>
                      </a:cxn>
                      <a:cxn ang="0">
                        <a:pos x="967" y="694"/>
                      </a:cxn>
                      <a:cxn ang="0">
                        <a:pos x="896" y="704"/>
                      </a:cxn>
                      <a:cxn ang="0">
                        <a:pos x="824" y="710"/>
                      </a:cxn>
                      <a:cxn ang="0">
                        <a:pos x="795" y="712"/>
                      </a:cxn>
                      <a:cxn ang="0">
                        <a:pos x="476" y="712"/>
                      </a:cxn>
                      <a:cxn ang="0">
                        <a:pos x="472" y="712"/>
                      </a:cxn>
                      <a:cxn ang="0">
                        <a:pos x="409" y="708"/>
                      </a:cxn>
                      <a:cxn ang="0">
                        <a:pos x="348" y="704"/>
                      </a:cxn>
                      <a:cxn ang="0">
                        <a:pos x="290" y="696"/>
                      </a:cxn>
                      <a:cxn ang="0">
                        <a:pos x="235" y="689"/>
                      </a:cxn>
                      <a:cxn ang="0">
                        <a:pos x="186" y="677"/>
                      </a:cxn>
                      <a:cxn ang="0">
                        <a:pos x="141" y="663"/>
                      </a:cxn>
                      <a:cxn ang="0">
                        <a:pos x="102" y="648"/>
                      </a:cxn>
                      <a:cxn ang="0">
                        <a:pos x="67" y="630"/>
                      </a:cxn>
                      <a:cxn ang="0">
                        <a:pos x="39" y="608"/>
                      </a:cxn>
                      <a:cxn ang="0">
                        <a:pos x="18" y="583"/>
                      </a:cxn>
                      <a:cxn ang="0">
                        <a:pos x="6" y="554"/>
                      </a:cxn>
                      <a:cxn ang="0">
                        <a:pos x="0" y="524"/>
                      </a:cxn>
                      <a:cxn ang="0">
                        <a:pos x="0" y="520"/>
                      </a:cxn>
                      <a:cxn ang="0">
                        <a:pos x="4" y="487"/>
                      </a:cxn>
                      <a:cxn ang="0">
                        <a:pos x="16" y="446"/>
                      </a:cxn>
                      <a:cxn ang="0">
                        <a:pos x="51" y="370"/>
                      </a:cxn>
                      <a:cxn ang="0">
                        <a:pos x="94" y="299"/>
                      </a:cxn>
                      <a:cxn ang="0">
                        <a:pos x="147" y="235"/>
                      </a:cxn>
                      <a:cxn ang="0">
                        <a:pos x="204" y="176"/>
                      </a:cxn>
                      <a:cxn ang="0">
                        <a:pos x="270" y="125"/>
                      </a:cxn>
                      <a:cxn ang="0">
                        <a:pos x="341" y="82"/>
                      </a:cxn>
                      <a:cxn ang="0">
                        <a:pos x="415" y="47"/>
                      </a:cxn>
                      <a:cxn ang="0">
                        <a:pos x="497" y="21"/>
                      </a:cxn>
                      <a:cxn ang="0">
                        <a:pos x="581" y="6"/>
                      </a:cxn>
                      <a:cxn ang="0">
                        <a:pos x="667" y="0"/>
                      </a:cxn>
                      <a:cxn ang="0">
                        <a:pos x="667" y="0"/>
                      </a:cxn>
                      <a:cxn ang="0">
                        <a:pos x="759" y="6"/>
                      </a:cxn>
                      <a:cxn ang="0">
                        <a:pos x="847" y="23"/>
                      </a:cxn>
                      <a:cxn ang="0">
                        <a:pos x="932" y="53"/>
                      </a:cxn>
                      <a:cxn ang="0">
                        <a:pos x="1010" y="90"/>
                      </a:cxn>
                      <a:cxn ang="0">
                        <a:pos x="1082" y="137"/>
                      </a:cxn>
                      <a:cxn ang="0">
                        <a:pos x="1149" y="194"/>
                      </a:cxn>
                      <a:cxn ang="0">
                        <a:pos x="1208" y="256"/>
                      </a:cxn>
                      <a:cxn ang="0">
                        <a:pos x="1258" y="325"/>
                      </a:cxn>
                      <a:cxn ang="0">
                        <a:pos x="1301" y="401"/>
                      </a:cxn>
                      <a:cxn ang="0">
                        <a:pos x="1301" y="401"/>
                      </a:cxn>
                    </a:cxnLst>
                    <a:rect l="0" t="0" r="r" b="b"/>
                    <a:pathLst>
                      <a:path w="1321" h="712">
                        <a:moveTo>
                          <a:pt x="1301" y="401"/>
                        </a:moveTo>
                        <a:lnTo>
                          <a:pt x="1317" y="442"/>
                        </a:lnTo>
                        <a:lnTo>
                          <a:pt x="1321" y="481"/>
                        </a:lnTo>
                        <a:lnTo>
                          <a:pt x="1315" y="516"/>
                        </a:lnTo>
                        <a:lnTo>
                          <a:pt x="1298" y="550"/>
                        </a:lnTo>
                        <a:lnTo>
                          <a:pt x="1272" y="579"/>
                        </a:lnTo>
                        <a:lnTo>
                          <a:pt x="1239" y="604"/>
                        </a:lnTo>
                        <a:lnTo>
                          <a:pt x="1196" y="628"/>
                        </a:lnTo>
                        <a:lnTo>
                          <a:pt x="1147" y="649"/>
                        </a:lnTo>
                        <a:lnTo>
                          <a:pt x="1092" y="667"/>
                        </a:lnTo>
                        <a:lnTo>
                          <a:pt x="1031" y="683"/>
                        </a:lnTo>
                        <a:lnTo>
                          <a:pt x="967" y="694"/>
                        </a:lnTo>
                        <a:lnTo>
                          <a:pt x="896" y="704"/>
                        </a:lnTo>
                        <a:lnTo>
                          <a:pt x="824" y="710"/>
                        </a:lnTo>
                        <a:lnTo>
                          <a:pt x="795" y="712"/>
                        </a:lnTo>
                        <a:lnTo>
                          <a:pt x="476" y="712"/>
                        </a:lnTo>
                        <a:lnTo>
                          <a:pt x="472" y="712"/>
                        </a:lnTo>
                        <a:lnTo>
                          <a:pt x="409" y="708"/>
                        </a:lnTo>
                        <a:lnTo>
                          <a:pt x="348" y="704"/>
                        </a:lnTo>
                        <a:lnTo>
                          <a:pt x="290" y="696"/>
                        </a:lnTo>
                        <a:lnTo>
                          <a:pt x="235" y="689"/>
                        </a:lnTo>
                        <a:lnTo>
                          <a:pt x="186" y="677"/>
                        </a:lnTo>
                        <a:lnTo>
                          <a:pt x="141" y="663"/>
                        </a:lnTo>
                        <a:lnTo>
                          <a:pt x="102" y="648"/>
                        </a:lnTo>
                        <a:lnTo>
                          <a:pt x="67" y="630"/>
                        </a:lnTo>
                        <a:lnTo>
                          <a:pt x="39" y="608"/>
                        </a:lnTo>
                        <a:lnTo>
                          <a:pt x="18" y="583"/>
                        </a:lnTo>
                        <a:lnTo>
                          <a:pt x="6" y="554"/>
                        </a:lnTo>
                        <a:lnTo>
                          <a:pt x="0" y="524"/>
                        </a:lnTo>
                        <a:lnTo>
                          <a:pt x="0" y="520"/>
                        </a:lnTo>
                        <a:lnTo>
                          <a:pt x="4" y="487"/>
                        </a:lnTo>
                        <a:lnTo>
                          <a:pt x="16" y="446"/>
                        </a:lnTo>
                        <a:lnTo>
                          <a:pt x="51" y="370"/>
                        </a:lnTo>
                        <a:lnTo>
                          <a:pt x="94" y="299"/>
                        </a:lnTo>
                        <a:lnTo>
                          <a:pt x="147" y="235"/>
                        </a:lnTo>
                        <a:lnTo>
                          <a:pt x="204" y="176"/>
                        </a:lnTo>
                        <a:lnTo>
                          <a:pt x="270" y="125"/>
                        </a:lnTo>
                        <a:lnTo>
                          <a:pt x="341" y="82"/>
                        </a:lnTo>
                        <a:lnTo>
                          <a:pt x="415" y="47"/>
                        </a:lnTo>
                        <a:lnTo>
                          <a:pt x="497" y="21"/>
                        </a:lnTo>
                        <a:lnTo>
                          <a:pt x="581" y="6"/>
                        </a:lnTo>
                        <a:lnTo>
                          <a:pt x="667" y="0"/>
                        </a:lnTo>
                        <a:lnTo>
                          <a:pt x="667" y="0"/>
                        </a:lnTo>
                        <a:lnTo>
                          <a:pt x="759" y="6"/>
                        </a:lnTo>
                        <a:lnTo>
                          <a:pt x="847" y="23"/>
                        </a:lnTo>
                        <a:lnTo>
                          <a:pt x="932" y="53"/>
                        </a:lnTo>
                        <a:lnTo>
                          <a:pt x="1010" y="90"/>
                        </a:lnTo>
                        <a:lnTo>
                          <a:pt x="1082" y="137"/>
                        </a:lnTo>
                        <a:lnTo>
                          <a:pt x="1149" y="194"/>
                        </a:lnTo>
                        <a:lnTo>
                          <a:pt x="1208" y="256"/>
                        </a:lnTo>
                        <a:lnTo>
                          <a:pt x="1258" y="325"/>
                        </a:lnTo>
                        <a:lnTo>
                          <a:pt x="1301" y="401"/>
                        </a:lnTo>
                        <a:lnTo>
                          <a:pt x="1301" y="401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FF9900"/>
                      </a:gs>
                    </a:gsLst>
                    <a:lin ang="5400000" scaled="1"/>
                  </a:gra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81386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651" y="2035"/>
                  <a:ext cx="236" cy="219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3200" b="1" dirty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Verdana" pitchFamily="34" charset="0"/>
                    </a:rPr>
                    <a:t>A</a:t>
                  </a:r>
                </a:p>
              </p:txBody>
            </p:sp>
          </p:grpSp>
        </p:grpSp>
        <p:sp>
          <p:nvSpPr>
            <p:cNvPr id="1381387" name="Text Box 11"/>
            <p:cNvSpPr txBox="1">
              <a:spLocks noChangeArrowheads="1"/>
            </p:cNvSpPr>
            <p:nvPr/>
          </p:nvSpPr>
          <p:spPr bwMode="auto">
            <a:xfrm>
              <a:off x="1153" y="1152"/>
              <a:ext cx="4367" cy="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lvl="0">
                <a:spcBef>
                  <a:spcPct val="50000"/>
                </a:spcBef>
              </a:pPr>
              <a:r>
                <a:rPr lang="nl-NL" sz="3200" dirty="0" smtClean="0"/>
                <a:t>Tam giác vuông.</a:t>
              </a:r>
              <a:endParaRPr lang="en-US" sz="3200" dirty="0" smtClean="0"/>
            </a:p>
            <a:p>
              <a:pPr>
                <a:spcBef>
                  <a:spcPct val="50000"/>
                </a:spcBef>
              </a:pPr>
              <a:r>
                <a:rPr lang="en-US" sz="3200" dirty="0" smtClean="0">
                  <a:solidFill>
                    <a:schemeClr val="bg1"/>
                  </a:solidFill>
                </a:rPr>
                <a:t>.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685800" y="4343400"/>
            <a:ext cx="7620561" cy="1143000"/>
            <a:chOff x="408" y="2496"/>
            <a:chExt cx="5591" cy="816"/>
          </a:xfrm>
        </p:grpSpPr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408" y="2496"/>
              <a:ext cx="5423" cy="816"/>
              <a:chOff x="-21" y="2448"/>
              <a:chExt cx="5314" cy="638"/>
            </a:xfrm>
          </p:grpSpPr>
          <p:sp>
            <p:nvSpPr>
              <p:cNvPr id="1381390" name="Rectangle 14"/>
              <p:cNvSpPr>
                <a:spLocks noChangeArrowheads="1"/>
              </p:cNvSpPr>
              <p:nvPr/>
            </p:nvSpPr>
            <p:spPr bwMode="gray">
              <a:xfrm flipH="1">
                <a:off x="432" y="2577"/>
                <a:ext cx="4861" cy="454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9942E0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15"/>
              <p:cNvGrpSpPr>
                <a:grpSpLocks/>
              </p:cNvGrpSpPr>
              <p:nvPr/>
            </p:nvGrpSpPr>
            <p:grpSpPr bwMode="auto">
              <a:xfrm>
                <a:off x="-21" y="2448"/>
                <a:ext cx="856" cy="638"/>
                <a:chOff x="1617" y="1920"/>
                <a:chExt cx="2079" cy="1680"/>
              </a:xfrm>
            </p:grpSpPr>
            <p:sp>
              <p:nvSpPr>
                <p:cNvPr id="1381392" name="Oval 16"/>
                <p:cNvSpPr>
                  <a:spLocks noChangeArrowheads="1"/>
                </p:cNvSpPr>
                <p:nvPr/>
              </p:nvSpPr>
              <p:spPr bwMode="gray">
                <a:xfrm>
                  <a:off x="1617" y="1920"/>
                  <a:ext cx="2079" cy="168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966FF"/>
                    </a:gs>
                    <a:gs pos="100000">
                      <a:srgbClr val="9966FF">
                        <a:gamma/>
                        <a:shade val="24314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1393" name="Freeform 17"/>
                <p:cNvSpPr>
                  <a:spLocks/>
                </p:cNvSpPr>
                <p:nvPr/>
              </p:nvSpPr>
              <p:spPr bwMode="gray">
                <a:xfrm>
                  <a:off x="1751" y="1948"/>
                  <a:ext cx="1755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9966FF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81394" name="Text Box 18"/>
              <p:cNvSpPr txBox="1">
                <a:spLocks noChangeArrowheads="1"/>
              </p:cNvSpPr>
              <p:nvPr/>
            </p:nvSpPr>
            <p:spPr bwMode="gray">
              <a:xfrm>
                <a:off x="253" y="2576"/>
                <a:ext cx="356" cy="32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Verdana" pitchFamily="34" charset="0"/>
                  </a:rPr>
                  <a:t>C</a:t>
                </a:r>
              </a:p>
            </p:txBody>
          </p:sp>
        </p:grpSp>
        <p:sp>
          <p:nvSpPr>
            <p:cNvPr id="1381395" name="Text Box 19"/>
            <p:cNvSpPr txBox="1">
              <a:spLocks noChangeArrowheads="1"/>
            </p:cNvSpPr>
            <p:nvPr/>
          </p:nvSpPr>
          <p:spPr bwMode="auto">
            <a:xfrm>
              <a:off x="1428" y="2641"/>
              <a:ext cx="4571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/>
              <a:r>
                <a:rPr lang="nl-NL" sz="3200" dirty="0" smtClean="0"/>
                <a:t>Tam giác đều.</a:t>
              </a:r>
              <a:endParaRPr lang="en-US" sz="3200" dirty="0"/>
            </a:p>
          </p:txBody>
        </p:sp>
      </p:grpSp>
      <p:grpSp>
        <p:nvGrpSpPr>
          <p:cNvPr id="9" name="Group 20"/>
          <p:cNvGrpSpPr>
            <a:grpSpLocks/>
          </p:cNvGrpSpPr>
          <p:nvPr/>
        </p:nvGrpSpPr>
        <p:grpSpPr bwMode="auto">
          <a:xfrm>
            <a:off x="685800" y="3124199"/>
            <a:ext cx="7772630" cy="1218627"/>
            <a:chOff x="109" y="1670"/>
            <a:chExt cx="5484" cy="815"/>
          </a:xfrm>
        </p:grpSpPr>
        <p:grpSp>
          <p:nvGrpSpPr>
            <p:cNvPr id="10" name="Group 21"/>
            <p:cNvGrpSpPr>
              <a:grpSpLocks/>
            </p:cNvGrpSpPr>
            <p:nvPr/>
          </p:nvGrpSpPr>
          <p:grpSpPr bwMode="auto">
            <a:xfrm>
              <a:off x="109" y="1670"/>
              <a:ext cx="5267" cy="815"/>
              <a:chOff x="109" y="1632"/>
              <a:chExt cx="5267" cy="815"/>
            </a:xfrm>
          </p:grpSpPr>
          <p:sp>
            <p:nvSpPr>
              <p:cNvPr id="1381398" name="Rectangle 22"/>
              <p:cNvSpPr>
                <a:spLocks noChangeArrowheads="1"/>
              </p:cNvSpPr>
              <p:nvPr/>
            </p:nvSpPr>
            <p:spPr bwMode="gray">
              <a:xfrm flipH="1">
                <a:off x="655" y="1826"/>
                <a:ext cx="4721" cy="590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418AEB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" name="Group 23"/>
              <p:cNvGrpSpPr>
                <a:grpSpLocks/>
              </p:cNvGrpSpPr>
              <p:nvPr/>
            </p:nvGrpSpPr>
            <p:grpSpPr bwMode="auto">
              <a:xfrm>
                <a:off x="109" y="1632"/>
                <a:ext cx="928" cy="815"/>
                <a:chOff x="1615" y="1920"/>
                <a:chExt cx="2081" cy="1658"/>
              </a:xfrm>
            </p:grpSpPr>
            <p:sp>
              <p:nvSpPr>
                <p:cNvPr id="1381400" name="Oval 24"/>
                <p:cNvSpPr>
                  <a:spLocks noChangeArrowheads="1"/>
                </p:cNvSpPr>
                <p:nvPr/>
              </p:nvSpPr>
              <p:spPr bwMode="gray">
                <a:xfrm>
                  <a:off x="1615" y="1920"/>
                  <a:ext cx="2081" cy="165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4996E3"/>
                    </a:gs>
                    <a:gs pos="100000">
                      <a:srgbClr val="4996E3">
                        <a:gamma/>
                        <a:shade val="30196"/>
                        <a:invGamma/>
                      </a:srgb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1401" name="Freeform 25"/>
                <p:cNvSpPr>
                  <a:spLocks/>
                </p:cNvSpPr>
                <p:nvPr/>
              </p:nvSpPr>
              <p:spPr bwMode="gray">
                <a:xfrm>
                  <a:off x="1883" y="1948"/>
                  <a:ext cx="1621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66A7E8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81402" name="Text Box 26"/>
              <p:cNvSpPr txBox="1">
                <a:spLocks noChangeArrowheads="1"/>
              </p:cNvSpPr>
              <p:nvPr/>
            </p:nvSpPr>
            <p:spPr bwMode="gray">
              <a:xfrm>
                <a:off x="348" y="1836"/>
                <a:ext cx="405" cy="38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Verdana" pitchFamily="34" charset="0"/>
                  </a:rPr>
                  <a:t>B</a:t>
                </a:r>
              </a:p>
            </p:txBody>
          </p:sp>
        </p:grpSp>
        <p:sp>
          <p:nvSpPr>
            <p:cNvPr id="1381403" name="Text Box 27"/>
            <p:cNvSpPr txBox="1">
              <a:spLocks noChangeArrowheads="1"/>
            </p:cNvSpPr>
            <p:nvPr/>
          </p:nvSpPr>
          <p:spPr bwMode="auto">
            <a:xfrm>
              <a:off x="1152" y="1852"/>
              <a:ext cx="4441" cy="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/>
              <a:r>
                <a:rPr lang="nl-NL" sz="3200" dirty="0" smtClean="0"/>
                <a:t>Tam giác cân.</a:t>
              </a:r>
              <a:endParaRPr lang="en-US" sz="3200" dirty="0"/>
            </a:p>
          </p:txBody>
        </p:sp>
      </p:grpSp>
      <p:grpSp>
        <p:nvGrpSpPr>
          <p:cNvPr id="12" name="Group 28"/>
          <p:cNvGrpSpPr>
            <a:grpSpLocks/>
          </p:cNvGrpSpPr>
          <p:nvPr/>
        </p:nvGrpSpPr>
        <p:grpSpPr bwMode="auto">
          <a:xfrm>
            <a:off x="685800" y="5486400"/>
            <a:ext cx="6781573" cy="1141764"/>
            <a:chOff x="158" y="3388"/>
            <a:chExt cx="5277" cy="766"/>
          </a:xfrm>
        </p:grpSpPr>
        <p:grpSp>
          <p:nvGrpSpPr>
            <p:cNvPr id="13" name="Group 29"/>
            <p:cNvGrpSpPr>
              <a:grpSpLocks/>
            </p:cNvGrpSpPr>
            <p:nvPr/>
          </p:nvGrpSpPr>
          <p:grpSpPr bwMode="auto">
            <a:xfrm>
              <a:off x="158" y="3388"/>
              <a:ext cx="5218" cy="766"/>
              <a:chOff x="-20" y="3150"/>
              <a:chExt cx="4820" cy="626"/>
            </a:xfrm>
          </p:grpSpPr>
          <p:sp>
            <p:nvSpPr>
              <p:cNvPr id="1381406" name="Rectangle 30"/>
              <p:cNvSpPr>
                <a:spLocks noChangeArrowheads="1"/>
              </p:cNvSpPr>
              <p:nvPr/>
            </p:nvSpPr>
            <p:spPr bwMode="gray">
              <a:xfrm flipH="1">
                <a:off x="432" y="3267"/>
                <a:ext cx="4368" cy="453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33AD8A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1407" name="Oval 31"/>
              <p:cNvSpPr>
                <a:spLocks noChangeArrowheads="1"/>
              </p:cNvSpPr>
              <p:nvPr/>
            </p:nvSpPr>
            <p:spPr bwMode="gray">
              <a:xfrm>
                <a:off x="-20" y="3150"/>
                <a:ext cx="859" cy="626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1408" name="Freeform 32"/>
              <p:cNvSpPr>
                <a:spLocks/>
              </p:cNvSpPr>
              <p:nvPr/>
            </p:nvSpPr>
            <p:spPr bwMode="gray">
              <a:xfrm>
                <a:off x="35" y="3163"/>
                <a:ext cx="725" cy="242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33CCCC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1409" name="Text Box 33"/>
              <p:cNvSpPr txBox="1">
                <a:spLocks noChangeArrowheads="1"/>
              </p:cNvSpPr>
              <p:nvPr/>
            </p:nvSpPr>
            <p:spPr bwMode="gray">
              <a:xfrm>
                <a:off x="254" y="3277"/>
                <a:ext cx="389" cy="31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3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Verdana" pitchFamily="34" charset="0"/>
                  </a:rPr>
                  <a:t>D</a:t>
                </a:r>
              </a:p>
            </p:txBody>
          </p:sp>
        </p:grpSp>
        <p:sp>
          <p:nvSpPr>
            <p:cNvPr id="1381410" name="Text Box 34"/>
            <p:cNvSpPr txBox="1">
              <a:spLocks noChangeArrowheads="1"/>
            </p:cNvSpPr>
            <p:nvPr/>
          </p:nvSpPr>
          <p:spPr bwMode="auto">
            <a:xfrm>
              <a:off x="1200" y="3561"/>
              <a:ext cx="4235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 smtClean="0"/>
                <a:t>Tam </a:t>
              </a:r>
              <a:r>
                <a:rPr lang="en-US" sz="3200" dirty="0" err="1" smtClean="0"/>
                <a:t>giác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vuông</a:t>
              </a:r>
              <a:r>
                <a:rPr lang="en-US" sz="3200" dirty="0" smtClean="0"/>
                <a:t> </a:t>
              </a:r>
              <a:r>
                <a:rPr lang="en-US" sz="3200" dirty="0" err="1" smtClean="0"/>
                <a:t>cân</a:t>
              </a:r>
              <a:r>
                <a:rPr lang="en-US" sz="3200" dirty="0" smtClean="0"/>
                <a:t>.</a:t>
              </a:r>
              <a:endParaRPr lang="en-US" sz="3200" dirty="0"/>
            </a:p>
          </p:txBody>
        </p:sp>
      </p:grpSp>
      <p:pic>
        <p:nvPicPr>
          <p:cNvPr id="1381411" name="Picture 35" descr="3D_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7138" y="4800600"/>
            <a:ext cx="1414462" cy="1828800"/>
          </a:xfrm>
          <a:prstGeom prst="rect">
            <a:avLst/>
          </a:prstGeom>
          <a:noFill/>
        </p:spPr>
      </p:pic>
      <p:sp>
        <p:nvSpPr>
          <p:cNvPr id="1381412" name="WordArt 36"/>
          <p:cNvSpPr>
            <a:spLocks noChangeArrowheads="1" noChangeShapeType="1" noTextEdit="1"/>
          </p:cNvSpPr>
          <p:nvPr/>
        </p:nvSpPr>
        <p:spPr bwMode="auto">
          <a:xfrm>
            <a:off x="8034338" y="54102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01</a:t>
            </a:r>
          </a:p>
        </p:txBody>
      </p:sp>
      <p:sp>
        <p:nvSpPr>
          <p:cNvPr id="1381413" name="WordArt 37"/>
          <p:cNvSpPr>
            <a:spLocks noChangeArrowheads="1" noChangeShapeType="1" noTextEdit="1"/>
          </p:cNvSpPr>
          <p:nvPr/>
        </p:nvSpPr>
        <p:spPr bwMode="auto">
          <a:xfrm>
            <a:off x="8034338" y="54102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02</a:t>
            </a:r>
          </a:p>
        </p:txBody>
      </p:sp>
      <p:sp>
        <p:nvSpPr>
          <p:cNvPr id="1381414" name="WordArt 38"/>
          <p:cNvSpPr>
            <a:spLocks noChangeArrowheads="1" noChangeShapeType="1" noTextEdit="1"/>
          </p:cNvSpPr>
          <p:nvPr/>
        </p:nvSpPr>
        <p:spPr bwMode="auto">
          <a:xfrm>
            <a:off x="8034338" y="54102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03</a:t>
            </a:r>
          </a:p>
        </p:txBody>
      </p:sp>
      <p:sp>
        <p:nvSpPr>
          <p:cNvPr id="1381415" name="WordArt 39"/>
          <p:cNvSpPr>
            <a:spLocks noChangeArrowheads="1" noChangeShapeType="1" noTextEdit="1"/>
          </p:cNvSpPr>
          <p:nvPr/>
        </p:nvSpPr>
        <p:spPr bwMode="auto">
          <a:xfrm>
            <a:off x="8034338" y="54102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04</a:t>
            </a:r>
          </a:p>
        </p:txBody>
      </p:sp>
      <p:sp>
        <p:nvSpPr>
          <p:cNvPr id="1381416" name="WordArt 40"/>
          <p:cNvSpPr>
            <a:spLocks noChangeArrowheads="1" noChangeShapeType="1" noTextEdit="1"/>
          </p:cNvSpPr>
          <p:nvPr/>
        </p:nvSpPr>
        <p:spPr bwMode="auto">
          <a:xfrm>
            <a:off x="8034338" y="54102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05</a:t>
            </a:r>
          </a:p>
        </p:txBody>
      </p:sp>
      <p:sp>
        <p:nvSpPr>
          <p:cNvPr id="1381417" name="WordArt 41"/>
          <p:cNvSpPr>
            <a:spLocks noChangeArrowheads="1" noChangeShapeType="1" noTextEdit="1"/>
          </p:cNvSpPr>
          <p:nvPr/>
        </p:nvSpPr>
        <p:spPr bwMode="auto">
          <a:xfrm>
            <a:off x="8034338" y="54102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06</a:t>
            </a:r>
          </a:p>
        </p:txBody>
      </p:sp>
      <p:sp>
        <p:nvSpPr>
          <p:cNvPr id="1381418" name="WordArt 42"/>
          <p:cNvSpPr>
            <a:spLocks noChangeArrowheads="1" noChangeShapeType="1" noTextEdit="1"/>
          </p:cNvSpPr>
          <p:nvPr/>
        </p:nvSpPr>
        <p:spPr bwMode="auto">
          <a:xfrm>
            <a:off x="8034338" y="54102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07</a:t>
            </a:r>
          </a:p>
        </p:txBody>
      </p:sp>
      <p:sp>
        <p:nvSpPr>
          <p:cNvPr id="1381419" name="WordArt 43"/>
          <p:cNvSpPr>
            <a:spLocks noChangeArrowheads="1" noChangeShapeType="1" noTextEdit="1"/>
          </p:cNvSpPr>
          <p:nvPr/>
        </p:nvSpPr>
        <p:spPr bwMode="auto">
          <a:xfrm>
            <a:off x="8034338" y="54102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08</a:t>
            </a:r>
          </a:p>
        </p:txBody>
      </p:sp>
      <p:sp>
        <p:nvSpPr>
          <p:cNvPr id="1381420" name="WordArt 44"/>
          <p:cNvSpPr>
            <a:spLocks noChangeArrowheads="1" noChangeShapeType="1" noTextEdit="1"/>
          </p:cNvSpPr>
          <p:nvPr/>
        </p:nvSpPr>
        <p:spPr bwMode="auto">
          <a:xfrm>
            <a:off x="8034338" y="54102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09</a:t>
            </a:r>
          </a:p>
        </p:txBody>
      </p:sp>
      <p:sp>
        <p:nvSpPr>
          <p:cNvPr id="1381421" name="WordArt 45"/>
          <p:cNvSpPr>
            <a:spLocks noChangeArrowheads="1" noChangeShapeType="1" noTextEdit="1"/>
          </p:cNvSpPr>
          <p:nvPr/>
        </p:nvSpPr>
        <p:spPr bwMode="auto">
          <a:xfrm>
            <a:off x="8034338" y="54102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10</a:t>
            </a:r>
          </a:p>
        </p:txBody>
      </p:sp>
      <p:sp>
        <p:nvSpPr>
          <p:cNvPr id="1381422" name="AutoShape 46"/>
          <p:cNvSpPr>
            <a:spLocks noChangeArrowheads="1"/>
          </p:cNvSpPr>
          <p:nvPr/>
        </p:nvSpPr>
        <p:spPr bwMode="auto">
          <a:xfrm>
            <a:off x="7805738" y="5410200"/>
            <a:ext cx="1143000" cy="990600"/>
          </a:xfrm>
          <a:prstGeom prst="lightningBol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AutoShape 4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6096000"/>
            <a:ext cx="609600" cy="533400"/>
          </a:xfrm>
          <a:prstGeom prst="actionButtonHom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8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81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81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381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3814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138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381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1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3814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138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3814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138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13814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138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13814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138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13814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pTgt spid="138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13814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2"/>
                                            </p:cond>
                                          </p:stCondLst>
                                        </p:cTn>
                                        <p:tgtEl>
                                          <p:spTgt spid="138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13814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138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1381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0"/>
                                            </p:cond>
                                          </p:stCondLst>
                                        </p:cTn>
                                        <p:tgtEl>
                                          <p:spTgt spid="138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13814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4"/>
                                            </p:cond>
                                          </p:stCondLst>
                                        </p:cTn>
                                        <p:tgtEl>
                                          <p:spTgt spid="138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500"/>
                            </p:stCondLst>
                            <p:childTnLst>
                              <p:par>
                                <p:cTn id="78" presetID="5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3814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8"/>
                                            </p:cond>
                                          </p:stCondLst>
                                        </p:cTn>
                                        <p:tgtEl>
                                          <p:spTgt spid="138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381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7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1381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1378" grpId="0" animBg="1"/>
      <p:bldP spid="1381412" grpId="0" animBg="1"/>
      <p:bldP spid="1381413" grpId="0" animBg="1"/>
      <p:bldP spid="1381414" grpId="0" animBg="1"/>
      <p:bldP spid="1381415" grpId="0" animBg="1"/>
      <p:bldP spid="1381416" grpId="0" animBg="1"/>
      <p:bldP spid="1381417" grpId="0" animBg="1"/>
      <p:bldP spid="1381418" grpId="0" animBg="1"/>
      <p:bldP spid="1381419" grpId="0" animBg="1"/>
      <p:bldP spid="1381420" grpId="0" animBg="1"/>
      <p:bldP spid="1381421" grpId="0" animBg="1"/>
      <p:bldP spid="1381421" grpId="1" animBg="1"/>
      <p:bldP spid="13814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02" name="AutoShape 2"/>
          <p:cNvSpPr>
            <a:spLocks noChangeArrowheads="1"/>
          </p:cNvSpPr>
          <p:nvPr/>
        </p:nvSpPr>
        <p:spPr bwMode="auto">
          <a:xfrm>
            <a:off x="0" y="228600"/>
            <a:ext cx="8839200" cy="1066800"/>
          </a:xfrm>
          <a:prstGeom prst="wedgeRoundRectCallout">
            <a:avLst>
              <a:gd name="adj1" fmla="val -23458"/>
              <a:gd name="adj2" fmla="val 45685"/>
              <a:gd name="adj3" fmla="val 16667"/>
            </a:avLst>
          </a:prstGeom>
          <a:solidFill>
            <a:srgbClr val="008000">
              <a:alpha val="78000"/>
            </a:srgb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vi-VN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</a:t>
            </a:r>
            <a:r>
              <a:rPr lang="nl-NL" sz="3600" dirty="0" smtClean="0">
                <a:solidFill>
                  <a:srgbClr val="FFFF00"/>
                </a:solidFill>
              </a:rPr>
              <a:t>Giao điểm của 3 đường phân giác là</a:t>
            </a:r>
            <a:r>
              <a:rPr lang="nl-NL" sz="3600" dirty="0" smtClean="0">
                <a:solidFill>
                  <a:srgbClr val="FFFF00"/>
                </a:solidFill>
              </a:rPr>
              <a:t>: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5800" y="3200400"/>
            <a:ext cx="7620000" cy="1452565"/>
            <a:chOff x="102" y="1098"/>
            <a:chExt cx="3000" cy="915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02" y="1098"/>
              <a:ext cx="2970" cy="625"/>
              <a:chOff x="-83" y="1050"/>
              <a:chExt cx="4883" cy="625"/>
            </a:xfrm>
          </p:grpSpPr>
          <p:sp>
            <p:nvSpPr>
              <p:cNvPr id="1382405" name="Rectangle 5"/>
              <p:cNvSpPr>
                <a:spLocks noChangeArrowheads="1"/>
              </p:cNvSpPr>
              <p:nvPr/>
            </p:nvSpPr>
            <p:spPr bwMode="gray">
              <a:xfrm flipH="1">
                <a:off x="432" y="1164"/>
                <a:ext cx="4368" cy="453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E98931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 flipH="1">
                <a:off x="-83" y="1050"/>
                <a:ext cx="924" cy="625"/>
                <a:chOff x="1489" y="1998"/>
                <a:chExt cx="578" cy="428"/>
              </a:xfrm>
            </p:grpSpPr>
            <p:grpSp>
              <p:nvGrpSpPr>
                <p:cNvPr id="5" name="Group 7"/>
                <p:cNvGrpSpPr>
                  <a:grpSpLocks/>
                </p:cNvGrpSpPr>
                <p:nvPr/>
              </p:nvGrpSpPr>
              <p:grpSpPr bwMode="auto">
                <a:xfrm>
                  <a:off x="1489" y="1998"/>
                  <a:ext cx="578" cy="428"/>
                  <a:chOff x="2016" y="2040"/>
                  <a:chExt cx="2245" cy="1666"/>
                </a:xfrm>
              </p:grpSpPr>
              <p:sp>
                <p:nvSpPr>
                  <p:cNvPr id="1382408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2016" y="2045"/>
                    <a:ext cx="2245" cy="166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9900"/>
                      </a:gs>
                      <a:gs pos="100000">
                        <a:srgbClr val="FF9900">
                          <a:gamma/>
                          <a:shade val="39216"/>
                          <a:invGamma/>
                        </a:srgbClr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82409" name="Freeform 9"/>
                  <p:cNvSpPr>
                    <a:spLocks/>
                  </p:cNvSpPr>
                  <p:nvPr/>
                </p:nvSpPr>
                <p:spPr bwMode="gray">
                  <a:xfrm>
                    <a:off x="2201" y="2040"/>
                    <a:ext cx="1885" cy="634"/>
                  </a:xfrm>
                  <a:custGeom>
                    <a:avLst/>
                    <a:gdLst/>
                    <a:ahLst/>
                    <a:cxnLst>
                      <a:cxn ang="0">
                        <a:pos x="1301" y="401"/>
                      </a:cxn>
                      <a:cxn ang="0">
                        <a:pos x="1317" y="442"/>
                      </a:cxn>
                      <a:cxn ang="0">
                        <a:pos x="1321" y="481"/>
                      </a:cxn>
                      <a:cxn ang="0">
                        <a:pos x="1315" y="516"/>
                      </a:cxn>
                      <a:cxn ang="0">
                        <a:pos x="1298" y="550"/>
                      </a:cxn>
                      <a:cxn ang="0">
                        <a:pos x="1272" y="579"/>
                      </a:cxn>
                      <a:cxn ang="0">
                        <a:pos x="1239" y="604"/>
                      </a:cxn>
                      <a:cxn ang="0">
                        <a:pos x="1196" y="628"/>
                      </a:cxn>
                      <a:cxn ang="0">
                        <a:pos x="1147" y="649"/>
                      </a:cxn>
                      <a:cxn ang="0">
                        <a:pos x="1092" y="667"/>
                      </a:cxn>
                      <a:cxn ang="0">
                        <a:pos x="1031" y="683"/>
                      </a:cxn>
                      <a:cxn ang="0">
                        <a:pos x="967" y="694"/>
                      </a:cxn>
                      <a:cxn ang="0">
                        <a:pos x="896" y="704"/>
                      </a:cxn>
                      <a:cxn ang="0">
                        <a:pos x="824" y="710"/>
                      </a:cxn>
                      <a:cxn ang="0">
                        <a:pos x="795" y="712"/>
                      </a:cxn>
                      <a:cxn ang="0">
                        <a:pos x="476" y="712"/>
                      </a:cxn>
                      <a:cxn ang="0">
                        <a:pos x="472" y="712"/>
                      </a:cxn>
                      <a:cxn ang="0">
                        <a:pos x="409" y="708"/>
                      </a:cxn>
                      <a:cxn ang="0">
                        <a:pos x="348" y="704"/>
                      </a:cxn>
                      <a:cxn ang="0">
                        <a:pos x="290" y="696"/>
                      </a:cxn>
                      <a:cxn ang="0">
                        <a:pos x="235" y="689"/>
                      </a:cxn>
                      <a:cxn ang="0">
                        <a:pos x="186" y="677"/>
                      </a:cxn>
                      <a:cxn ang="0">
                        <a:pos x="141" y="663"/>
                      </a:cxn>
                      <a:cxn ang="0">
                        <a:pos x="102" y="648"/>
                      </a:cxn>
                      <a:cxn ang="0">
                        <a:pos x="67" y="630"/>
                      </a:cxn>
                      <a:cxn ang="0">
                        <a:pos x="39" y="608"/>
                      </a:cxn>
                      <a:cxn ang="0">
                        <a:pos x="18" y="583"/>
                      </a:cxn>
                      <a:cxn ang="0">
                        <a:pos x="6" y="554"/>
                      </a:cxn>
                      <a:cxn ang="0">
                        <a:pos x="0" y="524"/>
                      </a:cxn>
                      <a:cxn ang="0">
                        <a:pos x="0" y="520"/>
                      </a:cxn>
                      <a:cxn ang="0">
                        <a:pos x="4" y="487"/>
                      </a:cxn>
                      <a:cxn ang="0">
                        <a:pos x="16" y="446"/>
                      </a:cxn>
                      <a:cxn ang="0">
                        <a:pos x="51" y="370"/>
                      </a:cxn>
                      <a:cxn ang="0">
                        <a:pos x="94" y="299"/>
                      </a:cxn>
                      <a:cxn ang="0">
                        <a:pos x="147" y="235"/>
                      </a:cxn>
                      <a:cxn ang="0">
                        <a:pos x="204" y="176"/>
                      </a:cxn>
                      <a:cxn ang="0">
                        <a:pos x="270" y="125"/>
                      </a:cxn>
                      <a:cxn ang="0">
                        <a:pos x="341" y="82"/>
                      </a:cxn>
                      <a:cxn ang="0">
                        <a:pos x="415" y="47"/>
                      </a:cxn>
                      <a:cxn ang="0">
                        <a:pos x="497" y="21"/>
                      </a:cxn>
                      <a:cxn ang="0">
                        <a:pos x="581" y="6"/>
                      </a:cxn>
                      <a:cxn ang="0">
                        <a:pos x="667" y="0"/>
                      </a:cxn>
                      <a:cxn ang="0">
                        <a:pos x="667" y="0"/>
                      </a:cxn>
                      <a:cxn ang="0">
                        <a:pos x="759" y="6"/>
                      </a:cxn>
                      <a:cxn ang="0">
                        <a:pos x="847" y="23"/>
                      </a:cxn>
                      <a:cxn ang="0">
                        <a:pos x="932" y="53"/>
                      </a:cxn>
                      <a:cxn ang="0">
                        <a:pos x="1010" y="90"/>
                      </a:cxn>
                      <a:cxn ang="0">
                        <a:pos x="1082" y="137"/>
                      </a:cxn>
                      <a:cxn ang="0">
                        <a:pos x="1149" y="194"/>
                      </a:cxn>
                      <a:cxn ang="0">
                        <a:pos x="1208" y="256"/>
                      </a:cxn>
                      <a:cxn ang="0">
                        <a:pos x="1258" y="325"/>
                      </a:cxn>
                      <a:cxn ang="0">
                        <a:pos x="1301" y="401"/>
                      </a:cxn>
                      <a:cxn ang="0">
                        <a:pos x="1301" y="401"/>
                      </a:cxn>
                    </a:cxnLst>
                    <a:rect l="0" t="0" r="r" b="b"/>
                    <a:pathLst>
                      <a:path w="1321" h="712">
                        <a:moveTo>
                          <a:pt x="1301" y="401"/>
                        </a:moveTo>
                        <a:lnTo>
                          <a:pt x="1317" y="442"/>
                        </a:lnTo>
                        <a:lnTo>
                          <a:pt x="1321" y="481"/>
                        </a:lnTo>
                        <a:lnTo>
                          <a:pt x="1315" y="516"/>
                        </a:lnTo>
                        <a:lnTo>
                          <a:pt x="1298" y="550"/>
                        </a:lnTo>
                        <a:lnTo>
                          <a:pt x="1272" y="579"/>
                        </a:lnTo>
                        <a:lnTo>
                          <a:pt x="1239" y="604"/>
                        </a:lnTo>
                        <a:lnTo>
                          <a:pt x="1196" y="628"/>
                        </a:lnTo>
                        <a:lnTo>
                          <a:pt x="1147" y="649"/>
                        </a:lnTo>
                        <a:lnTo>
                          <a:pt x="1092" y="667"/>
                        </a:lnTo>
                        <a:lnTo>
                          <a:pt x="1031" y="683"/>
                        </a:lnTo>
                        <a:lnTo>
                          <a:pt x="967" y="694"/>
                        </a:lnTo>
                        <a:lnTo>
                          <a:pt x="896" y="704"/>
                        </a:lnTo>
                        <a:lnTo>
                          <a:pt x="824" y="710"/>
                        </a:lnTo>
                        <a:lnTo>
                          <a:pt x="795" y="712"/>
                        </a:lnTo>
                        <a:lnTo>
                          <a:pt x="476" y="712"/>
                        </a:lnTo>
                        <a:lnTo>
                          <a:pt x="472" y="712"/>
                        </a:lnTo>
                        <a:lnTo>
                          <a:pt x="409" y="708"/>
                        </a:lnTo>
                        <a:lnTo>
                          <a:pt x="348" y="704"/>
                        </a:lnTo>
                        <a:lnTo>
                          <a:pt x="290" y="696"/>
                        </a:lnTo>
                        <a:lnTo>
                          <a:pt x="235" y="689"/>
                        </a:lnTo>
                        <a:lnTo>
                          <a:pt x="186" y="677"/>
                        </a:lnTo>
                        <a:lnTo>
                          <a:pt x="141" y="663"/>
                        </a:lnTo>
                        <a:lnTo>
                          <a:pt x="102" y="648"/>
                        </a:lnTo>
                        <a:lnTo>
                          <a:pt x="67" y="630"/>
                        </a:lnTo>
                        <a:lnTo>
                          <a:pt x="39" y="608"/>
                        </a:lnTo>
                        <a:lnTo>
                          <a:pt x="18" y="583"/>
                        </a:lnTo>
                        <a:lnTo>
                          <a:pt x="6" y="554"/>
                        </a:lnTo>
                        <a:lnTo>
                          <a:pt x="0" y="524"/>
                        </a:lnTo>
                        <a:lnTo>
                          <a:pt x="0" y="520"/>
                        </a:lnTo>
                        <a:lnTo>
                          <a:pt x="4" y="487"/>
                        </a:lnTo>
                        <a:lnTo>
                          <a:pt x="16" y="446"/>
                        </a:lnTo>
                        <a:lnTo>
                          <a:pt x="51" y="370"/>
                        </a:lnTo>
                        <a:lnTo>
                          <a:pt x="94" y="299"/>
                        </a:lnTo>
                        <a:lnTo>
                          <a:pt x="147" y="235"/>
                        </a:lnTo>
                        <a:lnTo>
                          <a:pt x="204" y="176"/>
                        </a:lnTo>
                        <a:lnTo>
                          <a:pt x="270" y="125"/>
                        </a:lnTo>
                        <a:lnTo>
                          <a:pt x="341" y="82"/>
                        </a:lnTo>
                        <a:lnTo>
                          <a:pt x="415" y="47"/>
                        </a:lnTo>
                        <a:lnTo>
                          <a:pt x="497" y="21"/>
                        </a:lnTo>
                        <a:lnTo>
                          <a:pt x="581" y="6"/>
                        </a:lnTo>
                        <a:lnTo>
                          <a:pt x="667" y="0"/>
                        </a:lnTo>
                        <a:lnTo>
                          <a:pt x="667" y="0"/>
                        </a:lnTo>
                        <a:lnTo>
                          <a:pt x="759" y="6"/>
                        </a:lnTo>
                        <a:lnTo>
                          <a:pt x="847" y="23"/>
                        </a:lnTo>
                        <a:lnTo>
                          <a:pt x="932" y="53"/>
                        </a:lnTo>
                        <a:lnTo>
                          <a:pt x="1010" y="90"/>
                        </a:lnTo>
                        <a:lnTo>
                          <a:pt x="1082" y="137"/>
                        </a:lnTo>
                        <a:lnTo>
                          <a:pt x="1149" y="194"/>
                        </a:lnTo>
                        <a:lnTo>
                          <a:pt x="1208" y="256"/>
                        </a:lnTo>
                        <a:lnTo>
                          <a:pt x="1258" y="325"/>
                        </a:lnTo>
                        <a:lnTo>
                          <a:pt x="1301" y="401"/>
                        </a:lnTo>
                        <a:lnTo>
                          <a:pt x="1301" y="401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FF9900"/>
                      </a:gs>
                    </a:gsLst>
                    <a:lin ang="5400000" scaled="1"/>
                  </a:gra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82410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603" y="2013"/>
                  <a:ext cx="317" cy="252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vi-VN" sz="3200" b="1" dirty="0" smtClean="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Verdana" pitchFamily="34" charset="0"/>
                    </a:rPr>
                    <a:t>B</a:t>
                  </a:r>
                  <a:endParaRPr lang="en-US" sz="3200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Verdana" pitchFamily="34" charset="0"/>
                  </a:endParaRPr>
                </a:p>
              </p:txBody>
            </p:sp>
          </p:grpSp>
        </p:grpSp>
        <p:sp>
          <p:nvSpPr>
            <p:cNvPr id="1382411" name="Text Box 11">
              <a:hlinkClick r:id="" action="ppaction://noaction">
                <a:snd r:embed="rId3" name="bomb.wav"/>
              </a:hlinkClick>
            </p:cNvPr>
            <p:cNvSpPr txBox="1">
              <a:spLocks noChangeArrowheads="1"/>
            </p:cNvSpPr>
            <p:nvPr/>
          </p:nvSpPr>
          <p:spPr bwMode="auto">
            <a:xfrm>
              <a:off x="733" y="1257"/>
              <a:ext cx="2369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/>
              <a:r>
                <a:rPr lang="en-US" sz="3600" dirty="0" err="1" smtClean="0"/>
                <a:t>Tâm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đường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tròn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ngoại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tiếp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của</a:t>
              </a:r>
              <a:r>
                <a:rPr lang="en-US" sz="3600" dirty="0" smtClean="0"/>
                <a:t> tam </a:t>
              </a:r>
              <a:r>
                <a:rPr lang="en-US" sz="3600" dirty="0" err="1" smtClean="0"/>
                <a:t>giác</a:t>
              </a:r>
              <a:r>
                <a:rPr lang="en-US" sz="3600" dirty="0" smtClean="0"/>
                <a:t> </a:t>
              </a:r>
              <a:endParaRPr lang="en-US" sz="3600" dirty="0"/>
            </a:p>
          </p:txBody>
        </p:sp>
      </p:grpSp>
      <p:grpSp>
        <p:nvGrpSpPr>
          <p:cNvPr id="9" name="Group 20"/>
          <p:cNvGrpSpPr>
            <a:grpSpLocks/>
          </p:cNvGrpSpPr>
          <p:nvPr/>
        </p:nvGrpSpPr>
        <p:grpSpPr bwMode="auto">
          <a:xfrm>
            <a:off x="609600" y="1676400"/>
            <a:ext cx="8229600" cy="1428750"/>
            <a:chOff x="98" y="3360"/>
            <a:chExt cx="3162" cy="900"/>
          </a:xfrm>
        </p:grpSpPr>
        <p:grpSp>
          <p:nvGrpSpPr>
            <p:cNvPr id="10" name="Group 21"/>
            <p:cNvGrpSpPr>
              <a:grpSpLocks/>
            </p:cNvGrpSpPr>
            <p:nvPr/>
          </p:nvGrpSpPr>
          <p:grpSpPr bwMode="auto">
            <a:xfrm>
              <a:off x="98" y="3360"/>
              <a:ext cx="2974" cy="642"/>
              <a:chOff x="-89" y="3150"/>
              <a:chExt cx="4889" cy="642"/>
            </a:xfrm>
          </p:grpSpPr>
          <p:sp>
            <p:nvSpPr>
              <p:cNvPr id="1382422" name="Rectangle 22"/>
              <p:cNvSpPr>
                <a:spLocks noChangeArrowheads="1"/>
              </p:cNvSpPr>
              <p:nvPr/>
            </p:nvSpPr>
            <p:spPr bwMode="gray">
              <a:xfrm flipH="1">
                <a:off x="432" y="3267"/>
                <a:ext cx="4368" cy="453"/>
              </a:xfrm>
              <a:prstGeom prst="rect">
                <a:avLst/>
              </a:prstGeom>
              <a:gradFill rotWithShape="1">
                <a:gsLst>
                  <a:gs pos="0">
                    <a:srgbClr val="004B70">
                      <a:alpha val="80000"/>
                    </a:srgbClr>
                  </a:gs>
                  <a:gs pos="100000">
                    <a:srgbClr val="33AD8A"/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423" name="Oval 23"/>
              <p:cNvSpPr>
                <a:spLocks noChangeArrowheads="1"/>
              </p:cNvSpPr>
              <p:nvPr/>
            </p:nvSpPr>
            <p:spPr bwMode="gray">
              <a:xfrm>
                <a:off x="-89" y="3150"/>
                <a:ext cx="928" cy="642"/>
              </a:xfrm>
              <a:prstGeom prst="ellipse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33CCCC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424" name="Freeform 24"/>
              <p:cNvSpPr>
                <a:spLocks/>
              </p:cNvSpPr>
              <p:nvPr/>
            </p:nvSpPr>
            <p:spPr bwMode="gray">
              <a:xfrm>
                <a:off x="-11" y="3161"/>
                <a:ext cx="771" cy="242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33CCCC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425" name="Text Box 25"/>
              <p:cNvSpPr txBox="1">
                <a:spLocks noChangeArrowheads="1"/>
              </p:cNvSpPr>
              <p:nvPr/>
            </p:nvSpPr>
            <p:spPr bwMode="gray">
              <a:xfrm>
                <a:off x="-11" y="3262"/>
                <a:ext cx="750" cy="3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vi-VN" sz="3200" b="1" dirty="0" smtClean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Verdana" pitchFamily="34" charset="0"/>
                  </a:rPr>
                  <a:t>A</a:t>
                </a:r>
                <a:endParaRPr lang="en-US" sz="32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endParaRPr>
              </a:p>
            </p:txBody>
          </p:sp>
        </p:grpSp>
        <p:sp>
          <p:nvSpPr>
            <p:cNvPr id="1382426" name="Text Box 26"/>
            <p:cNvSpPr txBox="1">
              <a:spLocks noChangeArrowheads="1"/>
            </p:cNvSpPr>
            <p:nvPr/>
          </p:nvSpPr>
          <p:spPr bwMode="auto">
            <a:xfrm>
              <a:off x="664" y="3504"/>
              <a:ext cx="2596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/>
              <a:r>
                <a:rPr lang="en-US" sz="3600" dirty="0" err="1" smtClean="0"/>
                <a:t>Tâm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đường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tròn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nội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tiếp</a:t>
              </a:r>
              <a:r>
                <a:rPr lang="en-US" sz="3600" dirty="0" smtClean="0"/>
                <a:t> </a:t>
              </a:r>
              <a:r>
                <a:rPr lang="en-US" sz="3600" dirty="0" err="1" smtClean="0"/>
                <a:t>của</a:t>
              </a:r>
              <a:r>
                <a:rPr lang="en-US" sz="3600" dirty="0" smtClean="0"/>
                <a:t> tam </a:t>
              </a:r>
              <a:r>
                <a:rPr lang="en-US" sz="3600" dirty="0" err="1" smtClean="0"/>
                <a:t>giác</a:t>
              </a:r>
              <a:r>
                <a:rPr lang="en-US" sz="3600" dirty="0" smtClean="0"/>
                <a:t> </a:t>
              </a:r>
              <a:endParaRPr lang="en-US" sz="3600" dirty="0"/>
            </a:p>
          </p:txBody>
        </p:sp>
      </p:grpSp>
      <p:pic>
        <p:nvPicPr>
          <p:cNvPr id="1382455" name="Picture 55" descr="3D_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4572000"/>
            <a:ext cx="1414463" cy="1828800"/>
          </a:xfrm>
          <a:prstGeom prst="rect">
            <a:avLst/>
          </a:prstGeom>
          <a:noFill/>
        </p:spPr>
      </p:pic>
      <p:sp>
        <p:nvSpPr>
          <p:cNvPr id="1382456" name="WordArt 56"/>
          <p:cNvSpPr>
            <a:spLocks noChangeArrowheads="1" noChangeShapeType="1" noTextEdit="1"/>
          </p:cNvSpPr>
          <p:nvPr/>
        </p:nvSpPr>
        <p:spPr bwMode="auto">
          <a:xfrm>
            <a:off x="73914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01</a:t>
            </a:r>
          </a:p>
        </p:txBody>
      </p:sp>
      <p:sp>
        <p:nvSpPr>
          <p:cNvPr id="1382457" name="WordArt 57"/>
          <p:cNvSpPr>
            <a:spLocks noChangeArrowheads="1" noChangeShapeType="1" noTextEdit="1"/>
          </p:cNvSpPr>
          <p:nvPr/>
        </p:nvSpPr>
        <p:spPr bwMode="auto">
          <a:xfrm>
            <a:off x="73914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02</a:t>
            </a:r>
          </a:p>
        </p:txBody>
      </p:sp>
      <p:sp>
        <p:nvSpPr>
          <p:cNvPr id="1382458" name="WordArt 58"/>
          <p:cNvSpPr>
            <a:spLocks noChangeArrowheads="1" noChangeShapeType="1" noTextEdit="1"/>
          </p:cNvSpPr>
          <p:nvPr/>
        </p:nvSpPr>
        <p:spPr bwMode="auto">
          <a:xfrm>
            <a:off x="73914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03</a:t>
            </a:r>
          </a:p>
        </p:txBody>
      </p:sp>
      <p:sp>
        <p:nvSpPr>
          <p:cNvPr id="1382459" name="WordArt 59"/>
          <p:cNvSpPr>
            <a:spLocks noChangeArrowheads="1" noChangeShapeType="1" noTextEdit="1"/>
          </p:cNvSpPr>
          <p:nvPr/>
        </p:nvSpPr>
        <p:spPr bwMode="auto">
          <a:xfrm>
            <a:off x="73914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04</a:t>
            </a:r>
          </a:p>
        </p:txBody>
      </p:sp>
      <p:sp>
        <p:nvSpPr>
          <p:cNvPr id="1382460" name="WordArt 60"/>
          <p:cNvSpPr>
            <a:spLocks noChangeArrowheads="1" noChangeShapeType="1" noTextEdit="1"/>
          </p:cNvSpPr>
          <p:nvPr/>
        </p:nvSpPr>
        <p:spPr bwMode="auto">
          <a:xfrm>
            <a:off x="73914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05</a:t>
            </a:r>
          </a:p>
        </p:txBody>
      </p:sp>
      <p:sp>
        <p:nvSpPr>
          <p:cNvPr id="1382461" name="WordArt 61"/>
          <p:cNvSpPr>
            <a:spLocks noChangeArrowheads="1" noChangeShapeType="1" noTextEdit="1"/>
          </p:cNvSpPr>
          <p:nvPr/>
        </p:nvSpPr>
        <p:spPr bwMode="auto">
          <a:xfrm>
            <a:off x="73914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06</a:t>
            </a:r>
          </a:p>
        </p:txBody>
      </p:sp>
      <p:sp>
        <p:nvSpPr>
          <p:cNvPr id="1382462" name="WordArt 62"/>
          <p:cNvSpPr>
            <a:spLocks noChangeArrowheads="1" noChangeShapeType="1" noTextEdit="1"/>
          </p:cNvSpPr>
          <p:nvPr/>
        </p:nvSpPr>
        <p:spPr bwMode="auto">
          <a:xfrm>
            <a:off x="73914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07</a:t>
            </a:r>
          </a:p>
        </p:txBody>
      </p:sp>
      <p:sp>
        <p:nvSpPr>
          <p:cNvPr id="1382463" name="WordArt 63"/>
          <p:cNvSpPr>
            <a:spLocks noChangeArrowheads="1" noChangeShapeType="1" noTextEdit="1"/>
          </p:cNvSpPr>
          <p:nvPr/>
        </p:nvSpPr>
        <p:spPr bwMode="auto">
          <a:xfrm>
            <a:off x="73914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08</a:t>
            </a:r>
          </a:p>
        </p:txBody>
      </p:sp>
      <p:sp>
        <p:nvSpPr>
          <p:cNvPr id="1382464" name="WordArt 64"/>
          <p:cNvSpPr>
            <a:spLocks noChangeArrowheads="1" noChangeShapeType="1" noTextEdit="1"/>
          </p:cNvSpPr>
          <p:nvPr/>
        </p:nvSpPr>
        <p:spPr bwMode="auto">
          <a:xfrm>
            <a:off x="73914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09</a:t>
            </a:r>
          </a:p>
        </p:txBody>
      </p:sp>
      <p:sp>
        <p:nvSpPr>
          <p:cNvPr id="1382465" name="WordArt 65"/>
          <p:cNvSpPr>
            <a:spLocks noChangeArrowheads="1" noChangeShapeType="1" noTextEdit="1"/>
          </p:cNvSpPr>
          <p:nvPr/>
        </p:nvSpPr>
        <p:spPr bwMode="auto">
          <a:xfrm>
            <a:off x="7391400" y="5181600"/>
            <a:ext cx="762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b="1" kern="10">
                <a:ln w="63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Bellevue"/>
              </a:rPr>
              <a:t>10</a:t>
            </a:r>
          </a:p>
        </p:txBody>
      </p:sp>
      <p:sp>
        <p:nvSpPr>
          <p:cNvPr id="1382466" name="AutoShape 66"/>
          <p:cNvSpPr>
            <a:spLocks noChangeArrowheads="1"/>
          </p:cNvSpPr>
          <p:nvPr/>
        </p:nvSpPr>
        <p:spPr bwMode="auto">
          <a:xfrm>
            <a:off x="7162800" y="5181600"/>
            <a:ext cx="1143000" cy="990600"/>
          </a:xfrm>
          <a:prstGeom prst="lightningBol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AutoShape 4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" y="6096000"/>
            <a:ext cx="609600" cy="533400"/>
          </a:xfrm>
          <a:prstGeom prst="actionButtonHom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8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8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8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382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3824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pTgt spid="138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382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3824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4"/>
                                            </p:cond>
                                          </p:stCondLst>
                                        </p:cTn>
                                        <p:tgtEl>
                                          <p:spTgt spid="138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13824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8"/>
                                            </p:cond>
                                          </p:stCondLst>
                                        </p:cTn>
                                        <p:tgtEl>
                                          <p:spTgt spid="138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3824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2"/>
                                            </p:cond>
                                          </p:stCondLst>
                                        </p:cTn>
                                        <p:tgtEl>
                                          <p:spTgt spid="1382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3824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138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13824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138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13824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138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13824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pTgt spid="138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13824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2"/>
                                            </p:cond>
                                          </p:stCondLst>
                                        </p:cTn>
                                        <p:tgtEl>
                                          <p:spTgt spid="138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13824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6"/>
                                            </p:cond>
                                          </p:stCondLst>
                                        </p:cTn>
                                        <p:tgtEl>
                                          <p:spTgt spid="138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500"/>
                            </p:stCondLst>
                            <p:childTnLst>
                              <p:par>
                                <p:cTn id="70" presetID="5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3824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0"/>
                                            </p:cond>
                                          </p:stCondLst>
                                        </p:cTn>
                                        <p:tgtEl>
                                          <p:spTgt spid="138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8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1382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2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3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02" grpId="0" animBg="1"/>
      <p:bldP spid="1382456" grpId="0" animBg="1"/>
      <p:bldP spid="1382457" grpId="0" animBg="1"/>
      <p:bldP spid="1382458" grpId="0" animBg="1"/>
      <p:bldP spid="1382459" grpId="0" animBg="1"/>
      <p:bldP spid="1382460" grpId="0" animBg="1"/>
      <p:bldP spid="1382461" grpId="0" animBg="1"/>
      <p:bldP spid="1382462" grpId="0" animBg="1"/>
      <p:bldP spid="1382463" grpId="0" animBg="1"/>
      <p:bldP spid="1382464" grpId="0" animBg="1"/>
      <p:bldP spid="1382465" grpId="0" animBg="1"/>
      <p:bldP spid="1382465" grpId="1" animBg="1"/>
      <p:bldP spid="13824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solidFill>
                  <a:srgbClr val="FF0000"/>
                </a:solidFill>
              </a:rPr>
              <a:t>Bài</a:t>
            </a:r>
            <a:r>
              <a:rPr lang="en-US" b="1" dirty="0" smtClean="0">
                <a:solidFill>
                  <a:srgbClr val="FF0000"/>
                </a:solidFill>
              </a:rPr>
              <a:t> 3</a:t>
            </a:r>
            <a:r>
              <a:rPr lang="en-US" dirty="0" smtClean="0">
                <a:solidFill>
                  <a:srgbClr val="FF0000"/>
                </a:solidFill>
              </a:rPr>
              <a:t> - </a:t>
            </a:r>
            <a:r>
              <a:rPr lang="en-US" b="1" dirty="0" err="1" smtClean="0">
                <a:solidFill>
                  <a:srgbClr val="FF0000"/>
                </a:solidFill>
              </a:rPr>
              <a:t>Sgk</a:t>
            </a:r>
            <a:r>
              <a:rPr lang="en-US" b="1" dirty="0" smtClean="0">
                <a:solidFill>
                  <a:srgbClr val="FF0000"/>
                </a:solidFill>
              </a:rPr>
              <a:t>/Tr83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Cho tam </a:t>
            </a:r>
            <a:r>
              <a:rPr lang="en-US" dirty="0" err="1" smtClean="0"/>
              <a:t>giác</a:t>
            </a:r>
            <a:r>
              <a:rPr lang="en-US" dirty="0" smtClean="0"/>
              <a:t> ABC </a:t>
            </a:r>
            <a:r>
              <a:rPr lang="en-US" dirty="0" err="1" smtClean="0"/>
              <a:t>cân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A, </a:t>
            </a:r>
            <a:r>
              <a:rPr lang="en-US" dirty="0" err="1" smtClean="0"/>
              <a:t>tia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giác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B </a:t>
            </a:r>
            <a:r>
              <a:rPr lang="en-US" dirty="0" err="1" smtClean="0"/>
              <a:t>và</a:t>
            </a:r>
            <a:r>
              <a:rPr lang="en-US" dirty="0" smtClean="0"/>
              <a:t> C </a:t>
            </a:r>
            <a:r>
              <a:rPr lang="en-US" dirty="0" err="1" smtClean="0"/>
              <a:t>cắt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M. Tia AM </a:t>
            </a:r>
            <a:r>
              <a:rPr lang="en-US" dirty="0" err="1" smtClean="0"/>
              <a:t>cắt</a:t>
            </a:r>
            <a:r>
              <a:rPr lang="en-US" dirty="0" smtClean="0"/>
              <a:t> </a:t>
            </a:r>
            <a:r>
              <a:rPr lang="en-US" dirty="0" err="1" smtClean="0"/>
              <a:t>tia</a:t>
            </a:r>
            <a:r>
              <a:rPr lang="en-US" dirty="0" smtClean="0"/>
              <a:t> BC </a:t>
            </a:r>
            <a:r>
              <a:rPr lang="en-US" dirty="0" err="1" smtClean="0"/>
              <a:t>tại</a:t>
            </a:r>
            <a:r>
              <a:rPr lang="en-US" dirty="0" smtClean="0"/>
              <a:t> H. C/m: H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BC.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9830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791638"/>
            <a:ext cx="4400013" cy="406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8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1"/>
            <a:ext cx="8229600" cy="3581399"/>
          </a:xfrm>
        </p:spPr>
        <p:txBody>
          <a:bodyPr/>
          <a:lstStyle/>
          <a:p>
            <a:pPr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Gợi</a:t>
            </a:r>
            <a:r>
              <a:rPr lang="en-US" i="1" dirty="0" smtClean="0">
                <a:solidFill>
                  <a:srgbClr val="FF0000"/>
                </a:solidFill>
              </a:rPr>
              <a:t> ý: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BM </a:t>
            </a:r>
            <a:r>
              <a:rPr lang="en-US" dirty="0" err="1" smtClean="0"/>
              <a:t>và</a:t>
            </a:r>
            <a:r>
              <a:rPr lang="en-US" dirty="0" smtClean="0"/>
              <a:t> CM </a:t>
            </a:r>
            <a:r>
              <a:rPr lang="en-US" dirty="0" err="1" smtClean="0"/>
              <a:t>lần</a:t>
            </a:r>
            <a:r>
              <a:rPr lang="en-US" dirty="0" smtClean="0"/>
              <a:t> </a:t>
            </a:r>
            <a:r>
              <a:rPr lang="en-US" dirty="0" err="1" smtClean="0"/>
              <a:t>lượt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tia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giác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B,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AM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tia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giác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A.</a:t>
            </a:r>
          </a:p>
          <a:p>
            <a:pPr>
              <a:buNone/>
            </a:pPr>
            <a:r>
              <a:rPr lang="en-US" dirty="0" err="1" smtClean="0"/>
              <a:t>Chứng</a:t>
            </a:r>
            <a:r>
              <a:rPr lang="en-US" dirty="0" smtClean="0"/>
              <a:t> minh: </a:t>
            </a:r>
            <a:r>
              <a:rPr lang="nl-NL" dirty="0" smtClean="0">
                <a:sym typeface="Symbol"/>
              </a:rPr>
              <a:t></a:t>
            </a:r>
            <a:r>
              <a:rPr lang="nl-NL" dirty="0" smtClean="0"/>
              <a:t>BAH = </a:t>
            </a:r>
            <a:r>
              <a:rPr lang="nl-NL" dirty="0" smtClean="0">
                <a:sym typeface="Symbol"/>
              </a:rPr>
              <a:t></a:t>
            </a:r>
            <a:r>
              <a:rPr lang="nl-NL" dirty="0" smtClean="0"/>
              <a:t>CAH (c.g.c)</a:t>
            </a:r>
            <a:endParaRPr lang="en-US" dirty="0" smtClean="0"/>
          </a:p>
          <a:p>
            <a:pPr>
              <a:buNone/>
            </a:pPr>
            <a:r>
              <a:rPr lang="nl-NL" dirty="0" smtClean="0"/>
              <a:t>=&gt; BH = CH</a:t>
            </a:r>
            <a:endParaRPr lang="en-US" dirty="0" smtClean="0"/>
          </a:p>
          <a:p>
            <a:pPr>
              <a:buNone/>
            </a:pPr>
            <a:r>
              <a:rPr lang="nl-NL" dirty="0" smtClean="0"/>
              <a:t>=&gt; H là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BC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-304800"/>
            <a:ext cx="4400013" cy="406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solidFill>
                  <a:srgbClr val="FF0000"/>
                </a:solidFill>
              </a:rPr>
              <a:t>Bài</a:t>
            </a:r>
            <a:r>
              <a:rPr lang="en-US" b="1" dirty="0" smtClean="0">
                <a:solidFill>
                  <a:srgbClr val="FF0000"/>
                </a:solidFill>
              </a:rPr>
              <a:t> 4 – SGK/Tr83: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52600"/>
            <a:ext cx="412881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3962400" y="167640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iải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EDF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EI, DI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lần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lượt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góc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góc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cắt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I.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suy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FI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phân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giác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góc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F.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góc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MIE = IEF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slt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góc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MIE =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góc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IEF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=&gt; 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MIE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Tương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có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NI = NF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Vậy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ME + NF = MI + NI = MN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87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3626</TotalTime>
  <Words>428</Words>
  <PresentationFormat>On-screen Show (4:3)</PresentationFormat>
  <Paragraphs>103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Bài 3 - Sgk/Tr83   Cho tam giác ABC cân tại A, tia phân giác của các góc B và C cắt nhau tại M. Tia AM cắt tia BC tại H. C/m: H là trung điểm của BC. </vt:lpstr>
      <vt:lpstr>Slide 8</vt:lpstr>
      <vt:lpstr>Bài 4 – SGK/Tr83: </vt:lpstr>
      <vt:lpstr>Bài 6 – SGK/Tr83: 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2013-03-28T03:33:43Z</dcterms:created>
  <dcterms:modified xsi:type="dcterms:W3CDTF">2022-07-29T18:58:56Z</dcterms:modified>
</cp:coreProperties>
</file>