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661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77848" y="885189"/>
            <a:ext cx="7705725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62426" y="882142"/>
            <a:ext cx="37344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none" spc="-5" dirty="0">
                <a:solidFill>
                  <a:srgbClr val="FF0000"/>
                </a:solidFill>
              </a:rPr>
              <a:t>ÔN</a:t>
            </a:r>
            <a:r>
              <a:rPr sz="2400" u="none" spc="-15" dirty="0">
                <a:solidFill>
                  <a:srgbClr val="FF0000"/>
                </a:solidFill>
              </a:rPr>
              <a:t> </a:t>
            </a:r>
            <a:r>
              <a:rPr sz="2400" u="none" spc="-10" dirty="0">
                <a:solidFill>
                  <a:srgbClr val="FF0000"/>
                </a:solidFill>
              </a:rPr>
              <a:t>TẬP</a:t>
            </a:r>
            <a:r>
              <a:rPr sz="2400" u="none" spc="-15" dirty="0">
                <a:solidFill>
                  <a:srgbClr val="FF0000"/>
                </a:solidFill>
              </a:rPr>
              <a:t> </a:t>
            </a:r>
            <a:r>
              <a:rPr sz="2400" u="none" dirty="0">
                <a:solidFill>
                  <a:srgbClr val="FF0000"/>
                </a:solidFill>
              </a:rPr>
              <a:t>VĂN</a:t>
            </a:r>
            <a:r>
              <a:rPr sz="2400" u="none" spc="-25" dirty="0">
                <a:solidFill>
                  <a:srgbClr val="FF0000"/>
                </a:solidFill>
              </a:rPr>
              <a:t> </a:t>
            </a:r>
            <a:r>
              <a:rPr sz="2400" u="none" dirty="0">
                <a:solidFill>
                  <a:srgbClr val="FF0000"/>
                </a:solidFill>
              </a:rPr>
              <a:t>NGHỊ</a:t>
            </a:r>
            <a:r>
              <a:rPr sz="2400" u="none" spc="-15" dirty="0">
                <a:solidFill>
                  <a:srgbClr val="FF0000"/>
                </a:solidFill>
              </a:rPr>
              <a:t> </a:t>
            </a:r>
            <a:r>
              <a:rPr sz="2400" u="none" spc="-5" dirty="0">
                <a:solidFill>
                  <a:srgbClr val="FF0000"/>
                </a:solidFill>
              </a:rPr>
              <a:t>LUẬN</a:t>
            </a:r>
            <a:endParaRPr sz="240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76" y="2057400"/>
            <a:ext cx="7993733" cy="4648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902257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B.</a:t>
            </a:r>
            <a:r>
              <a:rPr sz="1800" b="1" spc="-5" dirty="0">
                <a:latin typeface="Times New Roman"/>
                <a:cs typeface="Times New Roman"/>
              </a:rPr>
              <a:t> QUY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NẠP </a:t>
            </a:r>
            <a:r>
              <a:rPr sz="1800" b="1" spc="-15" dirty="0">
                <a:latin typeface="Times New Roman"/>
                <a:cs typeface="Times New Roman"/>
              </a:rPr>
              <a:t>VÀ</a:t>
            </a:r>
            <a:r>
              <a:rPr sz="1800" b="1" spc="-5" dirty="0">
                <a:latin typeface="Times New Roman"/>
                <a:cs typeface="Times New Roman"/>
              </a:rPr>
              <a:t> DIỄN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DỊCH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1. </a:t>
            </a:r>
            <a:r>
              <a:rPr sz="1800" b="1" spc="-5" dirty="0">
                <a:latin typeface="Times New Roman"/>
                <a:cs typeface="Times New Roman"/>
              </a:rPr>
              <a:t>Cách </a:t>
            </a:r>
            <a:r>
              <a:rPr sz="1800" b="1" dirty="0">
                <a:latin typeface="Times New Roman"/>
                <a:cs typeface="Times New Roman"/>
              </a:rPr>
              <a:t>lập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luận như</a:t>
            </a:r>
            <a:r>
              <a:rPr sz="1800" b="1" dirty="0">
                <a:latin typeface="Times New Roman"/>
                <a:cs typeface="Times New Roman"/>
              </a:rPr>
              <a:t> thế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nào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gọi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là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quy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nạp?</a:t>
            </a:r>
            <a:endParaRPr sz="1800" dirty="0">
              <a:latin typeface="Times New Roman"/>
              <a:cs typeface="Times New Roman"/>
            </a:endParaRPr>
          </a:p>
          <a:p>
            <a:pPr marL="139065" indent="-127000" algn="just">
              <a:lnSpc>
                <a:spcPct val="100000"/>
              </a:lnSpc>
              <a:spcBef>
                <a:spcPts val="525"/>
              </a:spcBef>
              <a:buChar char="-"/>
              <a:tabLst>
                <a:tab pos="139700" algn="l"/>
              </a:tabLst>
            </a:pPr>
            <a:r>
              <a:rPr sz="1800" dirty="0">
                <a:latin typeface="Times New Roman"/>
                <a:cs typeface="Times New Roman"/>
              </a:rPr>
              <a:t>Quy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nạp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pháp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trình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lí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từ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riêng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chung,</a:t>
            </a:r>
          </a:p>
          <a:p>
            <a:pPr marL="12700" marR="5715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biệt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tới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nguyên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lí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phổ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biến: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sở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trường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 </a:t>
            </a:r>
            <a:r>
              <a:rPr sz="1800" dirty="0">
                <a:latin typeface="Times New Roman"/>
                <a:cs typeface="Times New Roman"/>
              </a:rPr>
              <a:t>quan </a:t>
            </a:r>
            <a:r>
              <a:rPr sz="1800" spc="-5" dirty="0">
                <a:latin typeface="Times New Roman"/>
                <a:cs typeface="Times New Roman"/>
              </a:rPr>
              <a:t>sát được; người </a:t>
            </a:r>
            <a:r>
              <a:rPr sz="1800" dirty="0">
                <a:latin typeface="Times New Roman"/>
                <a:cs typeface="Times New Roman"/>
              </a:rPr>
              <a:t>ta phát hiện thấy có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lặp đi lặp </a:t>
            </a:r>
            <a:r>
              <a:rPr sz="1800" spc="-5" dirty="0">
                <a:latin typeface="Times New Roman"/>
                <a:cs typeface="Times New Roman"/>
              </a:rPr>
              <a:t>lại </a:t>
            </a:r>
            <a:r>
              <a:rPr sz="1800" dirty="0">
                <a:latin typeface="Times New Roman"/>
                <a:cs typeface="Times New Roman"/>
              </a:rPr>
              <a:t>đó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ghi lại </a:t>
            </a:r>
            <a:r>
              <a:rPr sz="1800" spc="-5" dirty="0">
                <a:latin typeface="Times New Roman"/>
                <a:cs typeface="Times New Roman"/>
              </a:rPr>
              <a:t>trong chuỗi </a:t>
            </a:r>
            <a:r>
              <a:rPr sz="1800" dirty="0">
                <a:latin typeface="Times New Roman"/>
                <a:cs typeface="Times New Roman"/>
              </a:rPr>
              <a:t> phán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đoán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đơn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Nếu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trường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ngược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thì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chuỗi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đoán đó là căn cứ hình thức cho kết luận </a:t>
            </a:r>
            <a:r>
              <a:rPr sz="1800" spc="-5" dirty="0">
                <a:latin typeface="Times New Roman"/>
                <a:cs typeface="Times New Roman"/>
              </a:rPr>
              <a:t>chung: </a:t>
            </a:r>
            <a:r>
              <a:rPr sz="1800" dirty="0">
                <a:latin typeface="Times New Roman"/>
                <a:cs typeface="Times New Roman"/>
              </a:rPr>
              <a:t>Cái đúng cho </a:t>
            </a:r>
            <a:r>
              <a:rPr sz="1800" spc="-5" dirty="0">
                <a:latin typeface="Times New Roman"/>
                <a:cs typeface="Times New Roman"/>
              </a:rPr>
              <a:t>trường </a:t>
            </a:r>
            <a:r>
              <a:rPr sz="1800" dirty="0">
                <a:latin typeface="Times New Roman"/>
                <a:cs typeface="Times New Roman"/>
              </a:rPr>
              <a:t>hợp quan </a:t>
            </a:r>
            <a:r>
              <a:rPr sz="1800" spc="-10" dirty="0">
                <a:latin typeface="Times New Roman"/>
                <a:cs typeface="Times New Roman"/>
              </a:rPr>
              <a:t>sát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 cũng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đúng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trường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trường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 trường hợp </a:t>
            </a:r>
            <a:r>
              <a:rPr sz="1800" dirty="0">
                <a:latin typeface="Times New Roman"/>
                <a:cs typeface="Times New Roman"/>
              </a:rPr>
              <a:t>tương tự trùng </a:t>
            </a:r>
            <a:r>
              <a:rPr sz="1800" spc="-5" dirty="0">
                <a:latin typeface="Times New Roman"/>
                <a:cs typeface="Times New Roman"/>
              </a:rPr>
              <a:t>với số trường hợp </a:t>
            </a:r>
            <a:r>
              <a:rPr sz="1800" dirty="0">
                <a:latin typeface="Times New Roman"/>
                <a:cs typeface="Times New Roman"/>
              </a:rPr>
              <a:t>quan </a:t>
            </a:r>
            <a:r>
              <a:rPr sz="1800" spc="-5" dirty="0">
                <a:latin typeface="Times New Roman"/>
                <a:cs typeface="Times New Roman"/>
              </a:rPr>
              <a:t>sát được </a:t>
            </a:r>
            <a:r>
              <a:rPr sz="1800" dirty="0">
                <a:latin typeface="Times New Roman"/>
                <a:cs typeface="Times New Roman"/>
              </a:rPr>
              <a:t>thì quy nạp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spc="-10" dirty="0">
                <a:latin typeface="Times New Roman"/>
                <a:cs typeface="Times New Roman"/>
              </a:rPr>
              <a:t>gọi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quy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nạp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đầy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đủ.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trường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hữu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hết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được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hay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 quy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nạp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gọi là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 nạp không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đầy đủ.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thực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tiễn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5" dirty="0">
                <a:latin typeface="Times New Roman"/>
                <a:cs typeface="Times New Roman"/>
              </a:rPr>
              <a:t> sống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 khi làm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(một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dirty="0">
                <a:latin typeface="Times New Roman"/>
                <a:cs typeface="Times New Roman"/>
              </a:rPr>
              <a:t> văn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cụ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thể)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nạp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đầy </a:t>
            </a:r>
            <a:r>
              <a:rPr sz="1800" dirty="0">
                <a:latin typeface="Times New Roman"/>
                <a:cs typeface="Times New Roman"/>
              </a:rPr>
              <a:t>đủ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 ứng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rất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chế,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nạp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10" dirty="0">
                <a:latin typeface="Times New Roman"/>
                <a:cs typeface="Times New Roman"/>
              </a:rPr>
              <a:t> đầy </a:t>
            </a:r>
            <a:r>
              <a:rPr sz="1800" spc="-5" dirty="0">
                <a:latin typeface="Times New Roman"/>
                <a:cs typeface="Times New Roman"/>
              </a:rPr>
              <a:t>đủ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rộng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rãi, </a:t>
            </a:r>
            <a:r>
              <a:rPr sz="1800" spc="-10" dirty="0">
                <a:latin typeface="Times New Roman"/>
                <a:cs typeface="Times New Roman"/>
              </a:rPr>
              <a:t>vì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 </a:t>
            </a:r>
            <a:r>
              <a:rPr sz="1800" spc="5" dirty="0">
                <a:latin typeface="Times New Roman"/>
                <a:cs typeface="Times New Roman"/>
              </a:rPr>
              <a:t>cần </a:t>
            </a:r>
            <a:r>
              <a:rPr sz="1800" spc="-5" dirty="0">
                <a:latin typeface="Times New Roman"/>
                <a:cs typeface="Times New Roman"/>
              </a:rPr>
              <a:t>biết </a:t>
            </a:r>
            <a:r>
              <a:rPr sz="1800" dirty="0">
                <a:latin typeface="Times New Roman"/>
                <a:cs typeface="Times New Roman"/>
              </a:rPr>
              <a:t>rằng kết </a:t>
            </a:r>
            <a:r>
              <a:rPr sz="1800" spc="-5" dirty="0">
                <a:latin typeface="Times New Roman"/>
                <a:cs typeface="Times New Roman"/>
              </a:rPr>
              <a:t>luận được rút </a:t>
            </a:r>
            <a:r>
              <a:rPr sz="1800" dirty="0">
                <a:latin typeface="Times New Roman"/>
                <a:cs typeface="Times New Roman"/>
              </a:rPr>
              <a:t>ra </a:t>
            </a:r>
            <a:r>
              <a:rPr sz="1800" spc="-5" dirty="0">
                <a:latin typeface="Times New Roman"/>
                <a:cs typeface="Times New Roman"/>
              </a:rPr>
              <a:t>theo </a:t>
            </a:r>
            <a:r>
              <a:rPr sz="1800" spc="5" dirty="0">
                <a:latin typeface="Times New Roman"/>
                <a:cs typeface="Times New Roman"/>
              </a:rPr>
              <a:t>lập </a:t>
            </a:r>
            <a:r>
              <a:rPr sz="1800" dirty="0">
                <a:latin typeface="Times New Roman"/>
                <a:cs typeface="Times New Roman"/>
              </a:rPr>
              <a:t>luận quy nạp chỉ mang tính tương đối. </a:t>
            </a:r>
            <a:r>
              <a:rPr sz="1800" spc="-5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 cũng vì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vậy,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thao</a:t>
            </a:r>
            <a:r>
              <a:rPr sz="1800" dirty="0">
                <a:latin typeface="Times New Roman"/>
                <a:cs typeface="Times New Roman"/>
              </a:rPr>
              <a:t> tác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nạp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bổ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 </a:t>
            </a:r>
            <a:r>
              <a:rPr sz="1800" spc="-5" dirty="0">
                <a:latin typeface="Times New Roman"/>
                <a:cs typeface="Times New Roman"/>
              </a:rPr>
              <a:t>thao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diễn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dịch.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Ví</a:t>
            </a:r>
            <a:r>
              <a:rPr sz="1800" b="1" u="heavy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dụ: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2539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a. </a:t>
            </a:r>
            <a:r>
              <a:rPr sz="1800" i="1" spc="-5" dirty="0">
                <a:latin typeface="Times New Roman"/>
                <a:cs typeface="Times New Roman"/>
              </a:rPr>
              <a:t>"Ngày </a:t>
            </a:r>
            <a:r>
              <a:rPr sz="1800" i="1" dirty="0">
                <a:latin typeface="Times New Roman"/>
                <a:cs typeface="Times New Roman"/>
              </a:rPr>
              <a:t>9 </a:t>
            </a:r>
            <a:r>
              <a:rPr sz="1800" i="1" spc="-5" dirty="0">
                <a:latin typeface="Times New Roman"/>
                <a:cs typeface="Times New Roman"/>
              </a:rPr>
              <a:t>tháng </a:t>
            </a:r>
            <a:r>
              <a:rPr sz="1800" i="1" dirty="0">
                <a:latin typeface="Times New Roman"/>
                <a:cs typeface="Times New Roman"/>
              </a:rPr>
              <a:t>3 năm </a:t>
            </a:r>
            <a:r>
              <a:rPr sz="1800" i="1" spc="-5" dirty="0">
                <a:latin typeface="Times New Roman"/>
                <a:cs typeface="Times New Roman"/>
              </a:rPr>
              <a:t>nay, Nhật tước </a:t>
            </a:r>
            <a:r>
              <a:rPr sz="1800" i="1" dirty="0">
                <a:latin typeface="Times New Roman"/>
                <a:cs typeface="Times New Roman"/>
              </a:rPr>
              <a:t>khí giới của quân </a:t>
            </a:r>
            <a:r>
              <a:rPr sz="1800" i="1" spc="-5" dirty="0">
                <a:latin typeface="Times New Roman"/>
                <a:cs typeface="Times New Roman"/>
              </a:rPr>
              <a:t>đột Pháp. </a:t>
            </a:r>
            <a:r>
              <a:rPr sz="1800" i="1" dirty="0">
                <a:latin typeface="Times New Roman"/>
                <a:cs typeface="Times New Roman"/>
              </a:rPr>
              <a:t>Bọn </a:t>
            </a:r>
            <a:r>
              <a:rPr sz="1800" i="1" spc="-5" dirty="0">
                <a:latin typeface="Times New Roman"/>
                <a:cs typeface="Times New Roman"/>
              </a:rPr>
              <a:t>thực dân </a:t>
            </a:r>
            <a:r>
              <a:rPr sz="1800" i="1" dirty="0">
                <a:latin typeface="Times New Roman"/>
                <a:cs typeface="Times New Roman"/>
              </a:rPr>
              <a:t>Pháp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hoặc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bỏ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chạy,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hoặc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đầu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hàng.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Thế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chẳng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những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chúng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không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"bảo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hộ”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được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ta,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trái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lại,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trong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5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năm,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chúng</a:t>
            </a:r>
            <a:r>
              <a:rPr sz="1800" i="1" dirty="0">
                <a:latin typeface="Times New Roman"/>
                <a:cs typeface="Times New Roman"/>
              </a:rPr>
              <a:t> đã bán </a:t>
            </a:r>
            <a:r>
              <a:rPr sz="1800" i="1" spc="-5" dirty="0">
                <a:latin typeface="Times New Roman"/>
                <a:cs typeface="Times New Roman"/>
              </a:rPr>
              <a:t>nước </a:t>
            </a:r>
            <a:r>
              <a:rPr sz="1800" i="1" dirty="0">
                <a:latin typeface="Times New Roman"/>
                <a:cs typeface="Times New Roman"/>
              </a:rPr>
              <a:t>ta </a:t>
            </a:r>
            <a:r>
              <a:rPr sz="1800" i="1" spc="-5" dirty="0">
                <a:latin typeface="Times New Roman"/>
                <a:cs typeface="Times New Roman"/>
              </a:rPr>
              <a:t>hai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lần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5" dirty="0">
                <a:latin typeface="Times New Roman"/>
                <a:cs typeface="Times New Roman"/>
              </a:rPr>
              <a:t> Nhật.</a:t>
            </a:r>
            <a:endParaRPr sz="1800" dirty="0">
              <a:latin typeface="Times New Roman"/>
              <a:cs typeface="Times New Roman"/>
            </a:endParaRPr>
          </a:p>
          <a:p>
            <a:pPr marL="12700" marR="5715" indent="286385" algn="just">
              <a:lnSpc>
                <a:spcPct val="124500"/>
              </a:lnSpc>
              <a:spcBef>
                <a:spcPts val="10"/>
              </a:spcBef>
            </a:pPr>
            <a:r>
              <a:rPr sz="1800" i="1" dirty="0">
                <a:latin typeface="Times New Roman"/>
                <a:cs typeface="Times New Roman"/>
              </a:rPr>
              <a:t>(...) Sự thật </a:t>
            </a:r>
            <a:r>
              <a:rPr sz="1800" i="1" spc="-5" dirty="0">
                <a:latin typeface="Times New Roman"/>
                <a:cs typeface="Times New Roman"/>
              </a:rPr>
              <a:t>là </a:t>
            </a:r>
            <a:r>
              <a:rPr sz="1800" i="1" dirty="0">
                <a:latin typeface="Times New Roman"/>
                <a:cs typeface="Times New Roman"/>
              </a:rPr>
              <a:t>từ </a:t>
            </a:r>
            <a:r>
              <a:rPr sz="1800" i="1" spc="-5" dirty="0">
                <a:latin typeface="Times New Roman"/>
                <a:cs typeface="Times New Roman"/>
              </a:rPr>
              <a:t>mùa </a:t>
            </a:r>
            <a:r>
              <a:rPr sz="1800" i="1" dirty="0">
                <a:latin typeface="Times New Roman"/>
                <a:cs typeface="Times New Roman"/>
              </a:rPr>
              <a:t>thu </a:t>
            </a:r>
            <a:r>
              <a:rPr sz="1800" i="1" spc="-5" dirty="0">
                <a:latin typeface="Times New Roman"/>
                <a:cs typeface="Times New Roman"/>
              </a:rPr>
              <a:t>năm </a:t>
            </a:r>
            <a:r>
              <a:rPr sz="1800" i="1" dirty="0">
                <a:latin typeface="Times New Roman"/>
                <a:cs typeface="Times New Roman"/>
              </a:rPr>
              <a:t>1940, nước ta đã thành </a:t>
            </a:r>
            <a:r>
              <a:rPr sz="1800" i="1" spc="-5" dirty="0">
                <a:latin typeface="Times New Roman"/>
                <a:cs typeface="Times New Roman"/>
              </a:rPr>
              <a:t>thuộc </a:t>
            </a:r>
            <a:r>
              <a:rPr sz="1800" i="1" dirty="0">
                <a:latin typeface="Times New Roman"/>
                <a:cs typeface="Times New Roman"/>
              </a:rPr>
              <a:t>địa của </a:t>
            </a:r>
            <a:r>
              <a:rPr sz="1800" i="1" spc="-5" dirty="0">
                <a:latin typeface="Times New Roman"/>
                <a:cs typeface="Times New Roman"/>
              </a:rPr>
              <a:t>Nhật, chứ </a:t>
            </a:r>
            <a:r>
              <a:rPr sz="1800" i="1" dirty="0">
                <a:latin typeface="Times New Roman"/>
                <a:cs typeface="Times New Roman"/>
              </a:rPr>
              <a:t>không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phải </a:t>
            </a:r>
            <a:r>
              <a:rPr sz="1800" i="1" spc="-5" dirty="0">
                <a:latin typeface="Times New Roman"/>
                <a:cs typeface="Times New Roman"/>
              </a:rPr>
              <a:t>thuộc </a:t>
            </a:r>
            <a:r>
              <a:rPr sz="1800" i="1" dirty="0">
                <a:latin typeface="Times New Roman"/>
                <a:cs typeface="Times New Roman"/>
              </a:rPr>
              <a:t>địa </a:t>
            </a:r>
            <a:r>
              <a:rPr sz="1800" i="1" spc="-5" dirty="0">
                <a:latin typeface="Times New Roman"/>
                <a:cs typeface="Times New Roman"/>
              </a:rPr>
              <a:t>của </a:t>
            </a:r>
            <a:r>
              <a:rPr sz="1800" i="1" dirty="0">
                <a:latin typeface="Times New Roman"/>
                <a:cs typeface="Times New Roman"/>
              </a:rPr>
              <a:t>Pháp </a:t>
            </a:r>
            <a:r>
              <a:rPr sz="1800" i="1" spc="-5" dirty="0">
                <a:latin typeface="Times New Roman"/>
                <a:cs typeface="Times New Roman"/>
              </a:rPr>
              <a:t>nữa. </a:t>
            </a:r>
            <a:r>
              <a:rPr sz="1800" i="1" dirty="0">
                <a:latin typeface="Times New Roman"/>
                <a:cs typeface="Times New Roman"/>
              </a:rPr>
              <a:t>Khi Nhật hàng </a:t>
            </a:r>
            <a:r>
              <a:rPr sz="1800" i="1" spc="-5" dirty="0">
                <a:latin typeface="Times New Roman"/>
                <a:cs typeface="Times New Roman"/>
              </a:rPr>
              <a:t>Đồng </a:t>
            </a:r>
            <a:r>
              <a:rPr sz="1800" i="1" dirty="0">
                <a:latin typeface="Times New Roman"/>
                <a:cs typeface="Times New Roman"/>
              </a:rPr>
              <a:t>minh </a:t>
            </a:r>
            <a:r>
              <a:rPr sz="1800" i="1" spc="-5" dirty="0">
                <a:latin typeface="Times New Roman"/>
                <a:cs typeface="Times New Roman"/>
              </a:rPr>
              <a:t>thì nhân </a:t>
            </a:r>
            <a:r>
              <a:rPr sz="1800" i="1" dirty="0">
                <a:latin typeface="Times New Roman"/>
                <a:cs typeface="Times New Roman"/>
              </a:rPr>
              <a:t>dân </a:t>
            </a:r>
            <a:r>
              <a:rPr sz="1800" i="1" spc="5" dirty="0">
                <a:latin typeface="Times New Roman"/>
                <a:cs typeface="Times New Roman"/>
              </a:rPr>
              <a:t>cả </a:t>
            </a:r>
            <a:r>
              <a:rPr sz="1800" i="1" spc="-5" dirty="0">
                <a:latin typeface="Times New Roman"/>
                <a:cs typeface="Times New Roman"/>
              </a:rPr>
              <a:t>nước </a:t>
            </a:r>
            <a:r>
              <a:rPr sz="1800" i="1" dirty="0">
                <a:latin typeface="Times New Roman"/>
                <a:cs typeface="Times New Roman"/>
              </a:rPr>
              <a:t>ta nổi </a:t>
            </a:r>
            <a:r>
              <a:rPr sz="1800" i="1" spc="-10" dirty="0">
                <a:latin typeface="Times New Roman"/>
                <a:cs typeface="Times New Roman"/>
              </a:rPr>
              <a:t>dậy 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giành </a:t>
            </a:r>
            <a:r>
              <a:rPr sz="1800" i="1" spc="-5" dirty="0">
                <a:latin typeface="Times New Roman"/>
                <a:cs typeface="Times New Roman"/>
              </a:rPr>
              <a:t>chính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quyền lập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nên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nước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Việt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Nam Dân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chủ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Cộng</a:t>
            </a:r>
            <a:r>
              <a:rPr sz="1800" i="1" dirty="0">
                <a:latin typeface="Times New Roman"/>
                <a:cs typeface="Times New Roman"/>
              </a:rPr>
              <a:t> hòa.</a:t>
            </a:r>
            <a:endParaRPr sz="1800" dirty="0">
              <a:latin typeface="Times New Roman"/>
              <a:cs typeface="Times New Roman"/>
            </a:endParaRPr>
          </a:p>
          <a:p>
            <a:pPr marL="12700" marR="8255" indent="344170" algn="just">
              <a:lnSpc>
                <a:spcPts val="2700"/>
              </a:lnSpc>
              <a:spcBef>
                <a:spcPts val="170"/>
              </a:spcBef>
            </a:pPr>
            <a:r>
              <a:rPr sz="1800" i="1" spc="-5" dirty="0">
                <a:latin typeface="Times New Roman"/>
                <a:cs typeface="Times New Roman"/>
              </a:rPr>
              <a:t>Sự </a:t>
            </a:r>
            <a:r>
              <a:rPr sz="1800" i="1" dirty="0">
                <a:latin typeface="Times New Roman"/>
                <a:cs typeface="Times New Roman"/>
              </a:rPr>
              <a:t>thật là </a:t>
            </a:r>
            <a:r>
              <a:rPr sz="1800" i="1" spc="-5" dirty="0">
                <a:latin typeface="Times New Roman"/>
                <a:cs typeface="Times New Roman"/>
              </a:rPr>
              <a:t>nhân </a:t>
            </a:r>
            <a:r>
              <a:rPr sz="1800" i="1" dirty="0">
                <a:latin typeface="Times New Roman"/>
                <a:cs typeface="Times New Roman"/>
              </a:rPr>
              <a:t>dân ta đã lấy lại </a:t>
            </a:r>
            <a:r>
              <a:rPr sz="1800" i="1" spc="-5" dirty="0">
                <a:latin typeface="Times New Roman"/>
                <a:cs typeface="Times New Roman"/>
              </a:rPr>
              <a:t>nước </a:t>
            </a:r>
            <a:r>
              <a:rPr sz="1800" i="1" dirty="0">
                <a:latin typeface="Times New Roman"/>
                <a:cs typeface="Times New Roman"/>
              </a:rPr>
              <a:t>Việt Nam từ </a:t>
            </a:r>
            <a:r>
              <a:rPr sz="1800" i="1" spc="-5" dirty="0">
                <a:latin typeface="Times New Roman"/>
                <a:cs typeface="Times New Roman"/>
              </a:rPr>
              <a:t>tay Nhật, chứ </a:t>
            </a:r>
            <a:r>
              <a:rPr sz="1800" i="1" dirty="0">
                <a:latin typeface="Times New Roman"/>
                <a:cs typeface="Times New Roman"/>
              </a:rPr>
              <a:t>không </a:t>
            </a:r>
            <a:r>
              <a:rPr sz="1800" i="1" spc="-5" dirty="0">
                <a:latin typeface="Times New Roman"/>
                <a:cs typeface="Times New Roman"/>
              </a:rPr>
              <a:t>phải </a:t>
            </a:r>
            <a:r>
              <a:rPr sz="1800" i="1" dirty="0">
                <a:latin typeface="Times New Roman"/>
                <a:cs typeface="Times New Roman"/>
              </a:rPr>
              <a:t>từ tay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Pháp</a:t>
            </a:r>
            <a:r>
              <a:rPr sz="1800" i="1" dirty="0">
                <a:latin typeface="Times New Roman"/>
                <a:cs typeface="Times New Roman"/>
              </a:rPr>
              <a:t>”.</a:t>
            </a:r>
            <a:r>
              <a:rPr lang="en-US" dirty="0">
                <a:latin typeface="Times New Roman"/>
                <a:cs typeface="Times New Roman"/>
              </a:rPr>
              <a:t>  </a:t>
            </a:r>
          </a:p>
          <a:p>
            <a:pPr marL="12700" marR="8255" indent="344170" algn="just">
              <a:lnSpc>
                <a:spcPts val="2700"/>
              </a:lnSpc>
              <a:spcBef>
                <a:spcPts val="170"/>
              </a:spcBef>
            </a:pPr>
            <a:r>
              <a:rPr lang="en-US" sz="1800" spc="-5" dirty="0">
                <a:latin typeface="Times New Roman"/>
                <a:cs typeface="Times New Roman"/>
              </a:rPr>
              <a:t>                      </a:t>
            </a:r>
            <a:r>
              <a:rPr sz="1800" spc="-5" dirty="0">
                <a:latin typeface="Times New Roman"/>
                <a:cs typeface="Times New Roman"/>
              </a:rPr>
              <a:t>(Trích</a:t>
            </a:r>
            <a:r>
              <a:rPr sz="1800" spc="9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"Tuyên</a:t>
            </a:r>
            <a:r>
              <a:rPr sz="1800" spc="955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ngôn</a:t>
            </a:r>
            <a:r>
              <a:rPr sz="1800" dirty="0">
                <a:latin typeface="Times New Roman"/>
                <a:cs typeface="Times New Roman"/>
              </a:rPr>
              <a:t>  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 err="1">
                <a:latin typeface="Times New Roman"/>
                <a:cs typeface="Times New Roman"/>
              </a:rPr>
              <a:t>Độc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lập</a:t>
            </a:r>
            <a:r>
              <a:rPr sz="1800" dirty="0">
                <a:latin typeface="Times New Roman"/>
                <a:cs typeface="Times New Roman"/>
              </a:rPr>
              <a:t>",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Minh)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Nhân</a:t>
            </a:r>
            <a:r>
              <a:rPr sz="1800" b="1" u="heavy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xét: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lịch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1940-1945,</a:t>
            </a:r>
            <a:r>
              <a:rPr sz="1800" spc="-5" dirty="0">
                <a:latin typeface="Times New Roman"/>
                <a:cs typeface="Times New Roman"/>
              </a:rPr>
              <a:t> 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5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năm,</a:t>
            </a:r>
            <a:r>
              <a:rPr sz="1800" spc="-5" dirty="0">
                <a:latin typeface="Times New Roman"/>
                <a:cs typeface="Times New Roman"/>
              </a:rPr>
              <a:t> Pháp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bán nước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lần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Nhật;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mùa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năm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1940,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Việt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Nam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trở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thuộc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Nhật;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Nhật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Đồng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minh;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giành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quyền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lập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Việt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Nam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chủ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Cộng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hòa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(quy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nạp):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“Sự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thật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lấy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nước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Nhật,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chứ không </a:t>
            </a:r>
            <a:r>
              <a:rPr sz="1800" spc="-5" dirty="0">
                <a:latin typeface="Times New Roman"/>
                <a:cs typeface="Times New Roman"/>
              </a:rPr>
              <a:t>phải từ </a:t>
            </a:r>
            <a:r>
              <a:rPr sz="1800" dirty="0">
                <a:latin typeface="Times New Roman"/>
                <a:cs typeface="Times New Roman"/>
              </a:rPr>
              <a:t>tay </a:t>
            </a:r>
            <a:r>
              <a:rPr sz="1800" spc="-5" dirty="0">
                <a:latin typeface="Times New Roman"/>
                <a:cs typeface="Times New Roman"/>
              </a:rPr>
              <a:t>Pháp”. Đó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chân </a:t>
            </a:r>
            <a:r>
              <a:rPr sz="1800" spc="-5" dirty="0">
                <a:latin typeface="Times New Roman"/>
                <a:cs typeface="Times New Roman"/>
              </a:rPr>
              <a:t>lí lịch sử </a:t>
            </a:r>
            <a:r>
              <a:rPr sz="1800" dirty="0">
                <a:latin typeface="Times New Roman"/>
                <a:cs typeface="Times New Roman"/>
              </a:rPr>
              <a:t>hùng hồn </a:t>
            </a:r>
            <a:r>
              <a:rPr sz="1800" spc="-5" dirty="0">
                <a:latin typeface="Times New Roman"/>
                <a:cs typeface="Times New Roman"/>
              </a:rPr>
              <a:t>mà kẻ </a:t>
            </a:r>
            <a:r>
              <a:rPr sz="1800" dirty="0">
                <a:latin typeface="Times New Roman"/>
                <a:cs typeface="Times New Roman"/>
              </a:rPr>
              <a:t>thù không </a:t>
            </a:r>
            <a:r>
              <a:rPr sz="1800" spc="-5" dirty="0">
                <a:latin typeface="Times New Roman"/>
                <a:cs typeface="Times New Roman"/>
              </a:rPr>
              <a:t>thể nào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chối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600"/>
              </a:lnSpc>
            </a:pPr>
            <a:r>
              <a:rPr sz="1800" dirty="0">
                <a:latin typeface="Times New Roman"/>
                <a:cs typeface="Times New Roman"/>
              </a:rPr>
              <a:t>b. </a:t>
            </a:r>
            <a:r>
              <a:rPr sz="1800" i="1" dirty="0">
                <a:latin typeface="Times New Roman"/>
                <a:cs typeface="Times New Roman"/>
              </a:rPr>
              <a:t>Sách là </a:t>
            </a:r>
            <a:r>
              <a:rPr sz="1800" i="1" spc="-5" dirty="0">
                <a:latin typeface="Times New Roman"/>
                <a:cs typeface="Times New Roman"/>
              </a:rPr>
              <a:t>nơi hội tụ, tích </a:t>
            </a:r>
            <a:r>
              <a:rPr sz="1800" i="1" dirty="0">
                <a:latin typeface="Times New Roman"/>
                <a:cs typeface="Times New Roman"/>
              </a:rPr>
              <a:t>lũy những </a:t>
            </a:r>
            <a:r>
              <a:rPr sz="1800" i="1" spc="-5" dirty="0">
                <a:latin typeface="Times New Roman"/>
                <a:cs typeface="Times New Roman"/>
              </a:rPr>
              <a:t>tri </a:t>
            </a:r>
            <a:r>
              <a:rPr sz="1800" i="1" dirty="0">
                <a:latin typeface="Times New Roman"/>
                <a:cs typeface="Times New Roman"/>
              </a:rPr>
              <a:t>thức của nhân loại xưa </a:t>
            </a:r>
            <a:r>
              <a:rPr sz="1800" i="1" spc="-5" dirty="0">
                <a:latin typeface="Times New Roman"/>
                <a:cs typeface="Times New Roman"/>
              </a:rPr>
              <a:t>nay. Sách </a:t>
            </a:r>
            <a:r>
              <a:rPr sz="1800" i="1" dirty="0">
                <a:latin typeface="Times New Roman"/>
                <a:cs typeface="Times New Roman"/>
              </a:rPr>
              <a:t>chứa </a:t>
            </a:r>
            <a:r>
              <a:rPr sz="1800" i="1" spc="-5" dirty="0">
                <a:latin typeface="Times New Roman"/>
                <a:cs typeface="Times New Roman"/>
              </a:rPr>
              <a:t>đựng biết </a:t>
            </a:r>
            <a:r>
              <a:rPr sz="1800" i="1" dirty="0">
                <a:latin typeface="Times New Roman"/>
                <a:cs typeface="Times New Roman"/>
              </a:rPr>
              <a:t> bao nhiêu </a:t>
            </a:r>
            <a:r>
              <a:rPr sz="1800" i="1" spc="-5" dirty="0">
                <a:latin typeface="Times New Roman"/>
                <a:cs typeface="Times New Roman"/>
              </a:rPr>
              <a:t>cái hay cái </a:t>
            </a:r>
            <a:r>
              <a:rPr sz="1800" i="1" dirty="0">
                <a:latin typeface="Times New Roman"/>
                <a:cs typeface="Times New Roman"/>
              </a:rPr>
              <a:t>đẹp về thiên </a:t>
            </a:r>
            <a:r>
              <a:rPr sz="1800" i="1" spc="-5" dirty="0">
                <a:latin typeface="Times New Roman"/>
                <a:cs typeface="Times New Roman"/>
              </a:rPr>
              <a:t>nhiên </a:t>
            </a:r>
            <a:r>
              <a:rPr sz="1800" i="1" dirty="0">
                <a:latin typeface="Times New Roman"/>
                <a:cs typeface="Times New Roman"/>
              </a:rPr>
              <a:t>tạo </a:t>
            </a:r>
            <a:r>
              <a:rPr sz="1800" i="1" spc="-5" dirty="0">
                <a:latin typeface="Times New Roman"/>
                <a:cs typeface="Times New Roman"/>
              </a:rPr>
              <a:t>vật, </a:t>
            </a:r>
            <a:r>
              <a:rPr sz="1800" i="1" dirty="0">
                <a:latin typeface="Times New Roman"/>
                <a:cs typeface="Times New Roman"/>
              </a:rPr>
              <a:t>về cuộc </a:t>
            </a:r>
            <a:r>
              <a:rPr sz="1800" i="1" spc="-5" dirty="0">
                <a:latin typeface="Times New Roman"/>
                <a:cs typeface="Times New Roman"/>
              </a:rPr>
              <a:t>sống của </a:t>
            </a:r>
            <a:r>
              <a:rPr sz="1800" i="1" dirty="0">
                <a:latin typeface="Times New Roman"/>
                <a:cs typeface="Times New Roman"/>
              </a:rPr>
              <a:t>con người </a:t>
            </a:r>
            <a:r>
              <a:rPr sz="1800" i="1" spc="-5" dirty="0">
                <a:latin typeface="Times New Roman"/>
                <a:cs typeface="Times New Roman"/>
              </a:rPr>
              <a:t>trên </a:t>
            </a:r>
            <a:r>
              <a:rPr sz="1800" i="1" dirty="0">
                <a:latin typeface="Times New Roman"/>
                <a:cs typeface="Times New Roman"/>
              </a:rPr>
              <a:t>hành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trình vươn </a:t>
            </a:r>
            <a:r>
              <a:rPr sz="1800" i="1" spc="-5" dirty="0">
                <a:latin typeface="Times New Roman"/>
                <a:cs typeface="Times New Roman"/>
              </a:rPr>
              <a:t>tới văn minh, </a:t>
            </a:r>
            <a:r>
              <a:rPr sz="1800" i="1" dirty="0">
                <a:latin typeface="Times New Roman"/>
                <a:cs typeface="Times New Roman"/>
              </a:rPr>
              <a:t>tươi </a:t>
            </a:r>
            <a:r>
              <a:rPr sz="1800" i="1" spc="-5" dirty="0">
                <a:latin typeface="Times New Roman"/>
                <a:cs typeface="Times New Roman"/>
              </a:rPr>
              <a:t>sáng. </a:t>
            </a:r>
            <a:r>
              <a:rPr sz="1800" i="1" dirty="0">
                <a:latin typeface="Times New Roman"/>
                <a:cs typeface="Times New Roman"/>
              </a:rPr>
              <a:t>Sách </a:t>
            </a:r>
            <a:r>
              <a:rPr sz="1800" i="1" spc="5" dirty="0">
                <a:latin typeface="Times New Roman"/>
                <a:cs typeface="Times New Roman"/>
              </a:rPr>
              <a:t>mở </a:t>
            </a:r>
            <a:r>
              <a:rPr sz="1800" i="1" spc="-5" dirty="0">
                <a:latin typeface="Times New Roman"/>
                <a:cs typeface="Times New Roman"/>
              </a:rPr>
              <a:t>ra trước mắt </a:t>
            </a:r>
            <a:r>
              <a:rPr sz="1800" i="1" dirty="0">
                <a:latin typeface="Times New Roman"/>
                <a:cs typeface="Times New Roman"/>
              </a:rPr>
              <a:t>chúng ta những chân </a:t>
            </a:r>
            <a:r>
              <a:rPr sz="1800" i="1" spc="-5" dirty="0">
                <a:latin typeface="Times New Roman"/>
                <a:cs typeface="Times New Roman"/>
              </a:rPr>
              <a:t>trời. </a:t>
            </a:r>
            <a:r>
              <a:rPr sz="1800" i="1" dirty="0">
                <a:latin typeface="Times New Roman"/>
                <a:cs typeface="Times New Roman"/>
              </a:rPr>
              <a:t>Có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áng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thơ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bồi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đắp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tâm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hồn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bao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cảm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xúc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đẹp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về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tình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yêu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lẽ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sống.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áng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văn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dẫn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chúng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 đi cùng các </a:t>
            </a:r>
            <a:r>
              <a:rPr sz="1800" i="1" spc="-5" dirty="0">
                <a:latin typeface="Times New Roman"/>
                <a:cs typeface="Times New Roman"/>
              </a:rPr>
              <a:t>nhân </a:t>
            </a:r>
            <a:r>
              <a:rPr sz="1800" i="1" dirty="0">
                <a:latin typeface="Times New Roman"/>
                <a:cs typeface="Times New Roman"/>
              </a:rPr>
              <a:t>vật phiêu lưu, </a:t>
            </a:r>
            <a:r>
              <a:rPr sz="1800" i="1" spc="-5" dirty="0">
                <a:latin typeface="Times New Roman"/>
                <a:cs typeface="Times New Roman"/>
              </a:rPr>
              <a:t>ru </a:t>
            </a:r>
            <a:r>
              <a:rPr sz="1800" i="1" dirty="0">
                <a:latin typeface="Times New Roman"/>
                <a:cs typeface="Times New Roman"/>
              </a:rPr>
              <a:t>hồn ta lạc vào bao </a:t>
            </a:r>
            <a:r>
              <a:rPr sz="1800" i="1" spc="-5" dirty="0">
                <a:latin typeface="Times New Roman"/>
                <a:cs typeface="Times New Roman"/>
              </a:rPr>
              <a:t>mộng tưởng </a:t>
            </a:r>
            <a:r>
              <a:rPr sz="1800" i="1" dirty="0">
                <a:latin typeface="Times New Roman"/>
                <a:cs typeface="Times New Roman"/>
              </a:rPr>
              <a:t>kì </a:t>
            </a:r>
            <a:r>
              <a:rPr sz="1800" i="1" spc="-5" dirty="0">
                <a:latin typeface="Times New Roman"/>
                <a:cs typeface="Times New Roman"/>
              </a:rPr>
              <a:t>diệu. Sách </a:t>
            </a:r>
            <a:r>
              <a:rPr sz="1800" i="1" dirty="0">
                <a:latin typeface="Times New Roman"/>
                <a:cs typeface="Times New Roman"/>
              </a:rPr>
              <a:t>giáo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khoa chẳng khác nào cơm ăn áo mặc, </a:t>
            </a:r>
            <a:r>
              <a:rPr sz="1800" i="1" spc="-5" dirty="0">
                <a:latin typeface="Times New Roman"/>
                <a:cs typeface="Times New Roman"/>
              </a:rPr>
              <a:t>nước </a:t>
            </a:r>
            <a:r>
              <a:rPr sz="1800" i="1" dirty="0">
                <a:latin typeface="Times New Roman"/>
                <a:cs typeface="Times New Roman"/>
              </a:rPr>
              <a:t>uống, </a:t>
            </a:r>
            <a:r>
              <a:rPr sz="1800" i="1" spc="-5" dirty="0">
                <a:latin typeface="Times New Roman"/>
                <a:cs typeface="Times New Roman"/>
              </a:rPr>
              <a:t>khí trời </a:t>
            </a:r>
            <a:r>
              <a:rPr sz="1800" i="1" dirty="0">
                <a:latin typeface="Times New Roman"/>
                <a:cs typeface="Times New Roman"/>
              </a:rPr>
              <a:t>để </a:t>
            </a:r>
            <a:r>
              <a:rPr sz="1800" i="1" spc="-5" dirty="0">
                <a:latin typeface="Times New Roman"/>
                <a:cs typeface="Times New Roman"/>
              </a:rPr>
              <a:t>thở...đối </a:t>
            </a:r>
            <a:r>
              <a:rPr sz="1800" i="1" dirty="0">
                <a:latin typeface="Times New Roman"/>
                <a:cs typeface="Times New Roman"/>
              </a:rPr>
              <a:t>với học sinh chúng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ta.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Cuộc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đời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sẽ vô</a:t>
            </a:r>
            <a:r>
              <a:rPr sz="1800" i="1" dirty="0">
                <a:latin typeface="Times New Roman"/>
                <a:cs typeface="Times New Roman"/>
              </a:rPr>
              <a:t> vị</a:t>
            </a:r>
            <a:r>
              <a:rPr sz="1800" i="1" spc="-5" dirty="0">
                <a:latin typeface="Times New Roman"/>
                <a:cs typeface="Times New Roman"/>
              </a:rPr>
              <a:t> biết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bao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nếu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thiếu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hoa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thơm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thiếu </a:t>
            </a:r>
            <a:r>
              <a:rPr sz="1800" i="1" spc="-5" dirty="0">
                <a:latin typeface="Times New Roman"/>
                <a:cs typeface="Times New Roman"/>
              </a:rPr>
              <a:t>sách.</a:t>
            </a:r>
            <a:endParaRPr sz="1800">
              <a:latin typeface="Times New Roman"/>
              <a:cs typeface="Times New Roman"/>
            </a:endParaRPr>
          </a:p>
          <a:p>
            <a:pPr marL="12700" marR="6985" algn="just">
              <a:lnSpc>
                <a:spcPts val="2700"/>
              </a:lnSpc>
              <a:spcBef>
                <a:spcPts val="170"/>
              </a:spcBef>
            </a:pPr>
            <a:r>
              <a:rPr sz="1800" i="1" dirty="0">
                <a:latin typeface="Times New Roman"/>
                <a:cs typeface="Times New Roman"/>
              </a:rPr>
              <a:t>Nhưng </a:t>
            </a:r>
            <a:r>
              <a:rPr sz="1800" i="1" spc="-5" dirty="0">
                <a:latin typeface="Times New Roman"/>
                <a:cs typeface="Times New Roman"/>
              </a:rPr>
              <a:t>sách phải hay, </a:t>
            </a:r>
            <a:r>
              <a:rPr sz="1800" i="1" dirty="0">
                <a:latin typeface="Times New Roman"/>
                <a:cs typeface="Times New Roman"/>
              </a:rPr>
              <a:t>phải </a:t>
            </a:r>
            <a:r>
              <a:rPr sz="1800" i="1" spc="-5" dirty="0">
                <a:latin typeface="Times New Roman"/>
                <a:cs typeface="Times New Roman"/>
              </a:rPr>
              <a:t>đẹp, </a:t>
            </a:r>
            <a:r>
              <a:rPr sz="1800" i="1" dirty="0">
                <a:latin typeface="Times New Roman"/>
                <a:cs typeface="Times New Roman"/>
              </a:rPr>
              <a:t>phải tốt thì </a:t>
            </a:r>
            <a:r>
              <a:rPr sz="1800" i="1" spc="-5" dirty="0">
                <a:latin typeface="Times New Roman"/>
                <a:cs typeface="Times New Roman"/>
              </a:rPr>
              <a:t>mới </a:t>
            </a:r>
            <a:r>
              <a:rPr sz="1800" i="1" dirty="0">
                <a:latin typeface="Times New Roman"/>
                <a:cs typeface="Times New Roman"/>
              </a:rPr>
              <a:t>có giá </a:t>
            </a:r>
            <a:r>
              <a:rPr sz="1800" i="1" spc="-5" dirty="0">
                <a:latin typeface="Times New Roman"/>
                <a:cs typeface="Times New Roman"/>
              </a:rPr>
              <a:t>trị </a:t>
            </a:r>
            <a:r>
              <a:rPr sz="1800" i="1" dirty="0">
                <a:latin typeface="Times New Roman"/>
                <a:cs typeface="Times New Roman"/>
              </a:rPr>
              <a:t>và bổ </a:t>
            </a:r>
            <a:r>
              <a:rPr sz="1800" i="1" spc="-5" dirty="0">
                <a:latin typeface="Times New Roman"/>
                <a:cs typeface="Times New Roman"/>
              </a:rPr>
              <a:t>ích. Thật vậy, </a:t>
            </a:r>
            <a:r>
              <a:rPr sz="1800" i="1" spc="-10" dirty="0">
                <a:latin typeface="Times New Roman"/>
                <a:cs typeface="Times New Roman"/>
              </a:rPr>
              <a:t>mọi </a:t>
            </a:r>
            <a:r>
              <a:rPr sz="1800" i="1" dirty="0">
                <a:latin typeface="Times New Roman"/>
                <a:cs typeface="Times New Roman"/>
              </a:rPr>
              <a:t>quyển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sách tốt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đều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bạn </a:t>
            </a:r>
            <a:r>
              <a:rPr sz="1800" i="1" spc="-5" dirty="0">
                <a:latin typeface="Times New Roman"/>
                <a:cs typeface="Times New Roman"/>
              </a:rPr>
              <a:t>hiền.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700"/>
              </a:lnSpc>
            </a:pPr>
            <a:r>
              <a:rPr sz="1800" dirty="0">
                <a:latin typeface="Times New Roman"/>
                <a:cs typeface="Times New Roman"/>
              </a:rPr>
              <a:t>c. </a:t>
            </a:r>
            <a:r>
              <a:rPr sz="1800" i="1" dirty="0">
                <a:latin typeface="Times New Roman"/>
                <a:cs typeface="Times New Roman"/>
              </a:rPr>
              <a:t>Niềm vui </a:t>
            </a:r>
            <a:r>
              <a:rPr sz="1800" i="1" spc="-5" dirty="0">
                <a:latin typeface="Times New Roman"/>
                <a:cs typeface="Times New Roman"/>
              </a:rPr>
              <a:t>sướng </a:t>
            </a:r>
            <a:r>
              <a:rPr sz="1800" i="1" dirty="0">
                <a:latin typeface="Times New Roman"/>
                <a:cs typeface="Times New Roman"/>
              </a:rPr>
              <a:t>của tuổi thơ là được cắp </a:t>
            </a:r>
            <a:r>
              <a:rPr sz="1800" i="1" spc="-5" dirty="0">
                <a:latin typeface="Times New Roman"/>
                <a:cs typeface="Times New Roman"/>
              </a:rPr>
              <a:t>sách đến trường </a:t>
            </a:r>
            <a:r>
              <a:rPr sz="1800" i="1" dirty="0">
                <a:latin typeface="Times New Roman"/>
                <a:cs typeface="Times New Roman"/>
              </a:rPr>
              <a:t>học </a:t>
            </a:r>
            <a:r>
              <a:rPr sz="1800" i="1" spc="-5" dirty="0">
                <a:latin typeface="Times New Roman"/>
                <a:cs typeface="Times New Roman"/>
              </a:rPr>
              <a:t>tập. </a:t>
            </a:r>
            <a:r>
              <a:rPr sz="1800" i="1" spc="5" dirty="0">
                <a:latin typeface="Times New Roman"/>
                <a:cs typeface="Times New Roman"/>
              </a:rPr>
              <a:t>Bị </a:t>
            </a:r>
            <a:r>
              <a:rPr sz="1800" i="1" spc="-5" dirty="0">
                <a:latin typeface="Times New Roman"/>
                <a:cs typeface="Times New Roman"/>
              </a:rPr>
              <a:t>mù </a:t>
            </a:r>
            <a:r>
              <a:rPr sz="1800" i="1" dirty="0">
                <a:latin typeface="Times New Roman"/>
                <a:cs typeface="Times New Roman"/>
              </a:rPr>
              <a:t>chữ </a:t>
            </a:r>
            <a:r>
              <a:rPr sz="1800" i="1" spc="-5" dirty="0">
                <a:latin typeface="Times New Roman"/>
                <a:cs typeface="Times New Roman"/>
              </a:rPr>
              <a:t>hoặc thất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học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bất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hạnh.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Biển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học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rộng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bao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la;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trước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mắt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tuổi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trẻ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thời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cắp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sách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những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chân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trời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tươi </a:t>
            </a:r>
            <a:r>
              <a:rPr sz="1800" i="1" spc="-5" dirty="0">
                <a:latin typeface="Times New Roman"/>
                <a:cs typeface="Times New Roman"/>
              </a:rPr>
              <a:t>sáng. </a:t>
            </a:r>
            <a:r>
              <a:rPr sz="1800" i="1" dirty="0">
                <a:latin typeface="Times New Roman"/>
                <a:cs typeface="Times New Roman"/>
              </a:rPr>
              <a:t>Học </a:t>
            </a:r>
            <a:r>
              <a:rPr sz="1800" i="1" spc="-5" dirty="0">
                <a:latin typeface="Times New Roman"/>
                <a:cs typeface="Times New Roman"/>
              </a:rPr>
              <a:t>văn </a:t>
            </a:r>
            <a:r>
              <a:rPr sz="1800" i="1" dirty="0">
                <a:latin typeface="Times New Roman"/>
                <a:cs typeface="Times New Roman"/>
              </a:rPr>
              <a:t>hóa, học </a:t>
            </a:r>
            <a:r>
              <a:rPr sz="1800" i="1" spc="-5" dirty="0">
                <a:latin typeface="Times New Roman"/>
                <a:cs typeface="Times New Roman"/>
              </a:rPr>
              <a:t>ngoại </a:t>
            </a:r>
            <a:r>
              <a:rPr sz="1800" i="1" dirty="0">
                <a:latin typeface="Times New Roman"/>
                <a:cs typeface="Times New Roman"/>
              </a:rPr>
              <a:t>ngữ, </a:t>
            </a:r>
            <a:r>
              <a:rPr sz="1800" i="1" spc="-5" dirty="0">
                <a:latin typeface="Times New Roman"/>
                <a:cs typeface="Times New Roman"/>
              </a:rPr>
              <a:t>học </a:t>
            </a:r>
            <a:r>
              <a:rPr sz="1800" i="1" dirty="0">
                <a:latin typeface="Times New Roman"/>
                <a:cs typeface="Times New Roman"/>
              </a:rPr>
              <a:t>khoa học </a:t>
            </a:r>
            <a:r>
              <a:rPr sz="1800" i="1" spc="-5" dirty="0">
                <a:latin typeface="Times New Roman"/>
                <a:cs typeface="Times New Roman"/>
              </a:rPr>
              <a:t>kĩ thuật, học nghề. Học </a:t>
            </a:r>
            <a:r>
              <a:rPr sz="1800" i="1" dirty="0">
                <a:latin typeface="Times New Roman"/>
                <a:cs typeface="Times New Roman"/>
              </a:rPr>
              <a:t>đạo lí </a:t>
            </a:r>
            <a:r>
              <a:rPr sz="1800" i="1" spc="-5" dirty="0">
                <a:latin typeface="Times New Roman"/>
                <a:cs typeface="Times New Roman"/>
              </a:rPr>
              <a:t>làm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để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hiểu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vì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sao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phải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“tiên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học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lễ,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hậu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học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văn".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Học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ở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trường,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học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thầy,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học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bạn.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Học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151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400"/>
              </a:lnSpc>
              <a:spcBef>
                <a:spcPts val="100"/>
              </a:spcBef>
            </a:pPr>
            <a:r>
              <a:rPr sz="1800" i="1" spc="-5" dirty="0">
                <a:latin typeface="Times New Roman"/>
                <a:cs typeface="Times New Roman"/>
              </a:rPr>
              <a:t>trong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sách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vở,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học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trong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cuộc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đời,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“đi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ngày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đàng,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học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sàng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khôn”.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Học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đi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đôi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với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hành.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Biết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học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còn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phải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biết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hỏi.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Tóm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lại,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chúng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phải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chăm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chỉ,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sáng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tạo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trong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học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tập;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học tập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dirty="0">
                <a:latin typeface="Times New Roman"/>
                <a:cs typeface="Times New Roman"/>
              </a:rPr>
              <a:t> cách thông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minh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mục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tiêu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học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tập đúng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đắn.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Diễn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dịch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là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như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thế</a:t>
            </a:r>
            <a:r>
              <a:rPr sz="1800" b="1" dirty="0">
                <a:latin typeface="Times New Roman"/>
                <a:cs typeface="Times New Roman"/>
              </a:rPr>
              <a:t> nào?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buChar char="-"/>
              <a:tabLst>
                <a:tab pos="167005" algn="l"/>
              </a:tabLst>
            </a:pPr>
            <a:r>
              <a:rPr sz="1800" spc="-5" dirty="0">
                <a:latin typeface="Times New Roman"/>
                <a:cs typeface="Times New Roman"/>
              </a:rPr>
              <a:t>Diễn dịch không chỉ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phương </a:t>
            </a:r>
            <a:r>
              <a:rPr sz="1800" dirty="0">
                <a:latin typeface="Times New Roman"/>
                <a:cs typeface="Times New Roman"/>
              </a:rPr>
              <a:t>pháp trong đó quá trình </a:t>
            </a:r>
            <a:r>
              <a:rPr sz="1800" spc="-5" dirty="0">
                <a:latin typeface="Times New Roman"/>
                <a:cs typeface="Times New Roman"/>
              </a:rPr>
              <a:t>suy </a:t>
            </a:r>
            <a:r>
              <a:rPr sz="1800" dirty="0">
                <a:latin typeface="Times New Roman"/>
                <a:cs typeface="Times New Roman"/>
              </a:rPr>
              <a:t>lí đi </a:t>
            </a:r>
            <a:r>
              <a:rPr sz="1800" spc="15" dirty="0">
                <a:latin typeface="Times New Roman"/>
                <a:cs typeface="Times New Roman"/>
              </a:rPr>
              <a:t>từ </a:t>
            </a:r>
            <a:r>
              <a:rPr sz="1800" dirty="0">
                <a:latin typeface="Times New Roman"/>
                <a:cs typeface="Times New Roman"/>
              </a:rPr>
              <a:t>cái chung đến cái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riêng,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pháp rút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lí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mới 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chân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lí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nhờ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luật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tắc 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lô-gíc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ts val="2690"/>
              </a:lnSpc>
              <a:spcBef>
                <a:spcPts val="180"/>
              </a:spcBef>
              <a:buChar char="-"/>
              <a:tabLst>
                <a:tab pos="141605" algn="l"/>
              </a:tabLst>
            </a:pPr>
            <a:r>
              <a:rPr sz="1800" dirty="0">
                <a:latin typeface="Times New Roman"/>
                <a:cs typeface="Times New Roman"/>
              </a:rPr>
              <a:t>Quy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nạp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được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bổ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bằng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diễn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dịch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diễn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dịch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bổ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trợ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bằng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nạp.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nạp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diễn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dịch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gắn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bó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chặt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chẽ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tích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Chúng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liên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hệ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nhau,</a:t>
            </a:r>
            <a:r>
              <a:rPr sz="1800" dirty="0">
                <a:latin typeface="Times New Roman"/>
                <a:cs typeface="Times New Roman"/>
              </a:rPr>
              <a:t> bổ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sung lẫn </a:t>
            </a:r>
            <a:r>
              <a:rPr sz="1800" spc="-5" dirty="0">
                <a:latin typeface="Times New Roman"/>
                <a:cs typeface="Times New Roman"/>
              </a:rPr>
              <a:t>nhau.</a:t>
            </a:r>
            <a:endParaRPr sz="1800">
              <a:latin typeface="Times New Roman"/>
              <a:cs typeface="Times New Roman"/>
            </a:endParaRPr>
          </a:p>
          <a:p>
            <a:pPr marL="12700" marR="7620" algn="just">
              <a:lnSpc>
                <a:spcPts val="2690"/>
              </a:lnSpc>
              <a:spcBef>
                <a:spcPts val="5"/>
              </a:spcBef>
              <a:buChar char="-"/>
              <a:tabLst>
                <a:tab pos="146050" algn="l"/>
              </a:tabLst>
            </a:pP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một luận </a:t>
            </a:r>
            <a:r>
              <a:rPr sz="1800" dirty="0">
                <a:latin typeface="Times New Roman"/>
                <a:cs typeface="Times New Roman"/>
              </a:rPr>
              <a:t>đề cụ </a:t>
            </a:r>
            <a:r>
              <a:rPr sz="1800" spc="-5" dirty="0">
                <a:latin typeface="Times New Roman"/>
                <a:cs typeface="Times New Roman"/>
              </a:rPr>
              <a:t>thể,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bài văn </a:t>
            </a:r>
            <a:r>
              <a:rPr sz="1800" dirty="0">
                <a:latin typeface="Times New Roman"/>
                <a:cs typeface="Times New Roman"/>
              </a:rPr>
              <a:t>cụ </a:t>
            </a:r>
            <a:r>
              <a:rPr sz="1800" spc="-5" dirty="0">
                <a:latin typeface="Times New Roman"/>
                <a:cs typeface="Times New Roman"/>
              </a:rPr>
              <a:t>thể, nhất </a:t>
            </a:r>
            <a:r>
              <a:rPr sz="1800" spc="-1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kiểu bài chứng </a:t>
            </a:r>
            <a:r>
              <a:rPr sz="1800" dirty="0">
                <a:latin typeface="Times New Roman"/>
                <a:cs typeface="Times New Roman"/>
              </a:rPr>
              <a:t>minh, phân </a:t>
            </a:r>
            <a:r>
              <a:rPr sz="1800" spc="-5" dirty="0">
                <a:latin typeface="Times New Roman"/>
                <a:cs typeface="Times New Roman"/>
              </a:rPr>
              <a:t>tích văn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học, chúng ta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 quy nạp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diễn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dịch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thục,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hóa.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Ví</a:t>
            </a:r>
            <a:r>
              <a:rPr sz="1800" b="1" u="heavy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dụ: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43669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a.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</a:t>
            </a:r>
            <a:r>
              <a:rPr sz="1800" i="1" dirty="0">
                <a:latin typeface="Times New Roman"/>
                <a:cs typeface="Times New Roman"/>
              </a:rPr>
              <a:t>Về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chính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trị,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chúng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tuyệt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đối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không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nhân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dân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chút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tự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do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dân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chủ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nào.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Chúng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thi hành những </a:t>
            </a:r>
            <a:r>
              <a:rPr sz="1800" i="1" spc="-5" dirty="0">
                <a:latin typeface="Times New Roman"/>
                <a:cs typeface="Times New Roman"/>
              </a:rPr>
              <a:t>luật </a:t>
            </a:r>
            <a:r>
              <a:rPr sz="1800" i="1" dirty="0">
                <a:latin typeface="Times New Roman"/>
                <a:cs typeface="Times New Roman"/>
              </a:rPr>
              <a:t>pháp dã man. Chúng lập ba </a:t>
            </a:r>
            <a:r>
              <a:rPr sz="1800" i="1" spc="-5" dirty="0">
                <a:latin typeface="Times New Roman"/>
                <a:cs typeface="Times New Roman"/>
              </a:rPr>
              <a:t>chế </a:t>
            </a:r>
            <a:r>
              <a:rPr sz="1800" i="1" dirty="0">
                <a:latin typeface="Times New Roman"/>
                <a:cs typeface="Times New Roman"/>
              </a:rPr>
              <a:t>độ khác nhau ở </a:t>
            </a:r>
            <a:r>
              <a:rPr sz="1800" i="1" spc="-5" dirty="0">
                <a:latin typeface="Times New Roman"/>
                <a:cs typeface="Times New Roman"/>
              </a:rPr>
              <a:t>Trung, </a:t>
            </a:r>
            <a:r>
              <a:rPr sz="1800" i="1" dirty="0">
                <a:latin typeface="Times New Roman"/>
                <a:cs typeface="Times New Roman"/>
              </a:rPr>
              <a:t>Nam, Bắc để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ngăn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việc </a:t>
            </a:r>
            <a:r>
              <a:rPr sz="1800" i="1" spc="-5" dirty="0">
                <a:latin typeface="Times New Roman"/>
                <a:cs typeface="Times New Roman"/>
              </a:rPr>
              <a:t>thống</a:t>
            </a:r>
            <a:r>
              <a:rPr sz="1800" i="1" dirty="0">
                <a:latin typeface="Times New Roman"/>
                <a:cs typeface="Times New Roman"/>
              </a:rPr>
              <a:t> nhất </a:t>
            </a:r>
            <a:r>
              <a:rPr sz="1800" i="1" spc="-5" dirty="0">
                <a:latin typeface="Times New Roman"/>
                <a:cs typeface="Times New Roman"/>
              </a:rPr>
              <a:t>nước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nhà</a:t>
            </a:r>
            <a:r>
              <a:rPr sz="1800" i="1" dirty="0">
                <a:latin typeface="Times New Roman"/>
                <a:cs typeface="Times New Roman"/>
              </a:rPr>
              <a:t> của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ta,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để</a:t>
            </a:r>
            <a:r>
              <a:rPr sz="1800" i="1" spc="-5" dirty="0">
                <a:latin typeface="Times New Roman"/>
                <a:cs typeface="Times New Roman"/>
              </a:rPr>
              <a:t> ngăn</a:t>
            </a:r>
            <a:r>
              <a:rPr sz="1800" i="1" dirty="0">
                <a:latin typeface="Times New Roman"/>
                <a:cs typeface="Times New Roman"/>
              </a:rPr>
              <a:t> cản dân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tộc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ta</a:t>
            </a:r>
            <a:r>
              <a:rPr sz="1800" i="1" dirty="0">
                <a:latin typeface="Times New Roman"/>
                <a:cs typeface="Times New Roman"/>
              </a:rPr>
              <a:t> đoàn </a:t>
            </a:r>
            <a:r>
              <a:rPr sz="1800" i="1" spc="-5" dirty="0">
                <a:latin typeface="Times New Roman"/>
                <a:cs typeface="Times New Roman"/>
              </a:rPr>
              <a:t>kết.</a:t>
            </a:r>
            <a:endParaRPr sz="1800" dirty="0">
              <a:latin typeface="Times New Roman"/>
              <a:cs typeface="Times New Roman"/>
            </a:endParaRPr>
          </a:p>
          <a:p>
            <a:pPr marL="12700" marR="6350" indent="288290" algn="just">
              <a:lnSpc>
                <a:spcPct val="124600"/>
              </a:lnSpc>
              <a:spcBef>
                <a:spcPts val="10"/>
              </a:spcBef>
            </a:pPr>
            <a:r>
              <a:rPr sz="1800" i="1" dirty="0">
                <a:latin typeface="Times New Roman"/>
                <a:cs typeface="Times New Roman"/>
              </a:rPr>
              <a:t>Chúng lập </a:t>
            </a:r>
            <a:r>
              <a:rPr sz="1800" i="1" spc="-5" dirty="0">
                <a:latin typeface="Times New Roman"/>
                <a:cs typeface="Times New Roman"/>
              </a:rPr>
              <a:t>ra </a:t>
            </a:r>
            <a:r>
              <a:rPr sz="1800" i="1" dirty="0">
                <a:latin typeface="Times New Roman"/>
                <a:cs typeface="Times New Roman"/>
              </a:rPr>
              <a:t>nhà tù nhiều </a:t>
            </a:r>
            <a:r>
              <a:rPr sz="1800" i="1" spc="-5" dirty="0">
                <a:latin typeface="Times New Roman"/>
                <a:cs typeface="Times New Roman"/>
              </a:rPr>
              <a:t>hơn trường học. Chúng </a:t>
            </a:r>
            <a:r>
              <a:rPr sz="1800" i="1" dirty="0">
                <a:latin typeface="Times New Roman"/>
                <a:cs typeface="Times New Roman"/>
              </a:rPr>
              <a:t>thẳng </a:t>
            </a:r>
            <a:r>
              <a:rPr sz="1800" i="1" spc="-5" dirty="0">
                <a:latin typeface="Times New Roman"/>
                <a:cs typeface="Times New Roman"/>
              </a:rPr>
              <a:t>tay </a:t>
            </a:r>
            <a:r>
              <a:rPr sz="1800" i="1" dirty="0">
                <a:latin typeface="Times New Roman"/>
                <a:cs typeface="Times New Roman"/>
              </a:rPr>
              <a:t>chém giết những </a:t>
            </a:r>
            <a:r>
              <a:rPr sz="1800" i="1" spc="-5" dirty="0">
                <a:latin typeface="Times New Roman"/>
                <a:cs typeface="Times New Roman"/>
              </a:rPr>
              <a:t>người </a:t>
            </a:r>
            <a:r>
              <a:rPr sz="1800" i="1" dirty="0">
                <a:latin typeface="Times New Roman"/>
                <a:cs typeface="Times New Roman"/>
              </a:rPr>
              <a:t> yêu</a:t>
            </a:r>
            <a:r>
              <a:rPr sz="1800" i="1" spc="-5" dirty="0">
                <a:latin typeface="Times New Roman"/>
                <a:cs typeface="Times New Roman"/>
              </a:rPr>
              <a:t> nước</a:t>
            </a:r>
            <a:r>
              <a:rPr sz="1800" i="1" dirty="0">
                <a:latin typeface="Times New Roman"/>
                <a:cs typeface="Times New Roman"/>
              </a:rPr>
              <a:t> thương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nòi của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ta. Chúng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tắm</a:t>
            </a:r>
            <a:r>
              <a:rPr sz="1800" i="1" spc="-5" dirty="0">
                <a:latin typeface="Times New Roman"/>
                <a:cs typeface="Times New Roman"/>
              </a:rPr>
              <a:t> các</a:t>
            </a:r>
            <a:r>
              <a:rPr sz="1800" i="1" dirty="0">
                <a:latin typeface="Times New Roman"/>
                <a:cs typeface="Times New Roman"/>
              </a:rPr>
              <a:t> cuộc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khởi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nghĩa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ta</a:t>
            </a:r>
            <a:r>
              <a:rPr sz="1800" i="1" dirty="0">
                <a:latin typeface="Times New Roman"/>
                <a:cs typeface="Times New Roman"/>
              </a:rPr>
              <a:t> trong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những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bể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máu.</a:t>
            </a:r>
            <a:endParaRPr sz="1800" dirty="0">
              <a:latin typeface="Times New Roman"/>
              <a:cs typeface="Times New Roman"/>
            </a:endParaRPr>
          </a:p>
          <a:p>
            <a:pPr marL="300990" algn="just">
              <a:lnSpc>
                <a:spcPct val="100000"/>
              </a:lnSpc>
              <a:spcBef>
                <a:spcPts val="525"/>
              </a:spcBef>
            </a:pPr>
            <a:r>
              <a:rPr sz="1800" i="1" dirty="0">
                <a:latin typeface="Times New Roman"/>
                <a:cs typeface="Times New Roman"/>
              </a:rPr>
              <a:t>Chúng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ràng</a:t>
            </a:r>
            <a:r>
              <a:rPr sz="1800" i="1" spc="-5" dirty="0">
                <a:latin typeface="Times New Roman"/>
                <a:cs typeface="Times New Roman"/>
              </a:rPr>
              <a:t> buộc </a:t>
            </a:r>
            <a:r>
              <a:rPr sz="1800" i="1" dirty="0">
                <a:latin typeface="Times New Roman"/>
                <a:cs typeface="Times New Roman"/>
              </a:rPr>
              <a:t>dư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luận,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thi </a:t>
            </a:r>
            <a:r>
              <a:rPr sz="1800" i="1" dirty="0">
                <a:latin typeface="Times New Roman"/>
                <a:cs typeface="Times New Roman"/>
              </a:rPr>
              <a:t>hành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chính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sách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ngu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dân.</a:t>
            </a:r>
            <a:endParaRPr sz="1800" dirty="0">
              <a:latin typeface="Times New Roman"/>
              <a:cs typeface="Times New Roman"/>
            </a:endParaRPr>
          </a:p>
          <a:p>
            <a:pPr marL="356870">
              <a:lnSpc>
                <a:spcPct val="100000"/>
              </a:lnSpc>
            </a:pPr>
            <a:r>
              <a:rPr sz="1800" i="1" dirty="0" err="1">
                <a:latin typeface="Times New Roman"/>
                <a:cs typeface="Times New Roman"/>
              </a:rPr>
              <a:t>Chúng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dùng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thuốc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phiện, </a:t>
            </a:r>
            <a:r>
              <a:rPr sz="1800" i="1" spc="-10" dirty="0">
                <a:latin typeface="Times New Roman"/>
                <a:cs typeface="Times New Roman"/>
              </a:rPr>
              <a:t>rượu</a:t>
            </a:r>
            <a:r>
              <a:rPr sz="1800" i="1" dirty="0">
                <a:latin typeface="Times New Roman"/>
                <a:cs typeface="Times New Roman"/>
              </a:rPr>
              <a:t> cần </a:t>
            </a:r>
            <a:r>
              <a:rPr sz="1800" i="1" spc="-5" dirty="0">
                <a:latin typeface="Times New Roman"/>
                <a:cs typeface="Times New Roman"/>
              </a:rPr>
              <a:t>để làm cho</a:t>
            </a:r>
            <a:r>
              <a:rPr sz="1800" i="1" dirty="0">
                <a:latin typeface="Times New Roman"/>
                <a:cs typeface="Times New Roman"/>
              </a:rPr>
              <a:t> nòi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giống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chúng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suy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 err="1">
                <a:latin typeface="Times New Roman"/>
                <a:cs typeface="Times New Roman"/>
              </a:rPr>
              <a:t>nhược</a:t>
            </a:r>
            <a:r>
              <a:rPr sz="1800" i="1" dirty="0">
                <a:latin typeface="Times New Roman"/>
                <a:cs typeface="Times New Roman"/>
              </a:rPr>
              <a:t>”.</a:t>
            </a:r>
            <a:endParaRPr lang="en-US" dirty="0">
              <a:latin typeface="Times New Roman"/>
              <a:cs typeface="Times New Roman"/>
            </a:endParaRPr>
          </a:p>
          <a:p>
            <a:pPr marL="356870">
              <a:lnSpc>
                <a:spcPct val="100000"/>
              </a:lnSpc>
            </a:pPr>
            <a:r>
              <a:rPr lang="en-US" sz="1800" spc="-5" dirty="0">
                <a:latin typeface="Times New Roman"/>
                <a:cs typeface="Times New Roman"/>
              </a:rPr>
              <a:t>                        </a:t>
            </a:r>
            <a:r>
              <a:rPr sz="1800" spc="-5" dirty="0">
                <a:latin typeface="Times New Roman"/>
                <a:cs typeface="Times New Roman"/>
              </a:rPr>
              <a:t>(Trích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“Tuyên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lập”,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 err="1">
                <a:latin typeface="Times New Roman"/>
                <a:cs typeface="Times New Roman"/>
              </a:rPr>
              <a:t>Hồ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sz="1800" dirty="0" err="1">
                <a:latin typeface="Times New Roman"/>
                <a:cs typeface="Times New Roman"/>
              </a:rPr>
              <a:t>Chí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Minh)</a:t>
            </a: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Nhận</a:t>
            </a:r>
            <a:r>
              <a:rPr sz="1800" b="1" u="heavy" spc="-10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xét:</a:t>
            </a:r>
            <a:endParaRPr sz="1800" dirty="0">
              <a:latin typeface="Times New Roman"/>
              <a:cs typeface="Times New Roman"/>
            </a:endParaRPr>
          </a:p>
          <a:p>
            <a:pPr marL="12700" marR="8255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sử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thao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diễn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dịch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căm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giận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án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5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tội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ác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dã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man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mặt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trị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thực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Pháp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suốt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80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năm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ròng.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ngắn, </a:t>
            </a:r>
            <a:r>
              <a:rPr sz="1800" spc="-5" dirty="0">
                <a:latin typeface="Times New Roman"/>
                <a:cs typeface="Times New Roman"/>
              </a:rPr>
              <a:t>diễn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trùng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điệp,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đanh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thép,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hùng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biện.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b. </a:t>
            </a:r>
            <a:r>
              <a:rPr sz="1800" i="1" spc="-5" dirty="0">
                <a:latin typeface="Times New Roman"/>
                <a:cs typeface="Times New Roman"/>
              </a:rPr>
              <a:t>Em rất </a:t>
            </a:r>
            <a:r>
              <a:rPr sz="1800" i="1" dirty="0">
                <a:latin typeface="Times New Roman"/>
                <a:cs typeface="Times New Roman"/>
              </a:rPr>
              <a:t>kính </a:t>
            </a:r>
            <a:r>
              <a:rPr sz="1800" i="1" spc="-5" dirty="0">
                <a:latin typeface="Times New Roman"/>
                <a:cs typeface="Times New Roman"/>
              </a:rPr>
              <a:t>yêu </a:t>
            </a:r>
            <a:r>
              <a:rPr sz="1800" i="1" dirty="0">
                <a:latin typeface="Times New Roman"/>
                <a:cs typeface="Times New Roman"/>
              </a:rPr>
              <a:t>và biết ơn </a:t>
            </a:r>
            <a:r>
              <a:rPr sz="1800" i="1" spc="-5" dirty="0">
                <a:latin typeface="Times New Roman"/>
                <a:cs typeface="Times New Roman"/>
              </a:rPr>
              <a:t>mẹ. </a:t>
            </a:r>
            <a:r>
              <a:rPr sz="1800" i="1" dirty="0">
                <a:latin typeface="Times New Roman"/>
                <a:cs typeface="Times New Roman"/>
              </a:rPr>
              <a:t>Có </a:t>
            </a:r>
            <a:r>
              <a:rPr sz="1800" i="1" spc="-5" dirty="0">
                <a:latin typeface="Times New Roman"/>
                <a:cs typeface="Times New Roman"/>
              </a:rPr>
              <a:t>lẽ vì </a:t>
            </a:r>
            <a:r>
              <a:rPr sz="1800" i="1" dirty="0">
                <a:latin typeface="Times New Roman"/>
                <a:cs typeface="Times New Roman"/>
              </a:rPr>
              <a:t>em là con út trong gia đình nên được </a:t>
            </a:r>
            <a:r>
              <a:rPr sz="1800" i="1" spc="-10" dirty="0">
                <a:latin typeface="Times New Roman"/>
                <a:cs typeface="Times New Roman"/>
              </a:rPr>
              <a:t>mẹ </a:t>
            </a:r>
            <a:r>
              <a:rPr sz="1800" i="1" dirty="0">
                <a:latin typeface="Times New Roman"/>
                <a:cs typeface="Times New Roman"/>
              </a:rPr>
              <a:t>dành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 nhiều tình </a:t>
            </a:r>
            <a:r>
              <a:rPr sz="1800" i="1" spc="-5" dirty="0">
                <a:latin typeface="Times New Roman"/>
                <a:cs typeface="Times New Roman"/>
              </a:rPr>
              <a:t>yêu </a:t>
            </a:r>
            <a:r>
              <a:rPr sz="1800" i="1" dirty="0">
                <a:latin typeface="Times New Roman"/>
                <a:cs typeface="Times New Roman"/>
              </a:rPr>
              <a:t>thương </a:t>
            </a:r>
            <a:r>
              <a:rPr sz="1800" i="1" spc="-5" dirty="0">
                <a:latin typeface="Times New Roman"/>
                <a:cs typeface="Times New Roman"/>
              </a:rPr>
              <a:t>nhất. </a:t>
            </a:r>
            <a:r>
              <a:rPr sz="1800" i="1" dirty="0">
                <a:latin typeface="Times New Roman"/>
                <a:cs typeface="Times New Roman"/>
              </a:rPr>
              <a:t>Mẹ tần tảo lo </a:t>
            </a:r>
            <a:r>
              <a:rPr sz="1800" i="1" spc="-5" dirty="0">
                <a:latin typeface="Times New Roman"/>
                <a:cs typeface="Times New Roman"/>
              </a:rPr>
              <a:t>toan </a:t>
            </a:r>
            <a:r>
              <a:rPr sz="1800" i="1" dirty="0">
                <a:latin typeface="Times New Roman"/>
                <a:cs typeface="Times New Roman"/>
              </a:rPr>
              <a:t>việc nhà </a:t>
            </a:r>
            <a:r>
              <a:rPr sz="1800" i="1" spc="-5" dirty="0">
                <a:latin typeface="Times New Roman"/>
                <a:cs typeface="Times New Roman"/>
              </a:rPr>
              <a:t>từ bát </a:t>
            </a:r>
            <a:r>
              <a:rPr sz="1800" i="1" dirty="0">
                <a:latin typeface="Times New Roman"/>
                <a:cs typeface="Times New Roman"/>
              </a:rPr>
              <a:t>cơm, bát canh </a:t>
            </a:r>
            <a:r>
              <a:rPr sz="1800" i="1" spc="5" dirty="0">
                <a:latin typeface="Times New Roman"/>
                <a:cs typeface="Times New Roman"/>
              </a:rPr>
              <a:t>đến </a:t>
            </a:r>
            <a:r>
              <a:rPr sz="1800" i="1" dirty="0">
                <a:latin typeface="Times New Roman"/>
                <a:cs typeface="Times New Roman"/>
              </a:rPr>
              <a:t>tấm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áo cho chồng </a:t>
            </a:r>
            <a:r>
              <a:rPr sz="1800" i="1" spc="-5" dirty="0">
                <a:latin typeface="Times New Roman"/>
                <a:cs typeface="Times New Roman"/>
              </a:rPr>
              <a:t>con. </a:t>
            </a:r>
            <a:r>
              <a:rPr sz="1800" i="1" dirty="0">
                <a:latin typeface="Times New Roman"/>
                <a:cs typeface="Times New Roman"/>
              </a:rPr>
              <a:t>Mùa hè cho đến </a:t>
            </a:r>
            <a:r>
              <a:rPr sz="1800" i="1" spc="-5" dirty="0">
                <a:latin typeface="Times New Roman"/>
                <a:cs typeface="Times New Roman"/>
              </a:rPr>
              <a:t>mùa </a:t>
            </a:r>
            <a:r>
              <a:rPr sz="1800" i="1" dirty="0">
                <a:latin typeface="Times New Roman"/>
                <a:cs typeface="Times New Roman"/>
              </a:rPr>
              <a:t>đông, </a:t>
            </a:r>
            <a:r>
              <a:rPr sz="1800" i="1" spc="-5" dirty="0">
                <a:latin typeface="Times New Roman"/>
                <a:cs typeface="Times New Roman"/>
              </a:rPr>
              <a:t>mẹ </a:t>
            </a:r>
            <a:r>
              <a:rPr sz="1800" i="1" dirty="0">
                <a:latin typeface="Times New Roman"/>
                <a:cs typeface="Times New Roman"/>
              </a:rPr>
              <a:t>đều </a:t>
            </a:r>
            <a:r>
              <a:rPr sz="1800" i="1" spc="-5" dirty="0">
                <a:latin typeface="Times New Roman"/>
                <a:cs typeface="Times New Roman"/>
              </a:rPr>
              <a:t>thức </a:t>
            </a:r>
            <a:r>
              <a:rPr sz="1800" i="1" dirty="0">
                <a:latin typeface="Times New Roman"/>
                <a:cs typeface="Times New Roman"/>
              </a:rPr>
              <a:t>khuya dậy </a:t>
            </a:r>
            <a:r>
              <a:rPr sz="1800" i="1" spc="-5" dirty="0">
                <a:latin typeface="Times New Roman"/>
                <a:cs typeface="Times New Roman"/>
              </a:rPr>
              <a:t>sớm. </a:t>
            </a:r>
            <a:r>
              <a:rPr sz="1800" i="1" dirty="0">
                <a:latin typeface="Times New Roman"/>
                <a:cs typeface="Times New Roman"/>
              </a:rPr>
              <a:t>Nét </a:t>
            </a:r>
            <a:r>
              <a:rPr sz="1800" i="1" spc="-5" dirty="0">
                <a:latin typeface="Times New Roman"/>
                <a:cs typeface="Times New Roman"/>
              </a:rPr>
              <a:t>mặt mẹ </a:t>
            </a:r>
            <a:r>
              <a:rPr sz="1800" i="1" dirty="0">
                <a:latin typeface="Times New Roman"/>
                <a:cs typeface="Times New Roman"/>
              </a:rPr>
              <a:t> đôn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hậu,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cử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chỉ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dịu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dàng.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Mẹ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hi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sinh,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chăm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chút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việc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học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hành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đàn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con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thơ.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Mẹ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luôn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nhắc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nhở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mấy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chị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em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phải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chăm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chỉ,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học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hành,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nay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mai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thi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vào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Đại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học,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học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nghề,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công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ăn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việc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làm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chắc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chắn.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Mỗi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lần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được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điểm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10,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em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về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khoe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mẹ,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rất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vui.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Mẹ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sung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sướng,</a:t>
            </a:r>
            <a:r>
              <a:rPr sz="1800" i="1" dirty="0">
                <a:latin typeface="Times New Roman"/>
                <a:cs typeface="Times New Roman"/>
              </a:rPr>
              <a:t> hãnh </a:t>
            </a:r>
            <a:r>
              <a:rPr sz="1800" i="1" spc="-5" dirty="0">
                <a:latin typeface="Times New Roman"/>
                <a:cs typeface="Times New Roman"/>
              </a:rPr>
              <a:t>diện</a:t>
            </a:r>
            <a:r>
              <a:rPr sz="1800" i="1" dirty="0">
                <a:latin typeface="Times New Roman"/>
                <a:cs typeface="Times New Roman"/>
              </a:rPr>
              <a:t> khi thấy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đàn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con</a:t>
            </a:r>
            <a:r>
              <a:rPr sz="1800" i="1" dirty="0">
                <a:latin typeface="Times New Roman"/>
                <a:cs typeface="Times New Roman"/>
              </a:rPr>
              <a:t> ngày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một</a:t>
            </a:r>
            <a:endParaRPr sz="1800">
              <a:latin typeface="Times New Roman"/>
              <a:cs typeface="Times New Roman"/>
            </a:endParaRPr>
          </a:p>
          <a:p>
            <a:pPr marL="12700" marR="7620" algn="just">
              <a:lnSpc>
                <a:spcPct val="124400"/>
              </a:lnSpc>
              <a:spcBef>
                <a:spcPts val="15"/>
              </a:spcBef>
            </a:pPr>
            <a:r>
              <a:rPr sz="1800" i="1" dirty="0">
                <a:latin typeface="Times New Roman"/>
                <a:cs typeface="Times New Roman"/>
              </a:rPr>
              <a:t>khôn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lớn.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Tóc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mẹ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ngày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bạc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thêm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các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chưa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đỡ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đần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được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bao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nhiêu.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Em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chỉ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cầu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mong</a:t>
            </a:r>
            <a:r>
              <a:rPr sz="1800" i="1" spc="-5" dirty="0">
                <a:latin typeface="Times New Roman"/>
                <a:cs typeface="Times New Roman"/>
              </a:rPr>
              <a:t> mẹ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được vui,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được</a:t>
            </a:r>
            <a:r>
              <a:rPr sz="1800" i="1" dirty="0">
                <a:latin typeface="Times New Roman"/>
                <a:cs typeface="Times New Roman"/>
              </a:rPr>
              <a:t> khỏe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mãi.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</a:pPr>
            <a:r>
              <a:rPr sz="1800" dirty="0">
                <a:latin typeface="Times New Roman"/>
                <a:cs typeface="Times New Roman"/>
              </a:rPr>
              <a:t>c.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Hồ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Chí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Minh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là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hình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ảnh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sống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về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đạo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đức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cách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mạng.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Ở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Hồ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Chí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Minh,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thể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hiện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toàn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vẹn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đức tính chí </a:t>
            </a:r>
            <a:r>
              <a:rPr sz="1800" i="1" spc="-5" dirty="0">
                <a:latin typeface="Times New Roman"/>
                <a:cs typeface="Times New Roman"/>
              </a:rPr>
              <a:t>công </a:t>
            </a:r>
            <a:r>
              <a:rPr sz="1800" i="1" dirty="0">
                <a:latin typeface="Times New Roman"/>
                <a:cs typeface="Times New Roman"/>
              </a:rPr>
              <a:t>vô tư, cần, </a:t>
            </a:r>
            <a:r>
              <a:rPr sz="1800" i="1" spc="-5" dirty="0">
                <a:latin typeface="Times New Roman"/>
                <a:cs typeface="Times New Roman"/>
              </a:rPr>
              <a:t>kiệm, liêm, chính, nhân, nghĩa, trí, </a:t>
            </a:r>
            <a:r>
              <a:rPr sz="1800" i="1" dirty="0">
                <a:latin typeface="Times New Roman"/>
                <a:cs typeface="Times New Roman"/>
              </a:rPr>
              <a:t>dũng, </a:t>
            </a:r>
            <a:r>
              <a:rPr sz="1800" i="1" spc="10" dirty="0">
                <a:latin typeface="Times New Roman"/>
                <a:cs typeface="Times New Roman"/>
              </a:rPr>
              <a:t>với </a:t>
            </a:r>
            <a:r>
              <a:rPr sz="1800" i="1" dirty="0">
                <a:latin typeface="Times New Roman"/>
                <a:cs typeface="Times New Roman"/>
              </a:rPr>
              <a:t>nội </a:t>
            </a:r>
            <a:r>
              <a:rPr sz="1800" i="1" spc="-5" dirty="0">
                <a:latin typeface="Times New Roman"/>
                <a:cs typeface="Times New Roman"/>
              </a:rPr>
              <a:t>dung mới,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mà </a:t>
            </a:r>
            <a:r>
              <a:rPr sz="1800" i="1" dirty="0">
                <a:latin typeface="Times New Roman"/>
                <a:cs typeface="Times New Roman"/>
              </a:rPr>
              <a:t>Người đã đề </a:t>
            </a:r>
            <a:r>
              <a:rPr sz="1800" i="1" spc="-5" dirty="0">
                <a:latin typeface="Times New Roman"/>
                <a:cs typeface="Times New Roman"/>
              </a:rPr>
              <a:t>ra </a:t>
            </a:r>
            <a:r>
              <a:rPr sz="1800" i="1" dirty="0">
                <a:latin typeface="Times New Roman"/>
                <a:cs typeface="Times New Roman"/>
              </a:rPr>
              <a:t>cho Đảng, </a:t>
            </a:r>
            <a:r>
              <a:rPr sz="1800" i="1" spc="-5" dirty="0">
                <a:latin typeface="Times New Roman"/>
                <a:cs typeface="Times New Roman"/>
              </a:rPr>
              <a:t>toàn </a:t>
            </a:r>
            <a:r>
              <a:rPr sz="1800" i="1" dirty="0">
                <a:latin typeface="Times New Roman"/>
                <a:cs typeface="Times New Roman"/>
              </a:rPr>
              <a:t>dân. </a:t>
            </a:r>
            <a:r>
              <a:rPr sz="1800" i="1" spc="-5" dirty="0">
                <a:latin typeface="Times New Roman"/>
                <a:cs typeface="Times New Roman"/>
              </a:rPr>
              <a:t>Nét </a:t>
            </a:r>
            <a:r>
              <a:rPr sz="1800" i="1" dirty="0">
                <a:latin typeface="Times New Roman"/>
                <a:cs typeface="Times New Roman"/>
              </a:rPr>
              <a:t>đặc biệt của </a:t>
            </a:r>
            <a:r>
              <a:rPr sz="1800" i="1" spc="-5" dirty="0">
                <a:latin typeface="Times New Roman"/>
                <a:cs typeface="Times New Roman"/>
              </a:rPr>
              <a:t>Hồ </a:t>
            </a:r>
            <a:r>
              <a:rPr sz="1800" i="1" dirty="0">
                <a:latin typeface="Times New Roman"/>
                <a:cs typeface="Times New Roman"/>
              </a:rPr>
              <a:t>Chí Minh là khiêm tốn, </a:t>
            </a:r>
            <a:r>
              <a:rPr sz="1800" i="1" spc="-5" dirty="0">
                <a:latin typeface="Times New Roman"/>
                <a:cs typeface="Times New Roman"/>
              </a:rPr>
              <a:t>giản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dị, </a:t>
            </a:r>
            <a:r>
              <a:rPr sz="1800" i="1" spc="-5" dirty="0">
                <a:latin typeface="Times New Roman"/>
                <a:cs typeface="Times New Roman"/>
              </a:rPr>
              <a:t>sự khiêm tốn, </a:t>
            </a:r>
            <a:r>
              <a:rPr sz="1800" i="1" dirty="0">
                <a:latin typeface="Times New Roman"/>
                <a:cs typeface="Times New Roman"/>
              </a:rPr>
              <a:t>giản dị chân thành và hồn </a:t>
            </a:r>
            <a:r>
              <a:rPr sz="1800" i="1" spc="-5" dirty="0">
                <a:latin typeface="Times New Roman"/>
                <a:cs typeface="Times New Roman"/>
              </a:rPr>
              <a:t>nhiên </a:t>
            </a:r>
            <a:r>
              <a:rPr sz="1800" i="1" dirty="0">
                <a:latin typeface="Times New Roman"/>
                <a:cs typeface="Times New Roman"/>
              </a:rPr>
              <a:t>của con người bao </a:t>
            </a:r>
            <a:r>
              <a:rPr sz="1800" i="1" spc="-5" dirty="0">
                <a:latin typeface="Times New Roman"/>
                <a:cs typeface="Times New Roman"/>
              </a:rPr>
              <a:t>giờ </a:t>
            </a:r>
            <a:r>
              <a:rPr sz="1800" i="1" dirty="0">
                <a:latin typeface="Times New Roman"/>
                <a:cs typeface="Times New Roman"/>
              </a:rPr>
              <a:t>cũng là chính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mình,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chỉ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cần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chính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mình.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Địa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vị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càng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cao,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uy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tín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càng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lớn,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Hồ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Chí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Minh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càng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khiêm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tốn và giản </a:t>
            </a:r>
            <a:r>
              <a:rPr sz="1800" i="1" spc="-5" dirty="0">
                <a:latin typeface="Times New Roman"/>
                <a:cs typeface="Times New Roman"/>
              </a:rPr>
              <a:t>dị. </a:t>
            </a:r>
            <a:r>
              <a:rPr sz="1800" i="1" spc="-10" dirty="0">
                <a:latin typeface="Times New Roman"/>
                <a:cs typeface="Times New Roman"/>
              </a:rPr>
              <a:t>Trước </a:t>
            </a:r>
            <a:r>
              <a:rPr sz="1800" i="1" spc="-5" dirty="0">
                <a:latin typeface="Times New Roman"/>
                <a:cs typeface="Times New Roman"/>
              </a:rPr>
              <a:t>tất </a:t>
            </a:r>
            <a:r>
              <a:rPr sz="1800" i="1" spc="5" dirty="0">
                <a:latin typeface="Times New Roman"/>
                <a:cs typeface="Times New Roman"/>
              </a:rPr>
              <a:t>cả </a:t>
            </a:r>
            <a:r>
              <a:rPr sz="1800" i="1" dirty="0">
                <a:latin typeface="Times New Roman"/>
                <a:cs typeface="Times New Roman"/>
              </a:rPr>
              <a:t>và </a:t>
            </a:r>
            <a:r>
              <a:rPr sz="1800" i="1" spc="-5" dirty="0">
                <a:latin typeface="Times New Roman"/>
                <a:cs typeface="Times New Roman"/>
              </a:rPr>
              <a:t>hơn hết mọi người </a:t>
            </a:r>
            <a:r>
              <a:rPr sz="1800" i="1" dirty="0">
                <a:latin typeface="Times New Roman"/>
                <a:cs typeface="Times New Roman"/>
              </a:rPr>
              <a:t>trong </a:t>
            </a:r>
            <a:r>
              <a:rPr sz="1800" i="1" spc="-5" dirty="0">
                <a:latin typeface="Times New Roman"/>
                <a:cs typeface="Times New Roman"/>
              </a:rPr>
              <a:t>mỗi ngày, mỗi </a:t>
            </a:r>
            <a:r>
              <a:rPr sz="1800" i="1" dirty="0">
                <a:latin typeface="Times New Roman"/>
                <a:cs typeface="Times New Roman"/>
              </a:rPr>
              <a:t>việc, </a:t>
            </a:r>
            <a:r>
              <a:rPr sz="1800" i="1" spc="-5" dirty="0">
                <a:latin typeface="Times New Roman"/>
                <a:cs typeface="Times New Roman"/>
              </a:rPr>
              <a:t>Hồ Chí </a:t>
            </a:r>
            <a:r>
              <a:rPr sz="1800" i="1" spc="-10" dirty="0">
                <a:latin typeface="Times New Roman"/>
                <a:cs typeface="Times New Roman"/>
              </a:rPr>
              <a:t>Minh 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đã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làm</a:t>
            </a:r>
            <a:r>
              <a:rPr sz="1800" i="1" spc="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đúng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điều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nhắc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nhở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mọi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cán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bộ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cách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mạng,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trung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thành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tận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tụy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làm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715" algn="just">
              <a:lnSpc>
                <a:spcPct val="124600"/>
              </a:lnSpc>
              <a:spcBef>
                <a:spcPts val="95"/>
              </a:spcBef>
            </a:pPr>
            <a:r>
              <a:rPr sz="1800" i="1" spc="-5" dirty="0">
                <a:latin typeface="Times New Roman"/>
                <a:cs typeface="Times New Roman"/>
              </a:rPr>
              <a:t>người </a:t>
            </a:r>
            <a:r>
              <a:rPr sz="1800" i="1" dirty="0">
                <a:latin typeface="Times New Roman"/>
                <a:cs typeface="Times New Roman"/>
              </a:rPr>
              <a:t>đầy tớ </a:t>
            </a:r>
            <a:r>
              <a:rPr sz="1800" i="1" spc="-5" dirty="0">
                <a:latin typeface="Times New Roman"/>
                <a:cs typeface="Times New Roman"/>
              </a:rPr>
              <a:t>của </a:t>
            </a:r>
            <a:r>
              <a:rPr sz="1800" i="1" dirty="0">
                <a:latin typeface="Times New Roman"/>
                <a:cs typeface="Times New Roman"/>
              </a:rPr>
              <a:t>nhân dân. Ở </a:t>
            </a:r>
            <a:r>
              <a:rPr sz="1800" i="1" spc="-5" dirty="0">
                <a:latin typeface="Times New Roman"/>
                <a:cs typeface="Times New Roman"/>
              </a:rPr>
              <a:t>cương </a:t>
            </a:r>
            <a:r>
              <a:rPr sz="1800" i="1" spc="5" dirty="0">
                <a:latin typeface="Times New Roman"/>
                <a:cs typeface="Times New Roman"/>
              </a:rPr>
              <a:t>vị </a:t>
            </a:r>
            <a:r>
              <a:rPr sz="1800" i="1" spc="-5" dirty="0">
                <a:latin typeface="Times New Roman"/>
                <a:cs typeface="Times New Roman"/>
              </a:rPr>
              <a:t>đứng đầu Đảng </a:t>
            </a:r>
            <a:r>
              <a:rPr sz="1800" i="1" dirty="0">
                <a:latin typeface="Times New Roman"/>
                <a:cs typeface="Times New Roman"/>
              </a:rPr>
              <a:t>và Nhà nước, </a:t>
            </a:r>
            <a:r>
              <a:rPr sz="1800" i="1" spc="-5" dirty="0">
                <a:latin typeface="Times New Roman"/>
                <a:cs typeface="Times New Roman"/>
              </a:rPr>
              <a:t>được tín nhiệm rất </a:t>
            </a:r>
            <a:r>
              <a:rPr sz="1800" i="1" dirty="0">
                <a:latin typeface="Times New Roman"/>
                <a:cs typeface="Times New Roman"/>
              </a:rPr>
              <a:t> cao, </a:t>
            </a:r>
            <a:r>
              <a:rPr sz="1800" i="1" spc="-5" dirty="0">
                <a:latin typeface="Times New Roman"/>
                <a:cs typeface="Times New Roman"/>
              </a:rPr>
              <a:t>Hồ </a:t>
            </a:r>
            <a:r>
              <a:rPr sz="1800" i="1" dirty="0">
                <a:latin typeface="Times New Roman"/>
                <a:cs typeface="Times New Roman"/>
              </a:rPr>
              <a:t>Chí </a:t>
            </a:r>
            <a:r>
              <a:rPr sz="1800" i="1" spc="-5" dirty="0">
                <a:latin typeface="Times New Roman"/>
                <a:cs typeface="Times New Roman"/>
              </a:rPr>
              <a:t>Minh </a:t>
            </a:r>
            <a:r>
              <a:rPr sz="1800" i="1" dirty="0">
                <a:latin typeface="Times New Roman"/>
                <a:cs typeface="Times New Roman"/>
              </a:rPr>
              <a:t>vẫn </a:t>
            </a:r>
            <a:r>
              <a:rPr sz="1800" i="1" spc="-5" dirty="0">
                <a:latin typeface="Times New Roman"/>
                <a:cs typeface="Times New Roman"/>
              </a:rPr>
              <a:t>sống </a:t>
            </a:r>
            <a:r>
              <a:rPr sz="1800" i="1" dirty="0">
                <a:latin typeface="Times New Roman"/>
                <a:cs typeface="Times New Roman"/>
              </a:rPr>
              <a:t>như </a:t>
            </a:r>
            <a:r>
              <a:rPr sz="1800" i="1" spc="-5" dirty="0">
                <a:latin typeface="Times New Roman"/>
                <a:cs typeface="Times New Roman"/>
              </a:rPr>
              <a:t>một người đảng </a:t>
            </a:r>
            <a:r>
              <a:rPr sz="1800" i="1" dirty="0">
                <a:latin typeface="Times New Roman"/>
                <a:cs typeface="Times New Roman"/>
              </a:rPr>
              <a:t>viên và </a:t>
            </a:r>
            <a:r>
              <a:rPr sz="1800" i="1" spc="-5" dirty="0">
                <a:latin typeface="Times New Roman"/>
                <a:cs typeface="Times New Roman"/>
              </a:rPr>
              <a:t>một người </a:t>
            </a:r>
            <a:r>
              <a:rPr sz="1800" i="1" dirty="0">
                <a:latin typeface="Times New Roman"/>
                <a:cs typeface="Times New Roman"/>
              </a:rPr>
              <a:t>lao </a:t>
            </a:r>
            <a:r>
              <a:rPr sz="1800" i="1" spc="-5" dirty="0">
                <a:latin typeface="Times New Roman"/>
                <a:cs typeface="Times New Roman"/>
              </a:rPr>
              <a:t>động bình </a:t>
            </a:r>
            <a:r>
              <a:rPr sz="1800" i="1" dirty="0">
                <a:latin typeface="Times New Roman"/>
                <a:cs typeface="Times New Roman"/>
              </a:rPr>
              <a:t>thường,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tôn </a:t>
            </a:r>
            <a:r>
              <a:rPr sz="1800" i="1" spc="-5" dirty="0">
                <a:latin typeface="Times New Roman"/>
                <a:cs typeface="Times New Roman"/>
              </a:rPr>
              <a:t>trọng </a:t>
            </a:r>
            <a:r>
              <a:rPr sz="1800" i="1" dirty="0">
                <a:latin typeface="Times New Roman"/>
                <a:cs typeface="Times New Roman"/>
              </a:rPr>
              <a:t>quần </a:t>
            </a:r>
            <a:r>
              <a:rPr sz="1800" i="1" spc="-5" dirty="0">
                <a:latin typeface="Times New Roman"/>
                <a:cs typeface="Times New Roman"/>
              </a:rPr>
              <a:t>chúng </a:t>
            </a:r>
            <a:r>
              <a:rPr sz="1800" i="1" dirty="0">
                <a:latin typeface="Times New Roman"/>
                <a:cs typeface="Times New Roman"/>
              </a:rPr>
              <a:t>và phục </a:t>
            </a:r>
            <a:r>
              <a:rPr sz="1800" i="1" spc="-5" dirty="0">
                <a:latin typeface="Times New Roman"/>
                <a:cs typeface="Times New Roman"/>
              </a:rPr>
              <a:t>tùng </a:t>
            </a:r>
            <a:r>
              <a:rPr sz="1800" i="1" dirty="0">
                <a:latin typeface="Times New Roman"/>
                <a:cs typeface="Times New Roman"/>
              </a:rPr>
              <a:t>tập </a:t>
            </a:r>
            <a:r>
              <a:rPr sz="1800" i="1" spc="-5" dirty="0">
                <a:latin typeface="Times New Roman"/>
                <a:cs typeface="Times New Roman"/>
              </a:rPr>
              <a:t>thể, </a:t>
            </a:r>
            <a:r>
              <a:rPr sz="1800" i="1" dirty="0">
                <a:latin typeface="Times New Roman"/>
                <a:cs typeface="Times New Roman"/>
              </a:rPr>
              <a:t>lắng nghe ý kiến của những người </a:t>
            </a:r>
            <a:r>
              <a:rPr sz="1800" i="1" spc="-5" dirty="0">
                <a:latin typeface="Times New Roman"/>
                <a:cs typeface="Times New Roman"/>
              </a:rPr>
              <a:t>học trò </a:t>
            </a:r>
            <a:r>
              <a:rPr sz="1800" i="1" dirty="0">
                <a:latin typeface="Times New Roman"/>
                <a:cs typeface="Times New Roman"/>
              </a:rPr>
              <a:t>và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mọi người sống </a:t>
            </a:r>
            <a:r>
              <a:rPr sz="1800" i="1" dirty="0">
                <a:latin typeface="Times New Roman"/>
                <a:cs typeface="Times New Roman"/>
              </a:rPr>
              <a:t>quanh mình, khi chuẩn bị </a:t>
            </a:r>
            <a:r>
              <a:rPr sz="1800" i="1" spc="-5" dirty="0">
                <a:latin typeface="Times New Roman"/>
                <a:cs typeface="Times New Roman"/>
              </a:rPr>
              <a:t>một chủ </a:t>
            </a:r>
            <a:r>
              <a:rPr sz="1800" i="1" dirty="0">
                <a:latin typeface="Times New Roman"/>
                <a:cs typeface="Times New Roman"/>
              </a:rPr>
              <a:t>trương quan </a:t>
            </a:r>
            <a:r>
              <a:rPr sz="1800" i="1" spc="-5" dirty="0">
                <a:latin typeface="Times New Roman"/>
                <a:cs typeface="Times New Roman"/>
              </a:rPr>
              <a:t>trọng </a:t>
            </a:r>
            <a:r>
              <a:rPr sz="1800" i="1" dirty="0">
                <a:latin typeface="Times New Roman"/>
                <a:cs typeface="Times New Roman"/>
              </a:rPr>
              <a:t>cũng như khi </a:t>
            </a:r>
            <a:r>
              <a:rPr sz="1800" i="1" spc="-5" dirty="0">
                <a:latin typeface="Times New Roman"/>
                <a:cs typeface="Times New Roman"/>
              </a:rPr>
              <a:t>viết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dirty="0">
                <a:latin typeface="Times New Roman"/>
                <a:cs typeface="Times New Roman"/>
              </a:rPr>
              <a:t> bài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báo.</a:t>
            </a:r>
            <a:endParaRPr sz="1800">
              <a:latin typeface="Times New Roman"/>
              <a:cs typeface="Times New Roman"/>
            </a:endParaRPr>
          </a:p>
          <a:p>
            <a:pPr marL="12700" marR="5080" indent="344170" algn="just">
              <a:lnSpc>
                <a:spcPct val="124400"/>
              </a:lnSpc>
            </a:pPr>
            <a:r>
              <a:rPr sz="1800" i="1" spc="-5" dirty="0">
                <a:latin typeface="Times New Roman"/>
                <a:cs typeface="Times New Roman"/>
              </a:rPr>
              <a:t>Cuộc sống và </a:t>
            </a:r>
            <a:r>
              <a:rPr sz="1800" i="1" dirty="0">
                <a:latin typeface="Times New Roman"/>
                <a:cs typeface="Times New Roman"/>
              </a:rPr>
              <a:t>việc </a:t>
            </a:r>
            <a:r>
              <a:rPr sz="1800" i="1" spc="-5" dirty="0">
                <a:latin typeface="Times New Roman"/>
                <a:cs typeface="Times New Roman"/>
              </a:rPr>
              <a:t>làm </a:t>
            </a:r>
            <a:r>
              <a:rPr sz="1800" i="1" dirty="0">
                <a:latin typeface="Times New Roman"/>
                <a:cs typeface="Times New Roman"/>
              </a:rPr>
              <a:t>hàng ngày của Bác </a:t>
            </a:r>
            <a:r>
              <a:rPr sz="1800" i="1" spc="-5" dirty="0">
                <a:latin typeface="Times New Roman"/>
                <a:cs typeface="Times New Roman"/>
              </a:rPr>
              <a:t>thể hiện thật </a:t>
            </a:r>
            <a:r>
              <a:rPr sz="1800" i="1" dirty="0">
                <a:latin typeface="Times New Roman"/>
                <a:cs typeface="Times New Roman"/>
              </a:rPr>
              <a:t>đẹp đẽ và </a:t>
            </a:r>
            <a:r>
              <a:rPr sz="1800" i="1" spc="-5" dirty="0">
                <a:latin typeface="Times New Roman"/>
                <a:cs typeface="Times New Roman"/>
              </a:rPr>
              <a:t>sâu sắc </a:t>
            </a:r>
            <a:r>
              <a:rPr sz="1800" i="1" dirty="0">
                <a:latin typeface="Times New Roman"/>
                <a:cs typeface="Times New Roman"/>
              </a:rPr>
              <a:t>ý </a:t>
            </a:r>
            <a:r>
              <a:rPr sz="1800" i="1" spc="-5" dirty="0">
                <a:latin typeface="Times New Roman"/>
                <a:cs typeface="Times New Roman"/>
              </a:rPr>
              <a:t>thức </a:t>
            </a:r>
            <a:r>
              <a:rPr sz="1800" i="1" dirty="0">
                <a:latin typeface="Times New Roman"/>
                <a:cs typeface="Times New Roman"/>
              </a:rPr>
              <a:t>tổ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chức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ý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thức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tập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thể,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từ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việc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rất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nhỏ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đến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việc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rất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lớn.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trong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mọi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việc,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Bác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đòi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hỏi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phải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spcBef>
                <a:spcPts val="15"/>
              </a:spcBef>
            </a:pPr>
            <a:r>
              <a:rPr sz="1800" i="1" dirty="0">
                <a:latin typeface="Times New Roman"/>
                <a:cs typeface="Times New Roman"/>
              </a:rPr>
              <a:t>có </a:t>
            </a:r>
            <a:r>
              <a:rPr sz="1800" i="1" spc="-5" dirty="0">
                <a:latin typeface="Times New Roman"/>
                <a:cs typeface="Times New Roman"/>
              </a:rPr>
              <a:t>sự </a:t>
            </a:r>
            <a:r>
              <a:rPr sz="1800" i="1" dirty="0">
                <a:latin typeface="Times New Roman"/>
                <a:cs typeface="Times New Roman"/>
              </a:rPr>
              <a:t>nhất </a:t>
            </a:r>
            <a:r>
              <a:rPr sz="1800" i="1" spc="-5" dirty="0">
                <a:latin typeface="Times New Roman"/>
                <a:cs typeface="Times New Roman"/>
              </a:rPr>
              <a:t>trí </a:t>
            </a:r>
            <a:r>
              <a:rPr sz="1800" i="1" spc="-10" dirty="0">
                <a:latin typeface="Times New Roman"/>
                <a:cs typeface="Times New Roman"/>
              </a:rPr>
              <a:t>sâu </a:t>
            </a:r>
            <a:r>
              <a:rPr sz="1800" i="1" spc="-5" dirty="0">
                <a:latin typeface="Times New Roman"/>
                <a:cs typeface="Times New Roman"/>
              </a:rPr>
              <a:t>rộng </a:t>
            </a:r>
            <a:r>
              <a:rPr sz="1800" i="1" dirty="0">
                <a:latin typeface="Times New Roman"/>
                <a:cs typeface="Times New Roman"/>
              </a:rPr>
              <a:t>của tập </a:t>
            </a:r>
            <a:r>
              <a:rPr sz="1800" i="1" spc="-5" dirty="0">
                <a:latin typeface="Times New Roman"/>
                <a:cs typeface="Times New Roman"/>
              </a:rPr>
              <a:t>thể, </a:t>
            </a:r>
            <a:r>
              <a:rPr sz="1800" i="1" dirty="0">
                <a:latin typeface="Times New Roman"/>
                <a:cs typeface="Times New Roman"/>
              </a:rPr>
              <a:t>từ đó </a:t>
            </a:r>
            <a:r>
              <a:rPr sz="1800" i="1" spc="-5" dirty="0">
                <a:latin typeface="Times New Roman"/>
                <a:cs typeface="Times New Roman"/>
              </a:rPr>
              <a:t>mới </a:t>
            </a:r>
            <a:r>
              <a:rPr sz="1800" i="1" dirty="0">
                <a:latin typeface="Times New Roman"/>
                <a:cs typeface="Times New Roman"/>
              </a:rPr>
              <a:t>có thể động </a:t>
            </a:r>
            <a:r>
              <a:rPr sz="1800" i="1" spc="-5" dirty="0">
                <a:latin typeface="Times New Roman"/>
                <a:cs typeface="Times New Roman"/>
              </a:rPr>
              <a:t>viên được sức mạnh </a:t>
            </a:r>
            <a:r>
              <a:rPr sz="1800" i="1" dirty="0">
                <a:latin typeface="Times New Roman"/>
                <a:cs typeface="Times New Roman"/>
              </a:rPr>
              <a:t>vô tận của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khối đoàn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kết </a:t>
            </a:r>
            <a:r>
              <a:rPr sz="1800" i="1" spc="-5" dirty="0">
                <a:latin typeface="Times New Roman"/>
                <a:cs typeface="Times New Roman"/>
              </a:rPr>
              <a:t>toàn</a:t>
            </a:r>
            <a:r>
              <a:rPr sz="1800" i="1" dirty="0">
                <a:latin typeface="Times New Roman"/>
                <a:cs typeface="Times New Roman"/>
              </a:rPr>
              <a:t> dân và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đây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nhân </a:t>
            </a:r>
            <a:r>
              <a:rPr sz="1800" i="1" spc="5" dirty="0">
                <a:latin typeface="Times New Roman"/>
                <a:cs typeface="Times New Roman"/>
              </a:rPr>
              <a:t>tố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quyết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định.</a:t>
            </a:r>
            <a:endParaRPr sz="1800">
              <a:latin typeface="Times New Roman"/>
              <a:cs typeface="Times New Roman"/>
            </a:endParaRPr>
          </a:p>
          <a:p>
            <a:pPr marL="12700" marR="6985" indent="344170" algn="just">
              <a:lnSpc>
                <a:spcPct val="124400"/>
              </a:lnSpc>
            </a:pPr>
            <a:r>
              <a:rPr sz="1800" i="1" dirty="0">
                <a:latin typeface="Times New Roman"/>
                <a:cs typeface="Times New Roman"/>
              </a:rPr>
              <a:t>Một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điều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đáng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tự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hào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Đảng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cộng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sản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dân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tộc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Việt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Nam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ở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đất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nước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mà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lãnh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tụ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được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dân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tộc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yêu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mến</a:t>
            </a:r>
            <a:r>
              <a:rPr sz="1800" i="1" spc="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tin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tưởng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đến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mức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lạ</a:t>
            </a:r>
            <a:r>
              <a:rPr sz="1800" i="1" spc="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lùng,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lại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không</a:t>
            </a:r>
            <a:r>
              <a:rPr sz="1800" i="1" spc="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hề</a:t>
            </a:r>
            <a:r>
              <a:rPr sz="1800" i="1" spc="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bao</a:t>
            </a:r>
            <a:r>
              <a:rPr sz="1800" i="1" spc="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giờ</a:t>
            </a:r>
            <a:r>
              <a:rPr sz="1800" i="1" spc="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nảy</a:t>
            </a:r>
            <a:endParaRPr sz="18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500"/>
              </a:lnSpc>
              <a:spcBef>
                <a:spcPts val="15"/>
              </a:spcBef>
            </a:pPr>
            <a:r>
              <a:rPr sz="1800" i="1" spc="-5" dirty="0">
                <a:latin typeface="Times New Roman"/>
                <a:cs typeface="Times New Roman"/>
              </a:rPr>
              <a:t>ra </a:t>
            </a:r>
            <a:r>
              <a:rPr sz="1800" i="1" dirty="0">
                <a:latin typeface="Times New Roman"/>
                <a:cs typeface="Times New Roman"/>
              </a:rPr>
              <a:t>sùng bái cá </a:t>
            </a:r>
            <a:r>
              <a:rPr sz="1800" i="1" spc="-5" dirty="0">
                <a:latin typeface="Times New Roman"/>
                <a:cs typeface="Times New Roman"/>
              </a:rPr>
              <a:t>nhân </a:t>
            </a:r>
            <a:r>
              <a:rPr sz="1800" i="1" dirty="0">
                <a:latin typeface="Times New Roman"/>
                <a:cs typeface="Times New Roman"/>
              </a:rPr>
              <a:t>với những </a:t>
            </a:r>
            <a:r>
              <a:rPr sz="1800" i="1" spc="-5" dirty="0">
                <a:latin typeface="Times New Roman"/>
                <a:cs typeface="Times New Roman"/>
              </a:rPr>
              <a:t>tệ </a:t>
            </a:r>
            <a:r>
              <a:rPr sz="1800" i="1" dirty="0">
                <a:latin typeface="Times New Roman"/>
                <a:cs typeface="Times New Roman"/>
              </a:rPr>
              <a:t>nạn của </a:t>
            </a:r>
            <a:r>
              <a:rPr sz="1800" i="1" spc="-5" dirty="0">
                <a:latin typeface="Times New Roman"/>
                <a:cs typeface="Times New Roman"/>
              </a:rPr>
              <a:t>nó. </a:t>
            </a:r>
            <a:r>
              <a:rPr sz="1800" i="1" spc="-10" dirty="0">
                <a:latin typeface="Times New Roman"/>
                <a:cs typeface="Times New Roman"/>
              </a:rPr>
              <a:t>Đó </a:t>
            </a:r>
            <a:r>
              <a:rPr sz="1800" i="1" spc="5" dirty="0">
                <a:latin typeface="Times New Roman"/>
                <a:cs typeface="Times New Roman"/>
              </a:rPr>
              <a:t>là </a:t>
            </a:r>
            <a:r>
              <a:rPr sz="1800" i="1" spc="-5" dirty="0">
                <a:latin typeface="Times New Roman"/>
                <a:cs typeface="Times New Roman"/>
              </a:rPr>
              <a:t>phẩm </a:t>
            </a:r>
            <a:r>
              <a:rPr sz="1800" i="1" dirty="0">
                <a:latin typeface="Times New Roman"/>
                <a:cs typeface="Times New Roman"/>
              </a:rPr>
              <a:t>chất </a:t>
            </a:r>
            <a:r>
              <a:rPr sz="1800" i="1" spc="-5" dirty="0">
                <a:latin typeface="Times New Roman"/>
                <a:cs typeface="Times New Roman"/>
              </a:rPr>
              <a:t>của Hồ </a:t>
            </a:r>
            <a:r>
              <a:rPr sz="1800" i="1" dirty="0">
                <a:latin typeface="Times New Roman"/>
                <a:cs typeface="Times New Roman"/>
              </a:rPr>
              <a:t>Chí </a:t>
            </a:r>
            <a:r>
              <a:rPr sz="1800" i="1" spc="-5" dirty="0">
                <a:latin typeface="Times New Roman"/>
                <a:cs typeface="Times New Roman"/>
              </a:rPr>
              <a:t>Minh </a:t>
            </a:r>
            <a:r>
              <a:rPr sz="1800" i="1" dirty="0">
                <a:latin typeface="Times New Roman"/>
                <a:cs typeface="Times New Roman"/>
              </a:rPr>
              <a:t>và bản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lĩnh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dân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tộc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Việt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Nam.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Hồ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Chí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Minh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trước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sau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một,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vượt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qua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thử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thách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vinh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quang,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quyền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lực,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của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tuổi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tác,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thời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gian,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làm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sáng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lên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sự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cao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người.</a:t>
            </a:r>
            <a:endParaRPr sz="1800">
              <a:latin typeface="Times New Roman"/>
              <a:cs typeface="Times New Roman"/>
            </a:endParaRPr>
          </a:p>
          <a:p>
            <a:pPr marL="6017895" algn="just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(Phạm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Đồng)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BÀI</a:t>
            </a:r>
            <a:r>
              <a:rPr spc="-15" dirty="0"/>
              <a:t> </a:t>
            </a:r>
            <a:r>
              <a:rPr dirty="0"/>
              <a:t>1.</a:t>
            </a:r>
            <a:r>
              <a:rPr spc="-5" dirty="0"/>
              <a:t> </a:t>
            </a:r>
            <a:r>
              <a:rPr dirty="0"/>
              <a:t>MỘT</a:t>
            </a:r>
            <a:r>
              <a:rPr spc="-15" dirty="0"/>
              <a:t> </a:t>
            </a:r>
            <a:r>
              <a:rPr dirty="0"/>
              <a:t>SỐ</a:t>
            </a:r>
            <a:r>
              <a:rPr spc="5" dirty="0"/>
              <a:t> </a:t>
            </a:r>
            <a:r>
              <a:rPr spc="-5" dirty="0"/>
              <a:t>THAO</a:t>
            </a:r>
            <a:r>
              <a:rPr spc="5" dirty="0"/>
              <a:t> </a:t>
            </a:r>
            <a:r>
              <a:rPr spc="-5" dirty="0"/>
              <a:t>TÁC</a:t>
            </a:r>
            <a:r>
              <a:rPr dirty="0"/>
              <a:t> LẬP</a:t>
            </a:r>
            <a:r>
              <a:rPr spc="-15" dirty="0"/>
              <a:t> </a:t>
            </a:r>
            <a:r>
              <a:rPr spc="-5" dirty="0"/>
              <a:t>LUẬN</a:t>
            </a:r>
            <a:r>
              <a:rPr spc="5" dirty="0"/>
              <a:t> </a:t>
            </a:r>
            <a:r>
              <a:rPr spc="-5" dirty="0"/>
              <a:t>TRONG</a:t>
            </a:r>
            <a:r>
              <a:rPr spc="-15" dirty="0"/>
              <a:t> </a:t>
            </a:r>
            <a:r>
              <a:rPr spc="-5" dirty="0"/>
              <a:t>VĂN</a:t>
            </a:r>
            <a:r>
              <a:rPr dirty="0"/>
              <a:t> NGHỊ </a:t>
            </a:r>
            <a:r>
              <a:rPr spc="-5" dirty="0"/>
              <a:t>LUẬN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622" y="1223178"/>
            <a:ext cx="8258175" cy="54946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spc="-5" dirty="0">
                <a:latin typeface="Times New Roman"/>
                <a:cs typeface="Times New Roman"/>
              </a:rPr>
              <a:t>I.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CÁC KIẾN</a:t>
            </a:r>
            <a:r>
              <a:rPr sz="1800" b="1" dirty="0">
                <a:latin typeface="Times New Roman"/>
                <a:cs typeface="Times New Roman"/>
              </a:rPr>
              <a:t> THỨC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CƠ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BẢN VỀ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VĂN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NGHỊ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LUẬN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ts val="2700"/>
              </a:lnSpc>
              <a:spcBef>
                <a:spcPts val="170"/>
              </a:spcBef>
              <a:buChar char="-"/>
              <a:tabLst>
                <a:tab pos="151765" algn="l"/>
              </a:tabLst>
            </a:pPr>
            <a:r>
              <a:rPr sz="1800" spc="-5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nghị luận là đưa ra các lý lẽ dẫn chứng </a:t>
            </a:r>
            <a:r>
              <a:rPr sz="1800" spc="-5" dirty="0">
                <a:latin typeface="Times New Roman"/>
                <a:cs typeface="Times New Roman"/>
              </a:rPr>
              <a:t>để </a:t>
            </a:r>
            <a:r>
              <a:rPr sz="1800" dirty="0">
                <a:latin typeface="Times New Roman"/>
                <a:cs typeface="Times New Roman"/>
              </a:rPr>
              <a:t>bảo vệ </a:t>
            </a:r>
            <a:r>
              <a:rPr sz="1800" spc="-5" dirty="0">
                <a:latin typeface="Times New Roman"/>
                <a:cs typeface="Times New Roman"/>
              </a:rPr>
              <a:t>hoặc làm </a:t>
            </a:r>
            <a:r>
              <a:rPr sz="1800" dirty="0">
                <a:latin typeface="Times New Roman"/>
                <a:cs typeface="Times New Roman"/>
              </a:rPr>
              <a:t>sáng </a:t>
            </a:r>
            <a:r>
              <a:rPr sz="1800" spc="5" dirty="0">
                <a:latin typeface="Times New Roman"/>
                <a:cs typeface="Times New Roman"/>
              </a:rPr>
              <a:t>tỏ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quan điểm, </a:t>
            </a:r>
            <a:r>
              <a:rPr sz="1800" dirty="0">
                <a:latin typeface="Times New Roman"/>
                <a:cs typeface="Times New Roman"/>
              </a:rPr>
              <a:t> tư</a:t>
            </a:r>
            <a:r>
              <a:rPr sz="1800" spc="-5" dirty="0">
                <a:latin typeface="Times New Roman"/>
                <a:cs typeface="Times New Roman"/>
              </a:rPr>
              <a:t> tưởng</a:t>
            </a:r>
            <a:r>
              <a:rPr sz="1800" dirty="0">
                <a:latin typeface="Times New Roman"/>
                <a:cs typeface="Times New Roman"/>
              </a:rPr>
              <a:t> (luận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điểm)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đó.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ts val="2690"/>
              </a:lnSpc>
              <a:buChar char="-"/>
              <a:tabLst>
                <a:tab pos="150495" algn="l"/>
              </a:tabLst>
            </a:pPr>
            <a:r>
              <a:rPr sz="1800" spc="-5" dirty="0">
                <a:latin typeface="Times New Roman"/>
                <a:cs typeface="Times New Roman"/>
              </a:rPr>
              <a:t>Một </a:t>
            </a:r>
            <a:r>
              <a:rPr sz="1800" dirty="0">
                <a:latin typeface="Times New Roman"/>
                <a:cs typeface="Times New Roman"/>
              </a:rPr>
              <a:t>bài </a:t>
            </a:r>
            <a:r>
              <a:rPr sz="1800" spc="-5" dirty="0">
                <a:latin typeface="Times New Roman"/>
                <a:cs typeface="Times New Roman"/>
              </a:rPr>
              <a:t>văn nghị </a:t>
            </a:r>
            <a:r>
              <a:rPr sz="1800" dirty="0">
                <a:latin typeface="Times New Roman"/>
                <a:cs typeface="Times New Roman"/>
              </a:rPr>
              <a:t>luận đều </a:t>
            </a:r>
            <a:r>
              <a:rPr sz="1800" spc="-5" dirty="0">
                <a:latin typeface="Times New Roman"/>
                <a:cs typeface="Times New Roman"/>
              </a:rPr>
              <a:t>phải </a:t>
            </a:r>
            <a:r>
              <a:rPr sz="1800" dirty="0">
                <a:latin typeface="Times New Roman"/>
                <a:cs typeface="Times New Roman"/>
              </a:rPr>
              <a:t>có luận </a:t>
            </a:r>
            <a:r>
              <a:rPr sz="1800" spc="-5" dirty="0">
                <a:latin typeface="Times New Roman"/>
                <a:cs typeface="Times New Roman"/>
              </a:rPr>
              <a:t>điểm, </a:t>
            </a:r>
            <a:r>
              <a:rPr sz="1800" dirty="0">
                <a:latin typeface="Times New Roman"/>
                <a:cs typeface="Times New Roman"/>
              </a:rPr>
              <a:t>luận cứ và lập </a:t>
            </a:r>
            <a:r>
              <a:rPr sz="1800" spc="-5" dirty="0">
                <a:latin typeface="Times New Roman"/>
                <a:cs typeface="Times New Roman"/>
              </a:rPr>
              <a:t>luận. </a:t>
            </a:r>
            <a:r>
              <a:rPr sz="1800" dirty="0">
                <a:latin typeface="Times New Roman"/>
                <a:cs typeface="Times New Roman"/>
              </a:rPr>
              <a:t>Trong một </a:t>
            </a:r>
            <a:r>
              <a:rPr sz="1800" spc="-10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thể </a:t>
            </a:r>
            <a:r>
              <a:rPr sz="1800" dirty="0">
                <a:latin typeface="Times New Roman"/>
                <a:cs typeface="Times New Roman"/>
              </a:rPr>
              <a:t> có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điểm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các</a:t>
            </a:r>
            <a:r>
              <a:rPr sz="1800" dirty="0">
                <a:latin typeface="Times New Roman"/>
                <a:cs typeface="Times New Roman"/>
              </a:rPr>
              <a:t> luận </a:t>
            </a:r>
            <a:r>
              <a:rPr sz="1800" spc="-5" dirty="0">
                <a:latin typeface="Times New Roman"/>
                <a:cs typeface="Times New Roman"/>
              </a:rPr>
              <a:t>điểm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phụ:</a:t>
            </a:r>
            <a:endParaRPr sz="1800" dirty="0">
              <a:latin typeface="Times New Roman"/>
              <a:cs typeface="Times New Roman"/>
            </a:endParaRPr>
          </a:p>
          <a:p>
            <a:pPr marL="469900" algn="just">
              <a:lnSpc>
                <a:spcPct val="100000"/>
              </a:lnSpc>
              <a:spcBef>
                <a:spcPts val="34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điểm: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điểm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được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nêu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dưới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hình thức câu </a:t>
            </a:r>
            <a:r>
              <a:rPr sz="1800" spc="-5" dirty="0">
                <a:latin typeface="Times New Roman"/>
                <a:cs typeface="Times New Roman"/>
              </a:rPr>
              <a:t>khẳng </a:t>
            </a:r>
            <a:r>
              <a:rPr sz="1800" dirty="0">
                <a:latin typeface="Times New Roman"/>
                <a:cs typeface="Times New Roman"/>
              </a:rPr>
              <a:t>định </a:t>
            </a:r>
            <a:r>
              <a:rPr sz="1800" spc="-5" dirty="0">
                <a:latin typeface="Times New Roman"/>
                <a:cs typeface="Times New Roman"/>
              </a:rPr>
              <a:t>(hay phủ </a:t>
            </a:r>
            <a:r>
              <a:rPr sz="1800" dirty="0">
                <a:latin typeface="Times New Roman"/>
                <a:cs typeface="Times New Roman"/>
              </a:rPr>
              <a:t>định), </a:t>
            </a:r>
            <a:r>
              <a:rPr sz="1800" spc="-5" dirty="0">
                <a:latin typeface="Times New Roman"/>
                <a:cs typeface="Times New Roman"/>
              </a:rPr>
              <a:t>được diễn </a:t>
            </a:r>
            <a:r>
              <a:rPr sz="1800" dirty="0">
                <a:latin typeface="Times New Roman"/>
                <a:cs typeface="Times New Roman"/>
              </a:rPr>
              <a:t>đạt sáng </a:t>
            </a:r>
            <a:r>
              <a:rPr sz="1800" spc="-5" dirty="0">
                <a:latin typeface="Times New Roman"/>
                <a:cs typeface="Times New Roman"/>
              </a:rPr>
              <a:t>tỏ, dễ hiểu, nhất quán. </a:t>
            </a:r>
            <a:r>
              <a:rPr sz="1800" dirty="0">
                <a:latin typeface="Times New Roman"/>
                <a:cs typeface="Times New Roman"/>
              </a:rPr>
              <a:t>Luận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điểm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linh hồn của </a:t>
            </a:r>
            <a:r>
              <a:rPr sz="1800" spc="-5" dirty="0">
                <a:latin typeface="Times New Roman"/>
                <a:cs typeface="Times New Roman"/>
              </a:rPr>
              <a:t>bài viết, </a:t>
            </a:r>
            <a:r>
              <a:rPr sz="1800" dirty="0">
                <a:latin typeface="Times New Roman"/>
                <a:cs typeface="Times New Roman"/>
              </a:rPr>
              <a:t>nó </a:t>
            </a:r>
            <a:r>
              <a:rPr sz="1800" spc="-5" dirty="0">
                <a:latin typeface="Times New Roman"/>
                <a:cs typeface="Times New Roman"/>
              </a:rPr>
              <a:t>thống nhất </a:t>
            </a:r>
            <a:r>
              <a:rPr sz="1800" dirty="0">
                <a:latin typeface="Times New Roman"/>
                <a:cs typeface="Times New Roman"/>
              </a:rPr>
              <a:t>các </a:t>
            </a:r>
            <a:r>
              <a:rPr sz="1800" spc="-5" dirty="0">
                <a:latin typeface="Times New Roman"/>
                <a:cs typeface="Times New Roman"/>
              </a:rPr>
              <a:t>đoạn văn </a:t>
            </a:r>
            <a:r>
              <a:rPr sz="1800" dirty="0">
                <a:latin typeface="Times New Roman"/>
                <a:cs typeface="Times New Roman"/>
              </a:rPr>
              <a:t>thành </a:t>
            </a:r>
            <a:r>
              <a:rPr sz="1800" spc="-5" dirty="0">
                <a:latin typeface="Times New Roman"/>
                <a:cs typeface="Times New Roman"/>
              </a:rPr>
              <a:t>một khối. Luận điểm phải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đúng đắn,</a:t>
            </a:r>
            <a:r>
              <a:rPr sz="1800" spc="-5" dirty="0">
                <a:latin typeface="Times New Roman"/>
                <a:cs typeface="Times New Roman"/>
              </a:rPr>
              <a:t> chân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thật,</a:t>
            </a:r>
            <a:r>
              <a:rPr sz="1800" dirty="0">
                <a:latin typeface="Times New Roman"/>
                <a:cs typeface="Times New Roman"/>
              </a:rPr>
              <a:t> đáp</a:t>
            </a:r>
            <a:r>
              <a:rPr sz="1800" spc="-5" dirty="0">
                <a:latin typeface="Times New Roman"/>
                <a:cs typeface="Times New Roman"/>
              </a:rPr>
              <a:t> ứng</a:t>
            </a:r>
            <a:r>
              <a:rPr sz="1800" dirty="0">
                <a:latin typeface="Times New Roman"/>
                <a:cs typeface="Times New Roman"/>
              </a:rPr>
              <a:t> nhu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cầu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thực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tế</a:t>
            </a:r>
            <a:r>
              <a:rPr sz="1800" spc="-5" dirty="0">
                <a:latin typeface="Times New Roman"/>
                <a:cs typeface="Times New Roman"/>
              </a:rPr>
              <a:t> thì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" dirty="0">
                <a:latin typeface="Times New Roman"/>
                <a:cs typeface="Times New Roman"/>
              </a:rPr>
              <a:t> sức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thuyết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phục.</a:t>
            </a:r>
            <a:endParaRPr sz="1800" dirty="0">
              <a:latin typeface="Times New Roman"/>
              <a:cs typeface="Times New Roman"/>
            </a:endParaRPr>
          </a:p>
          <a:p>
            <a:pPr marL="12700" marR="6350" indent="457200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cứ: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lí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lẽ,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dẫn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đưa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sở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điểm.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chân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thật,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đúng đắn,</a:t>
            </a:r>
            <a:r>
              <a:rPr sz="1800" spc="-5" dirty="0">
                <a:latin typeface="Times New Roman"/>
                <a:cs typeface="Times New Roman"/>
              </a:rPr>
              <a:t> tiêu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biểu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điểm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thuyết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phục.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457200" algn="just">
              <a:lnSpc>
                <a:spcPct val="1244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Lập luận là </a:t>
            </a:r>
            <a:r>
              <a:rPr sz="1800" dirty="0">
                <a:latin typeface="Times New Roman"/>
                <a:cs typeface="Times New Roman"/>
              </a:rPr>
              <a:t>cách nêu luận cứ </a:t>
            </a:r>
            <a:r>
              <a:rPr sz="1800" spc="-10" dirty="0">
                <a:latin typeface="Times New Roman"/>
                <a:cs typeface="Times New Roman"/>
              </a:rPr>
              <a:t>để </a:t>
            </a:r>
            <a:r>
              <a:rPr sz="1800" dirty="0">
                <a:latin typeface="Times New Roman"/>
                <a:cs typeface="Times New Roman"/>
              </a:rPr>
              <a:t>dẫn đến luận </a:t>
            </a:r>
            <a:r>
              <a:rPr sz="1800" spc="-5" dirty="0">
                <a:latin typeface="Times New Roman"/>
                <a:cs typeface="Times New Roman"/>
              </a:rPr>
              <a:t>điểm. </a:t>
            </a:r>
            <a:r>
              <a:rPr sz="1800" dirty="0">
                <a:latin typeface="Times New Roman"/>
                <a:cs typeface="Times New Roman"/>
              </a:rPr>
              <a:t>Lập </a:t>
            </a:r>
            <a:r>
              <a:rPr sz="1800" spc="-5" dirty="0">
                <a:latin typeface="Times New Roman"/>
                <a:cs typeface="Times New Roman"/>
              </a:rPr>
              <a:t>luận phải </a:t>
            </a:r>
            <a:r>
              <a:rPr sz="1800" dirty="0">
                <a:latin typeface="Times New Roman"/>
                <a:cs typeface="Times New Roman"/>
              </a:rPr>
              <a:t>chặt chẽ, </a:t>
            </a:r>
            <a:r>
              <a:rPr sz="1800" spc="-10" dirty="0">
                <a:latin typeface="Times New Roman"/>
                <a:cs typeface="Times New Roman"/>
              </a:rPr>
              <a:t>hợp </a:t>
            </a:r>
            <a:r>
              <a:rPr sz="1800" dirty="0">
                <a:latin typeface="Times New Roman"/>
                <a:cs typeface="Times New Roman"/>
              </a:rPr>
              <a:t>lí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dirty="0">
                <a:latin typeface="Times New Roman"/>
                <a:cs typeface="Times New Roman"/>
              </a:rPr>
              <a:t> mới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có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thuyết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phục.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dạng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nghị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9: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Nghị luận</a:t>
            </a:r>
            <a:r>
              <a:rPr sz="1800" spc="-10" dirty="0">
                <a:latin typeface="Times New Roman"/>
                <a:cs typeface="Times New Roman"/>
              </a:rPr>
              <a:t> xã </a:t>
            </a:r>
            <a:r>
              <a:rPr sz="1800" spc="-5" dirty="0">
                <a:latin typeface="Times New Roman"/>
                <a:cs typeface="Times New Roman"/>
              </a:rPr>
              <a:t>hội:</a:t>
            </a:r>
            <a:endParaRPr sz="1800" dirty="0">
              <a:latin typeface="Times New Roman"/>
              <a:cs typeface="Times New Roman"/>
            </a:endParaRPr>
          </a:p>
          <a:p>
            <a:pPr marL="9271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Nghị </a:t>
            </a:r>
            <a:r>
              <a:rPr sz="1800" dirty="0">
                <a:latin typeface="Times New Roman"/>
                <a:cs typeface="Times New Roman"/>
              </a:rPr>
              <a:t>luận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việc,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</a:t>
            </a:r>
            <a:r>
              <a:rPr sz="1800" dirty="0">
                <a:latin typeface="Times New Roman"/>
                <a:cs typeface="Times New Roman"/>
              </a:rPr>
              <a:t> 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9271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" dirty="0">
                <a:latin typeface="Times New Roman"/>
                <a:cs typeface="Times New Roman"/>
              </a:rPr>
              <a:t> Nghị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 tư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 đạo </a:t>
            </a:r>
            <a:r>
              <a:rPr sz="1800" dirty="0">
                <a:latin typeface="Times New Roman"/>
                <a:cs typeface="Times New Roman"/>
              </a:rPr>
              <a:t>lý.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Nghị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học:</a:t>
            </a:r>
          </a:p>
          <a:p>
            <a:pPr marL="9271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Nghị </a:t>
            </a:r>
            <a:r>
              <a:rPr sz="1800" dirty="0">
                <a:latin typeface="Times New Roman"/>
                <a:cs typeface="Times New Roman"/>
              </a:rPr>
              <a:t>luận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(hoặc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trích).</a:t>
            </a:r>
            <a:endParaRPr sz="1800" dirty="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" dirty="0">
                <a:latin typeface="Times New Roman"/>
                <a:cs typeface="Times New Roman"/>
              </a:rPr>
              <a:t> Nghị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thơ,</a:t>
            </a:r>
            <a:r>
              <a:rPr sz="1800" spc="-5" dirty="0">
                <a:latin typeface="Times New Roman"/>
                <a:cs typeface="Times New Roman"/>
              </a:rPr>
              <a:t> đoạn </a:t>
            </a:r>
            <a:r>
              <a:rPr sz="1800" dirty="0">
                <a:latin typeface="Times New Roman"/>
                <a:cs typeface="Times New Roman"/>
              </a:rPr>
              <a:t>thơ.</a:t>
            </a: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Times New Roman"/>
                <a:cs typeface="Times New Roman"/>
              </a:rPr>
              <a:t>II.</a:t>
            </a:r>
            <a:r>
              <a:rPr sz="1800" b="1" dirty="0">
                <a:latin typeface="Times New Roman"/>
                <a:cs typeface="Times New Roman"/>
              </a:rPr>
              <a:t> MỘT</a:t>
            </a:r>
            <a:r>
              <a:rPr sz="1800" b="1" spc="-5" dirty="0">
                <a:latin typeface="Times New Roman"/>
                <a:cs typeface="Times New Roman"/>
              </a:rPr>
              <a:t> SỐ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THAO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TÁC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LẬP </a:t>
            </a:r>
            <a:r>
              <a:rPr sz="1800" b="1" spc="-5" dirty="0">
                <a:latin typeface="Times New Roman"/>
                <a:cs typeface="Times New Roman"/>
              </a:rPr>
              <a:t>LUẬN </a:t>
            </a:r>
            <a:r>
              <a:rPr sz="1800" b="1" dirty="0">
                <a:latin typeface="Times New Roman"/>
                <a:cs typeface="Times New Roman"/>
              </a:rPr>
              <a:t>TRONG </a:t>
            </a:r>
            <a:r>
              <a:rPr sz="1800" b="1" spc="-5" dirty="0">
                <a:latin typeface="Times New Roman"/>
                <a:cs typeface="Times New Roman"/>
              </a:rPr>
              <a:t>VĂN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NGHỊ</a:t>
            </a:r>
            <a:r>
              <a:rPr sz="1800" b="1" spc="-5" dirty="0">
                <a:latin typeface="Times New Roman"/>
                <a:cs typeface="Times New Roman"/>
              </a:rPr>
              <a:t> LUẬN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pháp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lập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rất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dạng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hóa.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muốn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trình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kiến,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muốn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15"/>
              </a:spcBef>
            </a:pPr>
            <a:r>
              <a:rPr sz="1800" spc="-5" dirty="0">
                <a:latin typeface="Times New Roman"/>
                <a:cs typeface="Times New Roman"/>
              </a:rPr>
              <a:t>thích,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minh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hay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bình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vấn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đề,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hoặc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dụng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phép biện </a:t>
            </a:r>
            <a:r>
              <a:rPr sz="1800" spc="-5" dirty="0">
                <a:latin typeface="Times New Roman"/>
                <a:cs typeface="Times New Roman"/>
              </a:rPr>
              <a:t>luận, lập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</a:t>
            </a:r>
            <a:r>
              <a:rPr sz="1800" dirty="0">
                <a:latin typeface="Times New Roman"/>
                <a:cs typeface="Times New Roman"/>
              </a:rPr>
              <a:t> sau:</a:t>
            </a: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Phân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tổng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Quy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nạp.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Diễn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dịch.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spc="-5" dirty="0">
                <a:latin typeface="Times New Roman"/>
                <a:cs typeface="Times New Roman"/>
              </a:rPr>
              <a:t>A. </a:t>
            </a:r>
            <a:r>
              <a:rPr sz="1800" b="1" dirty="0">
                <a:latin typeface="Times New Roman"/>
                <a:cs typeface="Times New Roman"/>
              </a:rPr>
              <a:t>PHÂN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TÍCH VÀ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TỔNG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HỢP: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Phân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tích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Phân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tích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pháp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phân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chia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thực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tế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hay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sự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vật,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thuộc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tính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hay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hệ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yếu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cấu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thành,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nghiên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cứu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yếu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cấu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thành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dirty="0">
                <a:latin typeface="Times New Roman"/>
                <a:cs typeface="Times New Roman"/>
              </a:rPr>
              <a:t> riêng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rẽ,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để</a:t>
            </a:r>
            <a:r>
              <a:rPr sz="1800" spc="-5" dirty="0">
                <a:latin typeface="Times New Roman"/>
                <a:cs typeface="Times New Roman"/>
              </a:rPr>
              <a:t> cuối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dirty="0">
                <a:latin typeface="Times New Roman"/>
                <a:cs typeface="Times New Roman"/>
              </a:rPr>
              <a:t> dụng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dirty="0">
                <a:latin typeface="Times New Roman"/>
                <a:cs typeface="Times New Roman"/>
              </a:rPr>
              <a:t> tiếp </a:t>
            </a:r>
            <a:r>
              <a:rPr sz="1800" spc="-5" dirty="0">
                <a:latin typeface="Times New Roman"/>
                <a:cs typeface="Times New Roman"/>
              </a:rPr>
              <a:t>theo.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1089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715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Muốn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phân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tích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dùng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lí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lẽ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giải,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cắt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bạc...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phân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tích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 ra </a:t>
            </a:r>
            <a:r>
              <a:rPr sz="1800" spc="-5" dirty="0">
                <a:latin typeface="Times New Roman"/>
                <a:cs typeface="Times New Roman"/>
              </a:rPr>
              <a:t>các </a:t>
            </a:r>
            <a:r>
              <a:rPr sz="1800" dirty="0">
                <a:latin typeface="Times New Roman"/>
                <a:cs typeface="Times New Roman"/>
              </a:rPr>
              <a:t>yếu tố </a:t>
            </a:r>
            <a:r>
              <a:rPr sz="1800" spc="-5" dirty="0">
                <a:latin typeface="Times New Roman"/>
                <a:cs typeface="Times New Roman"/>
              </a:rPr>
              <a:t>các chi </a:t>
            </a:r>
            <a:r>
              <a:rPr sz="1800" dirty="0">
                <a:latin typeface="Times New Roman"/>
                <a:cs typeface="Times New Roman"/>
              </a:rPr>
              <a:t>tiết </a:t>
            </a:r>
            <a:r>
              <a:rPr sz="1800" spc="-5" dirty="0">
                <a:latin typeface="Times New Roman"/>
                <a:cs typeface="Times New Roman"/>
              </a:rPr>
              <a:t>hợp </a:t>
            </a:r>
            <a:r>
              <a:rPr sz="1800" dirty="0">
                <a:latin typeface="Times New Roman"/>
                <a:cs typeface="Times New Roman"/>
              </a:rPr>
              <a:t>thành. Có </a:t>
            </a:r>
            <a:r>
              <a:rPr sz="1800" spc="-5" dirty="0">
                <a:latin typeface="Times New Roman"/>
                <a:cs typeface="Times New Roman"/>
              </a:rPr>
              <a:t>lúc phân </a:t>
            </a:r>
            <a:r>
              <a:rPr sz="1800" dirty="0">
                <a:latin typeface="Times New Roman"/>
                <a:cs typeface="Times New Roman"/>
              </a:rPr>
              <a:t>tích một từ </a:t>
            </a:r>
            <a:r>
              <a:rPr sz="1800" spc="-5" dirty="0">
                <a:latin typeface="Times New Roman"/>
                <a:cs typeface="Times New Roman"/>
              </a:rPr>
              <a:t>ngữ, một </a:t>
            </a:r>
            <a:r>
              <a:rPr sz="1800" dirty="0">
                <a:latin typeface="Times New Roman"/>
                <a:cs typeface="Times New Roman"/>
              </a:rPr>
              <a:t>hình </a:t>
            </a:r>
            <a:r>
              <a:rPr sz="1800" spc="-5" dirty="0">
                <a:latin typeface="Times New Roman"/>
                <a:cs typeface="Times New Roman"/>
              </a:rPr>
              <a:t>ảnh,... </a:t>
            </a:r>
            <a:r>
              <a:rPr sz="1800" dirty="0">
                <a:latin typeface="Times New Roman"/>
                <a:cs typeface="Times New Roman"/>
              </a:rPr>
              <a:t>tạo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 ý (nội dung) và vẻ </a:t>
            </a:r>
            <a:r>
              <a:rPr sz="1800" spc="-5" dirty="0">
                <a:latin typeface="Times New Roman"/>
                <a:cs typeface="Times New Roman"/>
              </a:rPr>
              <a:t>đẹp </a:t>
            </a:r>
            <a:r>
              <a:rPr sz="1800" dirty="0">
                <a:latin typeface="Times New Roman"/>
                <a:cs typeface="Times New Roman"/>
              </a:rPr>
              <a:t>, cái hay </a:t>
            </a:r>
            <a:r>
              <a:rPr sz="1800" spc="-5" dirty="0">
                <a:latin typeface="Times New Roman"/>
                <a:cs typeface="Times New Roman"/>
              </a:rPr>
              <a:t>(hình </a:t>
            </a:r>
            <a:r>
              <a:rPr sz="1800" dirty="0">
                <a:latin typeface="Times New Roman"/>
                <a:cs typeface="Times New Roman"/>
              </a:rPr>
              <a:t>thức) của một </a:t>
            </a:r>
            <a:r>
              <a:rPr sz="1800" spc="-5" dirty="0">
                <a:latin typeface="Times New Roman"/>
                <a:cs typeface="Times New Roman"/>
              </a:rPr>
              <a:t>câu, một đoạn </a:t>
            </a:r>
            <a:r>
              <a:rPr sz="1800" dirty="0">
                <a:latin typeface="Times New Roman"/>
                <a:cs typeface="Times New Roman"/>
              </a:rPr>
              <a:t>thơ </a:t>
            </a:r>
            <a:r>
              <a:rPr sz="1800" spc="-5" dirty="0">
                <a:latin typeface="Times New Roman"/>
                <a:cs typeface="Times New Roman"/>
              </a:rPr>
              <a:t>văn: "Không </a:t>
            </a:r>
            <a:r>
              <a:rPr sz="1800" dirty="0">
                <a:latin typeface="Times New Roman"/>
                <a:cs typeface="Times New Roman"/>
              </a:rPr>
              <a:t> 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phân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thì không 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tổng </a:t>
            </a:r>
            <a:r>
              <a:rPr sz="1800" spc="-5" dirty="0">
                <a:latin typeface="Times New Roman"/>
                <a:cs typeface="Times New Roman"/>
              </a:rPr>
              <a:t>hợp”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(F.Ăng-ghen).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Tổng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hợp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Tổng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 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phép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cộng đơn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giản.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Tổng </a:t>
            </a:r>
            <a:r>
              <a:rPr sz="1800" spc="-10" dirty="0">
                <a:latin typeface="Times New Roman"/>
                <a:cs typeface="Times New Roman"/>
              </a:rPr>
              <a:t>hợp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bằng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xác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quý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liên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hệ,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yếu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cấu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dirty="0">
                <a:latin typeface="Times New Roman"/>
                <a:cs typeface="Times New Roman"/>
              </a:rPr>
              <a:t> ấy,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 lại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nhau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dirty="0">
                <a:latin typeface="Times New Roman"/>
                <a:cs typeface="Times New Roman"/>
              </a:rPr>
              <a:t> chỉnh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cố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kết.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b="1" dirty="0">
                <a:latin typeface="Times New Roman"/>
                <a:cs typeface="Times New Roman"/>
              </a:rPr>
              <a:t>3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Giá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5" dirty="0">
                <a:latin typeface="Times New Roman"/>
                <a:cs typeface="Times New Roman"/>
              </a:rPr>
              <a:t>trị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và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nghĩa</a:t>
            </a:r>
            <a:endParaRPr sz="1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1245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- Quá trình </a:t>
            </a:r>
            <a:r>
              <a:rPr sz="1800" spc="-5" dirty="0">
                <a:latin typeface="Times New Roman"/>
                <a:cs typeface="Times New Roman"/>
              </a:rPr>
              <a:t>phân </a:t>
            </a:r>
            <a:r>
              <a:rPr sz="1800" dirty="0">
                <a:latin typeface="Times New Roman"/>
                <a:cs typeface="Times New Roman"/>
              </a:rPr>
              <a:t>tích là một quá trình tổng </a:t>
            </a:r>
            <a:r>
              <a:rPr sz="1800" spc="-5" dirty="0">
                <a:latin typeface="Times New Roman"/>
                <a:cs typeface="Times New Roman"/>
              </a:rPr>
              <a:t>hợp được </a:t>
            </a:r>
            <a:r>
              <a:rPr sz="1800" dirty="0">
                <a:latin typeface="Times New Roman"/>
                <a:cs typeface="Times New Roman"/>
              </a:rPr>
              <a:t>nâng dần </a:t>
            </a:r>
            <a:r>
              <a:rPr sz="1800" spc="-10" dirty="0">
                <a:latin typeface="Times New Roman"/>
                <a:cs typeface="Times New Roman"/>
              </a:rPr>
              <a:t>lên </a:t>
            </a:r>
            <a:r>
              <a:rPr sz="1800" dirty="0">
                <a:latin typeface="Times New Roman"/>
                <a:cs typeface="Times New Roman"/>
              </a:rPr>
              <a:t>mỗi </a:t>
            </a:r>
            <a:r>
              <a:rPr sz="1800" spc="-5" dirty="0">
                <a:latin typeface="Times New Roman"/>
                <a:cs typeface="Times New Roman"/>
              </a:rPr>
              <a:t>lúc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10" dirty="0">
                <a:latin typeface="Times New Roman"/>
                <a:cs typeface="Times New Roman"/>
              </a:rPr>
              <a:t>sâu </a:t>
            </a:r>
            <a:r>
              <a:rPr sz="1800" dirty="0">
                <a:latin typeface="Times New Roman"/>
                <a:cs typeface="Times New Roman"/>
              </a:rPr>
              <a:t>hơn,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cao hơn, </a:t>
            </a:r>
            <a:r>
              <a:rPr sz="1800" spc="5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những chi </a:t>
            </a:r>
            <a:r>
              <a:rPr sz="1800" dirty="0">
                <a:latin typeface="Times New Roman"/>
                <a:cs typeface="Times New Roman"/>
              </a:rPr>
              <a:t>tiết, bộ </a:t>
            </a:r>
            <a:r>
              <a:rPr sz="1800" spc="-5" dirty="0">
                <a:latin typeface="Times New Roman"/>
                <a:cs typeface="Times New Roman"/>
              </a:rPr>
              <a:t>phận được </a:t>
            </a:r>
            <a:r>
              <a:rPr sz="1800" dirty="0">
                <a:latin typeface="Times New Roman"/>
                <a:cs typeface="Times New Roman"/>
              </a:rPr>
              <a:t>trừu </a:t>
            </a:r>
            <a:r>
              <a:rPr sz="1800" spc="-5" dirty="0">
                <a:latin typeface="Times New Roman"/>
                <a:cs typeface="Times New Roman"/>
              </a:rPr>
              <a:t>tượng hóa, </a:t>
            </a:r>
            <a:r>
              <a:rPr sz="1800" dirty="0">
                <a:latin typeface="Times New Roman"/>
                <a:cs typeface="Times New Roman"/>
              </a:rPr>
              <a:t>khái </a:t>
            </a:r>
            <a:r>
              <a:rPr sz="1800" spc="-5" dirty="0">
                <a:latin typeface="Times New Roman"/>
                <a:cs typeface="Times New Roman"/>
              </a:rPr>
              <a:t>quát hóa. </a:t>
            </a:r>
            <a:r>
              <a:rPr sz="1800" dirty="0">
                <a:latin typeface="Times New Roman"/>
                <a:cs typeface="Times New Roman"/>
              </a:rPr>
              <a:t>Khi </a:t>
            </a:r>
            <a:r>
              <a:rPr sz="1800" spc="5" dirty="0">
                <a:latin typeface="Times New Roman"/>
                <a:cs typeface="Times New Roman"/>
              </a:rPr>
              <a:t>bắt </a:t>
            </a:r>
            <a:r>
              <a:rPr sz="1800" spc="-10" dirty="0">
                <a:latin typeface="Times New Roman"/>
                <a:cs typeface="Times New Roman"/>
              </a:rPr>
              <a:t>đầu </a:t>
            </a:r>
            <a:r>
              <a:rPr sz="1800" dirty="0">
                <a:latin typeface="Times New Roman"/>
                <a:cs typeface="Times New Roman"/>
              </a:rPr>
              <a:t>phân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tích,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nhận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niệm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chung</a:t>
            </a:r>
            <a:r>
              <a:rPr sz="1800" spc="-10" dirty="0">
                <a:latin typeface="Times New Roman"/>
                <a:cs typeface="Times New Roman"/>
              </a:rPr>
              <a:t> về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vật,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tức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ít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rồi,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sau </a:t>
            </a:r>
            <a:r>
              <a:rPr sz="1800" dirty="0">
                <a:latin typeface="Times New Roman"/>
                <a:cs typeface="Times New Roman"/>
              </a:rPr>
              <a:t>khi </a:t>
            </a:r>
            <a:r>
              <a:rPr sz="1800" spc="-5" dirty="0">
                <a:latin typeface="Times New Roman"/>
                <a:cs typeface="Times New Roman"/>
              </a:rPr>
              <a:t>tìm </a:t>
            </a:r>
            <a:r>
              <a:rPr sz="1800" dirty="0">
                <a:latin typeface="Times New Roman"/>
                <a:cs typeface="Times New Roman"/>
              </a:rPr>
              <a:t>hiểu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một bộ phận của chỉnh </a:t>
            </a:r>
            <a:r>
              <a:rPr sz="1800" spc="-5" dirty="0">
                <a:latin typeface="Times New Roman"/>
                <a:cs typeface="Times New Roman"/>
              </a:rPr>
              <a:t>thể, </a:t>
            </a:r>
            <a:r>
              <a:rPr sz="1800" dirty="0">
                <a:latin typeface="Times New Roman"/>
                <a:cs typeface="Times New Roman"/>
              </a:rPr>
              <a:t>chủ thể </a:t>
            </a:r>
            <a:r>
              <a:rPr sz="1800" spc="-5" dirty="0">
                <a:latin typeface="Times New Roman"/>
                <a:cs typeface="Times New Roman"/>
              </a:rPr>
              <a:t>nhận </a:t>
            </a:r>
            <a:r>
              <a:rPr sz="1800" dirty="0">
                <a:latin typeface="Times New Roman"/>
                <a:cs typeface="Times New Roman"/>
              </a:rPr>
              <a:t>thức đã tiến </a:t>
            </a:r>
            <a:r>
              <a:rPr sz="1800" spc="-10" dirty="0">
                <a:latin typeface="Times New Roman"/>
                <a:cs typeface="Times New Roman"/>
              </a:rPr>
              <a:t>hành </a:t>
            </a:r>
            <a:r>
              <a:rPr sz="1800" dirty="0">
                <a:latin typeface="Times New Roman"/>
                <a:cs typeface="Times New Roman"/>
              </a:rPr>
              <a:t>khái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quát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hóa,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tức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tổng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tài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liệu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phân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tích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tiên.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vậy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phân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9112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255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tích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xen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kẽ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bổ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nhau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toàn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bộ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vật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 chỉnh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thể.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endParaRPr lang="en-US" spc="-5" dirty="0">
              <a:latin typeface="Times New Roman"/>
              <a:cs typeface="Times New Roman"/>
            </a:endParaRPr>
          </a:p>
          <a:p>
            <a:pPr marL="12700" marR="8255" algn="just">
              <a:lnSpc>
                <a:spcPct val="124400"/>
              </a:lnSpc>
              <a:spcBef>
                <a:spcPts val="100"/>
              </a:spcBef>
            </a:pPr>
            <a:r>
              <a:rPr sz="1800" b="1" u="heavy" spc="-5" dirty="0" err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Ví</a:t>
            </a:r>
            <a:r>
              <a:rPr sz="1800" b="1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dụ</a:t>
            </a:r>
            <a:r>
              <a:rPr sz="1800" b="1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a: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5"/>
              </a:spcBef>
            </a:pPr>
            <a:r>
              <a:rPr sz="1800" i="1" dirty="0">
                <a:latin typeface="Times New Roman"/>
                <a:cs typeface="Times New Roman"/>
              </a:rPr>
              <a:t>(..) </a:t>
            </a:r>
            <a:r>
              <a:rPr sz="1800" i="1" spc="-5" dirty="0">
                <a:latin typeface="Times New Roman"/>
                <a:cs typeface="Times New Roman"/>
              </a:rPr>
              <a:t>"Người mẹ sinh </a:t>
            </a:r>
            <a:r>
              <a:rPr sz="1800" i="1" dirty="0">
                <a:latin typeface="Times New Roman"/>
                <a:cs typeface="Times New Roman"/>
              </a:rPr>
              <a:t>con, mang </a:t>
            </a:r>
            <a:r>
              <a:rPr sz="1800" i="1" spc="-5" dirty="0">
                <a:latin typeface="Times New Roman"/>
                <a:cs typeface="Times New Roman"/>
              </a:rPr>
              <a:t>nặng </a:t>
            </a:r>
            <a:r>
              <a:rPr sz="1800" i="1" dirty="0">
                <a:latin typeface="Times New Roman"/>
                <a:cs typeface="Times New Roman"/>
              </a:rPr>
              <a:t>đẻ đau. </a:t>
            </a:r>
            <a:r>
              <a:rPr sz="1800" i="1" spc="-5" dirty="0">
                <a:latin typeface="Times New Roman"/>
                <a:cs typeface="Times New Roman"/>
              </a:rPr>
              <a:t>Người mẹ </a:t>
            </a:r>
            <a:r>
              <a:rPr sz="1800" i="1" dirty="0">
                <a:latin typeface="Times New Roman"/>
                <a:cs typeface="Times New Roman"/>
              </a:rPr>
              <a:t>nuôi con </a:t>
            </a:r>
            <a:r>
              <a:rPr sz="1800" i="1" spc="-5" dirty="0">
                <a:latin typeface="Times New Roman"/>
                <a:cs typeface="Times New Roman"/>
              </a:rPr>
              <a:t>bằng </a:t>
            </a:r>
            <a:r>
              <a:rPr sz="1800" i="1" dirty="0">
                <a:latin typeface="Times New Roman"/>
                <a:cs typeface="Times New Roman"/>
              </a:rPr>
              <a:t>dòng </a:t>
            </a:r>
            <a:r>
              <a:rPr sz="1800" i="1" spc="-5" dirty="0">
                <a:latin typeface="Times New Roman"/>
                <a:cs typeface="Times New Roman"/>
              </a:rPr>
              <a:t>sữa </a:t>
            </a:r>
            <a:r>
              <a:rPr sz="1800" i="1" dirty="0">
                <a:latin typeface="Times New Roman"/>
                <a:cs typeface="Times New Roman"/>
              </a:rPr>
              <a:t>của mình,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bằng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tâm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huyết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của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mình,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bằng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toàn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bộ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tinh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lực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của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mình.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Ngoài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nghĩa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đối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với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Tổ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quốc,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đối </a:t>
            </a:r>
            <a:r>
              <a:rPr sz="1800" i="1" spc="-5" dirty="0">
                <a:latin typeface="Times New Roman"/>
                <a:cs typeface="Times New Roman"/>
              </a:rPr>
              <a:t>với </a:t>
            </a:r>
            <a:r>
              <a:rPr sz="1800" i="1" dirty="0">
                <a:latin typeface="Times New Roman"/>
                <a:cs typeface="Times New Roman"/>
              </a:rPr>
              <a:t>cách </a:t>
            </a:r>
            <a:r>
              <a:rPr sz="1800" i="1" spc="-5" dirty="0">
                <a:latin typeface="Times New Roman"/>
                <a:cs typeface="Times New Roman"/>
              </a:rPr>
              <a:t>mạng </a:t>
            </a:r>
            <a:r>
              <a:rPr sz="1800" i="1" dirty="0">
                <a:latin typeface="Times New Roman"/>
                <a:cs typeface="Times New Roman"/>
              </a:rPr>
              <a:t>có tình </a:t>
            </a:r>
            <a:r>
              <a:rPr sz="1800" i="1" spc="5" dirty="0">
                <a:latin typeface="Times New Roman"/>
                <a:cs typeface="Times New Roman"/>
              </a:rPr>
              <a:t>cảm </a:t>
            </a:r>
            <a:r>
              <a:rPr sz="1800" i="1" spc="-5" dirty="0">
                <a:latin typeface="Times New Roman"/>
                <a:cs typeface="Times New Roman"/>
              </a:rPr>
              <a:t>thiêng </a:t>
            </a:r>
            <a:r>
              <a:rPr sz="1800" i="1" dirty="0">
                <a:latin typeface="Times New Roman"/>
                <a:cs typeface="Times New Roman"/>
              </a:rPr>
              <a:t>liêng nào hơn tình </a:t>
            </a:r>
            <a:r>
              <a:rPr sz="1800" i="1" spc="5" dirty="0">
                <a:latin typeface="Times New Roman"/>
                <a:cs typeface="Times New Roman"/>
              </a:rPr>
              <a:t>cảm </a:t>
            </a:r>
            <a:r>
              <a:rPr sz="1800" i="1" spc="-5" dirty="0">
                <a:latin typeface="Times New Roman"/>
                <a:cs typeface="Times New Roman"/>
              </a:rPr>
              <a:t>mẹ </a:t>
            </a:r>
            <a:r>
              <a:rPr sz="1800" i="1" dirty="0">
                <a:latin typeface="Times New Roman"/>
                <a:cs typeface="Times New Roman"/>
              </a:rPr>
              <a:t>con? Có </a:t>
            </a:r>
            <a:r>
              <a:rPr sz="1800" i="1" spc="-5" dirty="0">
                <a:latin typeface="Times New Roman"/>
                <a:cs typeface="Times New Roman"/>
              </a:rPr>
              <a:t>sự </a:t>
            </a:r>
            <a:r>
              <a:rPr sz="1800" i="1" spc="-10" dirty="0">
                <a:latin typeface="Times New Roman"/>
                <a:cs typeface="Times New Roman"/>
              </a:rPr>
              <a:t>hi sinh </a:t>
            </a:r>
            <a:r>
              <a:rPr sz="1800" i="1" dirty="0">
                <a:latin typeface="Times New Roman"/>
                <a:cs typeface="Times New Roman"/>
              </a:rPr>
              <a:t>tận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tụy nào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bằng </a:t>
            </a:r>
            <a:r>
              <a:rPr sz="1800" i="1" spc="-5" dirty="0">
                <a:latin typeface="Times New Roman"/>
                <a:cs typeface="Times New Roman"/>
              </a:rPr>
              <a:t>sự </a:t>
            </a:r>
            <a:r>
              <a:rPr sz="1800" i="1" dirty="0">
                <a:latin typeface="Times New Roman"/>
                <a:cs typeface="Times New Roman"/>
              </a:rPr>
              <a:t>hi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sinh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tận</a:t>
            </a:r>
            <a:r>
              <a:rPr sz="1800" i="1" spc="-5" dirty="0">
                <a:latin typeface="Times New Roman"/>
                <a:cs typeface="Times New Roman"/>
              </a:rPr>
              <a:t> tụy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của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 </a:t>
            </a:r>
            <a:r>
              <a:rPr sz="1800" i="1" dirty="0">
                <a:latin typeface="Times New Roman"/>
                <a:cs typeface="Times New Roman"/>
              </a:rPr>
              <a:t>đối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với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con?</a:t>
            </a:r>
            <a:endParaRPr sz="1800" dirty="0">
              <a:latin typeface="Times New Roman"/>
              <a:cs typeface="Times New Roman"/>
            </a:endParaRPr>
          </a:p>
          <a:p>
            <a:pPr marL="12700" marR="5715" indent="344170" algn="just">
              <a:lnSpc>
                <a:spcPct val="124600"/>
              </a:lnSpc>
              <a:spcBef>
                <a:spcPts val="5"/>
              </a:spcBef>
            </a:pPr>
            <a:r>
              <a:rPr sz="1800" i="1" spc="-5" dirty="0">
                <a:latin typeface="Times New Roman"/>
                <a:cs typeface="Times New Roman"/>
              </a:rPr>
              <a:t>"Dạy </a:t>
            </a:r>
            <a:r>
              <a:rPr sz="1800" i="1" dirty="0">
                <a:latin typeface="Times New Roman"/>
                <a:cs typeface="Times New Roman"/>
              </a:rPr>
              <a:t>con từ thuở còn thơ", </a:t>
            </a:r>
            <a:r>
              <a:rPr sz="1800" i="1" spc="-5" dirty="0">
                <a:latin typeface="Times New Roman"/>
                <a:cs typeface="Times New Roman"/>
              </a:rPr>
              <a:t>đứa trẻ </a:t>
            </a:r>
            <a:r>
              <a:rPr sz="1800" i="1" dirty="0">
                <a:latin typeface="Times New Roman"/>
                <a:cs typeface="Times New Roman"/>
              </a:rPr>
              <a:t>tiếp thu </a:t>
            </a:r>
            <a:r>
              <a:rPr sz="1800" i="1" spc="-5" dirty="0">
                <a:latin typeface="Times New Roman"/>
                <a:cs typeface="Times New Roman"/>
              </a:rPr>
              <a:t>văn </a:t>
            </a:r>
            <a:r>
              <a:rPr sz="1800" i="1" dirty="0">
                <a:latin typeface="Times New Roman"/>
                <a:cs typeface="Times New Roman"/>
              </a:rPr>
              <a:t>hóa loài </a:t>
            </a:r>
            <a:r>
              <a:rPr sz="1800" i="1" spc="-5" dirty="0">
                <a:latin typeface="Times New Roman"/>
                <a:cs typeface="Times New Roman"/>
              </a:rPr>
              <a:t>người, </a:t>
            </a:r>
            <a:r>
              <a:rPr sz="1800" i="1" dirty="0">
                <a:latin typeface="Times New Roman"/>
                <a:cs typeface="Times New Roman"/>
              </a:rPr>
              <a:t>đầu tiên </a:t>
            </a:r>
            <a:r>
              <a:rPr sz="1800" i="1" spc="-5" dirty="0">
                <a:latin typeface="Times New Roman"/>
                <a:cs typeface="Times New Roman"/>
              </a:rPr>
              <a:t>chính </a:t>
            </a:r>
            <a:r>
              <a:rPr sz="1800" i="1" dirty="0">
                <a:latin typeface="Times New Roman"/>
                <a:cs typeface="Times New Roman"/>
              </a:rPr>
              <a:t>là qua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 </a:t>
            </a:r>
            <a:r>
              <a:rPr sz="1800" i="1" spc="-10" dirty="0">
                <a:latin typeface="Times New Roman"/>
                <a:cs typeface="Times New Roman"/>
              </a:rPr>
              <a:t>mẹ, </a:t>
            </a:r>
            <a:r>
              <a:rPr sz="1800" i="1" dirty="0">
                <a:latin typeface="Times New Roman"/>
                <a:cs typeface="Times New Roman"/>
              </a:rPr>
              <a:t>từng giây, từng </a:t>
            </a:r>
            <a:r>
              <a:rPr sz="1800" i="1" spc="-5" dirty="0">
                <a:latin typeface="Times New Roman"/>
                <a:cs typeface="Times New Roman"/>
              </a:rPr>
              <a:t>phút, </a:t>
            </a:r>
            <a:r>
              <a:rPr sz="1800" i="1" dirty="0">
                <a:latin typeface="Times New Roman"/>
                <a:cs typeface="Times New Roman"/>
              </a:rPr>
              <a:t>người </a:t>
            </a:r>
            <a:r>
              <a:rPr sz="1800" i="1" spc="-5" dirty="0">
                <a:latin typeface="Times New Roman"/>
                <a:cs typeface="Times New Roman"/>
              </a:rPr>
              <a:t>mẹ truyền </a:t>
            </a:r>
            <a:r>
              <a:rPr sz="1800" i="1" dirty="0">
                <a:latin typeface="Times New Roman"/>
                <a:cs typeface="Times New Roman"/>
              </a:rPr>
              <a:t>cho con những tình cảm, những ý nghĩ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 mình, </a:t>
            </a:r>
            <a:r>
              <a:rPr sz="1800" i="1" spc="-5" dirty="0">
                <a:latin typeface="Times New Roman"/>
                <a:cs typeface="Times New Roman"/>
              </a:rPr>
              <a:t>những </a:t>
            </a:r>
            <a:r>
              <a:rPr sz="1800" i="1" dirty="0">
                <a:latin typeface="Times New Roman"/>
                <a:cs typeface="Times New Roman"/>
              </a:rPr>
              <a:t>điều mình </a:t>
            </a:r>
            <a:r>
              <a:rPr sz="1800" i="1" spc="-5" dirty="0">
                <a:latin typeface="Times New Roman"/>
                <a:cs typeface="Times New Roman"/>
              </a:rPr>
              <a:t>từng trải </a:t>
            </a:r>
            <a:r>
              <a:rPr sz="1800" i="1" dirty="0">
                <a:latin typeface="Times New Roman"/>
                <a:cs typeface="Times New Roman"/>
              </a:rPr>
              <a:t>trong </a:t>
            </a:r>
            <a:r>
              <a:rPr sz="1800" i="1" spc="-5" dirty="0">
                <a:latin typeface="Times New Roman"/>
                <a:cs typeface="Times New Roman"/>
              </a:rPr>
              <a:t>cuộc sống. </a:t>
            </a:r>
            <a:r>
              <a:rPr sz="1800" i="1" dirty="0">
                <a:latin typeface="Times New Roman"/>
                <a:cs typeface="Times New Roman"/>
              </a:rPr>
              <a:t>Mỗi lời nói, mỗi nụ </a:t>
            </a:r>
            <a:r>
              <a:rPr sz="1800" i="1" spc="-5" dirty="0">
                <a:latin typeface="Times New Roman"/>
                <a:cs typeface="Times New Roman"/>
              </a:rPr>
              <a:t>cười, mỗi </a:t>
            </a:r>
            <a:r>
              <a:rPr sz="1800" i="1" spc="-10" dirty="0">
                <a:latin typeface="Times New Roman"/>
                <a:cs typeface="Times New Roman"/>
              </a:rPr>
              <a:t>nét </a:t>
            </a:r>
            <a:r>
              <a:rPr sz="1800" i="1" spc="-5" dirty="0">
                <a:latin typeface="Times New Roman"/>
                <a:cs typeface="Times New Roman"/>
              </a:rPr>
              <a:t> mặt </a:t>
            </a:r>
            <a:r>
              <a:rPr sz="1800" i="1" dirty="0">
                <a:latin typeface="Times New Roman"/>
                <a:cs typeface="Times New Roman"/>
              </a:rPr>
              <a:t>buồn </a:t>
            </a:r>
            <a:r>
              <a:rPr sz="1800" i="1" spc="-5" dirty="0">
                <a:latin typeface="Times New Roman"/>
                <a:cs typeface="Times New Roman"/>
              </a:rPr>
              <a:t>hay vui </a:t>
            </a:r>
            <a:r>
              <a:rPr sz="1800" i="1" dirty="0">
                <a:latin typeface="Times New Roman"/>
                <a:cs typeface="Times New Roman"/>
              </a:rPr>
              <a:t>của </a:t>
            </a:r>
            <a:r>
              <a:rPr sz="1800" i="1" spc="-5" dirty="0">
                <a:latin typeface="Times New Roman"/>
                <a:cs typeface="Times New Roman"/>
              </a:rPr>
              <a:t>người mẹ </a:t>
            </a:r>
            <a:r>
              <a:rPr sz="1800" i="1" dirty="0">
                <a:latin typeface="Times New Roman"/>
                <a:cs typeface="Times New Roman"/>
              </a:rPr>
              <a:t>đều in </a:t>
            </a:r>
            <a:r>
              <a:rPr sz="1800" i="1" spc="-5" dirty="0">
                <a:latin typeface="Times New Roman"/>
                <a:cs typeface="Times New Roman"/>
              </a:rPr>
              <a:t>sâu </a:t>
            </a:r>
            <a:r>
              <a:rPr sz="1800" i="1" dirty="0">
                <a:latin typeface="Times New Roman"/>
                <a:cs typeface="Times New Roman"/>
              </a:rPr>
              <a:t>vào </a:t>
            </a:r>
            <a:r>
              <a:rPr sz="1800" i="1" spc="-5" dirty="0">
                <a:latin typeface="Times New Roman"/>
                <a:cs typeface="Times New Roman"/>
              </a:rPr>
              <a:t>tâm </a:t>
            </a:r>
            <a:r>
              <a:rPr sz="1800" i="1" dirty="0">
                <a:latin typeface="Times New Roman"/>
                <a:cs typeface="Times New Roman"/>
              </a:rPr>
              <a:t>hồn đứa </a:t>
            </a:r>
            <a:r>
              <a:rPr sz="1800" i="1" spc="-5" dirty="0">
                <a:latin typeface="Times New Roman"/>
                <a:cs typeface="Times New Roman"/>
              </a:rPr>
              <a:t>trẻ </a:t>
            </a:r>
            <a:r>
              <a:rPr sz="1800" i="1" dirty="0">
                <a:latin typeface="Times New Roman"/>
                <a:cs typeface="Times New Roman"/>
              </a:rPr>
              <a:t>những ấn tượng </a:t>
            </a:r>
            <a:r>
              <a:rPr sz="1800" i="1" spc="-5" dirty="0">
                <a:latin typeface="Times New Roman"/>
                <a:cs typeface="Times New Roman"/>
              </a:rPr>
              <a:t>mà </a:t>
            </a:r>
            <a:r>
              <a:rPr sz="1800" i="1" dirty="0">
                <a:latin typeface="Times New Roman"/>
                <a:cs typeface="Times New Roman"/>
              </a:rPr>
              <a:t>đứa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trẻ </a:t>
            </a:r>
            <a:r>
              <a:rPr sz="1800" i="1" dirty="0">
                <a:latin typeface="Times New Roman"/>
                <a:cs typeface="Times New Roman"/>
              </a:rPr>
              <a:t>giữ </a:t>
            </a:r>
            <a:r>
              <a:rPr sz="1800" i="1" spc="-5" dirty="0">
                <a:latin typeface="Times New Roman"/>
                <a:cs typeface="Times New Roman"/>
              </a:rPr>
              <a:t>mãi trong suốt </a:t>
            </a:r>
            <a:r>
              <a:rPr sz="1800" i="1" dirty="0">
                <a:latin typeface="Times New Roman"/>
                <a:cs typeface="Times New Roman"/>
              </a:rPr>
              <a:t>cuộc </a:t>
            </a:r>
            <a:r>
              <a:rPr sz="1800" i="1" spc="-5" dirty="0">
                <a:latin typeface="Times New Roman"/>
                <a:cs typeface="Times New Roman"/>
              </a:rPr>
              <a:t>đời. Dạy </a:t>
            </a:r>
            <a:r>
              <a:rPr sz="1800" i="1" dirty="0">
                <a:latin typeface="Times New Roman"/>
                <a:cs typeface="Times New Roman"/>
              </a:rPr>
              <a:t>con </a:t>
            </a:r>
            <a:r>
              <a:rPr sz="1800" i="1" spc="-5" dirty="0">
                <a:latin typeface="Times New Roman"/>
                <a:cs typeface="Times New Roman"/>
              </a:rPr>
              <a:t>biết nói, </a:t>
            </a:r>
            <a:r>
              <a:rPr sz="1800" i="1" dirty="0">
                <a:latin typeface="Times New Roman"/>
                <a:cs typeface="Times New Roman"/>
              </a:rPr>
              <a:t>biết cười, </a:t>
            </a:r>
            <a:r>
              <a:rPr sz="1800" i="1" spc="-5" dirty="0">
                <a:latin typeface="Times New Roman"/>
                <a:cs typeface="Times New Roman"/>
              </a:rPr>
              <a:t>ru </a:t>
            </a:r>
            <a:r>
              <a:rPr sz="1800" i="1" dirty="0">
                <a:latin typeface="Times New Roman"/>
                <a:cs typeface="Times New Roman"/>
              </a:rPr>
              <a:t>con bằng điệu </a:t>
            </a:r>
            <a:r>
              <a:rPr sz="1800" i="1" spc="-5" dirty="0">
                <a:latin typeface="Times New Roman"/>
                <a:cs typeface="Times New Roman"/>
              </a:rPr>
              <a:t>hát </a:t>
            </a:r>
            <a:r>
              <a:rPr sz="1800" i="1" dirty="0">
                <a:latin typeface="Times New Roman"/>
                <a:cs typeface="Times New Roman"/>
              </a:rPr>
              <a:t>đầy ý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nghĩa,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khuyên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bảo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những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lẽ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phải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điều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hay,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v.v...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chính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bằng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cách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đó,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người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mẹ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đã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góp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phần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giữ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gìn</a:t>
            </a:r>
            <a:r>
              <a:rPr sz="1800" i="1" dirty="0">
                <a:latin typeface="Times New Roman"/>
                <a:cs typeface="Times New Roman"/>
              </a:rPr>
              <a:t> và </a:t>
            </a:r>
            <a:r>
              <a:rPr sz="1800" i="1" spc="-10" dirty="0">
                <a:latin typeface="Times New Roman"/>
                <a:cs typeface="Times New Roman"/>
              </a:rPr>
              <a:t>lưu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truyền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văn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hóa</a:t>
            </a:r>
            <a:r>
              <a:rPr sz="1800" i="1" dirty="0">
                <a:latin typeface="Times New Roman"/>
                <a:cs typeface="Times New Roman"/>
              </a:rPr>
              <a:t> dân </a:t>
            </a:r>
            <a:r>
              <a:rPr sz="1800" i="1" spc="-5" dirty="0">
                <a:latin typeface="Times New Roman"/>
                <a:cs typeface="Times New Roman"/>
              </a:rPr>
              <a:t>tộc</a:t>
            </a:r>
            <a:r>
              <a:rPr sz="1800" i="1" dirty="0">
                <a:latin typeface="Times New Roman"/>
                <a:cs typeface="Times New Roman"/>
              </a:rPr>
              <a:t> từ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đời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này sang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5"/>
              </a:spcBef>
            </a:pPr>
            <a:r>
              <a:rPr sz="1800" i="1" spc="-5" dirty="0">
                <a:latin typeface="Times New Roman"/>
                <a:cs typeface="Times New Roman"/>
              </a:rPr>
              <a:t>đời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khác.</a:t>
            </a:r>
            <a:endParaRPr sz="1800" dirty="0">
              <a:latin typeface="Times New Roman"/>
              <a:cs typeface="Times New Roman"/>
            </a:endParaRPr>
          </a:p>
          <a:p>
            <a:pPr marL="12700" marR="6350" indent="458470" algn="just">
              <a:lnSpc>
                <a:spcPts val="2700"/>
              </a:lnSpc>
              <a:spcBef>
                <a:spcPts val="85"/>
              </a:spcBef>
            </a:pPr>
            <a:r>
              <a:rPr sz="1800" i="1" dirty="0">
                <a:latin typeface="Times New Roman"/>
                <a:cs typeface="Times New Roman"/>
              </a:rPr>
              <a:t>Không có </a:t>
            </a:r>
            <a:r>
              <a:rPr sz="1800" i="1" spc="-10" dirty="0">
                <a:latin typeface="Times New Roman"/>
                <a:cs typeface="Times New Roman"/>
              </a:rPr>
              <a:t>sự </a:t>
            </a:r>
            <a:r>
              <a:rPr sz="1800" i="1" dirty="0">
                <a:latin typeface="Times New Roman"/>
                <a:cs typeface="Times New Roman"/>
              </a:rPr>
              <a:t>đánh giá nào chính xác </a:t>
            </a:r>
            <a:r>
              <a:rPr sz="1800" i="1" spc="-5" dirty="0">
                <a:latin typeface="Times New Roman"/>
                <a:cs typeface="Times New Roman"/>
              </a:rPr>
              <a:t>hơn, </a:t>
            </a:r>
            <a:r>
              <a:rPr sz="1800" i="1" spc="5" dirty="0">
                <a:latin typeface="Times New Roman"/>
                <a:cs typeface="Times New Roman"/>
              </a:rPr>
              <a:t>đầy </a:t>
            </a:r>
            <a:r>
              <a:rPr sz="1800" i="1" dirty="0">
                <a:latin typeface="Times New Roman"/>
                <a:cs typeface="Times New Roman"/>
              </a:rPr>
              <a:t>đủ hơn </a:t>
            </a:r>
            <a:r>
              <a:rPr sz="1800" i="1" spc="-5" dirty="0">
                <a:latin typeface="Times New Roman"/>
                <a:cs typeface="Times New Roman"/>
              </a:rPr>
              <a:t>sự đánh </a:t>
            </a:r>
            <a:r>
              <a:rPr sz="1800" i="1" dirty="0">
                <a:latin typeface="Times New Roman"/>
                <a:cs typeface="Times New Roman"/>
              </a:rPr>
              <a:t>giá </a:t>
            </a:r>
            <a:r>
              <a:rPr sz="1800" i="1" spc="-5" dirty="0">
                <a:latin typeface="Times New Roman"/>
                <a:cs typeface="Times New Roman"/>
              </a:rPr>
              <a:t>sau </a:t>
            </a:r>
            <a:r>
              <a:rPr sz="1800" i="1" dirty="0">
                <a:latin typeface="Times New Roman"/>
                <a:cs typeface="Times New Roman"/>
              </a:rPr>
              <a:t>đây </a:t>
            </a:r>
            <a:r>
              <a:rPr sz="1800" i="1" spc="5" dirty="0">
                <a:latin typeface="Times New Roman"/>
                <a:cs typeface="Times New Roman"/>
              </a:rPr>
              <a:t>của </a:t>
            </a:r>
            <a:r>
              <a:rPr sz="1800" i="1" spc="-5" dirty="0">
                <a:latin typeface="Times New Roman"/>
                <a:cs typeface="Times New Roman"/>
              </a:rPr>
              <a:t>Hồ 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Chủ</a:t>
            </a:r>
            <a:r>
              <a:rPr sz="1800" i="1" dirty="0">
                <a:latin typeface="Times New Roman"/>
                <a:cs typeface="Times New Roman"/>
              </a:rPr>
              <a:t> tịch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đối</a:t>
            </a:r>
            <a:r>
              <a:rPr sz="1800" i="1" dirty="0">
                <a:latin typeface="Times New Roman"/>
                <a:cs typeface="Times New Roman"/>
              </a:rPr>
              <a:t> với công lao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người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mẹ:</a:t>
            </a:r>
            <a:r>
              <a:rPr sz="1800" i="1" dirty="0">
                <a:latin typeface="Times New Roman"/>
                <a:cs typeface="Times New Roman"/>
              </a:rPr>
              <a:t> "Nhân dân</a:t>
            </a:r>
            <a:r>
              <a:rPr sz="1800" i="1" spc="-5" dirty="0">
                <a:latin typeface="Times New Roman"/>
                <a:cs typeface="Times New Roman"/>
              </a:rPr>
              <a:t> ta</a:t>
            </a:r>
            <a:r>
              <a:rPr sz="1800" i="1" dirty="0">
                <a:latin typeface="Times New Roman"/>
                <a:cs typeface="Times New Roman"/>
              </a:rPr>
              <a:t> rất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biết ơn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các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bà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mẹ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 hai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miền </a:t>
            </a:r>
            <a:r>
              <a:rPr sz="1800" i="1" dirty="0">
                <a:latin typeface="Times New Roman"/>
                <a:cs typeface="Times New Roman"/>
              </a:rPr>
              <a:t>Nam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i="1" dirty="0">
                <a:latin typeface="Times New Roman"/>
                <a:cs typeface="Times New Roman"/>
              </a:rPr>
              <a:t>Bắc đã </a:t>
            </a:r>
            <a:r>
              <a:rPr sz="1800" i="1" spc="-5" dirty="0">
                <a:latin typeface="Times New Roman"/>
                <a:cs typeface="Times New Roman"/>
              </a:rPr>
              <a:t>sinh đẻ </a:t>
            </a:r>
            <a:r>
              <a:rPr sz="1800" i="1" dirty="0">
                <a:latin typeface="Times New Roman"/>
                <a:cs typeface="Times New Roman"/>
              </a:rPr>
              <a:t>và nuôi dạy </a:t>
            </a:r>
            <a:r>
              <a:rPr sz="1800" i="1" spc="-5" dirty="0">
                <a:latin typeface="Times New Roman"/>
                <a:cs typeface="Times New Roman"/>
              </a:rPr>
              <a:t>những </a:t>
            </a:r>
            <a:r>
              <a:rPr sz="1800" i="1" dirty="0">
                <a:latin typeface="Times New Roman"/>
                <a:cs typeface="Times New Roman"/>
              </a:rPr>
              <a:t>thế hệ anh </a:t>
            </a:r>
            <a:r>
              <a:rPr sz="1800" i="1" spc="-5" dirty="0">
                <a:latin typeface="Times New Roman"/>
                <a:cs typeface="Times New Roman"/>
              </a:rPr>
              <a:t>hùng </a:t>
            </a:r>
            <a:r>
              <a:rPr sz="1800" i="1" dirty="0">
                <a:latin typeface="Times New Roman"/>
                <a:cs typeface="Times New Roman"/>
              </a:rPr>
              <a:t>của </a:t>
            </a:r>
            <a:r>
              <a:rPr sz="1800" i="1" spc="-5" dirty="0">
                <a:latin typeface="Times New Roman"/>
                <a:cs typeface="Times New Roman"/>
              </a:rPr>
              <a:t>nước ta. Tổ quốc </a:t>
            </a:r>
            <a:r>
              <a:rPr sz="1800" i="1" dirty="0">
                <a:latin typeface="Times New Roman"/>
                <a:cs typeface="Times New Roman"/>
              </a:rPr>
              <a:t>Việt Nam có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những </a:t>
            </a:r>
            <a:r>
              <a:rPr sz="1800" i="1" spc="-5" dirty="0">
                <a:latin typeface="Times New Roman"/>
                <a:cs typeface="Times New Roman"/>
              </a:rPr>
              <a:t>người con </a:t>
            </a:r>
            <a:r>
              <a:rPr sz="1800" i="1" dirty="0">
                <a:latin typeface="Times New Roman"/>
                <a:cs typeface="Times New Roman"/>
              </a:rPr>
              <a:t>anh hùng là </a:t>
            </a:r>
            <a:r>
              <a:rPr sz="1800" i="1" spc="-5" dirty="0">
                <a:latin typeface="Times New Roman"/>
                <a:cs typeface="Times New Roman"/>
              </a:rPr>
              <a:t>nhờ </a:t>
            </a:r>
            <a:r>
              <a:rPr sz="1800" i="1" dirty="0">
                <a:latin typeface="Times New Roman"/>
                <a:cs typeface="Times New Roman"/>
              </a:rPr>
              <a:t>công sinh </a:t>
            </a:r>
            <a:r>
              <a:rPr sz="1800" i="1" spc="-5" dirty="0">
                <a:latin typeface="Times New Roman"/>
                <a:cs typeface="Times New Roman"/>
              </a:rPr>
              <a:t>thành </a:t>
            </a:r>
            <a:r>
              <a:rPr sz="1800" i="1" dirty="0">
                <a:latin typeface="Times New Roman"/>
                <a:cs typeface="Times New Roman"/>
              </a:rPr>
              <a:t>của những </a:t>
            </a:r>
            <a:r>
              <a:rPr sz="1800" i="1" spc="-5" dirty="0">
                <a:latin typeface="Times New Roman"/>
                <a:cs typeface="Times New Roman"/>
              </a:rPr>
              <a:t>người mẹ </a:t>
            </a:r>
            <a:r>
              <a:rPr sz="1800" i="1" dirty="0">
                <a:latin typeface="Times New Roman"/>
                <a:cs typeface="Times New Roman"/>
              </a:rPr>
              <a:t>anh </a:t>
            </a:r>
            <a:r>
              <a:rPr sz="1800" i="1" spc="-5" dirty="0">
                <a:latin typeface="Times New Roman"/>
                <a:cs typeface="Times New Roman"/>
              </a:rPr>
              <a:t>hùng, bất </a:t>
            </a:r>
            <a:r>
              <a:rPr sz="1800" i="1" dirty="0">
                <a:latin typeface="Times New Roman"/>
                <a:cs typeface="Times New Roman"/>
              </a:rPr>
              <a:t> khuất,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trung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hậu,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đảm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đang.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Chính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những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người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mẹ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Việt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Nam,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từ</a:t>
            </a:r>
            <a:r>
              <a:rPr sz="1800" i="1" spc="-5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bao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thế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kỉ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nay,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đã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truyền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lại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chúng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khí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phách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Bà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Trưng,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Bà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Triệu,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đức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tính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cần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cù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lao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động,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lòng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thương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nước, </a:t>
            </a:r>
            <a:r>
              <a:rPr sz="1800" i="1" dirty="0">
                <a:latin typeface="Times New Roman"/>
                <a:cs typeface="Times New Roman"/>
              </a:rPr>
              <a:t>thương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nhà.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Chúng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quyền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tự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hào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chính</a:t>
            </a:r>
            <a:r>
              <a:rPr sz="1800" i="1" dirty="0">
                <a:latin typeface="Times New Roman"/>
                <a:cs typeface="Times New Roman"/>
              </a:rPr>
              <a:t> đáng về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những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bà </a:t>
            </a:r>
            <a:r>
              <a:rPr sz="1800" i="1" spc="-5" dirty="0">
                <a:latin typeface="Times New Roman"/>
                <a:cs typeface="Times New Roman"/>
              </a:rPr>
              <a:t>mẹ Việt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Nam".</a:t>
            </a:r>
            <a:endParaRPr sz="1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Lê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Duẩn</a:t>
            </a:r>
          </a:p>
          <a:p>
            <a:pPr marL="2181225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(Cách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</a:t>
            </a:r>
            <a:r>
              <a:rPr sz="1800" spc="-5" dirty="0">
                <a:latin typeface="Times New Roman"/>
                <a:cs typeface="Times New Roman"/>
              </a:rPr>
              <a:t> hội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5" dirty="0">
                <a:latin typeface="Times New Roman"/>
                <a:cs typeface="Times New Roman"/>
              </a:rPr>
              <a:t> Việt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Nam)</a:t>
            </a: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*</a:t>
            </a:r>
            <a:r>
              <a:rPr sz="1800" b="1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Nhận</a:t>
            </a:r>
            <a:r>
              <a:rPr sz="1800" b="1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xét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ts val="2690"/>
              </a:lnSpc>
              <a:spcBef>
                <a:spcPts val="175"/>
              </a:spcBef>
            </a:pPr>
            <a:r>
              <a:rPr sz="1800" dirty="0">
                <a:latin typeface="Times New Roman"/>
                <a:cs typeface="Times New Roman"/>
              </a:rPr>
              <a:t>- </a:t>
            </a:r>
            <a:r>
              <a:rPr sz="1800" spc="-5" dirty="0">
                <a:latin typeface="Times New Roman"/>
                <a:cs typeface="Times New Roman"/>
              </a:rPr>
              <a:t>Phần trích </a:t>
            </a:r>
            <a:r>
              <a:rPr sz="1800" dirty="0">
                <a:latin typeface="Times New Roman"/>
                <a:cs typeface="Times New Roman"/>
              </a:rPr>
              <a:t>trên đây có 3 đoạn văn. Tác </a:t>
            </a:r>
            <a:r>
              <a:rPr sz="1800" spc="-5" dirty="0">
                <a:latin typeface="Times New Roman"/>
                <a:cs typeface="Times New Roman"/>
              </a:rPr>
              <a:t>giả vận </a:t>
            </a:r>
            <a:r>
              <a:rPr sz="1800" dirty="0">
                <a:latin typeface="Times New Roman"/>
                <a:cs typeface="Times New Roman"/>
              </a:rPr>
              <a:t>dụng </a:t>
            </a:r>
            <a:r>
              <a:rPr sz="1800" spc="-5" dirty="0">
                <a:latin typeface="Times New Roman"/>
                <a:cs typeface="Times New Roman"/>
              </a:rPr>
              <a:t>thao </a:t>
            </a:r>
            <a:r>
              <a:rPr sz="1800" dirty="0">
                <a:latin typeface="Times New Roman"/>
                <a:cs typeface="Times New Roman"/>
              </a:rPr>
              <a:t>tác </a:t>
            </a:r>
            <a:r>
              <a:rPr sz="1800" spc="-5" dirty="0">
                <a:latin typeface="Times New Roman"/>
                <a:cs typeface="Times New Roman"/>
              </a:rPr>
              <a:t>phân tích </a:t>
            </a:r>
            <a:r>
              <a:rPr sz="1800" dirty="0">
                <a:latin typeface="Times New Roman"/>
                <a:cs typeface="Times New Roman"/>
              </a:rPr>
              <a:t>- tổng </a:t>
            </a:r>
            <a:r>
              <a:rPr sz="1800" spc="-10" dirty="0">
                <a:latin typeface="Times New Roman"/>
                <a:cs typeface="Times New Roman"/>
              </a:rPr>
              <a:t>hợp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 chặt </a:t>
            </a:r>
            <a:r>
              <a:rPr sz="1800" spc="-5" dirty="0">
                <a:latin typeface="Times New Roman"/>
                <a:cs typeface="Times New Roman"/>
              </a:rPr>
              <a:t>chẽ </a:t>
            </a:r>
            <a:r>
              <a:rPr sz="1800" spc="-10" dirty="0">
                <a:latin typeface="Times New Roman"/>
                <a:cs typeface="Times New Roman"/>
              </a:rPr>
              <a:t>tạo </a:t>
            </a:r>
            <a:r>
              <a:rPr sz="1800" dirty="0">
                <a:latin typeface="Times New Roman"/>
                <a:cs typeface="Times New Roman"/>
              </a:rPr>
              <a:t>nên </a:t>
            </a:r>
            <a:r>
              <a:rPr sz="1800" spc="-5" dirty="0">
                <a:latin typeface="Times New Roman"/>
                <a:cs typeface="Times New Roman"/>
              </a:rPr>
              <a:t>tính </a:t>
            </a:r>
            <a:r>
              <a:rPr sz="1800" dirty="0">
                <a:latin typeface="Times New Roman"/>
                <a:cs typeface="Times New Roman"/>
              </a:rPr>
              <a:t>hùng biện, </a:t>
            </a:r>
            <a:r>
              <a:rPr sz="1800" spc="-5" dirty="0">
                <a:latin typeface="Times New Roman"/>
                <a:cs typeface="Times New Roman"/>
              </a:rPr>
              <a:t>khúc </a:t>
            </a:r>
            <a:r>
              <a:rPr sz="1800" dirty="0">
                <a:latin typeface="Times New Roman"/>
                <a:cs typeface="Times New Roman"/>
              </a:rPr>
              <a:t>chiết đầy </a:t>
            </a:r>
            <a:r>
              <a:rPr sz="1800" spc="-5" dirty="0">
                <a:latin typeface="Times New Roman"/>
                <a:cs typeface="Times New Roman"/>
              </a:rPr>
              <a:t>thuyết phục. Đoạn </a:t>
            </a:r>
            <a:r>
              <a:rPr sz="1800" dirty="0">
                <a:latin typeface="Times New Roman"/>
                <a:cs typeface="Times New Roman"/>
              </a:rPr>
              <a:t>văn </a:t>
            </a:r>
            <a:r>
              <a:rPr sz="1800" spc="-5" dirty="0">
                <a:latin typeface="Times New Roman"/>
                <a:cs typeface="Times New Roman"/>
              </a:rPr>
              <a:t>nào cũng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phân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tích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hợp;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càng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thì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ở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mức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sắc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rộng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khái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quát</a:t>
            </a: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800" dirty="0">
                <a:latin typeface="Times New Roman"/>
                <a:cs typeface="Times New Roman"/>
              </a:rPr>
              <a:t>hơn:</a:t>
            </a:r>
          </a:p>
          <a:p>
            <a:pPr marL="12700" marR="6350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1,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phân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tích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lao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rồi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khẳng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định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mẹ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cùng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thiêng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liêng,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hi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tận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tụy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mẹ</a:t>
            </a:r>
            <a:r>
              <a:rPr sz="1800" spc="-5" dirty="0">
                <a:latin typeface="Times New Roman"/>
                <a:cs typeface="Times New Roman"/>
              </a:rPr>
              <a:t> rất</a:t>
            </a:r>
            <a:r>
              <a:rPr sz="1800" dirty="0">
                <a:latin typeface="Times New Roman"/>
                <a:cs typeface="Times New Roman"/>
              </a:rPr>
              <a:t> to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lớn.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2,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tích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dạy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bảo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“đứa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hóa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loài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đầu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tiên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mẹ”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mẹ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góp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gìn giữ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dirty="0">
                <a:latin typeface="Times New Roman"/>
                <a:cs typeface="Times New Roman"/>
              </a:rPr>
              <a:t> lưu</a:t>
            </a:r>
            <a:r>
              <a:rPr sz="1800" spc="-5" dirty="0">
                <a:latin typeface="Times New Roman"/>
                <a:cs typeface="Times New Roman"/>
              </a:rPr>
              <a:t> truyền</a:t>
            </a:r>
            <a:r>
              <a:rPr sz="1800" dirty="0">
                <a:latin typeface="Times New Roman"/>
                <a:cs typeface="Times New Roman"/>
              </a:rPr>
              <a:t> văn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hóa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dân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tộc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" dirty="0">
                <a:latin typeface="Times New Roman"/>
                <a:cs typeface="Times New Roman"/>
              </a:rPr>
              <a:t> đời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sang </a:t>
            </a:r>
            <a:r>
              <a:rPr sz="1800" dirty="0">
                <a:latin typeface="Times New Roman"/>
                <a:cs typeface="Times New Roman"/>
              </a:rPr>
              <a:t>đời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khác”.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715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Đoạn </a:t>
            </a:r>
            <a:r>
              <a:rPr sz="1800" dirty="0">
                <a:latin typeface="Times New Roman"/>
                <a:cs typeface="Times New Roman"/>
              </a:rPr>
              <a:t>3, </a:t>
            </a:r>
            <a:r>
              <a:rPr sz="1800" spc="-5" dirty="0">
                <a:latin typeface="Times New Roman"/>
                <a:cs typeface="Times New Roman"/>
              </a:rPr>
              <a:t>phân tích </a:t>
            </a:r>
            <a:r>
              <a:rPr sz="1800" dirty="0">
                <a:latin typeface="Times New Roman"/>
                <a:cs typeface="Times New Roman"/>
              </a:rPr>
              <a:t>công lao to </a:t>
            </a:r>
            <a:r>
              <a:rPr sz="1800" spc="-5" dirty="0">
                <a:latin typeface="Times New Roman"/>
                <a:cs typeface="Times New Roman"/>
              </a:rPr>
              <a:t>lớn </a:t>
            </a:r>
            <a:r>
              <a:rPr sz="1800" dirty="0">
                <a:latin typeface="Times New Roman"/>
                <a:cs typeface="Times New Roman"/>
              </a:rPr>
              <a:t>của các bà </a:t>
            </a:r>
            <a:r>
              <a:rPr sz="1800" spc="-5" dirty="0">
                <a:latin typeface="Times New Roman"/>
                <a:cs typeface="Times New Roman"/>
              </a:rPr>
              <a:t>mẹ </a:t>
            </a:r>
            <a:r>
              <a:rPr sz="1800" dirty="0">
                <a:latin typeface="Times New Roman"/>
                <a:cs typeface="Times New Roman"/>
              </a:rPr>
              <a:t>ở hai miền </a:t>
            </a:r>
            <a:r>
              <a:rPr sz="1800" spc="-10" dirty="0">
                <a:latin typeface="Times New Roman"/>
                <a:cs typeface="Times New Roman"/>
              </a:rPr>
              <a:t>Nam </a:t>
            </a:r>
            <a:r>
              <a:rPr sz="1800" dirty="0">
                <a:latin typeface="Times New Roman"/>
                <a:cs typeface="Times New Roman"/>
              </a:rPr>
              <a:t>Bắc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sinh </a:t>
            </a:r>
            <a:r>
              <a:rPr sz="1800" spc="-10" dirty="0">
                <a:latin typeface="Times New Roman"/>
                <a:cs typeface="Times New Roman"/>
              </a:rPr>
              <a:t>đẻ </a:t>
            </a:r>
            <a:r>
              <a:rPr sz="1800" dirty="0">
                <a:latin typeface="Times New Roman"/>
                <a:cs typeface="Times New Roman"/>
              </a:rPr>
              <a:t>và nuôi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dạy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thế </a:t>
            </a:r>
            <a:r>
              <a:rPr sz="1800" spc="-10" dirty="0">
                <a:latin typeface="Times New Roman"/>
                <a:cs typeface="Times New Roman"/>
              </a:rPr>
              <a:t>hệ </a:t>
            </a:r>
            <a:r>
              <a:rPr sz="1800" dirty="0">
                <a:latin typeface="Times New Roman"/>
                <a:cs typeface="Times New Roman"/>
              </a:rPr>
              <a:t>anh </a:t>
            </a:r>
            <a:r>
              <a:rPr sz="1800" spc="-5" dirty="0">
                <a:latin typeface="Times New Roman"/>
                <a:cs typeface="Times New Roman"/>
              </a:rPr>
              <a:t>hùng. </a:t>
            </a:r>
            <a:r>
              <a:rPr sz="1800" dirty="0">
                <a:latin typeface="Times New Roman"/>
                <a:cs typeface="Times New Roman"/>
              </a:rPr>
              <a:t>Tác </a:t>
            </a:r>
            <a:r>
              <a:rPr sz="1800" spc="5" dirty="0">
                <a:latin typeface="Times New Roman"/>
                <a:cs typeface="Times New Roman"/>
              </a:rPr>
              <a:t>giả </a:t>
            </a:r>
            <a:r>
              <a:rPr sz="1800" spc="-5" dirty="0">
                <a:latin typeface="Times New Roman"/>
                <a:cs typeface="Times New Roman"/>
              </a:rPr>
              <a:t>khái quát, tổng hợp: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con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anh hùng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 nhờ có </a:t>
            </a:r>
            <a:r>
              <a:rPr sz="1800" spc="-5" dirty="0">
                <a:latin typeface="Times New Roman"/>
                <a:cs typeface="Times New Roman"/>
              </a:rPr>
              <a:t>những người </a:t>
            </a:r>
            <a:r>
              <a:rPr sz="1800" dirty="0">
                <a:latin typeface="Times New Roman"/>
                <a:cs typeface="Times New Roman"/>
              </a:rPr>
              <a:t>mẹ anh </a:t>
            </a:r>
            <a:r>
              <a:rPr sz="1800" spc="-5" dirty="0">
                <a:latin typeface="Times New Roman"/>
                <a:cs typeface="Times New Roman"/>
              </a:rPr>
              <a:t>hùng. Phụ </a:t>
            </a:r>
            <a:r>
              <a:rPr sz="1800" dirty="0">
                <a:latin typeface="Times New Roman"/>
                <a:cs typeface="Times New Roman"/>
              </a:rPr>
              <a:t>nữ </a:t>
            </a:r>
            <a:r>
              <a:rPr sz="1800" spc="-5" dirty="0">
                <a:latin typeface="Times New Roman"/>
                <a:cs typeface="Times New Roman"/>
              </a:rPr>
              <a:t>Việt </a:t>
            </a:r>
            <a:r>
              <a:rPr sz="1800" spc="-10" dirty="0">
                <a:latin typeface="Times New Roman"/>
                <a:cs typeface="Times New Roman"/>
              </a:rPr>
              <a:t>Nam </a:t>
            </a:r>
            <a:r>
              <a:rPr sz="1800" dirty="0">
                <a:latin typeface="Times New Roman"/>
                <a:cs typeface="Times New Roman"/>
              </a:rPr>
              <a:t>anh hùng, </a:t>
            </a:r>
            <a:r>
              <a:rPr sz="1800" spc="-5" dirty="0">
                <a:latin typeface="Times New Roman"/>
                <a:cs typeface="Times New Roman"/>
              </a:rPr>
              <a:t>chúng </a:t>
            </a:r>
            <a:r>
              <a:rPr sz="1800" dirty="0">
                <a:latin typeface="Times New Roman"/>
                <a:cs typeface="Times New Roman"/>
              </a:rPr>
              <a:t>ta </a:t>
            </a:r>
            <a:r>
              <a:rPr sz="1800" spc="10" dirty="0">
                <a:latin typeface="Times New Roman"/>
                <a:cs typeface="Times New Roman"/>
              </a:rPr>
              <a:t>tự </a:t>
            </a:r>
            <a:r>
              <a:rPr sz="1800" dirty="0">
                <a:latin typeface="Times New Roman"/>
                <a:cs typeface="Times New Roman"/>
              </a:rPr>
              <a:t>hào về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 bà </a:t>
            </a:r>
            <a:r>
              <a:rPr sz="1800" spc="-5" dirty="0">
                <a:latin typeface="Times New Roman"/>
                <a:cs typeface="Times New Roman"/>
              </a:rPr>
              <a:t>mẹ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Nam.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Ví</a:t>
            </a:r>
            <a:r>
              <a:rPr sz="1800" b="1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dụ</a:t>
            </a:r>
            <a:r>
              <a:rPr sz="1800" b="1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</a:t>
            </a:r>
            <a:r>
              <a:rPr sz="1800" spc="-5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3367404" algn="just">
              <a:lnSpc>
                <a:spcPct val="100000"/>
              </a:lnSpc>
              <a:spcBef>
                <a:spcPts val="525"/>
              </a:spcBef>
            </a:pPr>
            <a:r>
              <a:rPr sz="1800" b="1" spc="-5" dirty="0">
                <a:latin typeface="Times New Roman"/>
                <a:cs typeface="Times New Roman"/>
              </a:rPr>
              <a:t>Đại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trượng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phu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i="1" dirty="0">
                <a:latin typeface="Times New Roman"/>
                <a:cs typeface="Times New Roman"/>
              </a:rPr>
              <a:t>1.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Cảnh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Xuân </a:t>
            </a:r>
            <a:r>
              <a:rPr sz="1800" i="1" spc="-10" dirty="0">
                <a:latin typeface="Times New Roman"/>
                <a:cs typeface="Times New Roman"/>
              </a:rPr>
              <a:t>hỏi</a:t>
            </a:r>
            <a:r>
              <a:rPr sz="1800" i="1" spc="-5" dirty="0">
                <a:latin typeface="Times New Roman"/>
                <a:cs typeface="Times New Roman"/>
              </a:rPr>
              <a:t> thầy </a:t>
            </a:r>
            <a:r>
              <a:rPr sz="1800" i="1" dirty="0">
                <a:latin typeface="Times New Roman"/>
                <a:cs typeface="Times New Roman"/>
              </a:rPr>
              <a:t>Mạnh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Tử: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ts val="2690"/>
              </a:lnSpc>
              <a:spcBef>
                <a:spcPts val="180"/>
              </a:spcBef>
              <a:buChar char="-"/>
              <a:tabLst>
                <a:tab pos="153670" algn="l"/>
              </a:tabLst>
            </a:pPr>
            <a:r>
              <a:rPr sz="1800" i="1" dirty="0">
                <a:latin typeface="Times New Roman"/>
                <a:cs typeface="Times New Roman"/>
              </a:rPr>
              <a:t>Công Tôn </a:t>
            </a:r>
            <a:r>
              <a:rPr sz="1800" i="1" spc="-5" dirty="0">
                <a:latin typeface="Times New Roman"/>
                <a:cs typeface="Times New Roman"/>
              </a:rPr>
              <a:t>Diễm </a:t>
            </a:r>
            <a:r>
              <a:rPr sz="1800" i="1" dirty="0">
                <a:latin typeface="Times New Roman"/>
                <a:cs typeface="Times New Roman"/>
              </a:rPr>
              <a:t>và </a:t>
            </a:r>
            <a:r>
              <a:rPr sz="1800" i="1" spc="-5" dirty="0">
                <a:latin typeface="Times New Roman"/>
                <a:cs typeface="Times New Roman"/>
              </a:rPr>
              <a:t>Trương Nghi </a:t>
            </a:r>
            <a:r>
              <a:rPr sz="1800" i="1" spc="5" dirty="0">
                <a:latin typeface="Times New Roman"/>
                <a:cs typeface="Times New Roman"/>
              </a:rPr>
              <a:t>chỉ </a:t>
            </a:r>
            <a:r>
              <a:rPr sz="1800" i="1" dirty="0">
                <a:latin typeface="Times New Roman"/>
                <a:cs typeface="Times New Roman"/>
              </a:rPr>
              <a:t>nổi </a:t>
            </a:r>
            <a:r>
              <a:rPr sz="1800" i="1" spc="-5" dirty="0">
                <a:latin typeface="Times New Roman"/>
                <a:cs typeface="Times New Roman"/>
              </a:rPr>
              <a:t>một cơn </a:t>
            </a:r>
            <a:r>
              <a:rPr sz="1800" i="1" dirty="0">
                <a:latin typeface="Times New Roman"/>
                <a:cs typeface="Times New Roman"/>
              </a:rPr>
              <a:t>giận </a:t>
            </a:r>
            <a:r>
              <a:rPr sz="1800" i="1" spc="-5" dirty="0">
                <a:latin typeface="Times New Roman"/>
                <a:cs typeface="Times New Roman"/>
              </a:rPr>
              <a:t>khi </a:t>
            </a:r>
            <a:r>
              <a:rPr sz="1800" i="1" dirty="0">
                <a:latin typeface="Times New Roman"/>
                <a:cs typeface="Times New Roman"/>
              </a:rPr>
              <a:t>đi </a:t>
            </a:r>
            <a:r>
              <a:rPr sz="1800" i="1" spc="-10" dirty="0">
                <a:latin typeface="Times New Roman"/>
                <a:cs typeface="Times New Roman"/>
              </a:rPr>
              <a:t>du </a:t>
            </a:r>
            <a:r>
              <a:rPr sz="1800" i="1" dirty="0">
                <a:latin typeface="Times New Roman"/>
                <a:cs typeface="Times New Roman"/>
              </a:rPr>
              <a:t>thuyết </a:t>
            </a:r>
            <a:r>
              <a:rPr sz="1800" i="1" spc="-5" dirty="0">
                <a:latin typeface="Times New Roman"/>
                <a:cs typeface="Times New Roman"/>
              </a:rPr>
              <a:t>thì </a:t>
            </a:r>
            <a:r>
              <a:rPr sz="1800" i="1" dirty="0">
                <a:latin typeface="Times New Roman"/>
                <a:cs typeface="Times New Roman"/>
              </a:rPr>
              <a:t>các </a:t>
            </a:r>
            <a:r>
              <a:rPr sz="1800" i="1" spc="-5" dirty="0">
                <a:latin typeface="Times New Roman"/>
                <a:cs typeface="Times New Roman"/>
              </a:rPr>
              <a:t>nước chư </a:t>
            </a:r>
            <a:r>
              <a:rPr sz="1800" i="1" dirty="0">
                <a:latin typeface="Times New Roman"/>
                <a:cs typeface="Times New Roman"/>
              </a:rPr>
              <a:t> hầu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phải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sợ;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ngồi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yên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chỗ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thì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thiên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hạ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không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chiến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tranh.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Hai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như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thế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chẳng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phải là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đại </a:t>
            </a:r>
            <a:r>
              <a:rPr sz="1800" i="1" spc="-5" dirty="0">
                <a:latin typeface="Times New Roman"/>
                <a:cs typeface="Times New Roman"/>
              </a:rPr>
              <a:t>trượng</a:t>
            </a:r>
            <a:r>
              <a:rPr sz="1800" i="1" dirty="0">
                <a:latin typeface="Times New Roman"/>
                <a:cs typeface="Times New Roman"/>
              </a:rPr>
              <a:t> phu </a:t>
            </a:r>
            <a:r>
              <a:rPr sz="1800" i="1" spc="-5" dirty="0">
                <a:latin typeface="Times New Roman"/>
                <a:cs typeface="Times New Roman"/>
              </a:rPr>
              <a:t>ư?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ts val="2690"/>
              </a:lnSpc>
              <a:spcBef>
                <a:spcPts val="5"/>
              </a:spcBef>
              <a:buChar char="-"/>
              <a:tabLst>
                <a:tab pos="162560" algn="l"/>
              </a:tabLst>
            </a:pPr>
            <a:r>
              <a:rPr sz="1800" i="1" spc="-5" dirty="0">
                <a:latin typeface="Times New Roman"/>
                <a:cs typeface="Times New Roman"/>
              </a:rPr>
              <a:t>Hai người </a:t>
            </a:r>
            <a:r>
              <a:rPr sz="1800" i="1" dirty="0">
                <a:latin typeface="Times New Roman"/>
                <a:cs typeface="Times New Roman"/>
              </a:rPr>
              <a:t>ấy gọi là đại </a:t>
            </a:r>
            <a:r>
              <a:rPr sz="1800" i="1" spc="-5" dirty="0">
                <a:latin typeface="Times New Roman"/>
                <a:cs typeface="Times New Roman"/>
              </a:rPr>
              <a:t>trượng </a:t>
            </a:r>
            <a:r>
              <a:rPr sz="1800" i="1" dirty="0">
                <a:latin typeface="Times New Roman"/>
                <a:cs typeface="Times New Roman"/>
              </a:rPr>
              <a:t>phu </a:t>
            </a:r>
            <a:r>
              <a:rPr sz="1800" i="1" spc="-5" dirty="0">
                <a:latin typeface="Times New Roman"/>
                <a:cs typeface="Times New Roman"/>
              </a:rPr>
              <a:t>sao được? </a:t>
            </a:r>
            <a:r>
              <a:rPr sz="1800" i="1" dirty="0">
                <a:latin typeface="Times New Roman"/>
                <a:cs typeface="Times New Roman"/>
              </a:rPr>
              <a:t>A dua, xiểm </a:t>
            </a:r>
            <a:r>
              <a:rPr sz="1800" i="1" spc="-5" dirty="0">
                <a:latin typeface="Times New Roman"/>
                <a:cs typeface="Times New Roman"/>
              </a:rPr>
              <a:t>nịnh, nói </a:t>
            </a:r>
            <a:r>
              <a:rPr sz="1800" i="1" dirty="0">
                <a:latin typeface="Times New Roman"/>
                <a:cs typeface="Times New Roman"/>
              </a:rPr>
              <a:t>lấy lòng vua các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nước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chư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hầu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để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được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quyền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thế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dọa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người;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tư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cách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hai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ấy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đàn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bà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lẽ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mọn,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thừa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thuận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phục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tùng. </a:t>
            </a:r>
            <a:r>
              <a:rPr sz="1800" i="1" spc="-5" dirty="0">
                <a:latin typeface="Times New Roman"/>
                <a:cs typeface="Times New Roman"/>
              </a:rPr>
              <a:t>Đại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trượng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phu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đâu có thế!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800" i="1" dirty="0">
                <a:latin typeface="Times New Roman"/>
                <a:cs typeface="Times New Roman"/>
              </a:rPr>
              <a:t>2.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Bậc đại trượng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phu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phải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là: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i="1" dirty="0">
                <a:latin typeface="Times New Roman"/>
                <a:cs typeface="Times New Roman"/>
              </a:rPr>
              <a:t>- </a:t>
            </a:r>
            <a:r>
              <a:rPr sz="1800" i="1" spc="-5" dirty="0">
                <a:latin typeface="Times New Roman"/>
                <a:cs typeface="Times New Roman"/>
              </a:rPr>
              <a:t>Tâm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địa</a:t>
            </a:r>
            <a:r>
              <a:rPr sz="1800" i="1" spc="-5" dirty="0">
                <a:latin typeface="Times New Roman"/>
                <a:cs typeface="Times New Roman"/>
              </a:rPr>
              <a:t> chí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công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ở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cái nhà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rất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rộng</a:t>
            </a:r>
            <a:r>
              <a:rPr sz="1800" i="1" dirty="0">
                <a:latin typeface="Times New Roman"/>
                <a:cs typeface="Times New Roman"/>
              </a:rPr>
              <a:t> trong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thiên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hạ.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46685" indent="-134620">
              <a:lnSpc>
                <a:spcPct val="100000"/>
              </a:lnSpc>
              <a:spcBef>
                <a:spcPts val="625"/>
              </a:spcBef>
              <a:buChar char="-"/>
              <a:tabLst>
                <a:tab pos="147320" algn="l"/>
              </a:tabLst>
            </a:pPr>
            <a:r>
              <a:rPr sz="1800" i="1" dirty="0">
                <a:latin typeface="Times New Roman"/>
                <a:cs typeface="Times New Roman"/>
              </a:rPr>
              <a:t>Xử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sự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mực thước</a:t>
            </a:r>
            <a:r>
              <a:rPr sz="1800" i="1" dirty="0">
                <a:latin typeface="Times New Roman"/>
                <a:cs typeface="Times New Roman"/>
              </a:rPr>
              <a:t> như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ở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cái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ngôi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chính</a:t>
            </a:r>
            <a:r>
              <a:rPr sz="1800" i="1" dirty="0">
                <a:latin typeface="Times New Roman"/>
                <a:cs typeface="Times New Roman"/>
              </a:rPr>
              <a:t> vị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trong thiên </a:t>
            </a:r>
            <a:r>
              <a:rPr sz="1800" i="1" spc="-5" dirty="0">
                <a:latin typeface="Times New Roman"/>
                <a:cs typeface="Times New Roman"/>
              </a:rPr>
              <a:t>hạ.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i="1" spc="-5" dirty="0">
                <a:latin typeface="Times New Roman"/>
                <a:cs typeface="Times New Roman"/>
              </a:rPr>
              <a:t>Hành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động </a:t>
            </a:r>
            <a:r>
              <a:rPr sz="1800" i="1" spc="-5" dirty="0">
                <a:latin typeface="Times New Roman"/>
                <a:cs typeface="Times New Roman"/>
              </a:rPr>
              <a:t>quang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minh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chính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đại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như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đi</a:t>
            </a:r>
            <a:r>
              <a:rPr sz="1800" i="1" dirty="0">
                <a:latin typeface="Times New Roman"/>
                <a:cs typeface="Times New Roman"/>
              </a:rPr>
              <a:t> trên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đại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lộ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trong </a:t>
            </a:r>
            <a:r>
              <a:rPr sz="1800" i="1" spc="-5" dirty="0">
                <a:latin typeface="Times New Roman"/>
                <a:cs typeface="Times New Roman"/>
              </a:rPr>
              <a:t>thiên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hạ.</a:t>
            </a:r>
            <a:endParaRPr sz="1800" dirty="0">
              <a:latin typeface="Times New Roman"/>
              <a:cs typeface="Times New Roman"/>
            </a:endParaRPr>
          </a:p>
          <a:p>
            <a:pPr marL="12700" marR="6985">
              <a:lnSpc>
                <a:spcPts val="2700"/>
              </a:lnSpc>
              <a:spcBef>
                <a:spcPts val="165"/>
              </a:spcBef>
              <a:buChar char="-"/>
              <a:tabLst>
                <a:tab pos="159385" algn="l"/>
              </a:tabLst>
            </a:pPr>
            <a:r>
              <a:rPr sz="1800" i="1" spc="-5" dirty="0">
                <a:latin typeface="Times New Roman"/>
                <a:cs typeface="Times New Roman"/>
              </a:rPr>
              <a:t>Gặp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thời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thì</a:t>
            </a:r>
            <a:r>
              <a:rPr sz="1800" i="1" spc="9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đem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tài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trí,</a:t>
            </a:r>
            <a:r>
              <a:rPr sz="1800" i="1" spc="9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học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thức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ra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thi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thố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cho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thiên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hạ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spc="-10" dirty="0">
                <a:latin typeface="Times New Roman"/>
                <a:cs typeface="Times New Roman"/>
              </a:rPr>
              <a:t>được</a:t>
            </a:r>
            <a:r>
              <a:rPr sz="1800" i="1" spc="9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nhờ;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không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gặp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thời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thì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dirty="0">
                <a:latin typeface="Times New Roman"/>
                <a:cs typeface="Times New Roman"/>
              </a:rPr>
              <a:t> mình </a:t>
            </a:r>
            <a:r>
              <a:rPr sz="1800" i="1" spc="-5" dirty="0">
                <a:latin typeface="Times New Roman"/>
                <a:cs typeface="Times New Roman"/>
              </a:rPr>
              <a:t>vui</a:t>
            </a:r>
            <a:r>
              <a:rPr sz="1800" i="1" dirty="0">
                <a:latin typeface="Times New Roman"/>
                <a:cs typeface="Times New Roman"/>
              </a:rPr>
              <a:t> vẻ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giữ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vững, </a:t>
            </a:r>
            <a:r>
              <a:rPr sz="1800" i="1" dirty="0">
                <a:latin typeface="Times New Roman"/>
                <a:cs typeface="Times New Roman"/>
              </a:rPr>
              <a:t>bồi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bổ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cái hay của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mình.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Times New Roman"/>
              <a:buChar char="-"/>
            </a:pPr>
            <a:endParaRPr sz="2150" dirty="0">
              <a:latin typeface="Times New Roman"/>
              <a:cs typeface="Times New Roman"/>
            </a:endParaRPr>
          </a:p>
          <a:p>
            <a:pPr marL="12700" marR="8255">
              <a:lnSpc>
                <a:spcPct val="124400"/>
              </a:lnSpc>
              <a:buChar char="-"/>
              <a:tabLst>
                <a:tab pos="158115" algn="l"/>
              </a:tabLst>
            </a:pPr>
            <a:r>
              <a:rPr sz="1800" i="1" dirty="0">
                <a:latin typeface="Times New Roman"/>
                <a:cs typeface="Times New Roman"/>
              </a:rPr>
              <a:t>Quyền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cao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chức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trọng,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giàu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có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chẳng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làm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xiêu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được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cái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tâm;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sự</a:t>
            </a:r>
            <a:r>
              <a:rPr sz="1800" i="1" spc="8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nghèo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khổ</a:t>
            </a:r>
            <a:r>
              <a:rPr sz="1800" i="1" spc="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chẳng</a:t>
            </a:r>
            <a:r>
              <a:rPr sz="1800" i="1" spc="8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làm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biến </a:t>
            </a:r>
            <a:r>
              <a:rPr sz="1800" i="1" spc="-5" dirty="0">
                <a:latin typeface="Times New Roman"/>
                <a:cs typeface="Times New Roman"/>
              </a:rPr>
              <a:t>đổi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được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cái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tiết;</a:t>
            </a:r>
            <a:r>
              <a:rPr sz="1800" i="1" spc="-5" dirty="0">
                <a:latin typeface="Times New Roman"/>
                <a:cs typeface="Times New Roman"/>
              </a:rPr>
              <a:t> sự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uy</a:t>
            </a:r>
            <a:r>
              <a:rPr sz="1800" i="1" spc="-5" dirty="0">
                <a:latin typeface="Times New Roman"/>
                <a:cs typeface="Times New Roman"/>
              </a:rPr>
              <a:t> hiếp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 quyền </a:t>
            </a:r>
            <a:r>
              <a:rPr sz="1800" i="1" spc="-5" dirty="0">
                <a:latin typeface="Times New Roman"/>
                <a:cs typeface="Times New Roman"/>
              </a:rPr>
              <a:t>uy,</a:t>
            </a:r>
            <a:r>
              <a:rPr sz="1800" i="1" dirty="0">
                <a:latin typeface="Times New Roman"/>
                <a:cs typeface="Times New Roman"/>
              </a:rPr>
              <a:t> vũ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lực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chẳng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làm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nhụt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được</a:t>
            </a:r>
            <a:r>
              <a:rPr sz="1800" i="1" spc="-5" dirty="0">
                <a:latin typeface="Times New Roman"/>
                <a:cs typeface="Times New Roman"/>
              </a:rPr>
              <a:t> cái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chí.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i="1" dirty="0">
                <a:latin typeface="Times New Roman"/>
                <a:cs typeface="Times New Roman"/>
              </a:rPr>
              <a:t>3. </a:t>
            </a:r>
            <a:r>
              <a:rPr sz="1800" i="1" spc="-5" dirty="0">
                <a:latin typeface="Times New Roman"/>
                <a:cs typeface="Times New Roman"/>
              </a:rPr>
              <a:t>Thế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mới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gọi</a:t>
            </a:r>
            <a:r>
              <a:rPr sz="1800" i="1" spc="-1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là </a:t>
            </a:r>
            <a:r>
              <a:rPr sz="1800" i="1" dirty="0">
                <a:latin typeface="Times New Roman"/>
                <a:cs typeface="Times New Roman"/>
              </a:rPr>
              <a:t>đại</a:t>
            </a:r>
            <a:r>
              <a:rPr sz="1800" i="1" spc="-5" dirty="0">
                <a:latin typeface="Times New Roman"/>
                <a:cs typeface="Times New Roman"/>
              </a:rPr>
              <a:t> trượng </a:t>
            </a:r>
            <a:r>
              <a:rPr sz="1800" i="1" dirty="0">
                <a:latin typeface="Times New Roman"/>
                <a:cs typeface="Times New Roman"/>
              </a:rPr>
              <a:t>phu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chứ!</a:t>
            </a:r>
            <a:endParaRPr sz="1800" dirty="0">
              <a:latin typeface="Times New Roman"/>
              <a:cs typeface="Times New Roman"/>
            </a:endParaRPr>
          </a:p>
          <a:p>
            <a:pPr marL="6246495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(Mạnh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Tử)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thích: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Tử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(372-289).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spcBef>
                <a:spcPts val="10"/>
              </a:spcBef>
              <a:buChar char="-"/>
              <a:tabLst>
                <a:tab pos="144145" algn="l"/>
              </a:tabLst>
            </a:pPr>
            <a:r>
              <a:rPr sz="1800" dirty="0">
                <a:latin typeface="Times New Roman"/>
                <a:cs typeface="Times New Roman"/>
              </a:rPr>
              <a:t>Công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Tôn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Diễm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Trương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hai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thuyết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nổi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Chiến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quốc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(403-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221).</a:t>
            </a: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Đại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trượng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phu: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đàn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khí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phách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hội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phong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kiến.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12700" marR="5080">
              <a:lnSpc>
                <a:spcPct val="125000"/>
              </a:lnSpc>
              <a:spcBef>
                <a:spcPts val="5"/>
              </a:spcBef>
            </a:pP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-</a:t>
            </a:r>
            <a:r>
              <a:rPr sz="1800" b="1" u="heavy" spc="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Nhận</a:t>
            </a:r>
            <a:r>
              <a:rPr sz="1800" b="1" u="heavy" spc="8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xét:</a:t>
            </a:r>
            <a:r>
              <a:rPr sz="1800" b="1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“Đại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trượng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phu”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trình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bày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lí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lẽ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phép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phân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tích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dưới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vấn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đáp. Vấn</a:t>
            </a:r>
            <a:r>
              <a:rPr sz="1800" spc="-5" dirty="0">
                <a:latin typeface="Times New Roman"/>
                <a:cs typeface="Times New Roman"/>
              </a:rPr>
              <a:t> đề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dirty="0">
                <a:latin typeface="Times New Roman"/>
                <a:cs typeface="Times New Roman"/>
              </a:rPr>
              <a:t> hỏi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Tử</a:t>
            </a:r>
            <a:r>
              <a:rPr sz="1800" spc="-5" dirty="0">
                <a:latin typeface="Times New Roman"/>
                <a:cs typeface="Times New Roman"/>
              </a:rPr>
              <a:t> 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trượng</a:t>
            </a:r>
            <a:r>
              <a:rPr sz="1800" dirty="0">
                <a:latin typeface="Times New Roman"/>
                <a:cs typeface="Times New Roman"/>
              </a:rPr>
              <a:t> phu.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34429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Phần </a:t>
            </a:r>
            <a:r>
              <a:rPr sz="1800" dirty="0">
                <a:latin typeface="Times New Roman"/>
                <a:cs typeface="Times New Roman"/>
              </a:rPr>
              <a:t>1, Mạnh Tử phân tích và chỉ rõ Công </a:t>
            </a:r>
            <a:r>
              <a:rPr sz="1800" spc="-5" dirty="0">
                <a:latin typeface="Times New Roman"/>
                <a:cs typeface="Times New Roman"/>
              </a:rPr>
              <a:t>Tôn </a:t>
            </a:r>
            <a:r>
              <a:rPr sz="1800" dirty="0">
                <a:latin typeface="Times New Roman"/>
                <a:cs typeface="Times New Roman"/>
              </a:rPr>
              <a:t>Diễm và Trương </a:t>
            </a:r>
            <a:r>
              <a:rPr sz="1800" spc="-5" dirty="0">
                <a:latin typeface="Times New Roman"/>
                <a:cs typeface="Times New Roman"/>
              </a:rPr>
              <a:t>Nghi, </a:t>
            </a:r>
            <a:r>
              <a:rPr sz="1800" dirty="0">
                <a:latin typeface="Times New Roman"/>
                <a:cs typeface="Times New Roman"/>
              </a:rPr>
              <a:t>hai nhà thuyết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khách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nổi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Chiến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quốc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loại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dua,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xiểm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nịnh,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dựa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quyền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vua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chúa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 </a:t>
            </a:r>
            <a:r>
              <a:rPr sz="1800" spc="-5" dirty="0">
                <a:latin typeface="Times New Roman"/>
                <a:cs typeface="Times New Roman"/>
              </a:rPr>
              <a:t>dọa người, </a:t>
            </a:r>
            <a:r>
              <a:rPr sz="1800" spc="-10" dirty="0">
                <a:latin typeface="Times New Roman"/>
                <a:cs typeface="Times New Roman"/>
              </a:rPr>
              <a:t>hại </a:t>
            </a:r>
            <a:r>
              <a:rPr sz="1800" spc="-5" dirty="0">
                <a:latin typeface="Times New Roman"/>
                <a:cs typeface="Times New Roman"/>
              </a:rPr>
              <a:t>người; </a:t>
            </a:r>
            <a:r>
              <a:rPr sz="1800" dirty="0">
                <a:latin typeface="Times New Roman"/>
                <a:cs typeface="Times New Roman"/>
              </a:rPr>
              <a:t>tư </a:t>
            </a:r>
            <a:r>
              <a:rPr sz="1800" spc="-5" dirty="0">
                <a:latin typeface="Times New Roman"/>
                <a:cs typeface="Times New Roman"/>
              </a:rPr>
              <a:t>cách </a:t>
            </a:r>
            <a:r>
              <a:rPr sz="1800" dirty="0">
                <a:latin typeface="Times New Roman"/>
                <a:cs typeface="Times New Roman"/>
              </a:rPr>
              <a:t>như đàn bà lẽ </a:t>
            </a:r>
            <a:r>
              <a:rPr sz="1800" spc="-5" dirty="0">
                <a:latin typeface="Times New Roman"/>
                <a:cs typeface="Times New Roman"/>
              </a:rPr>
              <a:t>mọn. </a:t>
            </a:r>
            <a:r>
              <a:rPr sz="1800" dirty="0">
                <a:latin typeface="Times New Roman"/>
                <a:cs typeface="Times New Roman"/>
              </a:rPr>
              <a:t>Mạnh Tử </a:t>
            </a:r>
            <a:r>
              <a:rPr sz="1800" spc="-5" dirty="0">
                <a:latin typeface="Times New Roman"/>
                <a:cs typeface="Times New Roman"/>
              </a:rPr>
              <a:t>phủ </a:t>
            </a:r>
            <a:r>
              <a:rPr sz="1800" dirty="0">
                <a:latin typeface="Times New Roman"/>
                <a:cs typeface="Times New Roman"/>
              </a:rPr>
              <a:t>định: Công </a:t>
            </a:r>
            <a:r>
              <a:rPr sz="1800" spc="-5" dirty="0">
                <a:latin typeface="Times New Roman"/>
                <a:cs typeface="Times New Roman"/>
              </a:rPr>
              <a:t>Tôn </a:t>
            </a:r>
            <a:r>
              <a:rPr sz="1800" dirty="0">
                <a:latin typeface="Times New Roman"/>
                <a:cs typeface="Times New Roman"/>
              </a:rPr>
              <a:t>Diễm,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Trương</a:t>
            </a:r>
            <a:r>
              <a:rPr sz="1800" spc="-5" dirty="0">
                <a:latin typeface="Times New Roman"/>
                <a:cs typeface="Times New Roman"/>
              </a:rPr>
              <a:t> Nghi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dirty="0">
                <a:latin typeface="Times New Roman"/>
                <a:cs typeface="Times New Roman"/>
              </a:rPr>
              <a:t> phải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đại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trượng</a:t>
            </a:r>
            <a:r>
              <a:rPr sz="1800" dirty="0">
                <a:latin typeface="Times New Roman"/>
                <a:cs typeface="Times New Roman"/>
              </a:rPr>
              <a:t> phu.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Phần </a:t>
            </a:r>
            <a:r>
              <a:rPr sz="1800" spc="-10" dirty="0">
                <a:latin typeface="Times New Roman"/>
                <a:cs typeface="Times New Roman"/>
              </a:rPr>
              <a:t>2, </a:t>
            </a:r>
            <a:r>
              <a:rPr sz="1800" dirty="0">
                <a:latin typeface="Times New Roman"/>
                <a:cs typeface="Times New Roman"/>
              </a:rPr>
              <a:t>Mạnh Tử nêu lên 5 </a:t>
            </a:r>
            <a:r>
              <a:rPr sz="1800" spc="-5" dirty="0">
                <a:latin typeface="Times New Roman"/>
                <a:cs typeface="Times New Roman"/>
              </a:rPr>
              <a:t>tiêu chí </a:t>
            </a:r>
            <a:r>
              <a:rPr sz="1800" dirty="0">
                <a:latin typeface="Times New Roman"/>
                <a:cs typeface="Times New Roman"/>
              </a:rPr>
              <a:t>- phẩm </a:t>
            </a:r>
            <a:r>
              <a:rPr sz="1800" spc="-5" dirty="0">
                <a:latin typeface="Times New Roman"/>
                <a:cs typeface="Times New Roman"/>
              </a:rPr>
              <a:t>chất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bậc </a:t>
            </a:r>
            <a:r>
              <a:rPr sz="1800" dirty="0">
                <a:latin typeface="Times New Roman"/>
                <a:cs typeface="Times New Roman"/>
              </a:rPr>
              <a:t>đại </a:t>
            </a:r>
            <a:r>
              <a:rPr sz="1800" spc="-5" dirty="0">
                <a:latin typeface="Times New Roman"/>
                <a:cs typeface="Times New Roman"/>
              </a:rPr>
              <a:t>trượng </a:t>
            </a:r>
            <a:r>
              <a:rPr sz="1800" dirty="0">
                <a:latin typeface="Times New Roman"/>
                <a:cs typeface="Times New Roman"/>
              </a:rPr>
              <a:t>phu: 1. Tâm địa chí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công; </a:t>
            </a:r>
            <a:r>
              <a:rPr sz="1800" spc="-10" dirty="0">
                <a:latin typeface="Times New Roman"/>
                <a:cs typeface="Times New Roman"/>
              </a:rPr>
              <a:t>2. </a:t>
            </a:r>
            <a:r>
              <a:rPr sz="1800" spc="5" dirty="0">
                <a:latin typeface="Times New Roman"/>
                <a:cs typeface="Times New Roman"/>
              </a:rPr>
              <a:t>xử </a:t>
            </a:r>
            <a:r>
              <a:rPr sz="1800" spc="-5" dirty="0">
                <a:latin typeface="Times New Roman"/>
                <a:cs typeface="Times New Roman"/>
              </a:rPr>
              <a:t>sự mực thước; </a:t>
            </a:r>
            <a:r>
              <a:rPr sz="1800" dirty="0">
                <a:latin typeface="Times New Roman"/>
                <a:cs typeface="Times New Roman"/>
              </a:rPr>
              <a:t>3. </a:t>
            </a:r>
            <a:r>
              <a:rPr sz="1800" spc="-5" dirty="0">
                <a:latin typeface="Times New Roman"/>
                <a:cs typeface="Times New Roman"/>
              </a:rPr>
              <a:t>hành </a:t>
            </a:r>
            <a:r>
              <a:rPr sz="1800" dirty="0">
                <a:latin typeface="Times New Roman"/>
                <a:cs typeface="Times New Roman"/>
              </a:rPr>
              <a:t>động </a:t>
            </a:r>
            <a:r>
              <a:rPr sz="1800" spc="-5" dirty="0">
                <a:latin typeface="Times New Roman"/>
                <a:cs typeface="Times New Roman"/>
              </a:rPr>
              <a:t>quang </a:t>
            </a:r>
            <a:r>
              <a:rPr sz="1800" dirty="0">
                <a:latin typeface="Times New Roman"/>
                <a:cs typeface="Times New Roman"/>
              </a:rPr>
              <a:t>minh; </a:t>
            </a:r>
            <a:r>
              <a:rPr sz="1800" spc="-10" dirty="0">
                <a:latin typeface="Times New Roman"/>
                <a:cs typeface="Times New Roman"/>
              </a:rPr>
              <a:t>4. </a:t>
            </a:r>
            <a:r>
              <a:rPr sz="1800" dirty="0">
                <a:latin typeface="Times New Roman"/>
                <a:cs typeface="Times New Roman"/>
              </a:rPr>
              <a:t>biết </a:t>
            </a:r>
            <a:r>
              <a:rPr sz="1800" spc="-5" dirty="0">
                <a:latin typeface="Times New Roman"/>
                <a:cs typeface="Times New Roman"/>
              </a:rPr>
              <a:t>xuất, </a:t>
            </a:r>
            <a:r>
              <a:rPr sz="1800" dirty="0">
                <a:latin typeface="Times New Roman"/>
                <a:cs typeface="Times New Roman"/>
              </a:rPr>
              <a:t>xử </a:t>
            </a:r>
            <a:r>
              <a:rPr sz="1800" spc="-5" dirty="0">
                <a:latin typeface="Times New Roman"/>
                <a:cs typeface="Times New Roman"/>
              </a:rPr>
              <a:t>lúc </a:t>
            </a:r>
            <a:r>
              <a:rPr sz="1800" dirty="0">
                <a:latin typeface="Times New Roman"/>
                <a:cs typeface="Times New Roman"/>
              </a:rPr>
              <a:t>gặp </a:t>
            </a:r>
            <a:r>
              <a:rPr sz="1800" spc="-5" dirty="0">
                <a:latin typeface="Times New Roman"/>
                <a:cs typeface="Times New Roman"/>
              </a:rPr>
              <a:t>thời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khi </a:t>
            </a:r>
            <a:r>
              <a:rPr sz="1800" dirty="0">
                <a:latin typeface="Times New Roman"/>
                <a:cs typeface="Times New Roman"/>
              </a:rPr>
              <a:t> không gặp thời; 5. </a:t>
            </a:r>
            <a:r>
              <a:rPr sz="1800" spc="-5" dirty="0">
                <a:latin typeface="Times New Roman"/>
                <a:cs typeface="Times New Roman"/>
              </a:rPr>
              <a:t>cách ứng </a:t>
            </a:r>
            <a:r>
              <a:rPr sz="1800" dirty="0">
                <a:latin typeface="Times New Roman"/>
                <a:cs typeface="Times New Roman"/>
              </a:rPr>
              <a:t>xử </a:t>
            </a:r>
            <a:r>
              <a:rPr sz="1800" spc="-5" dirty="0">
                <a:latin typeface="Times New Roman"/>
                <a:cs typeface="Times New Roman"/>
              </a:rPr>
              <a:t>cao </a:t>
            </a:r>
            <a:r>
              <a:rPr sz="1800" dirty="0">
                <a:latin typeface="Times New Roman"/>
                <a:cs typeface="Times New Roman"/>
              </a:rPr>
              <a:t>đẹp </a:t>
            </a:r>
            <a:r>
              <a:rPr sz="1800" spc="-5" dirty="0">
                <a:latin typeface="Times New Roman"/>
                <a:cs typeface="Times New Roman"/>
              </a:rPr>
              <a:t>(lúc giàu </a:t>
            </a:r>
            <a:r>
              <a:rPr sz="1800" dirty="0">
                <a:latin typeface="Times New Roman"/>
                <a:cs typeface="Times New Roman"/>
              </a:rPr>
              <a:t>sang, </a:t>
            </a:r>
            <a:r>
              <a:rPr sz="1800" spc="-5" dirty="0">
                <a:latin typeface="Times New Roman"/>
                <a:cs typeface="Times New Roman"/>
              </a:rPr>
              <a:t>lúc nghèo </a:t>
            </a:r>
            <a:r>
              <a:rPr sz="1800" dirty="0">
                <a:latin typeface="Times New Roman"/>
                <a:cs typeface="Times New Roman"/>
              </a:rPr>
              <a:t>khổ, </a:t>
            </a:r>
            <a:r>
              <a:rPr sz="1800" spc="-5" dirty="0">
                <a:latin typeface="Times New Roman"/>
                <a:cs typeface="Times New Roman"/>
              </a:rPr>
              <a:t>lúc bị </a:t>
            </a:r>
            <a:r>
              <a:rPr sz="1800" dirty="0">
                <a:latin typeface="Times New Roman"/>
                <a:cs typeface="Times New Roman"/>
              </a:rPr>
              <a:t>uy </a:t>
            </a:r>
            <a:r>
              <a:rPr sz="1800" spc="-5" dirty="0">
                <a:latin typeface="Times New Roman"/>
                <a:cs typeface="Times New Roman"/>
              </a:rPr>
              <a:t>hiếp </a:t>
            </a:r>
            <a:r>
              <a:rPr sz="1800" dirty="0">
                <a:latin typeface="Times New Roman"/>
                <a:cs typeface="Times New Roman"/>
              </a:rPr>
              <a:t>đều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thay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đổi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khí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tiết).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Phần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3,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khẳng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định:</a:t>
            </a:r>
            <a:r>
              <a:rPr sz="1800" dirty="0">
                <a:latin typeface="Times New Roman"/>
                <a:cs typeface="Times New Roman"/>
              </a:rPr>
              <a:t> “thế</a:t>
            </a:r>
            <a:r>
              <a:rPr sz="1800" spc="-5" dirty="0">
                <a:latin typeface="Times New Roman"/>
                <a:cs typeface="Times New Roman"/>
              </a:rPr>
              <a:t> mới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gọi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trượng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phu </a:t>
            </a:r>
            <a:r>
              <a:rPr sz="1800" spc="-5" dirty="0">
                <a:latin typeface="Times New Roman"/>
                <a:cs typeface="Times New Roman"/>
              </a:rPr>
              <a:t>chứ”.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 </a:t>
            </a:r>
            <a:r>
              <a:rPr sz="1800" spc="-5" dirty="0">
                <a:latin typeface="Times New Roman"/>
                <a:cs typeface="Times New Roman"/>
              </a:rPr>
              <a:t>thấy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lí</a:t>
            </a:r>
            <a:r>
              <a:rPr sz="1800" dirty="0">
                <a:latin typeface="Times New Roman"/>
                <a:cs typeface="Times New Roman"/>
              </a:rPr>
              <a:t> lẽ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sắc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bén,</a:t>
            </a:r>
            <a:r>
              <a:rPr sz="1800" dirty="0">
                <a:latin typeface="Times New Roman"/>
                <a:cs typeface="Times New Roman"/>
              </a:rPr>
              <a:t> hùng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biện,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lập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luận </a:t>
            </a:r>
            <a:r>
              <a:rPr sz="1800" spc="-5" dirty="0">
                <a:latin typeface="Times New Roman"/>
                <a:cs typeface="Times New Roman"/>
              </a:rPr>
              <a:t>phân</a:t>
            </a:r>
            <a:r>
              <a:rPr sz="1800" dirty="0">
                <a:latin typeface="Times New Roman"/>
                <a:cs typeface="Times New Roman"/>
              </a:rPr>
              <a:t> phân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tích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tổng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dirty="0">
                <a:latin typeface="Times New Roman"/>
                <a:cs typeface="Times New Roman"/>
              </a:rPr>
              <a:t> rất </a:t>
            </a:r>
            <a:r>
              <a:rPr sz="1800" spc="-5" dirty="0">
                <a:latin typeface="Times New Roman"/>
                <a:cs typeface="Times New Roman"/>
              </a:rPr>
              <a:t>chặt</a:t>
            </a:r>
            <a:r>
              <a:rPr sz="1800" dirty="0">
                <a:latin typeface="Times New Roman"/>
                <a:cs typeface="Times New Roman"/>
              </a:rPr>
              <a:t> chẽ.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3834</Words>
  <PresentationFormat>Custom</PresentationFormat>
  <Paragraphs>124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Times New Roman</vt:lpstr>
      <vt:lpstr>Wingdings</vt:lpstr>
      <vt:lpstr>Office Theme</vt:lpstr>
      <vt:lpstr>ÔN TẬP VĂN NGHỊ LUẬN</vt:lpstr>
      <vt:lpstr>BÀI 1. MỘT SỐ THAO TÁC LẬP LUẬN TRONG VĂN NGHỊ LUẬN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2021-06-25T08:46:35Z</dcterms:created>
  <dcterms:modified xsi:type="dcterms:W3CDTF">2021-07-04T15:33:34Z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2021-06-25T00:00:00Z</vt:filetime>
  </property>
  <property fmtid="{D5CDD505-2E9C-101B-9397-08002B2CF9AE}" pid="3" name="Creator">
    <vt:lpwstr>Microsoft® Word for Microsoft 365</vt:lpwstr>
  </property>
  <property fmtid="{D5CDD505-2E9C-101B-9397-08002B2CF9AE}" pid="4" name="LastSaved">
    <vt:filetime>2021-06-25T00:00:00Z</vt:filetime>
  </property>
</Properties>
</file>