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5" r:id="rId4"/>
  </p:sldMasterIdLst>
  <p:notesMasterIdLst>
    <p:notesMasterId r:id="rId36"/>
  </p:notesMasterIdLst>
  <p:handoutMasterIdLst>
    <p:handoutMasterId r:id="rId37"/>
  </p:handoutMasterIdLst>
  <p:sldIdLst>
    <p:sldId id="256" r:id="rId5"/>
    <p:sldId id="262" r:id="rId6"/>
    <p:sldId id="301" r:id="rId7"/>
    <p:sldId id="261" r:id="rId8"/>
    <p:sldId id="266" r:id="rId9"/>
    <p:sldId id="267" r:id="rId10"/>
    <p:sldId id="303" r:id="rId11"/>
    <p:sldId id="302" r:id="rId12"/>
    <p:sldId id="304" r:id="rId13"/>
    <p:sldId id="305" r:id="rId14"/>
    <p:sldId id="306" r:id="rId15"/>
    <p:sldId id="307" r:id="rId16"/>
    <p:sldId id="308" r:id="rId17"/>
    <p:sldId id="311" r:id="rId18"/>
    <p:sldId id="309" r:id="rId19"/>
    <p:sldId id="310" r:id="rId20"/>
    <p:sldId id="312" r:id="rId21"/>
    <p:sldId id="313" r:id="rId22"/>
    <p:sldId id="314" r:id="rId23"/>
    <p:sldId id="315" r:id="rId24"/>
    <p:sldId id="316" r:id="rId25"/>
    <p:sldId id="317" r:id="rId26"/>
    <p:sldId id="318" r:id="rId27"/>
    <p:sldId id="319" r:id="rId28"/>
    <p:sldId id="320" r:id="rId29"/>
    <p:sldId id="321" r:id="rId30"/>
    <p:sldId id="322" r:id="rId31"/>
    <p:sldId id="297" r:id="rId32"/>
    <p:sldId id="298" r:id="rId33"/>
    <p:sldId id="299" r:id="rId34"/>
    <p:sldId id="26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6ABA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5" autoAdjust="0"/>
  </p:normalViewPr>
  <p:slideViewPr>
    <p:cSldViewPr snapToGrid="0">
      <p:cViewPr varScale="1">
        <p:scale>
          <a:sx n="70" d="100"/>
          <a:sy n="70" d="100"/>
        </p:scale>
        <p:origin x="642"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1CF908-B9F8-4D75-9563-AB61F9135D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DEC0F2-C9ED-4E40-9090-1AABA509E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B24071-69B2-40A7-B3EA-674584CE017F}" type="datetimeFigureOut">
              <a:rPr lang="en-US" smtClean="0"/>
              <a:t>3/26/2022</a:t>
            </a:fld>
            <a:endParaRPr lang="en-US" dirty="0"/>
          </a:p>
        </p:txBody>
      </p:sp>
      <p:sp>
        <p:nvSpPr>
          <p:cNvPr id="4" name="Footer Placeholder 3">
            <a:extLst>
              <a:ext uri="{FF2B5EF4-FFF2-40B4-BE49-F238E27FC236}">
                <a16:creationId xmlns:a16="http://schemas.microsoft.com/office/drawing/2014/main" id="{E2343BCB-1A9C-419E-A510-1B43D44FD1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2ECDCF-FA4F-4A45-8FAD-9C923EE306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DA0F0C-BE24-43A8-A6ED-60EC67C28C43}" type="slidenum">
              <a:rPr lang="en-US" smtClean="0"/>
              <a:t>‹#›</a:t>
            </a:fld>
            <a:endParaRPr lang="en-US" dirty="0"/>
          </a:p>
        </p:txBody>
      </p:sp>
    </p:spTree>
    <p:extLst>
      <p:ext uri="{BB962C8B-B14F-4D97-AF65-F5344CB8AC3E}">
        <p14:creationId xmlns:p14="http://schemas.microsoft.com/office/powerpoint/2010/main" val="979089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6B909-20DD-493C-AC6E-6A09AF3AE40E}" type="datetimeFigureOut">
              <a:rPr lang="en-US" smtClean="0"/>
              <a:t>3/26/2022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A3186-490C-4963-9CE5-58096C2F0BE5}" type="slidenum">
              <a:rPr lang="en-US" smtClean="0"/>
              <a:t>‹#›</a:t>
            </a:fld>
            <a:endParaRPr lang="en-US" dirty="0"/>
          </a:p>
        </p:txBody>
      </p:sp>
    </p:spTree>
    <p:extLst>
      <p:ext uri="{BB962C8B-B14F-4D97-AF65-F5344CB8AC3E}">
        <p14:creationId xmlns:p14="http://schemas.microsoft.com/office/powerpoint/2010/main" val="9720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1</a:t>
            </a:fld>
            <a:endParaRPr lang="en-US" dirty="0"/>
          </a:p>
        </p:txBody>
      </p:sp>
    </p:spTree>
    <p:extLst>
      <p:ext uri="{BB962C8B-B14F-4D97-AF65-F5344CB8AC3E}">
        <p14:creationId xmlns:p14="http://schemas.microsoft.com/office/powerpoint/2010/main" val="276778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2</a:t>
            </a:fld>
            <a:endParaRPr lang="en-US" dirty="0"/>
          </a:p>
        </p:txBody>
      </p:sp>
    </p:spTree>
    <p:extLst>
      <p:ext uri="{BB962C8B-B14F-4D97-AF65-F5344CB8AC3E}">
        <p14:creationId xmlns:p14="http://schemas.microsoft.com/office/powerpoint/2010/main" val="308100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4</a:t>
            </a:fld>
            <a:endParaRPr lang="en-US" dirty="0"/>
          </a:p>
        </p:txBody>
      </p:sp>
    </p:spTree>
    <p:extLst>
      <p:ext uri="{BB962C8B-B14F-4D97-AF65-F5344CB8AC3E}">
        <p14:creationId xmlns:p14="http://schemas.microsoft.com/office/powerpoint/2010/main" val="300492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31</a:t>
            </a:fld>
            <a:endParaRPr lang="en-US" dirty="0"/>
          </a:p>
        </p:txBody>
      </p:sp>
    </p:spTree>
    <p:extLst>
      <p:ext uri="{BB962C8B-B14F-4D97-AF65-F5344CB8AC3E}">
        <p14:creationId xmlns:p14="http://schemas.microsoft.com/office/powerpoint/2010/main" val="271677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996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976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157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4612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FA754-D5C3-4E66-96A6-867B257F58DC}" type="datetimeFigureOut">
              <a:rPr lang="en-US" smtClean="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56276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71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FA754-D5C3-4E66-96A6-867B257F58DC}" type="datetimeFigureOut">
              <a:rPr lang="en-US" smtClean="0"/>
              <a:t>3/26/2022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26474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538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948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581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342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488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3/26/2022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776132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1.xml"/><Relationship Id="rId11" Type="http://schemas.openxmlformats.org/officeDocument/2006/relationships/image" Target="../media/image13.sv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Picture 4" descr="Rocky beach&#10;&#10;">
            <a:extLst>
              <a:ext uri="{FF2B5EF4-FFF2-40B4-BE49-F238E27FC236}">
                <a16:creationId xmlns:a16="http://schemas.microsoft.com/office/drawing/2014/main" id="{1D741830-4E4E-4CA5-B92A-047E598CB2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4774D57-151E-4936-9AF4-E70073D4EB30}"/>
              </a:ext>
            </a:extLst>
          </p:cNvPr>
          <p:cNvSpPr>
            <a:spLocks noGrp="1"/>
          </p:cNvSpPr>
          <p:nvPr>
            <p:ph type="ctrTitle"/>
          </p:nvPr>
        </p:nvSpPr>
        <p:spPr>
          <a:xfrm>
            <a:off x="467813" y="773817"/>
            <a:ext cx="6815669" cy="2557869"/>
          </a:xfrm>
        </p:spPr>
        <p:txBody>
          <a:bodyPr>
            <a:noAutofit/>
          </a:bodyPr>
          <a:lstStyle/>
          <a:p>
            <a:pPr marL="0" marR="0" algn="ctr">
              <a:lnSpc>
                <a:spcPct val="115000"/>
              </a:lnSpc>
              <a:spcBef>
                <a:spcPts val="0"/>
              </a:spcBef>
              <a:spcAft>
                <a:spcPts val="0"/>
              </a:spcAft>
            </a:pPr>
            <a:r>
              <a:rPr lang="nl-NL" sz="4400" b="1" kern="0">
                <a:solidFill>
                  <a:srgbClr val="C00000"/>
                </a:solidFill>
                <a:effectLst/>
                <a:latin typeface="Times New Roman" panose="02020603050405020304" pitchFamily="18" charset="0"/>
                <a:ea typeface="Calibri Light" panose="020F0302020204030204" pitchFamily="34" charset="0"/>
                <a:cs typeface="Times New Roman" panose="02020603050405020304" pitchFamily="18" charset="0"/>
              </a:rPr>
              <a:t>BÀI </a:t>
            </a:r>
            <a:r>
              <a:rPr lang="nl-NL" sz="4400" b="1" kern="0" smtClean="0">
                <a:solidFill>
                  <a:srgbClr val="C00000"/>
                </a:solidFill>
                <a:effectLst/>
                <a:latin typeface="Times New Roman" panose="02020603050405020304" pitchFamily="18" charset="0"/>
                <a:ea typeface="Calibri Light" panose="020F0302020204030204" pitchFamily="34" charset="0"/>
                <a:cs typeface="Times New Roman" panose="02020603050405020304" pitchFamily="18" charset="0"/>
              </a:rPr>
              <a:t>13</a:t>
            </a:r>
            <a:r>
              <a:rPr lang="nl-NL" sz="4400" b="1" kern="0">
                <a:solidFill>
                  <a:srgbClr val="C00000"/>
                </a:solidFill>
                <a:effectLst/>
                <a:latin typeface="Times New Roman" panose="02020603050405020304" pitchFamily="18" charset="0"/>
                <a:ea typeface="Calibri Light" panose="020F0302020204030204" pitchFamily="34" charset="0"/>
                <a:cs typeface="Times New Roman" panose="02020603050405020304" pitchFamily="18" charset="0"/>
              </a:rPr>
              <a:t/>
            </a:r>
            <a:br>
              <a:rPr lang="nl-NL" sz="4400" b="1" kern="0">
                <a:solidFill>
                  <a:srgbClr val="C00000"/>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sz="4400" b="1" kern="0" smtClean="0">
                <a:solidFill>
                  <a:srgbClr val="C00000"/>
                </a:solidFill>
                <a:effectLst/>
                <a:latin typeface="Times New Roman" panose="02020603050405020304" pitchFamily="18" charset="0"/>
                <a:ea typeface="Calibri Light" panose="020F0302020204030204" pitchFamily="34" charset="0"/>
                <a:cs typeface="Times New Roman" panose="02020603050405020304" pitchFamily="18" charset="0"/>
              </a:rPr>
              <a:t>BỔ SUNG CÁC ĐỐI TƯỢNG ĐỒ HỌA</a:t>
            </a:r>
            <a:endParaRPr lang="en-US" sz="4400" b="1" kern="0">
              <a:solidFill>
                <a:srgbClr val="C0000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5370FC1-A32E-43A6-9E96-92974CB54F20}"/>
              </a:ext>
            </a:extLst>
          </p:cNvPr>
          <p:cNvSpPr>
            <a:spLocks noGrp="1"/>
          </p:cNvSpPr>
          <p:nvPr>
            <p:ph type="subTitle" idx="1"/>
          </p:nvPr>
        </p:nvSpPr>
        <p:spPr>
          <a:xfrm>
            <a:off x="467813" y="3534487"/>
            <a:ext cx="6815669" cy="495823"/>
          </a:xfrm>
        </p:spPr>
        <p:txBody>
          <a:bodyPr>
            <a:normAutofit/>
          </a:bodyPr>
          <a:lstStyle/>
          <a:p>
            <a:r>
              <a:rPr lang="en-US"/>
              <a:t>GV. Hoàng Thị Thanh Tâm</a:t>
            </a:r>
            <a:endParaRPr lang="en-US" dirty="0"/>
          </a:p>
        </p:txBody>
      </p:sp>
      <p:pic>
        <p:nvPicPr>
          <p:cNvPr id="7" name="Graphic 6" descr="Palm tree">
            <a:extLst>
              <a:ext uri="{FF2B5EF4-FFF2-40B4-BE49-F238E27FC236}">
                <a16:creationId xmlns:a16="http://schemas.microsoft.com/office/drawing/2014/main" id="{5A75EE0A-53B5-4719-9CB7-5387E99D98C4}"/>
              </a:ext>
            </a:extLst>
          </p:cNvPr>
          <p:cNvPicPr>
            <a:picLocks noChangeAspect="1"/>
          </p:cNvPicPr>
          <p:nvPr/>
        </p:nvPicPr>
        <p:blipFill>
          <a:blip r:embed="rId5">
            <a:extLst>
              <a:ext uri="{96DAC541-7B7A-43D3-8B79-37D633B846F1}">
                <asvg:svgBlip xmlns:asvg="http://schemas.microsoft.com/office/drawing/2016/SVG/main" xmlns="" r:embed="rId7"/>
              </a:ext>
            </a:extLst>
          </a:blip>
          <a:stretch>
            <a:fillRect/>
          </a:stretch>
        </p:blipFill>
        <p:spPr>
          <a:xfrm>
            <a:off x="1344358" y="4288331"/>
            <a:ext cx="914400" cy="914400"/>
          </a:xfrm>
          <a:prstGeom prst="rect">
            <a:avLst/>
          </a:prstGeom>
        </p:spPr>
      </p:pic>
      <p:pic>
        <p:nvPicPr>
          <p:cNvPr id="17" name="Graphic 16" descr="Beach ball">
            <a:extLst>
              <a:ext uri="{FF2B5EF4-FFF2-40B4-BE49-F238E27FC236}">
                <a16:creationId xmlns:a16="http://schemas.microsoft.com/office/drawing/2014/main" id="{48F21C9B-2A2B-49E0-A15C-401F0E8DE9C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3875647" y="4584759"/>
            <a:ext cx="548640" cy="548640"/>
          </a:xfrm>
          <a:prstGeom prst="rect">
            <a:avLst/>
          </a:prstGeom>
        </p:spPr>
      </p:pic>
      <p:pic>
        <p:nvPicPr>
          <p:cNvPr id="20" name="Graphic 19" descr="Bucket and shovel">
            <a:extLst>
              <a:ext uri="{FF2B5EF4-FFF2-40B4-BE49-F238E27FC236}">
                <a16:creationId xmlns:a16="http://schemas.microsoft.com/office/drawing/2014/main" id="{02432592-29B9-4972-91B0-C8987327EC8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5574494" y="4381790"/>
            <a:ext cx="731520" cy="731520"/>
          </a:xfrm>
          <a:prstGeom prst="rect">
            <a:avLst/>
          </a:prstGeom>
        </p:spPr>
      </p:pic>
    </p:spTree>
    <p:extLst>
      <p:ext uri="{BB962C8B-B14F-4D97-AF65-F5344CB8AC3E}">
        <p14:creationId xmlns:p14="http://schemas.microsoft.com/office/powerpoint/2010/main" val="96991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8861" y="1175642"/>
            <a:ext cx="10034953" cy="4462760"/>
          </a:xfrm>
          <a:prstGeom prst="rect">
            <a:avLst/>
          </a:prstGeom>
        </p:spPr>
        <p:txBody>
          <a:bodyPr wrap="square">
            <a:spAutoFit/>
          </a:bodyPr>
          <a:lstStyle/>
          <a:p>
            <a:pPr algn="ctr">
              <a:spcBef>
                <a:spcPts val="1200"/>
              </a:spcBef>
              <a:spcAft>
                <a:spcPts val="1200"/>
              </a:spcAft>
            </a:pPr>
            <a:r>
              <a:rPr lang="en-US" sz="2800" i="1">
                <a:solidFill>
                  <a:srgbClr val="C00000"/>
                </a:solidFill>
                <a:latin typeface="Times New Roman" panose="02020603050405020304" pitchFamily="18" charset="0"/>
                <a:ea typeface="Yu Mincho Light"/>
                <a:cs typeface="Times New Roman" panose="02020603050405020304" pitchFamily="18" charset="0"/>
              </a:rPr>
              <a:t>Các bước thực hiện việc chỉnh sửa nền và đường nét:</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i="1">
                <a:solidFill>
                  <a:srgbClr val="7030A0"/>
                </a:solidFill>
                <a:latin typeface="Times New Roman" panose="02020603050405020304" pitchFamily="18" charset="0"/>
                <a:ea typeface="Yu Mincho Light"/>
                <a:cs typeface="Times New Roman" panose="02020603050405020304" pitchFamily="18" charset="0"/>
              </a:rPr>
              <a:t>Bước 1: </a:t>
            </a:r>
            <a:r>
              <a:rPr lang="en-US" sz="2800">
                <a:latin typeface="Times New Roman" panose="02020603050405020304" pitchFamily="18" charset="0"/>
                <a:ea typeface="Yu Mincho Light"/>
                <a:cs typeface="Times New Roman" panose="02020603050405020304" pitchFamily="18" charset="0"/>
              </a:rPr>
              <a:t>Chọn đối tượng cần chỉnh, Chọn lệnh </a:t>
            </a:r>
            <a:r>
              <a:rPr lang="en-US" sz="2800" b="1">
                <a:latin typeface="Times New Roman" panose="02020603050405020304" pitchFamily="18" charset="0"/>
                <a:ea typeface="Yu Mincho Light"/>
                <a:cs typeface="Times New Roman" panose="02020603050405020304" pitchFamily="18" charset="0"/>
              </a:rPr>
              <a:t>Objects/Fill and Stroke</a:t>
            </a:r>
            <a:r>
              <a:rPr lang="en-US" sz="2800">
                <a:latin typeface="Times New Roman" panose="02020603050405020304" pitchFamily="18" charset="0"/>
                <a:ea typeface="Yu Mincho Light"/>
                <a:cs typeface="Times New Roman" panose="02020603050405020304" pitchFamily="18" charset="0"/>
              </a:rPr>
              <a:t> (hoặc nháy nút chuột phải chọn </a:t>
            </a:r>
            <a:r>
              <a:rPr lang="en-US" sz="2800" b="1">
                <a:latin typeface="Times New Roman" panose="02020603050405020304" pitchFamily="18" charset="0"/>
                <a:ea typeface="Yu Mincho Light"/>
                <a:cs typeface="Times New Roman" panose="02020603050405020304" pitchFamily="18" charset="0"/>
              </a:rPr>
              <a:t>Fill and Stroke</a:t>
            </a:r>
            <a:r>
              <a:rPr lang="en-US" sz="2800">
                <a:latin typeface="Times New Roman" panose="02020603050405020304" pitchFamily="18" charset="0"/>
                <a:ea typeface="Yu Mincho Light"/>
                <a:cs typeface="Times New Roman" panose="02020603050405020304" pitchFamily="18" charset="0"/>
              </a:rPr>
              <a:t>) xuất hiện hộp thoại </a:t>
            </a:r>
            <a:r>
              <a:rPr lang="en-US" sz="2800" b="1">
                <a:latin typeface="Times New Roman" panose="02020603050405020304" pitchFamily="18" charset="0"/>
                <a:ea typeface="Yu Mincho Light"/>
                <a:cs typeface="Times New Roman" panose="02020603050405020304" pitchFamily="18" charset="0"/>
              </a:rPr>
              <a:t>Fill and Stroke</a:t>
            </a:r>
            <a:r>
              <a:rPr lang="en-US" sz="2800">
                <a:latin typeface="Times New Roman" panose="02020603050405020304" pitchFamily="18" charset="0"/>
                <a:ea typeface="Yu Mincho Light"/>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i="1">
                <a:solidFill>
                  <a:srgbClr val="7030A0"/>
                </a:solidFill>
                <a:latin typeface="Times New Roman" panose="02020603050405020304" pitchFamily="18" charset="0"/>
                <a:ea typeface="Yu Mincho Light"/>
                <a:cs typeface="Times New Roman" panose="02020603050405020304" pitchFamily="18" charset="0"/>
              </a:rPr>
              <a:t>Bước 2: </a:t>
            </a:r>
            <a:r>
              <a:rPr lang="en-US" sz="2800">
                <a:latin typeface="Times New Roman" panose="02020603050405020304" pitchFamily="18" charset="0"/>
                <a:ea typeface="Yu Mincho Light"/>
                <a:cs typeface="Times New Roman" panose="02020603050405020304" pitchFamily="18" charset="0"/>
              </a:rPr>
              <a:t>Chọn </a:t>
            </a:r>
            <a:r>
              <a:rPr lang="en-US" sz="2800" b="1">
                <a:latin typeface="Times New Roman" panose="02020603050405020304" pitchFamily="18" charset="0"/>
                <a:ea typeface="Yu Mincho Light"/>
                <a:cs typeface="Times New Roman" panose="02020603050405020304" pitchFamily="18" charset="0"/>
              </a:rPr>
              <a:t>Fill</a:t>
            </a:r>
            <a:r>
              <a:rPr lang="en-US" sz="2800">
                <a:latin typeface="Times New Roman" panose="02020603050405020304" pitchFamily="18" charset="0"/>
                <a:ea typeface="Yu Mincho Light"/>
                <a:cs typeface="Times New Roman" panose="02020603050405020304" pitchFamily="18" charset="0"/>
              </a:rPr>
              <a:t> để chọn kiểu tô cho màu tô, chọn </a:t>
            </a:r>
            <a:r>
              <a:rPr lang="en-US" sz="2800" b="1">
                <a:latin typeface="Times New Roman" panose="02020603050405020304" pitchFamily="18" charset="0"/>
                <a:ea typeface="Yu Mincho Light"/>
                <a:cs typeface="Times New Roman" panose="02020603050405020304" pitchFamily="18" charset="0"/>
              </a:rPr>
              <a:t>Stroke paint</a:t>
            </a:r>
            <a:r>
              <a:rPr lang="en-US" sz="2800">
                <a:latin typeface="Times New Roman" panose="02020603050405020304" pitchFamily="18" charset="0"/>
                <a:ea typeface="Yu Mincho Light"/>
                <a:cs typeface="Times New Roman" panose="02020603050405020304" pitchFamily="18" charset="0"/>
              </a:rPr>
              <a:t> để chọn kiểu tô cho màu vẽ, chọn </a:t>
            </a:r>
            <a:r>
              <a:rPr lang="en-US" sz="2800" b="1">
                <a:latin typeface="Times New Roman" panose="02020603050405020304" pitchFamily="18" charset="0"/>
                <a:ea typeface="Yu Mincho Light"/>
                <a:cs typeface="Times New Roman" panose="02020603050405020304" pitchFamily="18" charset="0"/>
              </a:rPr>
              <a:t>Stroke style</a:t>
            </a:r>
            <a:r>
              <a:rPr lang="en-US" sz="2800">
                <a:latin typeface="Times New Roman" panose="02020603050405020304" pitchFamily="18" charset="0"/>
                <a:ea typeface="Yu Mincho Light"/>
                <a:cs typeface="Times New Roman" panose="02020603050405020304" pitchFamily="18" charset="0"/>
              </a:rPr>
              <a:t> để thay đổi thiết lập kiểu nét vẽ và độ dày mỏng của nét.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i="1">
                <a:solidFill>
                  <a:srgbClr val="7030A0"/>
                </a:solidFill>
                <a:latin typeface="Times New Roman" panose="02020603050405020304" pitchFamily="18" charset="0"/>
                <a:ea typeface="Yu Mincho Light"/>
                <a:cs typeface="Times New Roman" panose="02020603050405020304" pitchFamily="18" charset="0"/>
              </a:rPr>
              <a:t>Bước 3</a:t>
            </a:r>
            <a:r>
              <a:rPr lang="en-US" sz="2800" b="1" i="1">
                <a:solidFill>
                  <a:srgbClr val="7030A0"/>
                </a:solidFill>
                <a:latin typeface="Times New Roman" panose="02020603050405020304" pitchFamily="18" charset="0"/>
                <a:ea typeface="Yu Mincho Light"/>
                <a:cs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Tùy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chỉnh màu sắc bằng cách chọn kiểu tô và thiết lập màu.</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0564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5753" y="1217584"/>
            <a:ext cx="9894277" cy="3970318"/>
          </a:xfrm>
          <a:prstGeom prst="rect">
            <a:avLst/>
          </a:prstGeom>
        </p:spPr>
        <p:txBody>
          <a:bodyPr wrap="square">
            <a:spAutoFit/>
          </a:bodyPr>
          <a:lstStyle/>
          <a:p>
            <a:pPr algn="just">
              <a:lnSpc>
                <a:spcPct val="150000"/>
              </a:lnSpc>
            </a:pPr>
            <a:r>
              <a:rPr lang="en-US" sz="2800" b="1" i="1">
                <a:solidFill>
                  <a:srgbClr val="C00000"/>
                </a:solidFill>
                <a:latin typeface="Times New Roman" panose="02020603050405020304" pitchFamily="18" charset="0"/>
                <a:ea typeface="Times New Roman" panose="02020603050405020304" pitchFamily="18" charset="0"/>
              </a:rPr>
              <a:t>Lưu ý:</a:t>
            </a:r>
            <a:r>
              <a:rPr lang="en-US" sz="2800" b="1">
                <a:solidFill>
                  <a:srgbClr val="C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Khi tô màu chuyển thì màu của đối tượng được tô sẽ chuyển dần từ màu này sang màu khác. Đề tô màu chuyển ta sử dụng hai kiểu tô là         </a:t>
            </a:r>
            <a:r>
              <a:rPr lang="en-US" sz="2800">
                <a:solidFill>
                  <a:srgbClr val="000000"/>
                </a:solidFill>
                <a:latin typeface="Times New Roman" panose="02020603050405020304" pitchFamily="18" charset="0"/>
                <a:ea typeface="Times New Roman" panose="02020603050405020304" pitchFamily="18" charset="0"/>
              </a:rPr>
              <a:t>và         </a:t>
            </a:r>
            <a:r>
              <a:rPr lang="en-US" sz="2800" smtClean="0">
                <a:solidFill>
                  <a:srgbClr val="000000"/>
                </a:solidFill>
                <a:latin typeface="Times New Roman" panose="02020603050405020304" pitchFamily="18" charset="0"/>
                <a:ea typeface="Times New Roman" panose="02020603050405020304" pitchFamily="18" charset="0"/>
              </a:rPr>
              <a:t>. Nháy </a:t>
            </a:r>
            <a:r>
              <a:rPr lang="en-US" sz="2800">
                <a:solidFill>
                  <a:srgbClr val="000000"/>
                </a:solidFill>
                <a:latin typeface="Times New Roman" panose="02020603050405020304" pitchFamily="18" charset="0"/>
                <a:ea typeface="Times New Roman" panose="02020603050405020304" pitchFamily="18" charset="0"/>
              </a:rPr>
              <a:t>vào biểu tượng cây </a:t>
            </a:r>
            <a:r>
              <a:rPr lang="en-US" sz="2800">
                <a:solidFill>
                  <a:srgbClr val="000000"/>
                </a:solidFill>
                <a:latin typeface="Times New Roman" panose="02020603050405020304" pitchFamily="18" charset="0"/>
                <a:ea typeface="Times New Roman" panose="02020603050405020304" pitchFamily="18" charset="0"/>
              </a:rPr>
              <a:t>bút </a:t>
            </a:r>
            <a:r>
              <a:rPr lang="en-US" sz="2800" smtClean="0">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phía dưới của hộp thoại </a:t>
            </a:r>
            <a:r>
              <a:rPr lang="en-US" sz="2800" b="1">
                <a:solidFill>
                  <a:srgbClr val="000000"/>
                </a:solidFill>
                <a:latin typeface="Times New Roman" panose="02020603050405020304" pitchFamily="18" charset="0"/>
                <a:ea typeface="Times New Roman" panose="02020603050405020304" pitchFamily="18" charset="0"/>
              </a:rPr>
              <a:t>Fill and Stroke </a:t>
            </a:r>
            <a:r>
              <a:rPr lang="en-US" sz="2800">
                <a:solidFill>
                  <a:srgbClr val="000000"/>
                </a:solidFill>
                <a:latin typeface="Times New Roman" panose="02020603050405020304" pitchFamily="18" charset="0"/>
                <a:ea typeface="Times New Roman" panose="02020603050405020304" pitchFamily="18" charset="0"/>
              </a:rPr>
              <a:t>để thay đổi thông số của </a:t>
            </a:r>
            <a:r>
              <a:rPr lang="en-US" sz="2800" b="1">
                <a:solidFill>
                  <a:srgbClr val="000000"/>
                </a:solidFill>
                <a:latin typeface="Times New Roman" panose="02020603050405020304" pitchFamily="18" charset="0"/>
                <a:ea typeface="Times New Roman" panose="02020603050405020304" pitchFamily="18" charset="0"/>
              </a:rPr>
              <a:t>gradient</a:t>
            </a:r>
            <a:r>
              <a:rPr lang="en-US" sz="2800">
                <a:solidFill>
                  <a:srgbClr val="000000"/>
                </a:solidFill>
                <a:latin typeface="Times New Roman" panose="02020603050405020304" pitchFamily="18" charset="0"/>
                <a:ea typeface="Times New Roman" panose="02020603050405020304" pitchFamily="18" charset="0"/>
              </a:rPr>
              <a:t>. Ta có thể thay đổi thông số của </a:t>
            </a:r>
            <a:r>
              <a:rPr lang="en-US" sz="2800" b="1">
                <a:solidFill>
                  <a:srgbClr val="000000"/>
                </a:solidFill>
                <a:latin typeface="Times New Roman" panose="02020603050405020304" pitchFamily="18" charset="0"/>
                <a:ea typeface="Times New Roman" panose="02020603050405020304" pitchFamily="18" charset="0"/>
              </a:rPr>
              <a:t>gradient</a:t>
            </a:r>
            <a:r>
              <a:rPr lang="en-US" sz="2800">
                <a:solidFill>
                  <a:srgbClr val="000000"/>
                </a:solidFill>
                <a:latin typeface="Times New Roman" panose="02020603050405020304" pitchFamily="18" charset="0"/>
                <a:ea typeface="Times New Roman" panose="02020603050405020304" pitchFamily="18" charset="0"/>
              </a:rPr>
              <a:t> bằng bảng điều khiển hoặc kéo thả chuột tại các vị trí điều khiển.</a:t>
            </a:r>
            <a:endParaRPr lang="en-US" sz="2800"/>
          </a:p>
        </p:txBody>
      </p:sp>
      <p:pic>
        <p:nvPicPr>
          <p:cNvPr id="5" name="Picture 4"/>
          <p:cNvPicPr>
            <a:picLocks noChangeAspect="1"/>
          </p:cNvPicPr>
          <p:nvPr/>
        </p:nvPicPr>
        <p:blipFill>
          <a:blip r:embed="rId2"/>
          <a:stretch>
            <a:fillRect/>
          </a:stretch>
        </p:blipFill>
        <p:spPr>
          <a:xfrm>
            <a:off x="4126523" y="2598386"/>
            <a:ext cx="480888" cy="498700"/>
          </a:xfrm>
          <a:prstGeom prst="rect">
            <a:avLst/>
          </a:prstGeom>
        </p:spPr>
      </p:pic>
      <p:pic>
        <p:nvPicPr>
          <p:cNvPr id="7" name="Picture 6"/>
          <p:cNvPicPr>
            <a:picLocks noChangeAspect="1"/>
          </p:cNvPicPr>
          <p:nvPr/>
        </p:nvPicPr>
        <p:blipFill>
          <a:blip r:embed="rId3"/>
          <a:stretch>
            <a:fillRect/>
          </a:stretch>
        </p:blipFill>
        <p:spPr>
          <a:xfrm>
            <a:off x="2836985" y="2603238"/>
            <a:ext cx="493848" cy="493848"/>
          </a:xfrm>
          <a:prstGeom prst="rect">
            <a:avLst/>
          </a:prstGeom>
        </p:spPr>
      </p:pic>
      <p:pic>
        <p:nvPicPr>
          <p:cNvPr id="8" name="Picture 7"/>
          <p:cNvPicPr>
            <a:picLocks noChangeAspect="1"/>
          </p:cNvPicPr>
          <p:nvPr/>
        </p:nvPicPr>
        <p:blipFill rotWithShape="1">
          <a:blip r:embed="rId4"/>
          <a:srcRect l="75701" t="82933" r="22670" b="13862"/>
          <a:stretch/>
        </p:blipFill>
        <p:spPr>
          <a:xfrm>
            <a:off x="9120555" y="2557762"/>
            <a:ext cx="539261" cy="599181"/>
          </a:xfrm>
          <a:prstGeom prst="rect">
            <a:avLst/>
          </a:prstGeom>
        </p:spPr>
      </p:pic>
    </p:spTree>
    <p:extLst>
      <p:ext uri="{BB962C8B-B14F-4D97-AF65-F5344CB8AC3E}">
        <p14:creationId xmlns:p14="http://schemas.microsoft.com/office/powerpoint/2010/main" val="404773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2983" y="891516"/>
            <a:ext cx="9823939" cy="5262979"/>
          </a:xfrm>
          <a:prstGeom prst="rect">
            <a:avLst/>
          </a:prstGeom>
        </p:spPr>
        <p:txBody>
          <a:bodyPr wrap="square">
            <a:spAutoFit/>
          </a:bodyPr>
          <a:lstStyle/>
          <a:p>
            <a:pPr algn="just">
              <a:lnSpc>
                <a:spcPct val="150000"/>
              </a:lnSpc>
            </a:pPr>
            <a:r>
              <a:rPr lang="vi-VN" sz="2800">
                <a:latin typeface="+mj-lt"/>
              </a:rPr>
              <a:t>Khi sử dụng kiều tô        ta có thể sao chép màu tại một vị trí nào đó trong vùng làm việc bằng cách sử dụng công cụ           phía dưới của hộp thoại </a:t>
            </a:r>
            <a:r>
              <a:rPr lang="vi-VN" sz="2800" b="1">
                <a:latin typeface="+mj-lt"/>
              </a:rPr>
              <a:t>Fill and Stroke.</a:t>
            </a:r>
          </a:p>
          <a:p>
            <a:pPr algn="just">
              <a:lnSpc>
                <a:spcPct val="150000"/>
              </a:lnSpc>
            </a:pPr>
            <a:r>
              <a:rPr lang="vi-VN" sz="2800">
                <a:latin typeface="+mj-lt"/>
              </a:rPr>
              <a:t>Giá trị </a:t>
            </a:r>
            <a:r>
              <a:rPr lang="vi-VN" sz="2800" b="1">
                <a:latin typeface="+mj-lt"/>
              </a:rPr>
              <a:t>Opacity</a:t>
            </a:r>
            <a:r>
              <a:rPr lang="vi-VN" sz="2800">
                <a:latin typeface="+mj-lt"/>
              </a:rPr>
              <a:t> thể hiện độ trong suốt của màu khi tô lên đối tượng</a:t>
            </a:r>
            <a:r>
              <a:rPr lang="vi-VN" sz="2800">
                <a:latin typeface="+mj-lt"/>
              </a:rPr>
              <a:t>. </a:t>
            </a:r>
            <a:r>
              <a:rPr lang="en-US" sz="2800">
                <a:latin typeface="+mj-lt"/>
              </a:rPr>
              <a:t>Đ</a:t>
            </a:r>
            <a:r>
              <a:rPr lang="vi-VN" sz="2800" smtClean="0">
                <a:latin typeface="+mj-lt"/>
              </a:rPr>
              <a:t>ộ </a:t>
            </a:r>
            <a:r>
              <a:rPr lang="vi-VN" sz="2800">
                <a:latin typeface="+mj-lt"/>
              </a:rPr>
              <a:t>trong suốt của màu cũng được xác định bởi giá trị A (alpha) khi sử dụng bảng màu.</a:t>
            </a:r>
          </a:p>
          <a:p>
            <a:pPr algn="just">
              <a:lnSpc>
                <a:spcPct val="150000"/>
              </a:lnSpc>
            </a:pPr>
            <a:r>
              <a:rPr lang="en-US" sz="2800" b="1" smtClean="0">
                <a:solidFill>
                  <a:srgbClr val="C00000"/>
                </a:solidFill>
                <a:latin typeface="Times New Roman" panose="02020603050405020304" pitchFamily="18" charset="0"/>
                <a:cs typeface="Times New Roman" panose="02020603050405020304" pitchFamily="18" charset="0"/>
              </a:rPr>
              <a:t>=&gt; Như vậy: </a:t>
            </a:r>
            <a:r>
              <a:rPr lang="vi-VN" sz="2800" smtClean="0">
                <a:solidFill>
                  <a:srgbClr val="0070C0"/>
                </a:solidFill>
                <a:latin typeface="+mj-lt"/>
              </a:rPr>
              <a:t>Có </a:t>
            </a:r>
            <a:r>
              <a:rPr lang="vi-VN" sz="2800">
                <a:solidFill>
                  <a:srgbClr val="0070C0"/>
                </a:solidFill>
                <a:latin typeface="+mj-lt"/>
              </a:rPr>
              <a:t>thể thiết lập màu tô, màu vẽ và các thuộc tính về màu tô và màu vẽ cho đối tượng.</a:t>
            </a:r>
          </a:p>
        </p:txBody>
      </p:sp>
      <p:pic>
        <p:nvPicPr>
          <p:cNvPr id="3" name="Picture 2"/>
          <p:cNvPicPr>
            <a:picLocks noChangeAspect="1"/>
          </p:cNvPicPr>
          <p:nvPr/>
        </p:nvPicPr>
        <p:blipFill>
          <a:blip r:embed="rId2"/>
          <a:stretch>
            <a:fillRect/>
          </a:stretch>
        </p:blipFill>
        <p:spPr>
          <a:xfrm>
            <a:off x="4554415" y="1092432"/>
            <a:ext cx="408122" cy="408122"/>
          </a:xfrm>
          <a:prstGeom prst="rect">
            <a:avLst/>
          </a:prstGeom>
        </p:spPr>
      </p:pic>
      <p:pic>
        <p:nvPicPr>
          <p:cNvPr id="4" name="Picture 3"/>
          <p:cNvPicPr>
            <a:picLocks noChangeAspect="1"/>
          </p:cNvPicPr>
          <p:nvPr/>
        </p:nvPicPr>
        <p:blipFill>
          <a:blip r:embed="rId3"/>
          <a:stretch>
            <a:fillRect/>
          </a:stretch>
        </p:blipFill>
        <p:spPr>
          <a:xfrm>
            <a:off x="9001670" y="1693985"/>
            <a:ext cx="587806" cy="587806"/>
          </a:xfrm>
          <a:prstGeom prst="rect">
            <a:avLst/>
          </a:prstGeom>
        </p:spPr>
      </p:pic>
    </p:spTree>
    <p:extLst>
      <p:ext uri="{BB962C8B-B14F-4D97-AF65-F5344CB8AC3E}">
        <p14:creationId xmlns:p14="http://schemas.microsoft.com/office/powerpoint/2010/main" val="3851759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4" name="Rounded Rectangle 3"/>
          <p:cNvSpPr/>
          <p:nvPr/>
        </p:nvSpPr>
        <p:spPr>
          <a:xfrm>
            <a:off x="750276" y="675070"/>
            <a:ext cx="10855569" cy="497157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1200"/>
              </a:spcBef>
              <a:spcAft>
                <a:spcPts val="1200"/>
              </a:spcAft>
            </a:pPr>
            <a:r>
              <a:rPr lang="vi-VN" sz="2800" b="1">
                <a:solidFill>
                  <a:srgbClr val="0070C0"/>
                </a:solidFill>
                <a:latin typeface="+mj-lt"/>
              </a:rPr>
              <a:t>1. </a:t>
            </a:r>
            <a:r>
              <a:rPr lang="vi-VN" sz="2800">
                <a:latin typeface="+mj-lt"/>
              </a:rPr>
              <a:t>Đề xác định đường viên của đối tượng dạng nét đứt, em cần chọn trang nào trong hộp thoại </a:t>
            </a:r>
            <a:r>
              <a:rPr lang="vi-VN" sz="2800" b="1">
                <a:latin typeface="+mj-lt"/>
              </a:rPr>
              <a:t>Fill and Stroke</a:t>
            </a:r>
            <a:r>
              <a:rPr lang="vi-VN" sz="2800">
                <a:latin typeface="+mj-lt"/>
              </a:rPr>
              <a:t>?</a:t>
            </a:r>
          </a:p>
          <a:p>
            <a:pPr>
              <a:spcBef>
                <a:spcPts val="1200"/>
              </a:spcBef>
              <a:spcAft>
                <a:spcPts val="1200"/>
              </a:spcAft>
            </a:pPr>
            <a:r>
              <a:rPr lang="vi-VN" sz="2800">
                <a:latin typeface="+mj-lt"/>
              </a:rPr>
              <a:t>A </a:t>
            </a:r>
            <a:r>
              <a:rPr lang="vi-VN" sz="2800">
                <a:latin typeface="+mj-lt"/>
              </a:rPr>
              <a:t>Fill          </a:t>
            </a:r>
            <a:r>
              <a:rPr lang="en-US" sz="2800" smtClean="0">
                <a:latin typeface="+mj-lt"/>
              </a:rPr>
              <a:t>               </a:t>
            </a:r>
            <a:r>
              <a:rPr lang="vi-VN" sz="2800" smtClean="0">
                <a:latin typeface="+mj-lt"/>
              </a:rPr>
              <a:t>B</a:t>
            </a:r>
            <a:r>
              <a:rPr lang="vi-VN" sz="2800">
                <a:latin typeface="+mj-lt"/>
              </a:rPr>
              <a:t>. Stroke paint          </a:t>
            </a:r>
          </a:p>
          <a:p>
            <a:pPr>
              <a:spcBef>
                <a:spcPts val="1200"/>
              </a:spcBef>
              <a:spcAft>
                <a:spcPts val="1200"/>
              </a:spcAft>
            </a:pPr>
            <a:r>
              <a:rPr lang="vi-VN" sz="2800">
                <a:latin typeface="+mj-lt"/>
              </a:rPr>
              <a:t>C. Stroke </a:t>
            </a:r>
            <a:r>
              <a:rPr lang="vi-VN" sz="2800">
                <a:latin typeface="+mj-lt"/>
              </a:rPr>
              <a:t>style        </a:t>
            </a:r>
            <a:r>
              <a:rPr lang="en-US" sz="2800" smtClean="0">
                <a:latin typeface="+mj-lt"/>
              </a:rPr>
              <a:t> </a:t>
            </a:r>
            <a:r>
              <a:rPr lang="vi-VN" sz="2800" smtClean="0">
                <a:latin typeface="+mj-lt"/>
              </a:rPr>
              <a:t>  </a:t>
            </a:r>
            <a:r>
              <a:rPr lang="vi-VN" sz="2800">
                <a:latin typeface="+mj-lt"/>
              </a:rPr>
              <a:t>D. Cả A và B</a:t>
            </a:r>
          </a:p>
          <a:p>
            <a:r>
              <a:rPr lang="vi-VN" sz="2800" b="1">
                <a:solidFill>
                  <a:srgbClr val="0070C0"/>
                </a:solidFill>
                <a:latin typeface="+mj-lt"/>
              </a:rPr>
              <a:t>2. </a:t>
            </a:r>
            <a:r>
              <a:rPr lang="vi-VN" sz="2800">
                <a:latin typeface="+mj-lt"/>
              </a:rPr>
              <a:t>Để chỉnh thông số của </a:t>
            </a:r>
            <a:r>
              <a:rPr lang="vi-VN" sz="2800" b="1">
                <a:latin typeface="+mj-lt"/>
              </a:rPr>
              <a:t>gradient</a:t>
            </a:r>
            <a:r>
              <a:rPr lang="vi-VN" sz="2800">
                <a:latin typeface="+mj-lt"/>
              </a:rPr>
              <a:t>, em cần chọn biểu tượng nào?</a:t>
            </a:r>
          </a:p>
          <a:p>
            <a:r>
              <a:rPr lang="vi-VN" sz="2800">
                <a:latin typeface="+mj-lt"/>
              </a:rPr>
              <a:t>A. </a:t>
            </a:r>
            <a:r>
              <a:rPr lang="en-US" sz="2800">
                <a:latin typeface="+mj-lt"/>
              </a:rPr>
              <a:t>➕                    </a:t>
            </a:r>
            <a:r>
              <a:rPr lang="vi-VN" sz="2800">
                <a:latin typeface="+mj-lt"/>
              </a:rPr>
              <a:t>B</a:t>
            </a:r>
            <a:r>
              <a:rPr lang="vi-VN" sz="2800" smtClean="0">
                <a:latin typeface="+mj-lt"/>
              </a:rPr>
              <a:t>.               </a:t>
            </a:r>
            <a:r>
              <a:rPr lang="en-US" sz="2800" smtClean="0">
                <a:latin typeface="+mj-lt"/>
              </a:rPr>
              <a:t>    </a:t>
            </a:r>
            <a:r>
              <a:rPr lang="vi-VN" sz="2800" smtClean="0">
                <a:latin typeface="+mj-lt"/>
              </a:rPr>
              <a:t>C</a:t>
            </a:r>
            <a:r>
              <a:rPr lang="vi-VN" sz="2800">
                <a:latin typeface="+mj-lt"/>
              </a:rPr>
              <a:t>.                          D. </a:t>
            </a:r>
            <a:r>
              <a:rPr lang="vi-VN" sz="8800">
                <a:latin typeface="+mj-lt"/>
              </a:rPr>
              <a:t>-</a:t>
            </a:r>
            <a:endParaRPr lang="vi-VN" sz="5400">
              <a:latin typeface="+mj-lt"/>
            </a:endParaRPr>
          </a:p>
        </p:txBody>
      </p:sp>
      <p:pic>
        <p:nvPicPr>
          <p:cNvPr id="5" name="Picture 4"/>
          <p:cNvPicPr>
            <a:picLocks noChangeAspect="1"/>
          </p:cNvPicPr>
          <p:nvPr/>
        </p:nvPicPr>
        <p:blipFill>
          <a:blip r:embed="rId2"/>
          <a:stretch>
            <a:fillRect/>
          </a:stretch>
        </p:blipFill>
        <p:spPr>
          <a:xfrm>
            <a:off x="4267200" y="4477383"/>
            <a:ext cx="542591" cy="597460"/>
          </a:xfrm>
          <a:prstGeom prst="rect">
            <a:avLst/>
          </a:prstGeom>
        </p:spPr>
      </p:pic>
      <p:pic>
        <p:nvPicPr>
          <p:cNvPr id="7" name="Picture 6"/>
          <p:cNvPicPr>
            <a:picLocks noChangeAspect="1"/>
          </p:cNvPicPr>
          <p:nvPr/>
        </p:nvPicPr>
        <p:blipFill>
          <a:blip r:embed="rId3"/>
          <a:stretch>
            <a:fillRect/>
          </a:stretch>
        </p:blipFill>
        <p:spPr>
          <a:xfrm>
            <a:off x="6178060" y="4477383"/>
            <a:ext cx="587806" cy="587806"/>
          </a:xfrm>
          <a:prstGeom prst="rect">
            <a:avLst/>
          </a:prstGeom>
        </p:spPr>
      </p:pic>
    </p:spTree>
    <p:extLst>
      <p:ext uri="{BB962C8B-B14F-4D97-AF65-F5344CB8AC3E}">
        <p14:creationId xmlns:p14="http://schemas.microsoft.com/office/powerpoint/2010/main" val="3208848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3723" y="672777"/>
            <a:ext cx="10574216" cy="3157764"/>
          </a:xfrm>
          <a:prstGeom prst="cloudCallout">
            <a:avLst>
              <a:gd name="adj1" fmla="val -44115"/>
              <a:gd name="adj2" fmla="val 72895"/>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cách xếp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mẩu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giấy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13.5 thành một hình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tim. </a:t>
            </a:r>
          </a:p>
          <a:p>
            <a:pPr algn="just">
              <a:lnSpc>
                <a:spcPct val="115000"/>
              </a:lnSpc>
              <a:spcAft>
                <a:spcPts val="0"/>
              </a:spcAft>
            </a:pPr>
            <a:r>
              <a:rPr lang="en-US" sz="2800" smtClean="0">
                <a:latin typeface="Times New Roman" panose="02020603050405020304" pitchFamily="18" charset="0"/>
                <a:cs typeface="Times New Roman" panose="02020603050405020304" pitchFamily="18" charset="0"/>
              </a:rPr>
              <a:t>Gợi </a:t>
            </a:r>
            <a:r>
              <a:rPr lang="en-US" sz="2800">
                <a:latin typeface="Times New Roman" panose="02020603050405020304" pitchFamily="18" charset="0"/>
                <a:cs typeface="Times New Roman" panose="02020603050405020304" pitchFamily="18" charset="0"/>
              </a:rPr>
              <a:t>ý. Em có thể xoay hình và xếp các hình lên nhau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p:nvPr/>
        </p:nvPicPr>
        <p:blipFill rotWithShape="1">
          <a:blip r:embed="rId2"/>
          <a:srcRect l="83166" t="67966" r="5430" b="23463"/>
          <a:stretch/>
        </p:blipFill>
        <p:spPr bwMode="auto">
          <a:xfrm>
            <a:off x="3681047" y="4030662"/>
            <a:ext cx="4304225" cy="21122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198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8185" y="316235"/>
            <a:ext cx="9161547" cy="729430"/>
          </a:xfrm>
          <a:prstGeom prst="rect">
            <a:avLst/>
          </a:prstGeom>
        </p:spPr>
        <p:txBody>
          <a:bodyPr wrap="none">
            <a:spAutoFit/>
          </a:bodyPr>
          <a:lstStyle/>
          <a:p>
            <a:pPr algn="just">
              <a:lnSpc>
                <a:spcPct val="115000"/>
              </a:lnSpc>
              <a:spcAft>
                <a:spcPts val="0"/>
              </a:spcAft>
            </a:pPr>
            <a:r>
              <a:rPr lang="en-US" sz="3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 CÁC PHÉP GHÉP ĐỐI TƯỢNG </a:t>
            </a:r>
            <a:r>
              <a:rPr lang="en-US" sz="3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 </a:t>
            </a:r>
            <a:r>
              <a:rPr lang="en-US" sz="36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HỌA</a:t>
            </a:r>
            <a:endParaRPr lang="en-US" sz="40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Rectangle 2"/>
          <p:cNvSpPr/>
          <p:nvPr/>
        </p:nvSpPr>
        <p:spPr>
          <a:xfrm>
            <a:off x="1008185" y="1467695"/>
            <a:ext cx="10386646" cy="4154984"/>
          </a:xfrm>
          <a:prstGeom prst="rect">
            <a:avLst/>
          </a:prstGeom>
        </p:spPr>
        <p:txBody>
          <a:bodyPr wrap="square">
            <a:spAutoFit/>
          </a:bodyPr>
          <a:lstStyle/>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hình phức tạp có thể thu được bằng cách ghép từ các hình đơn giản.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phép ghép được sử dụng để ghép và cắt hình trong Inskcape gồm: hợp, hiệu. giao, hiệu đối xứng, chia, cắt của hai hay nhiều đối tượng đơn. Các phép ghép này được thực hiện bằng cách chọn lệnh trong bảng chọn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36803"/>
                </a:solidFill>
                <a:latin typeface="Times New Roman" panose="02020603050405020304" pitchFamily="18" charset="0"/>
                <a:ea typeface="Times New Roman" panose="02020603050405020304" pitchFamily="18" charset="0"/>
                <a:cs typeface="Times New Roman" panose="02020603050405020304" pitchFamily="18" charset="0"/>
              </a:rPr>
              <a:t>Phép hợp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(Union</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nhấn tổ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Ctrl</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 là tất cả các phần thuộc một trong các hình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30197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609599" y="279838"/>
            <a:ext cx="10949353" cy="6063198"/>
          </a:xfrm>
          <a:prstGeom prst="rect">
            <a:avLst/>
          </a:prstGeom>
        </p:spPr>
        <p:txBody>
          <a:bodyPr wrap="square">
            <a:spAutoFit/>
          </a:bodyPr>
          <a:lstStyle/>
          <a:p>
            <a:pPr algn="just">
              <a:spcBef>
                <a:spcPts val="1200"/>
              </a:spcBef>
              <a:spcAft>
                <a:spcPts val="1200"/>
              </a:spcAft>
            </a:pPr>
            <a:r>
              <a:rPr lang="en-US" sz="2800">
                <a:solidFill>
                  <a:srgbClr val="E36803"/>
                </a:solidFill>
                <a:latin typeface="Times New Roman" panose="02020603050405020304" pitchFamily="18" charset="0"/>
                <a:ea typeface="Times New Roman" panose="02020603050405020304" pitchFamily="18" charset="0"/>
                <a:cs typeface="Times New Roman" panose="02020603050405020304" pitchFamily="18" charset="0"/>
              </a:rPr>
              <a:t>Phép hiệu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(Difference, nhấn tổ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Ctrl</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 là phần thuộc hình lớp dưới nhưng không thuộc hình lớp trên.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solidFill>
                  <a:srgbClr val="E36803"/>
                </a:solidFill>
                <a:latin typeface="Times New Roman" panose="02020603050405020304" pitchFamily="18" charset="0"/>
                <a:ea typeface="Times New Roman" panose="02020603050405020304" pitchFamily="18" charset="0"/>
                <a:cs typeface="Times New Roman" panose="02020603050405020304" pitchFamily="18" charset="0"/>
              </a:rPr>
              <a:t>Phép giao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(Intersection, nhấn tổ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 </a:t>
            </a: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Ctrl</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là phần thuộc cả hai hình được chọn.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solidFill>
                  <a:srgbClr val="E36803"/>
                </a:solidFill>
                <a:latin typeface="Times New Roman" panose="02020603050405020304" pitchFamily="18" charset="0"/>
                <a:ea typeface="Times New Roman" panose="02020603050405020304" pitchFamily="18" charset="0"/>
                <a:cs typeface="Times New Roman" panose="02020603050405020304" pitchFamily="18" charset="0"/>
              </a:rPr>
              <a:t>Phép hiệu đối xứng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(Exclusion, nhấn tổ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 </a:t>
            </a: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Ctrl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 là phần hình thuộc các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trừ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 giao nhau.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solidFill>
                  <a:srgbClr val="E36803"/>
                </a:solidFill>
                <a:latin typeface="Times New Roman" panose="02020603050405020304" pitchFamily="18" charset="0"/>
                <a:ea typeface="Times New Roman" panose="02020603050405020304" pitchFamily="18" charset="0"/>
                <a:cs typeface="Times New Roman" panose="02020603050405020304" pitchFamily="18" charset="0"/>
              </a:rPr>
              <a:t>Phép chia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(Division, nhấn tổ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 </a:t>
            </a: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Ctrl</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Hình lớp dưới được chia thành các phần bởi đường nét của hình lớp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1200"/>
              </a:spcBef>
              <a:spcAft>
                <a:spcPts val="1200"/>
              </a:spcAft>
            </a:pPr>
            <a:r>
              <a:rPr lang="en-US" sz="2800">
                <a:solidFill>
                  <a:srgbClr val="E36803"/>
                </a:solidFill>
                <a:latin typeface="Times New Roman" panose="02020603050405020304" pitchFamily="18" charset="0"/>
                <a:ea typeface="Times New Roman" panose="02020603050405020304" pitchFamily="18" charset="0"/>
                <a:cs typeface="Times New Roman" panose="02020603050405020304" pitchFamily="18" charset="0"/>
              </a:rPr>
              <a:t>Phép cắt </a:t>
            </a:r>
            <a:r>
              <a:rPr lang="en-US" sz="2800">
                <a:latin typeface="Times New Roman" panose="02020603050405020304" pitchFamily="18" charset="0"/>
                <a:cs typeface="Times New Roman" panose="02020603050405020304" pitchFamily="18" charset="0"/>
              </a:rPr>
              <a:t>(Cut Path,  nhấn tổ hợp phím </a:t>
            </a:r>
            <a:r>
              <a:rPr lang="en-US" sz="2800" b="1">
                <a:latin typeface="Times New Roman" panose="02020603050405020304" pitchFamily="18" charset="0"/>
                <a:cs typeface="Times New Roman" panose="02020603050405020304" pitchFamily="18" charset="0"/>
              </a:rPr>
              <a:t>Ctrl + Alt + /</a:t>
            </a:r>
            <a:r>
              <a:rPr lang="en-US" sz="2800">
                <a:latin typeface="Times New Roman" panose="02020603050405020304" pitchFamily="18" charset="0"/>
                <a:cs typeface="Times New Roman" panose="02020603050405020304" pitchFamily="18" charset="0"/>
              </a:rPr>
              <a:t>): Cắt hình lớp dưới thành các phần bởi hai điểm giao ở viền với hình lớp trên. Kết quả là các hình mới không có </a:t>
            </a:r>
            <a:r>
              <a:rPr lang="en-US" sz="2800">
                <a:latin typeface="Times New Roman" panose="02020603050405020304" pitchFamily="18" charset="0"/>
                <a:cs typeface="Times New Roman" panose="02020603050405020304" pitchFamily="18" charset="0"/>
              </a:rPr>
              <a:t>màu</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900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9724" t="47120" r="5431" b="24319"/>
          <a:stretch/>
        </p:blipFill>
        <p:spPr bwMode="auto">
          <a:xfrm>
            <a:off x="1312985" y="472806"/>
            <a:ext cx="9494862" cy="466190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312985" y="5407931"/>
            <a:ext cx="9682431" cy="954107"/>
          </a:xfrm>
          <a:prstGeom prst="rect">
            <a:avLst/>
          </a:prstGeom>
        </p:spPr>
        <p:txBody>
          <a:bodyPr wrap="square">
            <a:spAutoFit/>
          </a:bodyPr>
          <a:lstStyle/>
          <a:p>
            <a:pPr algn="just"/>
            <a:r>
              <a:rPr lang="en-US" sz="2800">
                <a:solidFill>
                  <a:srgbClr val="0070C0"/>
                </a:solidFill>
                <a:latin typeface="Times New Roman" panose="02020603050405020304" pitchFamily="18" charset="0"/>
                <a:ea typeface="Times New Roman" panose="02020603050405020304" pitchFamily="18" charset="0"/>
              </a:rPr>
              <a:t>Trong Inkscape, ta có thể làm các phép ghép với các hình để thu được hình mới</a:t>
            </a:r>
            <a:endParaRPr lang="en-US" sz="2800">
              <a:solidFill>
                <a:srgbClr val="0070C0"/>
              </a:solidFill>
            </a:endParaRPr>
          </a:p>
        </p:txBody>
      </p:sp>
      <p:sp>
        <p:nvSpPr>
          <p:cNvPr id="4" name="Right Arrow 3"/>
          <p:cNvSpPr/>
          <p:nvPr/>
        </p:nvSpPr>
        <p:spPr>
          <a:xfrm>
            <a:off x="726831" y="5509846"/>
            <a:ext cx="586154" cy="3751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881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312985" y="672777"/>
            <a:ext cx="9870830" cy="1649159"/>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Em  hãy nêu </a:t>
            </a:r>
            <a:r>
              <a:rPr lang="en-US" sz="2800">
                <a:latin typeface="Times New Roman" panose="02020603050405020304" pitchFamily="18" charset="0"/>
                <a:ea typeface="Times New Roman" panose="02020603050405020304" pitchFamily="18" charset="0"/>
                <a:cs typeface="Times New Roman" panose="02020603050405020304" pitchFamily="18" charset="0"/>
              </a:rPr>
              <a:t>phép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ghép </a:t>
            </a:r>
            <a:r>
              <a:rPr lang="en-US" sz="2800">
                <a:latin typeface="Times New Roman" panose="02020603050405020304" pitchFamily="18" charset="0"/>
                <a:ea typeface="Times New Roman" panose="02020603050405020304" pitchFamily="18" charset="0"/>
                <a:cs typeface="Times New Roman" panose="02020603050405020304" pitchFamily="18" charset="0"/>
              </a:rPr>
              <a:t>hình và các bước thực hiện để vẽ đám mây như Hình 13.7</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p:nvPr/>
        </p:nvPicPr>
        <p:blipFill rotWithShape="1">
          <a:blip r:embed="rId2"/>
          <a:srcRect l="69037" t="42265" r="14744" b="45167"/>
          <a:stretch/>
        </p:blipFill>
        <p:spPr bwMode="auto">
          <a:xfrm>
            <a:off x="3069639" y="2890298"/>
            <a:ext cx="5863346" cy="28540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3261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8255" y="222452"/>
            <a:ext cx="3371436" cy="743473"/>
          </a:xfrm>
          <a:prstGeom prst="rect">
            <a:avLst/>
          </a:prstGeom>
        </p:spPr>
        <p:txBody>
          <a:bodyPr wrap="none">
            <a:spAutoFit/>
          </a:bodyPr>
          <a:lstStyle/>
          <a:p>
            <a:pPr algn="just">
              <a:lnSpc>
                <a:spcPct val="115000"/>
              </a:lnSpc>
              <a:spcAft>
                <a:spcPts val="0"/>
              </a:spcAft>
            </a:pPr>
            <a:r>
              <a:rPr lang="nl-NL" sz="40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4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Rectangle 2"/>
          <p:cNvSpPr/>
          <p:nvPr/>
        </p:nvSpPr>
        <p:spPr>
          <a:xfrm>
            <a:off x="468921" y="1200385"/>
            <a:ext cx="11160369" cy="5386090"/>
          </a:xfrm>
          <a:prstGeom prst="rect">
            <a:avLst/>
          </a:prstGeom>
        </p:spPr>
        <p:txBody>
          <a:bodyPr wrap="square">
            <a:spAutoFit/>
          </a:bodyPr>
          <a:lstStyle/>
          <a:p>
            <a:pPr>
              <a:spcBef>
                <a:spcPts val="1200"/>
              </a:spcBef>
              <a:spcAft>
                <a:spcPts val="1200"/>
              </a:spcAft>
            </a:pPr>
            <a:r>
              <a:rPr lang="vi-VN" sz="2800" b="1">
                <a:solidFill>
                  <a:srgbClr val="7030A0"/>
                </a:solidFill>
                <a:latin typeface="+mj-lt"/>
              </a:rPr>
              <a:t>Nhiệm vụ 1. </a:t>
            </a:r>
            <a:r>
              <a:rPr lang="vi-VN" sz="2800">
                <a:latin typeface="+mj-lt"/>
              </a:rPr>
              <a:t>Vẽ logo tương tự Hình 13.8</a:t>
            </a:r>
          </a:p>
          <a:p>
            <a:pPr>
              <a:spcBef>
                <a:spcPts val="1200"/>
              </a:spcBef>
              <a:spcAft>
                <a:spcPts val="1200"/>
              </a:spcAft>
            </a:pPr>
            <a:r>
              <a:rPr lang="vi-VN" sz="2800" b="1">
                <a:solidFill>
                  <a:schemeClr val="accent2">
                    <a:lumMod val="75000"/>
                  </a:schemeClr>
                </a:solidFill>
                <a:latin typeface="+mj-lt"/>
              </a:rPr>
              <a:t>Hướng dẫn</a:t>
            </a:r>
          </a:p>
          <a:p>
            <a:pPr>
              <a:spcBef>
                <a:spcPts val="1200"/>
              </a:spcBef>
              <a:spcAft>
                <a:spcPts val="1200"/>
              </a:spcAft>
            </a:pPr>
            <a:r>
              <a:rPr lang="vi-VN" sz="2800">
                <a:solidFill>
                  <a:srgbClr val="0070C0"/>
                </a:solidFill>
                <a:latin typeface="+mj-lt"/>
              </a:rPr>
              <a:t>Bước 1. </a:t>
            </a:r>
            <a:r>
              <a:rPr lang="vi-VN" sz="2800">
                <a:latin typeface="+mj-lt"/>
              </a:rPr>
              <a:t>Chọn công </a:t>
            </a:r>
            <a:r>
              <a:rPr lang="vi-VN" sz="2800">
                <a:latin typeface="+mj-lt"/>
              </a:rPr>
              <a:t>cụ </a:t>
            </a:r>
            <a:r>
              <a:rPr lang="en-US" sz="2800" smtClean="0">
                <a:latin typeface="+mj-lt"/>
              </a:rPr>
              <a:t>      </a:t>
            </a:r>
            <a:r>
              <a:rPr lang="vi-VN" sz="2800" smtClean="0">
                <a:latin typeface="+mj-lt"/>
              </a:rPr>
              <a:t>  </a:t>
            </a:r>
            <a:r>
              <a:rPr lang="vi-VN" sz="2800">
                <a:latin typeface="+mj-lt"/>
              </a:rPr>
              <a:t>trên hộp công cụ, vẽ </a:t>
            </a:r>
            <a:r>
              <a:rPr lang="vi-VN" sz="2800">
                <a:latin typeface="+mj-lt"/>
              </a:rPr>
              <a:t>hình </a:t>
            </a:r>
            <a:r>
              <a:rPr lang="vi-VN" sz="2800" smtClean="0">
                <a:latin typeface="+mj-lt"/>
              </a:rPr>
              <a:t>tròn</a:t>
            </a:r>
            <a:r>
              <a:rPr lang="en-US" sz="2800" smtClean="0">
                <a:latin typeface="+mj-lt"/>
              </a:rPr>
              <a:t> </a:t>
            </a:r>
            <a:r>
              <a:rPr lang="vi-VN" sz="2800" smtClean="0">
                <a:latin typeface="+mj-lt"/>
              </a:rPr>
              <a:t>(</a:t>
            </a:r>
            <a:r>
              <a:rPr lang="vi-VN" sz="2800">
                <a:latin typeface="+mj-lt"/>
              </a:rPr>
              <a:t>H.13.9a).</a:t>
            </a:r>
          </a:p>
          <a:p>
            <a:pPr>
              <a:spcBef>
                <a:spcPts val="1200"/>
              </a:spcBef>
              <a:spcAft>
                <a:spcPts val="1200"/>
              </a:spcAft>
            </a:pPr>
            <a:r>
              <a:rPr lang="vi-VN" sz="2800">
                <a:latin typeface="+mj-lt"/>
              </a:rPr>
              <a:t> </a:t>
            </a:r>
            <a:endParaRPr lang="en-US" sz="2800" smtClean="0">
              <a:latin typeface="+mj-lt"/>
            </a:endParaRPr>
          </a:p>
          <a:p>
            <a:pPr>
              <a:spcBef>
                <a:spcPts val="1200"/>
              </a:spcBef>
              <a:spcAft>
                <a:spcPts val="1200"/>
              </a:spcAft>
            </a:pPr>
            <a:endParaRPr lang="en-US" sz="2800">
              <a:latin typeface="+mj-lt"/>
            </a:endParaRPr>
          </a:p>
          <a:p>
            <a:pPr>
              <a:spcBef>
                <a:spcPts val="1200"/>
              </a:spcBef>
              <a:spcAft>
                <a:spcPts val="1200"/>
              </a:spcAft>
            </a:pPr>
            <a:endParaRPr lang="vi-VN" sz="2800">
              <a:latin typeface="+mj-lt"/>
            </a:endParaRPr>
          </a:p>
          <a:p>
            <a:pPr>
              <a:spcBef>
                <a:spcPts val="1200"/>
              </a:spcBef>
              <a:spcAft>
                <a:spcPts val="1200"/>
              </a:spcAft>
            </a:pPr>
            <a:r>
              <a:rPr lang="vi-VN" sz="2800">
                <a:solidFill>
                  <a:srgbClr val="0070C0"/>
                </a:solidFill>
                <a:latin typeface="+mj-lt"/>
              </a:rPr>
              <a:t>Bước 2.</a:t>
            </a:r>
            <a:r>
              <a:rPr lang="vi-VN" sz="2800">
                <a:latin typeface="+mj-lt"/>
              </a:rPr>
              <a:t> Chọn công cụ   trên hợp công cụ, kéo thà chuột ở nút tròn trên hình đẻ thay đổi độ mờ (H.13.9.b)</a:t>
            </a:r>
          </a:p>
        </p:txBody>
      </p:sp>
      <p:pic>
        <p:nvPicPr>
          <p:cNvPr id="4" name="Picture 3" descr="Graphical user interface, application, Word&#10;&#10;Description automatically generated"/>
          <p:cNvPicPr/>
          <p:nvPr/>
        </p:nvPicPr>
        <p:blipFill rotWithShape="1">
          <a:blip r:embed="rId2"/>
          <a:srcRect l="69543" t="40055" r="28715" b="57164"/>
          <a:stretch/>
        </p:blipFill>
        <p:spPr bwMode="auto">
          <a:xfrm>
            <a:off x="3959499" y="2790563"/>
            <a:ext cx="420687" cy="332423"/>
          </a:xfrm>
          <a:prstGeom prst="rect">
            <a:avLst/>
          </a:prstGeom>
          <a:ln>
            <a:noFill/>
          </a:ln>
          <a:extLst>
            <a:ext uri="{53640926-AAD7-44D8-BBD7-CCE9431645EC}">
              <a14:shadowObscured xmlns:a14="http://schemas.microsoft.com/office/drawing/2010/main"/>
            </a:ext>
          </a:extLst>
        </p:spPr>
      </p:pic>
      <p:pic>
        <p:nvPicPr>
          <p:cNvPr id="5" name="Picture 4" descr="Graphical user interface, text, application, Word&#10;&#10;Description automatically generated"/>
          <p:cNvPicPr/>
          <p:nvPr/>
        </p:nvPicPr>
        <p:blipFill rotWithShape="1">
          <a:blip r:embed="rId3"/>
          <a:srcRect l="86216" t="34268" r="5591" b="50588"/>
          <a:stretch/>
        </p:blipFill>
        <p:spPr bwMode="auto">
          <a:xfrm>
            <a:off x="4380186" y="3264149"/>
            <a:ext cx="2280108" cy="20700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7923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8BD61F9-E972-46F3-B9BB-46CD116049C5}"/>
              </a:ext>
            </a:extLst>
          </p:cNvPr>
          <p:cNvSpPr txBox="1"/>
          <p:nvPr/>
        </p:nvSpPr>
        <p:spPr>
          <a:xfrm>
            <a:off x="1099792" y="1100701"/>
            <a:ext cx="6100354" cy="4076045"/>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a:latin typeface="Times New Roman" panose="02020603050405020304" pitchFamily="18" charset="0"/>
                <a:cs typeface="Times New Roman" panose="02020603050405020304" pitchFamily="18" charset="0"/>
              </a:rPr>
              <a:t>Quan sát hình vẽ miếng dưa hấu ở Hình 13.1 và kể các đối tượng có trong hình. Xác định thứ tự các lớp của các đối tượng trong hình vẽ.</a:t>
            </a:r>
          </a:p>
        </p:txBody>
      </p:sp>
      <p:pic>
        <p:nvPicPr>
          <p:cNvPr id="3" name="Picture 2" descr="Graphical user interface, text, application, Word&#10;&#10;Description automatically generated"/>
          <p:cNvPicPr/>
          <p:nvPr/>
        </p:nvPicPr>
        <p:blipFill rotWithShape="1">
          <a:blip r:embed="rId3"/>
          <a:srcRect l="79814" t="50845" r="4954" b="32605"/>
          <a:stretch/>
        </p:blipFill>
        <p:spPr bwMode="auto">
          <a:xfrm>
            <a:off x="7669334" y="1992975"/>
            <a:ext cx="4030296" cy="2901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6498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477" y="872423"/>
            <a:ext cx="11465169" cy="4462760"/>
          </a:xfrm>
          <a:prstGeom prst="rect">
            <a:avLst/>
          </a:prstGeom>
        </p:spPr>
        <p:txBody>
          <a:bodyPr wrap="square">
            <a:spAutoFit/>
          </a:bodyPr>
          <a:lstStyle/>
          <a:p>
            <a:pPr algn="just">
              <a:spcBef>
                <a:spcPts val="1200"/>
              </a:spcBef>
              <a:spcAft>
                <a:spcPts val="1200"/>
              </a:spcAft>
            </a:pPr>
            <a:r>
              <a:rPr lang="vi-VN" sz="2800">
                <a:solidFill>
                  <a:srgbClr val="0070C0"/>
                </a:solidFill>
                <a:latin typeface="+mj-lt"/>
              </a:rPr>
              <a:t>Bước 2. </a:t>
            </a:r>
            <a:r>
              <a:rPr lang="vi-VN" sz="2800">
                <a:latin typeface="+mj-lt"/>
              </a:rPr>
              <a:t>Chọn công </a:t>
            </a:r>
            <a:r>
              <a:rPr lang="vi-VN" sz="2800">
                <a:latin typeface="+mj-lt"/>
              </a:rPr>
              <a:t>cụ  </a:t>
            </a:r>
            <a:r>
              <a:rPr lang="en-US" sz="2800" smtClean="0">
                <a:latin typeface="+mj-lt"/>
              </a:rPr>
              <a:t>     </a:t>
            </a:r>
            <a:r>
              <a:rPr lang="vi-VN" sz="2800" smtClean="0">
                <a:latin typeface="+mj-lt"/>
              </a:rPr>
              <a:t> </a:t>
            </a:r>
            <a:r>
              <a:rPr lang="vi-VN" sz="2800">
                <a:latin typeface="+mj-lt"/>
              </a:rPr>
              <a:t>trên hợp công cụ, </a:t>
            </a:r>
            <a:r>
              <a:rPr lang="vi-VN" sz="2800">
                <a:latin typeface="+mj-lt"/>
              </a:rPr>
              <a:t>kéo </a:t>
            </a:r>
            <a:r>
              <a:rPr lang="vi-VN" sz="2800" smtClean="0">
                <a:latin typeface="+mj-lt"/>
              </a:rPr>
              <a:t>th</a:t>
            </a:r>
            <a:r>
              <a:rPr lang="en-US" sz="2800" smtClean="0">
                <a:latin typeface="+mj-lt"/>
              </a:rPr>
              <a:t>ả</a:t>
            </a:r>
            <a:r>
              <a:rPr lang="vi-VN" sz="2800" smtClean="0">
                <a:latin typeface="+mj-lt"/>
              </a:rPr>
              <a:t> </a:t>
            </a:r>
            <a:r>
              <a:rPr lang="vi-VN" sz="2800">
                <a:latin typeface="+mj-lt"/>
              </a:rPr>
              <a:t>chuột ở nút tròn trên </a:t>
            </a:r>
            <a:r>
              <a:rPr lang="vi-VN" sz="2800">
                <a:latin typeface="+mj-lt"/>
              </a:rPr>
              <a:t>hình </a:t>
            </a:r>
            <a:r>
              <a:rPr lang="vi-VN" sz="2800" smtClean="0">
                <a:latin typeface="+mj-lt"/>
              </a:rPr>
              <a:t>đ</a:t>
            </a:r>
            <a:r>
              <a:rPr lang="en-US" sz="2800">
                <a:latin typeface="+mj-lt"/>
              </a:rPr>
              <a:t>ể</a:t>
            </a:r>
            <a:r>
              <a:rPr lang="vi-VN" sz="2800" smtClean="0">
                <a:latin typeface="+mj-lt"/>
              </a:rPr>
              <a:t> </a:t>
            </a:r>
            <a:r>
              <a:rPr lang="vi-VN" sz="2800">
                <a:latin typeface="+mj-lt"/>
              </a:rPr>
              <a:t>thay đổi </a:t>
            </a:r>
            <a:r>
              <a:rPr lang="vi-VN" sz="2800">
                <a:latin typeface="+mj-lt"/>
              </a:rPr>
              <a:t>độ </a:t>
            </a:r>
            <a:r>
              <a:rPr lang="vi-VN" sz="2800" smtClean="0">
                <a:latin typeface="+mj-lt"/>
              </a:rPr>
              <a:t>m</a:t>
            </a:r>
            <a:r>
              <a:rPr lang="en-US" sz="2800">
                <a:latin typeface="+mj-lt"/>
              </a:rPr>
              <a:t>ở</a:t>
            </a:r>
            <a:r>
              <a:rPr lang="vi-VN" sz="2800" smtClean="0">
                <a:latin typeface="+mj-lt"/>
              </a:rPr>
              <a:t> </a:t>
            </a:r>
            <a:r>
              <a:rPr lang="vi-VN" sz="2800">
                <a:latin typeface="+mj-lt"/>
              </a:rPr>
              <a:t>(H.13.9.b)</a:t>
            </a:r>
          </a:p>
          <a:p>
            <a:pPr algn="just">
              <a:spcBef>
                <a:spcPts val="1200"/>
              </a:spcBef>
              <a:spcAft>
                <a:spcPts val="1200"/>
              </a:spcAft>
            </a:pPr>
            <a:r>
              <a:rPr lang="vi-VN" sz="2800">
                <a:solidFill>
                  <a:srgbClr val="0070C0"/>
                </a:solidFill>
                <a:latin typeface="+mj-lt"/>
              </a:rPr>
              <a:t>Buộc 3. </a:t>
            </a:r>
            <a:r>
              <a:rPr lang="vi-VN" sz="2800">
                <a:latin typeface="+mj-lt"/>
              </a:rPr>
              <a:t>Trên thanh điều khiển thuộc tính, chọn dạng của </a:t>
            </a:r>
            <a:r>
              <a:rPr lang="vi-VN" sz="2800">
                <a:latin typeface="+mj-lt"/>
              </a:rPr>
              <a:t>hình </a:t>
            </a:r>
            <a:r>
              <a:rPr lang="vi-VN" sz="2800" smtClean="0">
                <a:latin typeface="+mj-lt"/>
              </a:rPr>
              <a:t>là</a:t>
            </a:r>
            <a:r>
              <a:rPr lang="en-US" sz="2800" smtClean="0">
                <a:latin typeface="+mj-lt"/>
              </a:rPr>
              <a:t>  </a:t>
            </a:r>
            <a:r>
              <a:rPr lang="vi-VN" sz="2800" smtClean="0">
                <a:latin typeface="+mj-lt"/>
              </a:rPr>
              <a:t>  </a:t>
            </a:r>
            <a:r>
              <a:rPr lang="en-US" sz="2800" smtClean="0">
                <a:latin typeface="+mj-lt"/>
              </a:rPr>
              <a:t>  </a:t>
            </a:r>
            <a:r>
              <a:rPr lang="vi-VN" sz="2800" smtClean="0">
                <a:latin typeface="+mj-lt"/>
              </a:rPr>
              <a:t> </a:t>
            </a:r>
            <a:r>
              <a:rPr lang="vi-VN" sz="2800">
                <a:latin typeface="+mj-lt"/>
              </a:rPr>
              <a:t>(H.13.9.c)</a:t>
            </a:r>
          </a:p>
          <a:p>
            <a:pPr algn="just">
              <a:spcBef>
                <a:spcPts val="1200"/>
              </a:spcBef>
              <a:spcAft>
                <a:spcPts val="1200"/>
              </a:spcAft>
            </a:pPr>
            <a:r>
              <a:rPr lang="vi-VN" sz="2800">
                <a:solidFill>
                  <a:srgbClr val="0070C0"/>
                </a:solidFill>
                <a:latin typeface="+mj-lt"/>
              </a:rPr>
              <a:t>Buộc 4. </a:t>
            </a:r>
            <a:r>
              <a:rPr lang="vi-VN" sz="2800">
                <a:latin typeface="+mj-lt"/>
              </a:rPr>
              <a:t>Nháy nút phải chuột vào hình chọn </a:t>
            </a:r>
            <a:r>
              <a:rPr lang="vi-VN" sz="2800" b="1">
                <a:latin typeface="+mj-lt"/>
              </a:rPr>
              <a:t>Fill and Stroke</a:t>
            </a:r>
            <a:r>
              <a:rPr lang="vi-VN" sz="2800">
                <a:latin typeface="+mj-lt"/>
              </a:rPr>
              <a:t>, trong hộp thoại  </a:t>
            </a:r>
            <a:r>
              <a:rPr lang="vi-VN" sz="2800" b="1">
                <a:latin typeface="+mj-lt"/>
              </a:rPr>
              <a:t>Fill and Stroke </a:t>
            </a:r>
            <a:r>
              <a:rPr lang="vi-VN" sz="2800">
                <a:latin typeface="+mj-lt"/>
              </a:rPr>
              <a:t>chọn </a:t>
            </a:r>
            <a:r>
              <a:rPr lang="vi-VN" sz="2800" b="1">
                <a:latin typeface="+mj-lt"/>
              </a:rPr>
              <a:t>Stroke style </a:t>
            </a:r>
            <a:r>
              <a:rPr lang="vi-VN" sz="2800">
                <a:latin typeface="+mj-lt"/>
              </a:rPr>
              <a:t>và thay đổi giá trị trong ô </a:t>
            </a:r>
            <a:r>
              <a:rPr lang="vi-VN" sz="2800" b="1">
                <a:latin typeface="+mj-lt"/>
              </a:rPr>
              <a:t>Width</a:t>
            </a:r>
            <a:r>
              <a:rPr lang="vi-VN" sz="2800">
                <a:latin typeface="+mj-lt"/>
              </a:rPr>
              <a:t> để có độ dày phù hợp (H.13.9.d)</a:t>
            </a:r>
          </a:p>
          <a:p>
            <a:pPr algn="just">
              <a:spcBef>
                <a:spcPts val="1200"/>
              </a:spcBef>
              <a:spcAft>
                <a:spcPts val="1200"/>
              </a:spcAft>
            </a:pPr>
            <a:r>
              <a:rPr lang="vi-VN" sz="2800">
                <a:solidFill>
                  <a:srgbClr val="0070C0"/>
                </a:solidFill>
                <a:latin typeface="+mj-lt"/>
              </a:rPr>
              <a:t>Bước 5. </a:t>
            </a:r>
            <a:r>
              <a:rPr lang="vi-VN" sz="2800">
                <a:latin typeface="+mj-lt"/>
              </a:rPr>
              <a:t>Tạo bản sao của hình (nhấn tổ hợp phím Ctrl + D), quay hình và di chuyển vào vị trí  phù hợp (H.13.9.e)</a:t>
            </a:r>
          </a:p>
        </p:txBody>
      </p:sp>
      <p:pic>
        <p:nvPicPr>
          <p:cNvPr id="3" name="Picture 2" descr="Graphical user interface, application, Word&#10;&#10;Description automatically generated"/>
          <p:cNvPicPr/>
          <p:nvPr/>
        </p:nvPicPr>
        <p:blipFill rotWithShape="1">
          <a:blip r:embed="rId2"/>
          <a:srcRect l="69519" t="45977" r="28714" b="50881"/>
          <a:stretch/>
        </p:blipFill>
        <p:spPr bwMode="auto">
          <a:xfrm>
            <a:off x="3868619" y="872423"/>
            <a:ext cx="467579" cy="578950"/>
          </a:xfrm>
          <a:prstGeom prst="rect">
            <a:avLst/>
          </a:prstGeom>
          <a:ln>
            <a:noFill/>
          </a:ln>
          <a:extLst>
            <a:ext uri="{53640926-AAD7-44D8-BBD7-CCE9431645EC}">
              <a14:shadowObscured xmlns:a14="http://schemas.microsoft.com/office/drawing/2010/main"/>
            </a:ext>
          </a:extLst>
        </p:spPr>
      </p:pic>
      <p:pic>
        <p:nvPicPr>
          <p:cNvPr id="4" name="Picture 3" descr="Graphical user interface, application, Word&#10;&#10;Description automatically generated"/>
          <p:cNvPicPr/>
          <p:nvPr/>
        </p:nvPicPr>
        <p:blipFill rotWithShape="1">
          <a:blip r:embed="rId2"/>
          <a:srcRect l="87019" t="51974" r="11698" b="45741"/>
          <a:stretch/>
        </p:blipFill>
        <p:spPr bwMode="auto">
          <a:xfrm rot="10430115" flipH="1" flipV="1">
            <a:off x="9710635" y="2014127"/>
            <a:ext cx="449649" cy="5340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8328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558" y="644482"/>
            <a:ext cx="6085256" cy="587853"/>
          </a:xfrm>
          <a:prstGeom prst="rect">
            <a:avLst/>
          </a:prstGeom>
        </p:spPr>
        <p:txBody>
          <a:bodyPr wrap="none">
            <a:spAutoFit/>
          </a:bodyPr>
          <a:lstStyle/>
          <a:p>
            <a:pPr>
              <a:lnSpc>
                <a:spcPct val="115000"/>
              </a:lnSpc>
              <a:spcAft>
                <a:spcPts val="0"/>
              </a:spcAft>
            </a:pP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6. </a:t>
            </a:r>
            <a:r>
              <a:rPr lang="nl-NL" sz="2800">
                <a:latin typeface="Times New Roman" panose="02020603050405020304" pitchFamily="18" charset="0"/>
                <a:ea typeface="Times New Roman" panose="02020603050405020304" pitchFamily="18" charset="0"/>
                <a:cs typeface="Times New Roman" panose="02020603050405020304" pitchFamily="18" charset="0"/>
              </a:rPr>
              <a:t>Thiết lập màu vẽ như Hình 13.8.</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Graphical user interface, text, application, Word&#10;&#10;Description automatically generated"/>
          <p:cNvPicPr/>
          <p:nvPr/>
        </p:nvPicPr>
        <p:blipFill rotWithShape="1">
          <a:blip r:embed="rId2"/>
          <a:srcRect l="61814" t="36270" r="11362" b="45731"/>
          <a:stretch/>
        </p:blipFill>
        <p:spPr bwMode="auto">
          <a:xfrm>
            <a:off x="2719755" y="2230851"/>
            <a:ext cx="6711437" cy="28335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2621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802" y="503806"/>
            <a:ext cx="6333722" cy="548099"/>
          </a:xfrm>
          <a:prstGeom prst="rect">
            <a:avLst/>
          </a:prstGeom>
        </p:spPr>
        <p:txBody>
          <a:bodyPr wrap="none">
            <a:spAutoFit/>
          </a:bodyPr>
          <a:lstStyle/>
          <a:p>
            <a:pPr marL="47625" algn="just">
              <a:lnSpc>
                <a:spcPct val="115000"/>
              </a:lnSpc>
              <a:spcAft>
                <a:spcPts val="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Vẽ hình cây như Hình 13.10.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Graphical user interface, application, Word&#10;&#10;Description automatically generated"/>
          <p:cNvPicPr/>
          <p:nvPr/>
        </p:nvPicPr>
        <p:blipFill rotWithShape="1">
          <a:blip r:embed="rId2"/>
          <a:srcRect l="87019" t="42550" r="3826" b="42023"/>
          <a:stretch/>
        </p:blipFill>
        <p:spPr bwMode="auto">
          <a:xfrm>
            <a:off x="4196862" y="1940242"/>
            <a:ext cx="2763153" cy="26552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6002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907" y="477105"/>
            <a:ext cx="11418277" cy="4462760"/>
          </a:xfrm>
          <a:prstGeom prst="rect">
            <a:avLst/>
          </a:prstGeom>
        </p:spPr>
        <p:txBody>
          <a:bodyPr wrap="square">
            <a:spAutoFit/>
          </a:bodyPr>
          <a:lstStyle/>
          <a:p>
            <a:pPr marL="457200" algn="just">
              <a:spcBef>
                <a:spcPts val="1200"/>
              </a:spcBef>
              <a:spcAft>
                <a:spcPts val="1200"/>
              </a:spcAft>
            </a:pP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marR="18415" algn="just">
              <a:spcBef>
                <a:spcPts val="1200"/>
              </a:spcBef>
              <a:spcAft>
                <a:spcPts val="1200"/>
              </a:spcAft>
              <a:tabLst>
                <a:tab pos="3780790" algn="l"/>
              </a:tabLst>
            </a:pPr>
            <a:r>
              <a:rPr lang="vi-VN" sz="2800">
                <a:solidFill>
                  <a:srgbClr val="0070C0"/>
                </a:solidFill>
                <a:latin typeface="+mj-lt"/>
              </a:rPr>
              <a:t>Bước 1: </a:t>
            </a:r>
            <a:r>
              <a:rPr lang="vi-VN" sz="2800">
                <a:latin typeface="Times New Roman" panose="02020603050405020304" pitchFamily="18" charset="0"/>
                <a:ea typeface="Times New Roman" panose="02020603050405020304" pitchFamily="18" charset="0"/>
                <a:cs typeface="Times New Roman" panose="02020603050405020304" pitchFamily="18" charset="0"/>
              </a:rPr>
              <a:t>Vẽ một vòng tròn và sao chép thành ba hình, di chuyển về vị trí thích hợp (Hình 13.11a).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marR="18415" algn="just">
              <a:spcBef>
                <a:spcPts val="1200"/>
              </a:spcBef>
              <a:spcAft>
                <a:spcPts val="1200"/>
              </a:spcAft>
            </a:pPr>
            <a:r>
              <a:rPr lang="vi-VN" sz="2800">
                <a:solidFill>
                  <a:srgbClr val="0070C0"/>
                </a:solidFill>
                <a:latin typeface="+mj-lt"/>
              </a:rPr>
              <a:t>Bước 2: </a:t>
            </a:r>
            <a:r>
              <a:rPr lang="vi-VN" sz="2800">
                <a:latin typeface="Times New Roman" panose="02020603050405020304" pitchFamily="18" charset="0"/>
                <a:ea typeface="Times New Roman" panose="02020603050405020304" pitchFamily="18" charset="0"/>
                <a:cs typeface="Times New Roman" panose="02020603050405020304" pitchFamily="18" charset="0"/>
              </a:rPr>
              <a:t>Vẽ hình chữ nhật và hai hình tròn như (Hình 13.11b). Chú ý hình chữ nhật vẽ trước hoặc chuyển xuống lớp dưới 2 hình tròn.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1200"/>
              </a:spcBef>
              <a:spcAft>
                <a:spcPts val="1200"/>
              </a:spcAft>
            </a:pPr>
            <a:r>
              <a:rPr lang="vi-VN" sz="2800">
                <a:solidFill>
                  <a:srgbClr val="0070C0"/>
                </a:solidFill>
                <a:latin typeface="+mj-lt"/>
              </a:rPr>
              <a:t>Bước 3: </a:t>
            </a:r>
            <a:r>
              <a:rPr lang="vi-VN" sz="2800">
                <a:latin typeface="Times New Roman" panose="02020603050405020304" pitchFamily="18" charset="0"/>
                <a:ea typeface="Times New Roman" panose="02020603050405020304" pitchFamily="18" charset="0"/>
                <a:cs typeface="Times New Roman" panose="02020603050405020304" pitchFamily="18" charset="0"/>
              </a:rPr>
              <a:t>Chọn hình chữ nhật và một hình tròn, rồi chọn lệnh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Path/Difference</a:t>
            </a:r>
            <a:r>
              <a:rPr lang="vi-VN" sz="2800">
                <a:latin typeface="Times New Roman" panose="02020603050405020304" pitchFamily="18" charset="0"/>
                <a:ea typeface="Times New Roman" panose="02020603050405020304" pitchFamily="18" charset="0"/>
                <a:cs typeface="Times New Roman" panose="02020603050405020304" pitchFamily="18" charset="0"/>
              </a:rPr>
              <a:t>. Tiếp tục chọn hình vừa được tạo với hình tròn còn lại rồi chọn lệnh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Path/Difference</a:t>
            </a:r>
            <a:r>
              <a:rPr lang="vi-VN" sz="2800">
                <a:latin typeface="Times New Roman" panose="02020603050405020304" pitchFamily="18" charset="0"/>
                <a:ea typeface="Times New Roman" panose="02020603050405020304" pitchFamily="18" charset="0"/>
                <a:cs typeface="Times New Roman" panose="02020603050405020304" pitchFamily="18" charset="0"/>
              </a:rPr>
              <a:t> (Hình 13.11c).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2001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907" y="570093"/>
            <a:ext cx="11136923" cy="2123658"/>
          </a:xfrm>
          <a:prstGeom prst="rect">
            <a:avLst/>
          </a:prstGeom>
        </p:spPr>
        <p:txBody>
          <a:bodyPr wrap="square">
            <a:spAutoFit/>
          </a:bodyPr>
          <a:lstStyle/>
          <a:p>
            <a:pPr marL="457200" algn="just">
              <a:spcBef>
                <a:spcPts val="1200"/>
              </a:spcBef>
              <a:spcAft>
                <a:spcPts val="1200"/>
              </a:spcAft>
            </a:pPr>
            <a:r>
              <a:rPr lang="vi-VN" sz="2800">
                <a:solidFill>
                  <a:srgbClr val="0070C0"/>
                </a:solidFill>
                <a:latin typeface="+mj-lt"/>
              </a:rPr>
              <a:t>Bước 4: </a:t>
            </a:r>
            <a:r>
              <a:rPr lang="vi-VN" sz="2800">
                <a:latin typeface="Times New Roman" panose="02020603050405020304" pitchFamily="18" charset="0"/>
                <a:ea typeface="Times New Roman" panose="02020603050405020304" pitchFamily="18" charset="0"/>
                <a:cs typeface="Times New Roman" panose="02020603050405020304" pitchFamily="18" charset="0"/>
              </a:rPr>
              <a:t>Di chuyển kết quả của bước 3 vào vị trí của hình trong bước 1 (Hình 13.11d).</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1200"/>
              </a:spcBef>
              <a:spcAft>
                <a:spcPts val="1200"/>
              </a:spcAft>
            </a:pPr>
            <a:r>
              <a:rPr lang="vi-VN" sz="2800">
                <a:solidFill>
                  <a:srgbClr val="0070C0"/>
                </a:solidFill>
                <a:latin typeface="+mj-lt"/>
              </a:rPr>
              <a:t>Bước 5: </a:t>
            </a:r>
            <a:r>
              <a:rPr lang="vi-VN" sz="2800">
                <a:latin typeface="Times New Roman" panose="02020603050405020304" pitchFamily="18" charset="0"/>
                <a:ea typeface="Times New Roman" panose="02020603050405020304" pitchFamily="18" charset="0"/>
                <a:cs typeface="Times New Roman" panose="02020603050405020304" pitchFamily="18" charset="0"/>
              </a:rPr>
              <a:t>Chọn cả bốn phần trong Hình 13.11d và chọn lệnh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Path/Union</a:t>
            </a:r>
            <a:r>
              <a:rPr lang="vi-VN" sz="2800">
                <a:latin typeface="Times New Roman" panose="02020603050405020304" pitchFamily="18" charset="0"/>
                <a:ea typeface="Times New Roman" panose="02020603050405020304" pitchFamily="18" charset="0"/>
                <a:cs typeface="Times New Roman" panose="02020603050405020304" pitchFamily="18" charset="0"/>
              </a:rPr>
              <a:t> (Hình 13.11e), tô màu xanh cho hình (Hình 13.11f).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Graphical user interface, text, application, Word&#10;&#10;Description automatically generated"/>
          <p:cNvPicPr/>
          <p:nvPr/>
        </p:nvPicPr>
        <p:blipFill rotWithShape="1">
          <a:blip r:embed="rId2"/>
          <a:srcRect l="60046" t="59685" r="5264" b="23747"/>
          <a:stretch/>
        </p:blipFill>
        <p:spPr bwMode="auto">
          <a:xfrm>
            <a:off x="2274278" y="3203964"/>
            <a:ext cx="7615188" cy="2681019"/>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516393" y="6189755"/>
            <a:ext cx="5130956" cy="548099"/>
          </a:xfrm>
          <a:prstGeom prst="rect">
            <a:avLst/>
          </a:prstGeom>
        </p:spPr>
        <p:txBody>
          <a:bodyPr wrap="none">
            <a:spAutoFit/>
          </a:bodyPr>
          <a:lstStyle/>
          <a:p>
            <a:pPr algn="ctr">
              <a:lnSpc>
                <a:spcPct val="115000"/>
              </a:lnSpc>
              <a:spcAft>
                <a:spcPts val="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Hình 13.11.</a:t>
            </a:r>
            <a:r>
              <a:rPr lang="vi-VN" sz="2800">
                <a:latin typeface="Times New Roman" panose="02020603050405020304" pitchFamily="18" charset="0"/>
                <a:ea typeface="Times New Roman" panose="02020603050405020304" pitchFamily="18" charset="0"/>
                <a:cs typeface="Times New Roman" panose="02020603050405020304" pitchFamily="18" charset="0"/>
              </a:rPr>
              <a:t> Các bước vẽ hình cây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70388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079" y="410020"/>
            <a:ext cx="6375400" cy="548099"/>
          </a:xfrm>
          <a:prstGeom prst="rect">
            <a:avLst/>
          </a:prstGeom>
        </p:spPr>
        <p:txBody>
          <a:bodyPr wrap="none">
            <a:spAutoFit/>
          </a:bodyPr>
          <a:lstStyle/>
          <a:p>
            <a:pPr>
              <a:lnSpc>
                <a:spcPct val="115000"/>
              </a:lnSpc>
              <a:spcAft>
                <a:spcPts val="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3.</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Vẽ hình cầu như Hình 13.12.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Graphical user interface, application&#10;&#10;Description automatically generated"/>
          <p:cNvPicPr/>
          <p:nvPr/>
        </p:nvPicPr>
        <p:blipFill rotWithShape="1">
          <a:blip r:embed="rId2"/>
          <a:srcRect l="85991" t="47984" r="4793" b="39745"/>
          <a:stretch/>
        </p:blipFill>
        <p:spPr bwMode="auto">
          <a:xfrm>
            <a:off x="3777779" y="2012632"/>
            <a:ext cx="3812662" cy="32158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6051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046" y="898048"/>
            <a:ext cx="10808677" cy="4893647"/>
          </a:xfrm>
          <a:prstGeom prst="rect">
            <a:avLst/>
          </a:prstGeom>
        </p:spPr>
        <p:txBody>
          <a:bodyPr wrap="square">
            <a:spAutoFit/>
          </a:bodyPr>
          <a:lstStyle/>
          <a:p>
            <a:pPr algn="just">
              <a:spcBef>
                <a:spcPts val="1200"/>
              </a:spcBef>
              <a:spcAft>
                <a:spcPts val="1200"/>
              </a:spcAft>
            </a:pPr>
            <a:r>
              <a:rPr lang="vi-VN" sz="2800">
                <a:solidFill>
                  <a:srgbClr val="C00000"/>
                </a:solidFill>
                <a:latin typeface="+mj-lt"/>
              </a:rPr>
              <a:t>Hướng dẫn. </a:t>
            </a:r>
          </a:p>
          <a:p>
            <a:pPr algn="just">
              <a:spcBef>
                <a:spcPts val="1200"/>
              </a:spcBef>
              <a:spcAft>
                <a:spcPts val="1200"/>
              </a:spcAft>
            </a:pPr>
            <a:r>
              <a:rPr lang="vi-VN" sz="2800">
                <a:solidFill>
                  <a:srgbClr val="0070C0"/>
                </a:solidFill>
                <a:latin typeface="+mj-lt"/>
              </a:rPr>
              <a:t>Bước 1: </a:t>
            </a:r>
            <a:r>
              <a:rPr lang="vi-VN" sz="2800">
                <a:latin typeface="+mj-lt"/>
              </a:rPr>
              <a:t>Vẽ các hình có màu vẽ trong suốt, màu tô của hình chữ nhật là màu vàng, màu tô của hình tròn to là màu đen và màu tô của hình tròn nhỏ là màu trắng (Hình 13.13a).</a:t>
            </a:r>
          </a:p>
          <a:p>
            <a:pPr algn="just">
              <a:spcBef>
                <a:spcPts val="1200"/>
              </a:spcBef>
              <a:spcAft>
                <a:spcPts val="1200"/>
              </a:spcAft>
            </a:pPr>
            <a:r>
              <a:rPr lang="vi-VN" sz="2800">
                <a:solidFill>
                  <a:srgbClr val="0070C0"/>
                </a:solidFill>
                <a:latin typeface="+mj-lt"/>
              </a:rPr>
              <a:t>Bước 2: </a:t>
            </a:r>
            <a:r>
              <a:rPr lang="vi-VN" sz="2800">
                <a:latin typeface="+mj-lt"/>
              </a:rPr>
              <a:t>Chọn hình tròn màu đen. Chọn biểu </a:t>
            </a:r>
            <a:r>
              <a:rPr lang="vi-VN" sz="2800">
                <a:latin typeface="+mj-lt"/>
              </a:rPr>
              <a:t>tượng </a:t>
            </a:r>
            <a:r>
              <a:rPr lang="en-US" sz="2800" smtClean="0">
                <a:latin typeface="+mj-lt"/>
              </a:rPr>
              <a:t>   </a:t>
            </a:r>
            <a:r>
              <a:rPr lang="vi-VN" sz="2800" smtClean="0">
                <a:latin typeface="+mj-lt"/>
              </a:rPr>
              <a:t> </a:t>
            </a:r>
            <a:r>
              <a:rPr lang="vi-VN" sz="2800">
                <a:latin typeface="+mj-lt"/>
              </a:rPr>
              <a:t>, sau đó chọn biểu </a:t>
            </a:r>
            <a:r>
              <a:rPr lang="vi-VN" sz="2800">
                <a:latin typeface="+mj-lt"/>
              </a:rPr>
              <a:t>tượng  </a:t>
            </a:r>
            <a:r>
              <a:rPr lang="en-US" sz="2800" smtClean="0">
                <a:latin typeface="+mj-lt"/>
              </a:rPr>
              <a:t>    </a:t>
            </a:r>
            <a:r>
              <a:rPr lang="vi-VN" sz="2800" smtClean="0">
                <a:latin typeface="+mj-lt"/>
              </a:rPr>
              <a:t> </a:t>
            </a:r>
            <a:r>
              <a:rPr lang="vi-VN" sz="2800">
                <a:latin typeface="+mj-lt"/>
              </a:rPr>
              <a:t>trong </a:t>
            </a:r>
            <a:r>
              <a:rPr lang="vi-VN" sz="2800" smtClean="0">
                <a:latin typeface="+mj-lt"/>
              </a:rPr>
              <a:t>hộp thoại </a:t>
            </a:r>
            <a:r>
              <a:rPr lang="vi-VN" sz="2800" b="1" smtClean="0">
                <a:latin typeface="+mj-lt"/>
              </a:rPr>
              <a:t>Fill and Stroke</a:t>
            </a:r>
            <a:r>
              <a:rPr lang="vi-VN" sz="2800" smtClean="0">
                <a:latin typeface="+mj-lt"/>
              </a:rPr>
              <a:t>, </a:t>
            </a:r>
            <a:r>
              <a:rPr lang="vi-VN" sz="2800">
                <a:latin typeface="+mj-lt"/>
              </a:rPr>
              <a:t>di chuyển các điểm điều khiển để hình tròn đen chuyển </a:t>
            </a:r>
            <a:r>
              <a:rPr lang="vi-VN" sz="2800">
                <a:latin typeface="+mj-lt"/>
              </a:rPr>
              <a:t>màu </a:t>
            </a:r>
            <a:r>
              <a:rPr lang="vi-VN" sz="2800" smtClean="0">
                <a:latin typeface="+mj-lt"/>
              </a:rPr>
              <a:t>từ </a:t>
            </a:r>
            <a:r>
              <a:rPr lang="vi-VN" sz="2800">
                <a:latin typeface="+mj-lt"/>
              </a:rPr>
              <a:t>trái sang phải, từ trên xuống dưới (Hình 13.13b).</a:t>
            </a:r>
          </a:p>
          <a:p>
            <a:pPr algn="just">
              <a:spcBef>
                <a:spcPts val="1200"/>
              </a:spcBef>
              <a:spcAft>
                <a:spcPts val="1200"/>
              </a:spcAft>
            </a:pPr>
            <a:r>
              <a:rPr lang="vi-VN" sz="2800">
                <a:solidFill>
                  <a:srgbClr val="0070C0"/>
                </a:solidFill>
                <a:latin typeface="+mj-lt"/>
              </a:rPr>
              <a:t>Bước 3: </a:t>
            </a:r>
            <a:r>
              <a:rPr lang="vi-VN" sz="2800">
                <a:latin typeface="+mj-lt"/>
              </a:rPr>
              <a:t>Chọn hình tròn màu trắng, chọn biểu </a:t>
            </a:r>
            <a:r>
              <a:rPr lang="vi-VN" sz="2800">
                <a:latin typeface="+mj-lt"/>
              </a:rPr>
              <a:t>tượng   </a:t>
            </a:r>
            <a:r>
              <a:rPr lang="en-US" sz="2800" smtClean="0">
                <a:latin typeface="+mj-lt"/>
              </a:rPr>
              <a:t>       </a:t>
            </a:r>
            <a:r>
              <a:rPr lang="vi-VN" sz="2800" smtClean="0">
                <a:latin typeface="+mj-lt"/>
              </a:rPr>
              <a:t>(</a:t>
            </a:r>
            <a:r>
              <a:rPr lang="vi-VN" sz="2800">
                <a:latin typeface="+mj-lt"/>
              </a:rPr>
              <a:t>Hình 13.13c).</a:t>
            </a:r>
          </a:p>
        </p:txBody>
      </p:sp>
      <p:pic>
        <p:nvPicPr>
          <p:cNvPr id="3" name="Picture 2"/>
          <p:cNvPicPr/>
          <p:nvPr/>
        </p:nvPicPr>
        <p:blipFill rotWithShape="1">
          <a:blip r:embed="rId2"/>
          <a:srcRect l="83166" t="61969" r="15228" b="35174"/>
          <a:stretch/>
        </p:blipFill>
        <p:spPr bwMode="auto">
          <a:xfrm>
            <a:off x="8229602" y="3227641"/>
            <a:ext cx="428942" cy="493420"/>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3"/>
          <a:stretch>
            <a:fillRect/>
          </a:stretch>
        </p:blipFill>
        <p:spPr>
          <a:xfrm>
            <a:off x="1641231" y="3642793"/>
            <a:ext cx="502226" cy="561311"/>
          </a:xfrm>
          <a:prstGeom prst="rect">
            <a:avLst/>
          </a:prstGeom>
        </p:spPr>
      </p:pic>
      <p:pic>
        <p:nvPicPr>
          <p:cNvPr id="5" name="Picture 4"/>
          <p:cNvPicPr>
            <a:picLocks noChangeAspect="1"/>
          </p:cNvPicPr>
          <p:nvPr/>
        </p:nvPicPr>
        <p:blipFill>
          <a:blip r:embed="rId4"/>
          <a:stretch>
            <a:fillRect/>
          </a:stretch>
        </p:blipFill>
        <p:spPr>
          <a:xfrm>
            <a:off x="8229602" y="5280871"/>
            <a:ext cx="467897" cy="417040"/>
          </a:xfrm>
          <a:prstGeom prst="rect">
            <a:avLst/>
          </a:prstGeom>
        </p:spPr>
      </p:pic>
    </p:spTree>
    <p:extLst>
      <p:ext uri="{BB962C8B-B14F-4D97-AF65-F5344CB8AC3E}">
        <p14:creationId xmlns:p14="http://schemas.microsoft.com/office/powerpoint/2010/main" val="2738473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923" y="672778"/>
            <a:ext cx="10949354" cy="1083374"/>
          </a:xfrm>
          <a:prstGeom prst="rect">
            <a:avLst/>
          </a:prstGeom>
        </p:spPr>
        <p:txBody>
          <a:bodyPr wrap="square">
            <a:spAutoFit/>
          </a:bodyPr>
          <a:lstStyle/>
          <a:p>
            <a:pPr algn="just">
              <a:lnSpc>
                <a:spcPct val="115000"/>
              </a:lnSpc>
              <a:spcAft>
                <a:spcPts val="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4: </a:t>
            </a:r>
            <a:r>
              <a:rPr lang="vi-VN" sz="2800">
                <a:latin typeface="Times New Roman" panose="02020603050405020304" pitchFamily="18" charset="0"/>
                <a:ea typeface="Times New Roman" panose="02020603050405020304" pitchFamily="18" charset="0"/>
                <a:cs typeface="Times New Roman" panose="02020603050405020304" pitchFamily="18" charset="0"/>
              </a:rPr>
              <a:t>Tăng cỡ hình của hình tròn trắng và di chuyển các hình cho phù hợp (Hình 13.13.d). Ta được sản phẩm hình cầu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786749" y="2686419"/>
            <a:ext cx="8313702" cy="2542074"/>
          </a:xfrm>
          <a:prstGeom prst="rect">
            <a:avLst/>
          </a:prstGeom>
        </p:spPr>
      </p:pic>
    </p:spTree>
    <p:extLst>
      <p:ext uri="{BB962C8B-B14F-4D97-AF65-F5344CB8AC3E}">
        <p14:creationId xmlns:p14="http://schemas.microsoft.com/office/powerpoint/2010/main" val="2011561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5A14EE-5E4E-435D-B450-2E403EC824CC}"/>
              </a:ext>
            </a:extLst>
          </p:cNvPr>
          <p:cNvSpPr txBox="1"/>
          <p:nvPr/>
        </p:nvSpPr>
        <p:spPr>
          <a:xfrm>
            <a:off x="3045823" y="742796"/>
            <a:ext cx="6100354" cy="707886"/>
          </a:xfrm>
          <a:prstGeom prst="rect">
            <a:avLst/>
          </a:prstGeom>
          <a:noFill/>
        </p:spPr>
        <p:txBody>
          <a:bodyPr wrap="square">
            <a:spAutoFit/>
          </a:bodyPr>
          <a:lstStyle/>
          <a:p>
            <a:pPr algn="ctr"/>
            <a:r>
              <a:rPr lang="en-US" sz="4000" b="1">
                <a:solidFill>
                  <a:srgbClr val="FF0000"/>
                </a:solidFill>
                <a:latin typeface="Times New Roman" panose="02020603050405020304" pitchFamily="18" charset="0"/>
              </a:rPr>
              <a:t>BÀI TẬP</a:t>
            </a:r>
            <a:endParaRPr lang="en-US" sz="4000">
              <a:solidFill>
                <a:srgbClr val="FF0000"/>
              </a:solidFill>
            </a:endParaRPr>
          </a:p>
        </p:txBody>
      </p:sp>
      <p:sp>
        <p:nvSpPr>
          <p:cNvPr id="2" name="Rectangle 1"/>
          <p:cNvSpPr/>
          <p:nvPr/>
        </p:nvSpPr>
        <p:spPr>
          <a:xfrm>
            <a:off x="586153" y="2267913"/>
            <a:ext cx="10902461" cy="3170099"/>
          </a:xfrm>
          <a:prstGeom prst="rect">
            <a:avLst/>
          </a:prstGeom>
        </p:spPr>
        <p:txBody>
          <a:bodyPr wrap="square">
            <a:spAutoFit/>
          </a:bodyPr>
          <a:lstStyle/>
          <a:p>
            <a:pPr algn="just">
              <a:spcBef>
                <a:spcPts val="1200"/>
              </a:spcBef>
              <a:spcAft>
                <a:spcPts val="120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Hãy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a:t>
            </a:r>
            <a:r>
              <a:rPr lang="vi-VN" sz="2800">
                <a:latin typeface="Times New Roman" panose="02020603050405020304" pitchFamily="18" charset="0"/>
                <a:ea typeface="Times New Roman" panose="02020603050405020304" pitchFamily="18" charset="0"/>
                <a:cs typeface="Times New Roman" panose="02020603050405020304" pitchFamily="18" charset="0"/>
              </a:rPr>
              <a:t>một hình sao rồi thay đổi giá trị </a:t>
            </a:r>
            <a:r>
              <a:rPr lang="vi-VN" sz="2800" b="1">
                <a:latin typeface="Times New Roman" panose="02020603050405020304" pitchFamily="18" charset="0"/>
                <a:ea typeface="Times New Roman" panose="02020603050405020304" pitchFamily="18" charset="0"/>
                <a:cs typeface="Times New Roman" panose="02020603050405020304" pitchFamily="18" charset="0"/>
              </a:rPr>
              <a:t>Rounded </a:t>
            </a:r>
            <a:r>
              <a:rPr lang="vi-VN" sz="2800">
                <a:latin typeface="Times New Roman" panose="02020603050405020304" pitchFamily="18" charset="0"/>
                <a:ea typeface="Times New Roman" panose="02020603050405020304" pitchFamily="18" charset="0"/>
                <a:cs typeface="Times New Roman" panose="02020603050405020304" pitchFamily="18" charset="0"/>
              </a:rPr>
              <a:t>và quan sát tác động của thuộc t</a:t>
            </a:r>
            <a:r>
              <a:rPr lang="nl-NL" sz="2800">
                <a:latin typeface="Times New Roman" panose="02020603050405020304" pitchFamily="18" charset="0"/>
                <a:ea typeface="Times New Roman" panose="02020603050405020304" pitchFamily="18" charset="0"/>
                <a:cs typeface="Times New Roman" panose="02020603050405020304" pitchFamily="18" charset="0"/>
              </a:rPr>
              <a:t>í</a:t>
            </a:r>
            <a:r>
              <a:rPr lang="vi-VN" sz="2800">
                <a:latin typeface="Times New Roman" panose="02020603050405020304" pitchFamily="18" charset="0"/>
                <a:ea typeface="Times New Roman" panose="02020603050405020304" pitchFamily="18" charset="0"/>
                <a:cs typeface="Times New Roman" panose="02020603050405020304" pitchFamily="18" charset="0"/>
              </a:rPr>
              <a:t>nh này. Vẽ bông hoa Hình 13.14 bằng hình sao và hình tròn.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Gợi ý</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Tuỳ chỉnh thuộc </a:t>
            </a:r>
            <a:r>
              <a:rPr lang="en-US" sz="2800">
                <a:latin typeface="Times New Roman" panose="02020603050405020304" pitchFamily="18" charset="0"/>
                <a:ea typeface="Times New Roman" panose="02020603050405020304" pitchFamily="18" charset="0"/>
                <a:cs typeface="Times New Roman" panose="02020603050405020304" pitchFamily="18" charset="0"/>
              </a:rPr>
              <a:t>tính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Comers, Rounded</a:t>
            </a:r>
            <a:r>
              <a:rPr lang="vi-VN" sz="2800">
                <a:latin typeface="Times New Roman" panose="02020603050405020304" pitchFamily="18" charset="0"/>
                <a:ea typeface="Times New Roman" panose="02020603050405020304" pitchFamily="18" charset="0"/>
                <a:cs typeface="Times New Roman" panose="02020603050405020304" pitchFamily="18" charset="0"/>
              </a:rPr>
              <a:t>, Spoke ratio của ngôi sao.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Hãy vẽ hình như Hình 13.15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2800">
                <a:latin typeface="Times New Roman" panose="02020603050405020304" pitchFamily="18" charset="0"/>
                <a:ea typeface="Times New Roman" panose="02020603050405020304" pitchFamily="18" charset="0"/>
                <a:cs typeface="Times New Roman" panose="02020603050405020304" pitchFamily="18" charset="0"/>
              </a:rPr>
              <a:t> Hãy vẽ chùm bóng (Hình 13.16)</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01827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3045" y="573651"/>
            <a:ext cx="10808677" cy="1384995"/>
          </a:xfrm>
          <a:prstGeom prst="rect">
            <a:avLst/>
          </a:prstGeom>
        </p:spPr>
        <p:txBody>
          <a:bodyPr wrap="square">
            <a:spAutoFit/>
          </a:bodyPr>
          <a:lstStyle/>
          <a:p>
            <a:pPr algn="just">
              <a:lnSpc>
                <a:spcPct val="150000"/>
              </a:lnSpc>
            </a:pPr>
            <a:r>
              <a:rPr lang="en-US" sz="2800" b="1">
                <a:solidFill>
                  <a:srgbClr val="C00000"/>
                </a:solidFill>
                <a:latin typeface="Times New Roman" panose="02020603050405020304" pitchFamily="18" charset="0"/>
                <a:cs typeface="Times New Roman" panose="02020603050405020304" pitchFamily="18" charset="0"/>
              </a:rPr>
              <a:t>Gợi ý: </a:t>
            </a:r>
            <a:r>
              <a:rPr lang="en-US" sz="2800">
                <a:latin typeface="Times New Roman" panose="02020603050405020304" pitchFamily="18" charset="0"/>
                <a:cs typeface="Times New Roman" panose="02020603050405020304" pitchFamily="18" charset="0"/>
              </a:rPr>
              <a:t>Sử dụng hình tròn, cắt hình để tạo hiệu ứng ánh sáng, sử dụng công </a:t>
            </a:r>
            <a:r>
              <a:rPr lang="en-US" sz="2800">
                <a:latin typeface="Times New Roman" panose="02020603050405020304" pitchFamily="18" charset="0"/>
                <a:cs typeface="Times New Roman" panose="02020603050405020304" pitchFamily="18" charset="0"/>
              </a:rPr>
              <a:t>cụ  </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để vẽ dây.</a:t>
            </a:r>
          </a:p>
        </p:txBody>
      </p:sp>
      <p:pic>
        <p:nvPicPr>
          <p:cNvPr id="5" name="Picture 4" descr="Graphical user interface, text, application, Word&#10;&#10;Description automatically generated"/>
          <p:cNvPicPr/>
          <p:nvPr/>
        </p:nvPicPr>
        <p:blipFill rotWithShape="1">
          <a:blip r:embed="rId2"/>
          <a:srcRect l="58601" t="40551" r="5271" b="38599"/>
          <a:stretch/>
        </p:blipFill>
        <p:spPr bwMode="auto">
          <a:xfrm>
            <a:off x="2687526" y="2416371"/>
            <a:ext cx="6699714" cy="2530768"/>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a:stretch>
            <a:fillRect/>
          </a:stretch>
        </p:blipFill>
        <p:spPr>
          <a:xfrm>
            <a:off x="1928447" y="1342932"/>
            <a:ext cx="592028" cy="497304"/>
          </a:xfrm>
          <a:prstGeom prst="rect">
            <a:avLst/>
          </a:prstGeom>
        </p:spPr>
      </p:pic>
    </p:spTree>
    <p:extLst>
      <p:ext uri="{BB962C8B-B14F-4D97-AF65-F5344CB8AC3E}">
        <p14:creationId xmlns:p14="http://schemas.microsoft.com/office/powerpoint/2010/main" val="175929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3723" y="904073"/>
            <a:ext cx="10761785" cy="2108299"/>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a:ea typeface="Times New Roman" panose="02020603050405020304" pitchFamily="18" charset="0"/>
              </a:rPr>
              <a:t>Các hình sau được vẽ từ một công cụ có sẵn của Inkscape. Theo em đó là công cụ nào? Thảo luận để tìm cách vẽ được các hình đó</a:t>
            </a:r>
            <a:endParaRPr lang="en-US" sz="2800"/>
          </a:p>
        </p:txBody>
      </p:sp>
      <p:pic>
        <p:nvPicPr>
          <p:cNvPr id="3" name="Picture 2"/>
          <p:cNvPicPr/>
          <p:nvPr/>
        </p:nvPicPr>
        <p:blipFill rotWithShape="1">
          <a:blip r:embed="rId2"/>
          <a:srcRect l="64863" t="35696" r="12496" b="53450"/>
          <a:stretch/>
        </p:blipFill>
        <p:spPr bwMode="auto">
          <a:xfrm>
            <a:off x="2696307" y="3715214"/>
            <a:ext cx="5933196" cy="19118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5187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599" y="747964"/>
            <a:ext cx="10644555" cy="1384995"/>
          </a:xfrm>
          <a:prstGeom prst="rect">
            <a:avLst/>
          </a:prstGeom>
        </p:spPr>
        <p:txBody>
          <a:bodyPr wrap="square">
            <a:spAutoFit/>
          </a:bodyPr>
          <a:lstStyle/>
          <a:p>
            <a:pPr algn="just">
              <a:lnSpc>
                <a:spcPct val="150000"/>
              </a:lnSpc>
              <a:spcAft>
                <a:spcPts val="0"/>
              </a:spcAft>
            </a:pPr>
            <a:r>
              <a:rPr lang="en-US" sz="2800" b="1"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4</a:t>
            </a:r>
            <a:r>
              <a:rPr lang="vi-VN" sz="2800" b="1"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Hãy về miếng dưa hấu Hình 13.1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50000"/>
              </a:lnSpc>
              <a:spcAft>
                <a:spcPts val="0"/>
              </a:spcAft>
            </a:pPr>
            <a:r>
              <a:rPr lang="en-US" sz="2800" b="1"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5</a:t>
            </a:r>
            <a:r>
              <a:rPr lang="vi-VN" sz="2800" b="1"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Sử dụng kiến thức học trong bài, hãy vẽ hình trong không gian.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898695" y="2914071"/>
            <a:ext cx="4066362" cy="2478544"/>
          </a:xfrm>
          <a:prstGeom prst="rect">
            <a:avLst/>
          </a:prstGeom>
        </p:spPr>
      </p:pic>
    </p:spTree>
    <p:extLst>
      <p:ext uri="{BB962C8B-B14F-4D97-AF65-F5344CB8AC3E}">
        <p14:creationId xmlns:p14="http://schemas.microsoft.com/office/powerpoint/2010/main" val="987292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5" name="Picture 4" descr="Shell">
            <a:extLst>
              <a:ext uri="{FF2B5EF4-FFF2-40B4-BE49-F238E27FC236}">
                <a16:creationId xmlns:a16="http://schemas.microsoft.com/office/drawing/2014/main" id="{F3D62F01-3570-47E7-BD58-A33F86CA1459}"/>
              </a:ext>
            </a:extLst>
          </p:cNvPr>
          <p:cNvPicPr>
            <a:picLocks noChangeAspect="1"/>
          </p:cNvPicPr>
          <p:nvPr/>
        </p:nvPicPr>
        <p:blipFill rotWithShape="1">
          <a:blip r:embed="rId3" cstate="email">
            <a:alphaModFix amt="35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l="288" r="1" b="1"/>
          <a:stretch/>
        </p:blipFill>
        <p:spPr>
          <a:xfrm>
            <a:off x="480691" y="494555"/>
            <a:ext cx="11227442" cy="5883296"/>
          </a:xfrm>
          <a:prstGeom prst="rect">
            <a:avLst/>
          </a:prstGeom>
        </p:spPr>
      </p:pic>
      <p:sp>
        <p:nvSpPr>
          <p:cNvPr id="2" name="Title 1">
            <a:extLst>
              <a:ext uri="{FF2B5EF4-FFF2-40B4-BE49-F238E27FC236}">
                <a16:creationId xmlns:a16="http://schemas.microsoft.com/office/drawing/2014/main" id="{FB4F001B-64F9-495D-AEA3-E3764742F8F4}"/>
              </a:ext>
            </a:extLst>
          </p:cNvPr>
          <p:cNvSpPr>
            <a:spLocks noGrp="1"/>
          </p:cNvSpPr>
          <p:nvPr>
            <p:ph type="title"/>
          </p:nvPr>
        </p:nvSpPr>
        <p:spPr>
          <a:xfrm>
            <a:off x="2224403" y="1113698"/>
            <a:ext cx="8229600" cy="2345264"/>
          </a:xfrm>
        </p:spPr>
        <p:txBody>
          <a:bodyPr vert="horz" lIns="91440" tIns="45720" rIns="91440" bIns="45720" rtlCol="0" anchor="b">
            <a:normAutofit/>
          </a:bodyPr>
          <a:lstStyle/>
          <a:p>
            <a:r>
              <a:rPr lang="en-US" sz="7200">
                <a:solidFill>
                  <a:srgbClr val="C00000"/>
                </a:solidFill>
              </a:rPr>
              <a:t>THANK YOU!</a:t>
            </a:r>
            <a:endParaRPr lang="en-US" sz="7200" dirty="0">
              <a:solidFill>
                <a:srgbClr val="C00000"/>
              </a:solidFill>
            </a:endParaRPr>
          </a:p>
        </p:txBody>
      </p:sp>
    </p:spTree>
    <p:extLst>
      <p:ext uri="{BB962C8B-B14F-4D97-AF65-F5344CB8AC3E}">
        <p14:creationId xmlns:p14="http://schemas.microsoft.com/office/powerpoint/2010/main" val="2143445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702482" y="398419"/>
            <a:ext cx="10850339" cy="743473"/>
          </a:xfrm>
          <a:prstGeom prst="rect">
            <a:avLst/>
          </a:prstGeom>
        </p:spPr>
        <p:txBody>
          <a:bodyPr wrap="square">
            <a:spAutoFit/>
          </a:bodyPr>
          <a:lstStyle/>
          <a:p>
            <a:pPr algn="just">
              <a:lnSpc>
                <a:spcPct val="115000"/>
              </a:lnSpc>
              <a:spcAft>
                <a:spcPts val="0"/>
              </a:spcAft>
            </a:pPr>
            <a:r>
              <a:rPr lang="en-US" sz="40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CÁC ĐỐI TƯỢNG HÌNH KHỐI </a:t>
            </a:r>
            <a:endParaRPr lang="en-US" sz="44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702482" y="1769169"/>
            <a:ext cx="10685313" cy="3065455"/>
          </a:xfrm>
          <a:prstGeom prst="rect">
            <a:avLst/>
          </a:prstGeom>
        </p:spPr>
        <p:txBody>
          <a:bodyPr wrap="square">
            <a:spAutoFit/>
          </a:bodyPr>
          <a:lstStyle/>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Inkscape cung cấp một số đối tượng đã được định nghĩa sẵn trong hộp công cụ như hình chữ nhật, hình vuông, hình tròn, hình elip, vòng cung, ngôi sao, đa giác… </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Mỗi hình khối được đặc trưng bởi các thuộc tính khác nhau. Ta có thể thay đổi giá trị các thuộc tính trên thanh điều khiển thuộc tính để chỉnh hình theo ý muốn. </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1505969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2288303" y="178336"/>
            <a:ext cx="7521611" cy="548099"/>
          </a:xfrm>
          <a:prstGeom prst="rect">
            <a:avLst/>
          </a:prstGeom>
        </p:spPr>
        <p:txBody>
          <a:bodyPr wrap="none">
            <a:spAutoFit/>
          </a:bodyPr>
          <a:lstStyle/>
          <a:p>
            <a:pPr algn="ctr">
              <a:lnSpc>
                <a:spcPct val="115000"/>
              </a:lnSpc>
              <a:spcAft>
                <a:spcPts val="0"/>
              </a:spcAft>
            </a:pP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Bảng các thuộc tính cơ bản của một số hình có sẵn</a:t>
            </a:r>
            <a:endParaRPr lang="en-US" sz="32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6843493"/>
              </p:ext>
            </p:extLst>
          </p:nvPr>
        </p:nvGraphicFramePr>
        <p:xfrm>
          <a:off x="726831" y="1042888"/>
          <a:ext cx="10644554" cy="5573776"/>
        </p:xfrm>
        <a:graphic>
          <a:graphicData uri="http://schemas.openxmlformats.org/drawingml/2006/table">
            <a:tbl>
              <a:tblPr firstRow="1" firstCol="1" bandRow="1">
                <a:tableStyleId>{5940675A-B579-460E-94D1-54222C63F5DA}</a:tableStyleId>
              </a:tblPr>
              <a:tblGrid>
                <a:gridCol w="1852245">
                  <a:extLst>
                    <a:ext uri="{9D8B030D-6E8A-4147-A177-3AD203B41FA5}">
                      <a16:colId xmlns:a16="http://schemas.microsoft.com/office/drawing/2014/main" val="1353394563"/>
                    </a:ext>
                  </a:extLst>
                </a:gridCol>
                <a:gridCol w="2063261">
                  <a:extLst>
                    <a:ext uri="{9D8B030D-6E8A-4147-A177-3AD203B41FA5}">
                      <a16:colId xmlns:a16="http://schemas.microsoft.com/office/drawing/2014/main" val="578748925"/>
                    </a:ext>
                  </a:extLst>
                </a:gridCol>
                <a:gridCol w="6729048">
                  <a:extLst>
                    <a:ext uri="{9D8B030D-6E8A-4147-A177-3AD203B41FA5}">
                      <a16:colId xmlns:a16="http://schemas.microsoft.com/office/drawing/2014/main" val="3681170283"/>
                    </a:ext>
                  </a:extLst>
                </a:gridCol>
              </a:tblGrid>
              <a:tr h="204224">
                <a:tc>
                  <a:txBody>
                    <a:bodyPr/>
                    <a:lstStyle/>
                    <a:p>
                      <a:pPr algn="ctr">
                        <a:lnSpc>
                          <a:spcPct val="115000"/>
                        </a:lnSpc>
                        <a:spcAft>
                          <a:spcPts val="0"/>
                        </a:spcAft>
                      </a:pPr>
                      <a:r>
                        <a:rPr lang="en-US" sz="2800" b="1">
                          <a:solidFill>
                            <a:srgbClr val="7030A0"/>
                          </a:solidFill>
                          <a:effectLst/>
                          <a:latin typeface="Times New Roman" panose="02020603050405020304" pitchFamily="18" charset="0"/>
                          <a:cs typeface="Times New Roman" panose="02020603050405020304" pitchFamily="18" charset="0"/>
                        </a:rPr>
                        <a:t>Đối tượng</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ctr">
                        <a:lnSpc>
                          <a:spcPct val="115000"/>
                        </a:lnSpc>
                        <a:spcAft>
                          <a:spcPts val="0"/>
                        </a:spcAft>
                      </a:pPr>
                      <a:r>
                        <a:rPr lang="en-US" sz="2800" b="1">
                          <a:solidFill>
                            <a:srgbClr val="7030A0"/>
                          </a:solidFill>
                          <a:effectLst/>
                          <a:latin typeface="Times New Roman" panose="02020603050405020304" pitchFamily="18" charset="0"/>
                          <a:cs typeface="Times New Roman" panose="02020603050405020304" pitchFamily="18" charset="0"/>
                        </a:rPr>
                        <a:t>Thuộc tính</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ctr">
                        <a:lnSpc>
                          <a:spcPct val="115000"/>
                        </a:lnSpc>
                        <a:spcAft>
                          <a:spcPts val="0"/>
                        </a:spcAft>
                      </a:pPr>
                      <a:r>
                        <a:rPr lang="en-US" sz="2800" b="1">
                          <a:solidFill>
                            <a:srgbClr val="7030A0"/>
                          </a:solidFill>
                          <a:effectLst/>
                          <a:latin typeface="Times New Roman" panose="02020603050405020304" pitchFamily="18" charset="0"/>
                          <a:cs typeface="Times New Roman" panose="02020603050405020304" pitchFamily="18" charset="0"/>
                        </a:rPr>
                        <a:t>Ý nghĩa</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val="3126438614"/>
                  </a:ext>
                </a:extLst>
              </a:tr>
              <a:tr h="276460">
                <a:tc rowSpan="2">
                  <a:txBody>
                    <a:bodyPr/>
                    <a:lstStyle/>
                    <a:p>
                      <a:pPr algn="ctr">
                        <a:lnSpc>
                          <a:spcPct val="115000"/>
                        </a:lnSpc>
                        <a:spcAft>
                          <a:spcPts val="0"/>
                        </a:spcAft>
                      </a:pPr>
                      <a:r>
                        <a:rPr lang="en-US" sz="2800">
                          <a:solidFill>
                            <a:srgbClr val="002060"/>
                          </a:solidFill>
                          <a:effectLst/>
                          <a:latin typeface="Times New Roman" panose="02020603050405020304" pitchFamily="18" charset="0"/>
                          <a:cs typeface="Times New Roman" panose="02020603050405020304" pitchFamily="18" charset="0"/>
                        </a:rPr>
                        <a:t>Hình vuông, hình chữ nhật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W, 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Chiều rộng, chiều dài.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val="388683548"/>
                  </a:ext>
                </a:extLst>
              </a:tr>
              <a:tr h="443049">
                <a:tc vMerge="1">
                  <a:txBody>
                    <a:bodyPr/>
                    <a:lstStyle/>
                    <a:p>
                      <a:endParaRPr lang="en-US"/>
                    </a:p>
                  </a:txBody>
                  <a:tcP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Rx, Ry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Bán kính của góc bo (bằng 0 nếu góc của hình là góc vuông)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val="1587481842"/>
                  </a:ext>
                </a:extLst>
              </a:tr>
              <a:tr h="295366">
                <a:tc rowSpan="2">
                  <a:txBody>
                    <a:bodyPr/>
                    <a:lstStyle/>
                    <a:p>
                      <a:pPr algn="ctr">
                        <a:lnSpc>
                          <a:spcPct val="115000"/>
                        </a:lnSpc>
                        <a:spcAft>
                          <a:spcPts val="0"/>
                        </a:spcAft>
                      </a:pPr>
                      <a:r>
                        <a:rPr lang="en-US" sz="2800">
                          <a:solidFill>
                            <a:srgbClr val="002060"/>
                          </a:solidFill>
                          <a:effectLst/>
                          <a:latin typeface="Times New Roman" panose="02020603050405020304" pitchFamily="18" charset="0"/>
                          <a:cs typeface="Times New Roman" panose="02020603050405020304" pitchFamily="18" charset="0"/>
                        </a:rPr>
                        <a:t>Hình tròn, hình elip</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Rx, Ry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Bán kính theo phương ngang và thẳng đứng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val="1152430334"/>
                  </a:ext>
                </a:extLst>
              </a:tr>
              <a:tr h="443049">
                <a:tc vMerge="1">
                  <a:txBody>
                    <a:bodyPr/>
                    <a:lstStyle/>
                    <a:p>
                      <a:endParaRPr lang="en-US"/>
                    </a:p>
                  </a:txBody>
                  <a:tcP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Start, End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Góc của điểm đầu và điểm cuối khi sử dụng chế độ </a:t>
                      </a:r>
                      <a:r>
                        <a:rPr lang="en-US" sz="2800">
                          <a:effectLst/>
                          <a:latin typeface="Times New Roman" panose="02020603050405020304" pitchFamily="18" charset="0"/>
                          <a:cs typeface="Times New Roman" panose="02020603050405020304" pitchFamily="18" charset="0"/>
                        </a:rPr>
                        <a:t>vẽ  </a:t>
                      </a:r>
                      <a:r>
                        <a:rPr lang="en-US" sz="2800" smtClean="0">
                          <a:effectLst/>
                          <a:latin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cs typeface="Times New Roman" panose="02020603050405020304" pitchFamily="18" charset="0"/>
                        </a:rPr>
                        <a:t>đơn vị: độ)</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val="621385050"/>
                  </a:ext>
                </a:extLst>
              </a:tr>
              <a:tr h="443049">
                <a:tc rowSpan="4">
                  <a:txBody>
                    <a:bodyPr/>
                    <a:lstStyle/>
                    <a:p>
                      <a:pPr algn="ctr">
                        <a:lnSpc>
                          <a:spcPct val="115000"/>
                        </a:lnSpc>
                        <a:spcAft>
                          <a:spcPts val="0"/>
                        </a:spcAft>
                      </a:pPr>
                      <a:r>
                        <a:rPr lang="en-US" sz="2800">
                          <a:solidFill>
                            <a:srgbClr val="002060"/>
                          </a:solidFill>
                          <a:effectLst/>
                          <a:latin typeface="Times New Roman" panose="02020603050405020304" pitchFamily="18" charset="0"/>
                          <a:cs typeface="Times New Roman" panose="02020603050405020304" pitchFamily="18" charset="0"/>
                        </a:rPr>
                        <a:t>Hình đa giác, hình sao</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Corners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Số đỉnh của đa giác hoặc số cánh của hình sao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val="910320020"/>
                  </a:ext>
                </a:extLst>
              </a:tr>
              <a:tr h="384814">
                <a:tc vMerge="1">
                  <a:txBody>
                    <a:bodyPr/>
                    <a:lstStyle/>
                    <a:p>
                      <a:endParaRPr lang="en-US"/>
                    </a:p>
                  </a:txBody>
                  <a:tcP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Rounded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Độ cong tại các đỉnh của 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val="2425299286"/>
                  </a:ext>
                </a:extLst>
              </a:tr>
              <a:tr h="443049">
                <a:tc vMerge="1">
                  <a:txBody>
                    <a:bodyPr/>
                    <a:lstStyle/>
                    <a:p>
                      <a:endParaRPr lang="en-US"/>
                    </a:p>
                  </a:txBody>
                  <a:tcP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Spoke ratio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Tỉ lệ bán kính từ tâm đến góc trong và từ tâm tới đỉnh đầu hình sao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val="1107645137"/>
                  </a:ext>
                </a:extLst>
              </a:tr>
              <a:tr h="384814">
                <a:tc vMerge="1">
                  <a:txBody>
                    <a:bodyPr/>
                    <a:lstStyle/>
                    <a:p>
                      <a:endParaRPr lang="en-US"/>
                    </a:p>
                  </a:txBody>
                  <a:tcP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randomized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Tham số làm méo hình ngẫu nhiên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val="3792444639"/>
                  </a:ext>
                </a:extLst>
              </a:tr>
            </a:tbl>
          </a:graphicData>
        </a:graphic>
      </p:graphicFrame>
      <p:pic>
        <p:nvPicPr>
          <p:cNvPr id="1025" name="Picture 1446929851"/>
          <p:cNvPicPr>
            <a:picLocks noChangeAspect="1" noChangeArrowheads="1"/>
          </p:cNvPicPr>
          <p:nvPr/>
        </p:nvPicPr>
        <p:blipFill>
          <a:blip r:embed="rId2">
            <a:extLst>
              <a:ext uri="{28A0092B-C50C-407E-A947-70E740481C1C}">
                <a14:useLocalDpi xmlns:a14="http://schemas.microsoft.com/office/drawing/2010/main" val="0"/>
              </a:ext>
            </a:extLst>
          </a:blip>
          <a:srcRect l="76407" t="81226" r="18787" b="16211"/>
          <a:stretch>
            <a:fillRect/>
          </a:stretch>
        </p:blipFill>
        <p:spPr bwMode="auto">
          <a:xfrm>
            <a:off x="6237027" y="3873936"/>
            <a:ext cx="1521022" cy="43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88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1968" y="690883"/>
            <a:ext cx="9730154" cy="1600438"/>
          </a:xfrm>
          <a:prstGeom prst="rect">
            <a:avLst/>
          </a:prstGeom>
        </p:spPr>
        <p:txBody>
          <a:bodyPr wrap="square">
            <a:spAutoFit/>
          </a:bodyPr>
          <a:lstStyle/>
          <a:p>
            <a:pPr algn="just">
              <a:lnSpc>
                <a:spcPct val="150000"/>
              </a:lnSpc>
            </a:pPr>
            <a:r>
              <a:rPr lang="en-US" sz="2800" b="1" smtClean="0">
                <a:solidFill>
                  <a:srgbClr val="C00000"/>
                </a:solidFill>
                <a:latin typeface="Times New Roman" panose="02020603050405020304" pitchFamily="18" charset="0"/>
                <a:ea typeface="Times New Roman" panose="02020603050405020304" pitchFamily="18" charset="0"/>
              </a:rPr>
              <a:t>Như vậy:</a:t>
            </a:r>
          </a:p>
          <a:p>
            <a:pPr algn="just"/>
            <a:r>
              <a:rPr lang="en-US" sz="2800" smtClean="0">
                <a:latin typeface="Times New Roman" panose="02020603050405020304" pitchFamily="18" charset="0"/>
                <a:ea typeface="Times New Roman" panose="02020603050405020304" pitchFamily="18" charset="0"/>
              </a:rPr>
              <a:t>Ta </a:t>
            </a:r>
            <a:r>
              <a:rPr lang="en-US" sz="2800">
                <a:latin typeface="Times New Roman" panose="02020603050405020304" pitchFamily="18" charset="0"/>
                <a:ea typeface="Times New Roman" panose="02020603050405020304" pitchFamily="18" charset="0"/>
              </a:rPr>
              <a:t>có thể thay đổi thuộc tính của mỗi đối tượng được tạo từ công cụ có sẵn trong hình vẽ.</a:t>
            </a:r>
            <a:endParaRPr lang="en-US" sz="2800"/>
          </a:p>
        </p:txBody>
      </p:sp>
      <p:sp>
        <p:nvSpPr>
          <p:cNvPr id="4" name="Cloud Callout 3"/>
          <p:cNvSpPr/>
          <p:nvPr/>
        </p:nvSpPr>
        <p:spPr>
          <a:xfrm>
            <a:off x="1289539" y="2876715"/>
            <a:ext cx="9542583" cy="2403461"/>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vi-VN" sz="2800">
                <a:ea typeface="Times New Roman" panose="02020603050405020304" pitchFamily="18" charset="0"/>
                <a:cs typeface="Times New Roman" panose="02020603050405020304" pitchFamily="18" charset="0"/>
              </a:rPr>
              <a:t>Nếu trên hình vẽ có sẵn một hình sao 5 cánh nhọn, em cần thay đổi tham số nào để các đỉnh ngôi sao trở nên cong?</a:t>
            </a:r>
            <a:endParaRPr lang="en-US" sz="32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500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743200" y="831558"/>
            <a:ext cx="6096000" cy="2108299"/>
          </a:xfrm>
          <a:prstGeom prst="cloudCallou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en-US" sz="2800">
                <a:latin typeface="Times New Roman" panose="02020603050405020304" pitchFamily="18" charset="0"/>
                <a:ea typeface="Times New Roman" panose="02020603050405020304" pitchFamily="18" charset="0"/>
              </a:rPr>
              <a:t>Quan sát các hình sau và nhận xét các hình có điểm gì khác nhau</a:t>
            </a:r>
            <a:endParaRPr lang="en-US" sz="2800"/>
          </a:p>
        </p:txBody>
      </p:sp>
      <p:pic>
        <p:nvPicPr>
          <p:cNvPr id="3" name="Picture 2"/>
          <p:cNvPicPr/>
          <p:nvPr/>
        </p:nvPicPr>
        <p:blipFill rotWithShape="1">
          <a:blip r:embed="rId2"/>
          <a:srcRect l="63578" t="33698" r="12173" b="56591"/>
          <a:stretch/>
        </p:blipFill>
        <p:spPr bwMode="auto">
          <a:xfrm>
            <a:off x="2871482" y="3860654"/>
            <a:ext cx="5839435" cy="1531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2720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3383" y="461762"/>
            <a:ext cx="10527323" cy="1366528"/>
          </a:xfrm>
          <a:prstGeom prst="rect">
            <a:avLst/>
          </a:prstGeom>
        </p:spPr>
        <p:txBody>
          <a:bodyPr wrap="square">
            <a:spAutoFit/>
          </a:bodyPr>
          <a:lstStyle/>
          <a:p>
            <a:pPr algn="just">
              <a:lnSpc>
                <a:spcPct val="115000"/>
              </a:lnSpc>
              <a:spcAft>
                <a:spcPts val="0"/>
              </a:spcAft>
            </a:pPr>
            <a:r>
              <a:rPr lang="en-US" sz="3600" b="1">
                <a:solidFill>
                  <a:srgbClr val="0070C0"/>
                </a:solidFill>
                <a:latin typeface="Times New Roman" panose="02020603050405020304" pitchFamily="18" charset="0"/>
                <a:ea typeface="Yu Mincho Light"/>
                <a:cs typeface="Times New Roman" panose="02020603050405020304" pitchFamily="18" charset="0"/>
              </a:rPr>
              <a:t>2. THIẾT LẬP MÀU TÔ, MÀU VẼ VÀ TÔ MÀU CHO ĐỐI TƯỢNG</a:t>
            </a:r>
            <a:endParaRPr lang="en-US" sz="36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703383" y="2320659"/>
            <a:ext cx="10527323" cy="2569934"/>
          </a:xfrm>
          <a:prstGeom prst="rect">
            <a:avLst/>
          </a:prstGeom>
        </p:spPr>
        <p:txBody>
          <a:bodyPr wrap="square">
            <a:spAutoFit/>
          </a:bodyPr>
          <a:lstStyle/>
          <a:p>
            <a:pPr marL="457200" indent="-457200" algn="just">
              <a:lnSpc>
                <a:spcPct val="115000"/>
              </a:lnSpc>
              <a:spcAft>
                <a:spcPts val="0"/>
              </a:spcAft>
              <a:buFontTx/>
              <a:buChar char="-"/>
            </a:pPr>
            <a:r>
              <a:rPr lang="en-US" sz="2800" smtClean="0">
                <a:latin typeface="Times New Roman" panose="02020603050405020304" pitchFamily="18" charset="0"/>
                <a:ea typeface="Yu Mincho Light"/>
                <a:cs typeface="Times New Roman" panose="02020603050405020304" pitchFamily="18" charset="0"/>
              </a:rPr>
              <a:t>Trong </a:t>
            </a:r>
            <a:r>
              <a:rPr lang="en-US" sz="2800">
                <a:latin typeface="Times New Roman" panose="02020603050405020304" pitchFamily="18" charset="0"/>
                <a:ea typeface="Yu Mincho Light"/>
                <a:cs typeface="Times New Roman" panose="02020603050405020304" pitchFamily="18" charset="0"/>
              </a:rPr>
              <a:t>Inskpape có một số tùy chọn khác nhau cho màu tô và màu vẽ của một đối tượng. Có thể thiết lập màu tô và màu vẽ độc lập với nhau</a:t>
            </a:r>
            <a:r>
              <a:rPr lang="en-US" sz="2800">
                <a:latin typeface="Times New Roman" panose="02020603050405020304" pitchFamily="18" charset="0"/>
                <a:ea typeface="Yu Mincho Light"/>
                <a:cs typeface="Times New Roman" panose="02020603050405020304" pitchFamily="18" charset="0"/>
              </a:rPr>
              <a:t>. </a:t>
            </a:r>
            <a:endParaRPr lang="en-US" sz="2800" smtClean="0">
              <a:latin typeface="Times New Roman" panose="02020603050405020304" pitchFamily="18" charset="0"/>
              <a:ea typeface="Yu Mincho Light"/>
              <a:cs typeface="Times New Roman" panose="02020603050405020304" pitchFamily="18" charset="0"/>
            </a:endParaRPr>
          </a:p>
          <a:p>
            <a:pPr marL="457200" indent="-457200" algn="just">
              <a:lnSpc>
                <a:spcPct val="115000"/>
              </a:lnSpc>
              <a:spcAft>
                <a:spcPts val="0"/>
              </a:spcAft>
              <a:buFontTx/>
              <a:buChar char="-"/>
            </a:pPr>
            <a:r>
              <a:rPr lang="en-US" sz="2800" smtClean="0">
                <a:latin typeface="Times New Roman" panose="02020603050405020304" pitchFamily="18" charset="0"/>
                <a:ea typeface="Yu Mincho Light"/>
                <a:cs typeface="Times New Roman" panose="02020603050405020304" pitchFamily="18" charset="0"/>
              </a:rPr>
              <a:t>Để </a:t>
            </a:r>
            <a:r>
              <a:rPr lang="en-US" sz="2800">
                <a:latin typeface="Times New Roman" panose="02020603050405020304" pitchFamily="18" charset="0"/>
                <a:ea typeface="Yu Mincho Light"/>
                <a:cs typeface="Times New Roman" panose="02020603050405020304" pitchFamily="18" charset="0"/>
              </a:rPr>
              <a:t>tùy chỉnh màu tô và màu vẽ ta sử dụng hộp thoại Fill và Stroke sau</a:t>
            </a:r>
            <a:r>
              <a:rPr lang="en-US" sz="2800" b="1">
                <a:latin typeface="Times New Roman" panose="02020603050405020304" pitchFamily="18" charset="0"/>
                <a:ea typeface="Yu Mincho Light"/>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0950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5158" t="30369" r="7104" b="53606"/>
          <a:stretch/>
        </p:blipFill>
        <p:spPr>
          <a:xfrm>
            <a:off x="6096000" y="1500554"/>
            <a:ext cx="6096000" cy="3110206"/>
          </a:xfrm>
          <a:prstGeom prst="rect">
            <a:avLst/>
          </a:prstGeom>
        </p:spPr>
      </p:pic>
      <p:sp>
        <p:nvSpPr>
          <p:cNvPr id="3" name="Rectangle 2"/>
          <p:cNvSpPr/>
          <p:nvPr/>
        </p:nvSpPr>
        <p:spPr>
          <a:xfrm>
            <a:off x="890954" y="314118"/>
            <a:ext cx="4712677" cy="6309420"/>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Yu Mincho Light"/>
                <a:cs typeface="Times New Roman" panose="02020603050405020304" pitchFamily="18" charset="0"/>
              </a:rPr>
              <a:t>Không màu </a:t>
            </a:r>
            <a:r>
              <a:rPr lang="en-US" sz="2800">
                <a:latin typeface="Times New Roman" panose="02020603050405020304" pitchFamily="18" charset="0"/>
                <a:ea typeface="Yu Mincho Light"/>
                <a:cs typeface="Times New Roman" panose="02020603050405020304" pitchFamily="18" charset="0"/>
              </a:rPr>
              <a:t>(</a:t>
            </a:r>
            <a:r>
              <a:rPr lang="en-US" sz="2800" smtClean="0">
                <a:latin typeface="Times New Roman" panose="02020603050405020304" pitchFamily="18" charset="0"/>
                <a:ea typeface="Yu Mincho Light"/>
                <a:cs typeface="Times New Roman" panose="02020603050405020304" pitchFamily="18" charset="0"/>
              </a:rPr>
              <a:t>trong suốt)</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Màu chuyển giữa hai hoặc </a:t>
            </a:r>
            <a:r>
              <a:rPr lang="en-US" sz="2800">
                <a:latin typeface="Times New Roman" panose="02020603050405020304" pitchFamily="18" charset="0"/>
                <a:cs typeface="Times New Roman" panose="02020603050405020304" pitchFamily="18" charset="0"/>
              </a:rPr>
              <a:t>nhiều </a:t>
            </a:r>
            <a:r>
              <a:rPr lang="en-US" sz="2800" smtClean="0">
                <a:latin typeface="Times New Roman" panose="02020603050405020304" pitchFamily="18" charset="0"/>
                <a:cs typeface="Times New Roman" panose="02020603050405020304" pitchFamily="18" charset="0"/>
              </a:rPr>
              <a:t>màu</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Màu chuyển giữa hai hoặc nhiều màu từ trung tâm </a:t>
            </a:r>
            <a:r>
              <a:rPr lang="en-US" sz="2800">
                <a:latin typeface="Times New Roman" panose="02020603050405020304" pitchFamily="18" charset="0"/>
                <a:cs typeface="Times New Roman" panose="02020603050405020304" pitchFamily="18" charset="0"/>
              </a:rPr>
              <a:t>đối </a:t>
            </a:r>
            <a:r>
              <a:rPr lang="en-US" sz="2800" smtClean="0">
                <a:latin typeface="Times New Roman" panose="02020603050405020304" pitchFamily="18" charset="0"/>
                <a:cs typeface="Times New Roman" panose="02020603050405020304" pitchFamily="18" charset="0"/>
              </a:rPr>
              <a:t>tượng</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Hoa văn (đối tượng được lấp đầy bởi một mẫu hoa </a:t>
            </a:r>
            <a:r>
              <a:rPr lang="en-US" sz="2800">
                <a:latin typeface="Times New Roman" panose="02020603050405020304" pitchFamily="18" charset="0"/>
                <a:cs typeface="Times New Roman" panose="02020603050405020304" pitchFamily="18" charset="0"/>
              </a:rPr>
              <a:t>văn</a:t>
            </a:r>
            <a:r>
              <a:rPr lang="en-US" sz="280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Hủy đặt (đối tượng trở về trạng thái ban đầu, điều này cần thiết khi ta sao chép đối tượng và thay đổi thuộc tính cho đối </a:t>
            </a:r>
            <a:r>
              <a:rPr lang="en-US" sz="2800">
                <a:latin typeface="Times New Roman" panose="02020603050405020304" pitchFamily="18" charset="0"/>
                <a:cs typeface="Times New Roman" panose="02020603050405020304" pitchFamily="18" charset="0"/>
              </a:rPr>
              <a:t>tượng</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l="10181" t="-9290" b="-1"/>
          <a:stretch/>
        </p:blipFill>
        <p:spPr bwMode="auto">
          <a:xfrm>
            <a:off x="232011" y="382137"/>
            <a:ext cx="566573" cy="469251"/>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236025" y="1021740"/>
            <a:ext cx="654294" cy="478814"/>
          </a:xfrm>
          <a:prstGeom prst="rect">
            <a:avLst/>
          </a:prstGeom>
          <a:noFill/>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236025" y="1919312"/>
            <a:ext cx="654929" cy="577727"/>
          </a:xfrm>
          <a:prstGeom prst="rect">
            <a:avLst/>
          </a:prstGeom>
          <a:noFill/>
        </p:spPr>
      </p:pic>
      <p:pic>
        <p:nvPicPr>
          <p:cNvPr id="7" name="Picture 6"/>
          <p:cNvPicPr/>
          <p:nvPr/>
        </p:nvPicPr>
        <p:blipFill>
          <a:blip r:embed="rId6">
            <a:extLst>
              <a:ext uri="{28A0092B-C50C-407E-A947-70E740481C1C}">
                <a14:useLocalDpi xmlns:a14="http://schemas.microsoft.com/office/drawing/2010/main" val="0"/>
              </a:ext>
            </a:extLst>
          </a:blip>
          <a:srcRect/>
          <a:stretch>
            <a:fillRect/>
          </a:stretch>
        </p:blipFill>
        <p:spPr bwMode="auto">
          <a:xfrm>
            <a:off x="236025" y="3413980"/>
            <a:ext cx="654929" cy="548420"/>
          </a:xfrm>
          <a:prstGeom prst="rect">
            <a:avLst/>
          </a:prstGeom>
          <a:noFill/>
        </p:spPr>
      </p:pic>
      <p:sp>
        <p:nvSpPr>
          <p:cNvPr id="8" name="TextBox 7"/>
          <p:cNvSpPr txBox="1"/>
          <p:nvPr/>
        </p:nvSpPr>
        <p:spPr>
          <a:xfrm>
            <a:off x="236025" y="4226039"/>
            <a:ext cx="630799" cy="769441"/>
          </a:xfrm>
          <a:prstGeom prst="rect">
            <a:avLst/>
          </a:prstGeom>
          <a:noFill/>
        </p:spPr>
        <p:txBody>
          <a:bodyPr wrap="square" rtlCol="0">
            <a:spAutoFit/>
          </a:bodyPr>
          <a:lstStyle/>
          <a:p>
            <a:pPr algn="ctr"/>
            <a:r>
              <a:rPr lang="en-US" sz="4400" b="1" smtClean="0">
                <a:latin typeface="Times New Roman" panose="02020603050405020304" pitchFamily="18" charset="0"/>
                <a:cs typeface="Times New Roman" panose="02020603050405020304" pitchFamily="18" charset="0"/>
              </a:rPr>
              <a:t>?</a:t>
            </a:r>
            <a:endParaRPr lang="en-US" sz="4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42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92F16A-38EE-4C9D-AFD3-2845EC2D9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C6F0FA-5858-4AD1-8F89-D32310719A5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75A39CB-C45B-4F08-829C-AB9550EE08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289</TotalTime>
  <Words>1814</Words>
  <PresentationFormat>Widescreen</PresentationFormat>
  <Paragraphs>109</Paragraphs>
  <Slides>31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Times New Roman</vt:lpstr>
      <vt:lpstr>Yu Mincho Light</vt:lpstr>
      <vt:lpstr>Office Theme</vt:lpstr>
      <vt:lpstr>BÀI 13 BỔ SUNG CÁC ĐỐI TƯỢNG ĐỒ HỌA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2022-02-15T14:17:48Z</dcterms:created>
  <dcterms:modified xsi:type="dcterms:W3CDTF">2022-03-26T09:54:25Z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