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61" r:id="rId3"/>
    <p:sldId id="280" r:id="rId4"/>
    <p:sldId id="266" r:id="rId5"/>
    <p:sldId id="267" r:id="rId6"/>
    <p:sldId id="268" r:id="rId7"/>
    <p:sldId id="271" r:id="rId8"/>
    <p:sldId id="272" r:id="rId9"/>
    <p:sldId id="270" r:id="rId10"/>
    <p:sldId id="273" r:id="rId11"/>
    <p:sldId id="289" r:id="rId12"/>
    <p:sldId id="290" r:id="rId13"/>
    <p:sldId id="291" r:id="rId14"/>
    <p:sldId id="292" r:id="rId15"/>
    <p:sldId id="281" r:id="rId16"/>
    <p:sldId id="264" r:id="rId17"/>
    <p:sldId id="282" r:id="rId18"/>
    <p:sldId id="283" r:id="rId19"/>
    <p:sldId id="284" r:id="rId20"/>
    <p:sldId id="285" r:id="rId21"/>
    <p:sldId id="288" r:id="rId2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CC00"/>
    <a:srgbClr val="CC9900"/>
    <a:srgbClr val="FFFF99"/>
    <a:srgbClr val="FFFF66"/>
    <a:srgbClr val="F4F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108" d="100"/>
          <a:sy n="108" d="100"/>
        </p:scale>
        <p:origin x="73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AFB95-7188-438B-A0DF-154E556322D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92056-FDB4-498D-9E0D-02E3082A4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63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32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32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32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32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4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35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59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lIns="34285" tIns="17142" rIns="34285" bIns="17142"/>
          <a:lstStyle/>
          <a:p>
            <a:fld id="{D15044BE-B3F3-4258-B55D-9238C2EBFDF1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4767265"/>
            <a:ext cx="2895600" cy="273844"/>
          </a:xfrm>
          <a:prstGeom prst="rect">
            <a:avLst/>
          </a:prstGeom>
        </p:spPr>
        <p:txBody>
          <a:bodyPr lIns="34285" tIns="17142" rIns="34285" bIns="17142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2" y="4767265"/>
            <a:ext cx="2133600" cy="273844"/>
          </a:xfrm>
          <a:prstGeom prst="rect">
            <a:avLst/>
          </a:prstGeom>
        </p:spPr>
        <p:txBody>
          <a:bodyPr lIns="34285" tIns="17142" rIns="34285" bIns="17142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344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05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1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67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3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7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7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79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65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071C8-FB1C-4E4D-BD75-0B4E1AA0009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4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2.png"/><Relationship Id="rId11" Type="http://schemas.openxmlformats.org/officeDocument/2006/relationships/image" Target="../media/image29.wmf"/><Relationship Id="rId5" Type="http://schemas.openxmlformats.org/officeDocument/2006/relationships/image" Target="../media/image31.png"/><Relationship Id="rId10" Type="http://schemas.openxmlformats.org/officeDocument/2006/relationships/oleObject" Target="../embeddings/oleObject23.bin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7" Type="http://schemas.openxmlformats.org/officeDocument/2006/relationships/image" Target="../media/image39.png"/><Relationship Id="rId12" Type="http://schemas.openxmlformats.org/officeDocument/2006/relationships/image" Target="../media/image3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8.png"/><Relationship Id="rId11" Type="http://schemas.openxmlformats.org/officeDocument/2006/relationships/oleObject" Target="../embeddings/oleObject25.bin"/><Relationship Id="rId5" Type="http://schemas.openxmlformats.org/officeDocument/2006/relationships/image" Target="../media/image37.png"/><Relationship Id="rId10" Type="http://schemas.openxmlformats.org/officeDocument/2006/relationships/image" Target="../media/image30.wmf"/><Relationship Id="rId4" Type="http://schemas.openxmlformats.org/officeDocument/2006/relationships/image" Target="../media/image36.png"/><Relationship Id="rId9" Type="http://schemas.openxmlformats.org/officeDocument/2006/relationships/oleObject" Target="../embeddings/oleObject2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oleObject" Target="../embeddings/oleObject28.bin"/><Relationship Id="rId7" Type="http://schemas.openxmlformats.org/officeDocument/2006/relationships/image" Target="../media/image48.png"/><Relationship Id="rId12" Type="http://schemas.openxmlformats.org/officeDocument/2006/relationships/image" Target="../media/image33.wmf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35.w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7.png"/><Relationship Id="rId11" Type="http://schemas.openxmlformats.org/officeDocument/2006/relationships/oleObject" Target="../embeddings/oleObject27.bin"/><Relationship Id="rId5" Type="http://schemas.openxmlformats.org/officeDocument/2006/relationships/image" Target="../media/image46.png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32.wmf"/><Relationship Id="rId4" Type="http://schemas.openxmlformats.org/officeDocument/2006/relationships/image" Target="../media/image45.png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7" Type="http://schemas.openxmlformats.org/officeDocument/2006/relationships/image" Target="../media/image54.png"/><Relationship Id="rId12" Type="http://schemas.openxmlformats.org/officeDocument/2006/relationships/image" Target="../media/image37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3.png"/><Relationship Id="rId11" Type="http://schemas.openxmlformats.org/officeDocument/2006/relationships/oleObject" Target="../embeddings/oleObject31.bin"/><Relationship Id="rId5" Type="http://schemas.openxmlformats.org/officeDocument/2006/relationships/image" Target="../media/image52.png"/><Relationship Id="rId10" Type="http://schemas.openxmlformats.org/officeDocument/2006/relationships/image" Target="../media/image36.wmf"/><Relationship Id="rId4" Type="http://schemas.openxmlformats.org/officeDocument/2006/relationships/image" Target="../media/image45.png"/><Relationship Id="rId9" Type="http://schemas.openxmlformats.org/officeDocument/2006/relationships/oleObject" Target="../embeddings/oleObject3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37.bin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42.wmf"/><Relationship Id="rId5" Type="http://schemas.openxmlformats.org/officeDocument/2006/relationships/image" Target="../media/image39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4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image" Target="../media/image44.wmf"/><Relationship Id="rId7" Type="http://schemas.openxmlformats.org/officeDocument/2006/relationships/image" Target="../media/image46.wmf"/><Relationship Id="rId2" Type="http://schemas.openxmlformats.org/officeDocument/2006/relationships/oleObject" Target="../embeddings/oleObject3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42.wmf"/><Relationship Id="rId5" Type="http://schemas.openxmlformats.org/officeDocument/2006/relationships/image" Target="../media/image45.w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47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image" Target="../media/image48.wmf"/><Relationship Id="rId7" Type="http://schemas.openxmlformats.org/officeDocument/2006/relationships/image" Target="../media/image50.wmf"/><Relationship Id="rId2" Type="http://schemas.openxmlformats.org/officeDocument/2006/relationships/oleObject" Target="../embeddings/oleObject4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5.bin"/><Relationship Id="rId5" Type="http://schemas.openxmlformats.org/officeDocument/2006/relationships/image" Target="../media/image49.wmf"/><Relationship Id="rId4" Type="http://schemas.openxmlformats.org/officeDocument/2006/relationships/oleObject" Target="../embeddings/oleObject44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image" Target="../media/image51.wmf"/><Relationship Id="rId7" Type="http://schemas.openxmlformats.org/officeDocument/2006/relationships/image" Target="../media/image53.wmf"/><Relationship Id="rId2" Type="http://schemas.openxmlformats.org/officeDocument/2006/relationships/oleObject" Target="../embeddings/oleObject4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55.wmf"/><Relationship Id="rId5" Type="http://schemas.openxmlformats.org/officeDocument/2006/relationships/image" Target="../media/image52.wmf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8.bin"/><Relationship Id="rId9" Type="http://schemas.openxmlformats.org/officeDocument/2006/relationships/image" Target="../media/image5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oleObject" Target="../embeddings/oleObject5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7.wmf"/><Relationship Id="rId4" Type="http://schemas.openxmlformats.org/officeDocument/2006/relationships/oleObject" Target="../embeddings/oleObject53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8.wmf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22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1.wmf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image" Target="../media/image23.wmf"/><Relationship Id="rId7" Type="http://schemas.openxmlformats.org/officeDocument/2006/relationships/image" Target="../media/image25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75" y="1571625"/>
            <a:ext cx="6858000" cy="565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74" tIns="17137" rIns="34274" bIns="17137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300" b="1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2300" b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23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3</a:t>
            </a:r>
            <a:r>
              <a:rPr lang="en-US" sz="2300" b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: PHƯƠNG TRÌNH. HỆ PHƯƠNG TRÌNH</a:t>
            </a:r>
            <a:endParaRPr lang="en-US" sz="2300" b="1" dirty="0">
              <a:solidFill>
                <a:srgbClr val="776249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88826" y="2628900"/>
            <a:ext cx="5164715" cy="4193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34274" tIns="17137" rIns="34274" bIns="17137" rtlCol="0">
            <a:spAutoFit/>
          </a:bodyPr>
          <a:lstStyle/>
          <a:p>
            <a:pPr algn="ctr"/>
            <a:r>
              <a:rPr lang="vi-VN" sz="2500" b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</a:t>
            </a:r>
            <a:r>
              <a:rPr lang="en-US" sz="2500" b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</a:t>
            </a:r>
            <a:r>
              <a:rPr lang="vi-VN" sz="2500" b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:</a:t>
            </a:r>
            <a:r>
              <a:rPr lang="en-US" sz="2500" b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ĐẠI CƯƠNG VỀ PHƯƠNG TRÌNH</a:t>
            </a:r>
            <a:endParaRPr lang="en-US" sz="2500" b="1" dirty="0">
              <a:solidFill>
                <a:srgbClr val="135F82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042922" y="657225"/>
            <a:ext cx="839282" cy="640052"/>
            <a:chOff x="11186391" y="149817"/>
            <a:chExt cx="2238375" cy="1707027"/>
          </a:xfrm>
        </p:grpSpPr>
        <p:pic>
          <p:nvPicPr>
            <p:cNvPr id="7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4641537" y="628650"/>
            <a:ext cx="857895" cy="696830"/>
            <a:chOff x="12784885" y="859401"/>
            <a:chExt cx="1814128" cy="1858456"/>
          </a:xfrm>
        </p:grpSpPr>
        <p:sp>
          <p:nvSpPr>
            <p:cNvPr id="10" name="TextBox 9"/>
            <p:cNvSpPr txBox="1"/>
            <p:nvPr/>
          </p:nvSpPr>
          <p:spPr>
            <a:xfrm>
              <a:off x="12784885" y="859401"/>
              <a:ext cx="1814128" cy="984899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020902" y="1240451"/>
              <a:ext cx="1518335" cy="1477406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300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</a:t>
              </a:r>
              <a:r>
                <a:rPr lang="en-US" sz="3000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0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043179" y="1288592"/>
            <a:ext cx="857895" cy="311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4274" tIns="17137" rIns="34274" bIns="17137" rtlCol="0">
            <a:spAutoFit/>
          </a:bodyPr>
          <a:lstStyle/>
          <a:p>
            <a:pPr algn="ctr"/>
            <a:r>
              <a:rPr lang="en-US" b="1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ĐẠI SỐ</a:t>
            </a:r>
            <a:endParaRPr lang="en-US" b="1" dirty="0">
              <a:solidFill>
                <a:srgbClr val="135F82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pic>
        <p:nvPicPr>
          <p:cNvPr id="13" name="Picture 27">
            <a:extLst>
              <a:ext uri="{FF2B5EF4-FFF2-40B4-BE49-F238E27FC236}">
                <a16:creationId xmlns:a16="http://schemas.microsoft.com/office/drawing/2014/main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947" y="537165"/>
            <a:ext cx="1269053" cy="1269219"/>
          </a:xfrm>
          <a:prstGeom prst="rect">
            <a:avLst/>
          </a:prstGeom>
        </p:spPr>
      </p:pic>
      <p:pic>
        <p:nvPicPr>
          <p:cNvPr id="14" name="Picture 34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80" y="527641"/>
            <a:ext cx="1182984" cy="11991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606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50" y="709017"/>
            <a:ext cx="4070050" cy="2625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u="sng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KHÁI NIỆM PHƯƠNG TRÌNH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50" y="1123950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Phương trình chứa tham số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14400" y="1828800"/>
            <a:ext cx="7010400" cy="4000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>
                <a:latin typeface="Times New Roman" pitchFamily="18" charset="0"/>
              </a:rPr>
              <a:t>Ẩn </a:t>
            </a:r>
            <a:r>
              <a:rPr lang="en-US" sz="2400" b="1" i="1">
                <a:latin typeface="Times New Roman" pitchFamily="18" charset="0"/>
              </a:rPr>
              <a:t>x</a:t>
            </a:r>
            <a:r>
              <a:rPr lang="en-US" sz="2400">
                <a:latin typeface="Times New Roman" pitchFamily="18" charset="0"/>
              </a:rPr>
              <a:t>, tham số </a:t>
            </a:r>
            <a:r>
              <a:rPr lang="en-US" sz="2400" b="1" i="1">
                <a:latin typeface="Times New Roman" pitchFamily="18" charset="0"/>
              </a:rPr>
              <a:t>m</a:t>
            </a:r>
            <a:r>
              <a:rPr lang="en-US" sz="2400">
                <a:latin typeface="Times New Roman" pitchFamily="18" charset="0"/>
              </a:rPr>
              <a:t>:                 </a:t>
            </a:r>
            <a:r>
              <a:rPr lang="en-US" sz="2400" b="1" i="1">
                <a:latin typeface="Times New Roman" pitchFamily="18" charset="0"/>
              </a:rPr>
              <a:t>mx </a:t>
            </a:r>
            <a:r>
              <a:rPr lang="en-US" sz="2400" b="1">
                <a:latin typeface="Times New Roman" pitchFamily="18" charset="0"/>
              </a:rPr>
              <a:t>+ 2 = 0</a:t>
            </a: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914400" y="2628900"/>
            <a:ext cx="7010400" cy="4000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>
                <a:latin typeface="Times New Roman" pitchFamily="18" charset="0"/>
              </a:rPr>
              <a:t>Ẩn </a:t>
            </a:r>
            <a:r>
              <a:rPr lang="en-US" sz="2400" b="1" i="1">
                <a:latin typeface="Times New Roman" pitchFamily="18" charset="0"/>
              </a:rPr>
              <a:t>x</a:t>
            </a:r>
            <a:r>
              <a:rPr lang="en-US" sz="2400">
                <a:latin typeface="Times New Roman" pitchFamily="18" charset="0"/>
              </a:rPr>
              <a:t>, tham số </a:t>
            </a:r>
            <a:r>
              <a:rPr lang="en-US" sz="2400" b="1" i="1">
                <a:latin typeface="Times New Roman" pitchFamily="18" charset="0"/>
              </a:rPr>
              <a:t>a, b</a:t>
            </a:r>
            <a:r>
              <a:rPr lang="en-US" sz="2400">
                <a:latin typeface="Times New Roman" pitchFamily="18" charset="0"/>
              </a:rPr>
              <a:t>:               </a:t>
            </a:r>
            <a:r>
              <a:rPr lang="en-US" sz="2400" b="1" i="1">
                <a:latin typeface="Times New Roman" pitchFamily="18" charset="0"/>
              </a:rPr>
              <a:t>ax</a:t>
            </a:r>
            <a:r>
              <a:rPr lang="en-US" sz="2400" b="1" i="1" baseline="30000">
                <a:latin typeface="Times New Roman" pitchFamily="18" charset="0"/>
              </a:rPr>
              <a:t>2</a:t>
            </a:r>
            <a:r>
              <a:rPr lang="en-US" sz="2400" b="1" i="1">
                <a:latin typeface="Times New Roman" pitchFamily="18" charset="0"/>
              </a:rPr>
              <a:t>+bx </a:t>
            </a:r>
            <a:r>
              <a:rPr lang="en-US" sz="2400" b="1">
                <a:latin typeface="Times New Roman" pitchFamily="18" charset="0"/>
              </a:rPr>
              <a:t>- 5 = 0</a:t>
            </a: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914400" y="3371850"/>
            <a:ext cx="7010400" cy="4000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>
                <a:latin typeface="Times New Roman" pitchFamily="18" charset="0"/>
              </a:rPr>
              <a:t>Ẩn </a:t>
            </a:r>
            <a:r>
              <a:rPr lang="en-US" sz="2400" b="1" i="1">
                <a:latin typeface="Times New Roman" pitchFamily="18" charset="0"/>
              </a:rPr>
              <a:t>t</a:t>
            </a:r>
            <a:r>
              <a:rPr lang="en-US" sz="2400">
                <a:latin typeface="Times New Roman" pitchFamily="18" charset="0"/>
              </a:rPr>
              <a:t>, tham số </a:t>
            </a:r>
            <a:r>
              <a:rPr lang="en-US" sz="2400" b="1" i="1">
                <a:latin typeface="Times New Roman" pitchFamily="18" charset="0"/>
              </a:rPr>
              <a:t>p</a:t>
            </a:r>
            <a:r>
              <a:rPr lang="en-US" sz="2400">
                <a:latin typeface="Times New Roman" pitchFamily="18" charset="0"/>
              </a:rPr>
              <a:t>:               </a:t>
            </a:r>
            <a:r>
              <a:rPr lang="en-US" sz="2400" b="1" i="1">
                <a:latin typeface="Times New Roman" pitchFamily="18" charset="0"/>
              </a:rPr>
              <a:t>(1+p)t +2 = 0</a:t>
            </a:r>
            <a:endParaRPr lang="en-US" sz="2400" b="1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66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453464" y="2571750"/>
            <a:ext cx="8301338" cy="2454426"/>
            <a:chOff x="1205494" y="6941413"/>
            <a:chExt cx="22139783" cy="6545987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grpFill/>
            <a:ln w="19050"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3"/>
              <a:ext cx="3572977" cy="943970"/>
              <a:chOff x="1205494" y="6941413"/>
              <a:chExt cx="3572977" cy="943970"/>
            </a:xfrm>
            <a:grpFill/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733411" y="5685137"/>
                <a:ext cx="782728" cy="3307393"/>
              </a:xfrm>
              <a:prstGeom prst="round1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6" y="6941413"/>
                <a:ext cx="2720805" cy="94397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Bài</a:t>
                </a:r>
                <a:r>
                  <a:rPr lang="en-US" sz="1700" b="1" dirty="0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giải</a:t>
                </a:r>
                <a:endParaRPr lang="en-US" sz="1700" b="1" dirty="0">
                  <a:solidFill>
                    <a:srgbClr val="FF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142875" y="1049524"/>
            <a:ext cx="8771978" cy="1446026"/>
            <a:chOff x="992187" y="2564544"/>
            <a:chExt cx="22353091" cy="4088087"/>
          </a:xfrm>
          <a:solidFill>
            <a:srgbClr val="F4F8BA"/>
          </a:solidFill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  <a:grpFill/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grp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grpFill/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grpFill/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1050097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b="1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b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1.</a:t>
                </a:r>
                <a:endParaRPr lang="en-US" sz="15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4929688" y="3315878"/>
                <a:ext cx="937712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pc="-56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b="1" spc="-56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9688" y="3315878"/>
                <a:ext cx="937712" cy="311624"/>
              </a:xfrm>
              <a:prstGeom prst="rect">
                <a:avLst/>
              </a:prstGeom>
              <a:blipFill rotWithShape="1">
                <a:blip r:embed="rId4"/>
                <a:stretch>
                  <a:fillRect l="-8442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218749" y="1958872"/>
                <a:ext cx="1645703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m:rPr>
                          <m:nor/>
                        </m:rPr>
                        <a:rPr lang="en-US" b="0" i="0" spc="-56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&lt; </m:t>
                      </m:r>
                      <m:r>
                        <m:rPr>
                          <m:nor/>
                        </m:rPr>
                        <a:rPr lang="en-US" spc="-56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GB" smtClean="0"/>
                        <m:t>.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749" y="1958872"/>
                <a:ext cx="1645703" cy="311624"/>
              </a:xfrm>
              <a:prstGeom prst="rect">
                <a:avLst/>
              </a:prstGeom>
              <a:blipFill rotWithShape="1">
                <a:blip r:embed="rId5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3059858" y="1958872"/>
                <a:ext cx="1645703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i="1" spc="-56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</m:t>
                      </m:r>
                      <m:r>
                        <a:rPr lang="en-US" i="1" spc="-56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a:rPr lang="en-US" b="0" i="1" spc="-56" smtClean="0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&gt;−</m:t>
                      </m:r>
                      <m:r>
                        <a:rPr lang="en-US" i="1" spc="-56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58" y="1958872"/>
                <a:ext cx="1645703" cy="311624"/>
              </a:xfrm>
              <a:prstGeom prst="rect">
                <a:avLst/>
              </a:prstGeom>
              <a:blipFill rotWithShape="1">
                <a:blip r:embed="rId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4900966" y="1958872"/>
                <a:ext cx="1667666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i="1" spc="-56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en-US" i="1" spc="-56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en-US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≤ 1</m:t>
                      </m:r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en-GB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0966" y="1958872"/>
                <a:ext cx="1667666" cy="311624"/>
              </a:xfrm>
              <a:prstGeom prst="rect">
                <a:avLst/>
              </a:prstGeom>
              <a:blipFill rotWithShape="1">
                <a:blip r:embed="rId7"/>
                <a:stretch>
                  <a:fillRect b="-1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6764038" y="1958872"/>
                <a:ext cx="1508798" cy="588623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b="1" i="1" spc="-56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m:rPr>
                          <m:nor/>
                        </m:rPr>
                        <a:rPr lang="en-US" altLang="en-US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≥ 1</m:t>
                      </m:r>
                    </m:oMath>
                  </m:oMathPara>
                </a14:m>
                <a:endParaRPr lang="en-US" altLang="en-US" u="sng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vi-VN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038" y="1958872"/>
                <a:ext cx="1508798" cy="58862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762000" y="590550"/>
            <a:ext cx="3889732" cy="406469"/>
            <a:chOff x="739068" y="1515168"/>
            <a:chExt cx="9473319" cy="1832573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FFCC0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832573"/>
              <a:chOff x="739068" y="1515168"/>
              <a:chExt cx="8177919" cy="1832573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4"/>
                <a:ext cx="6784255" cy="1641687"/>
              </a:xfrm>
              <a:prstGeom prst="rect">
                <a:avLst/>
              </a:pr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7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/>
              <p:nvPr/>
            </p:nvSpPr>
            <p:spPr>
              <a:xfrm>
                <a:off x="762000" y="3269712"/>
                <a:ext cx="5105400" cy="403957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r>
                  <a:rPr lang="en-US" sz="2400" spc="-56">
                    <a:ea typeface="Tahoma" panose="020B0604030504040204" pitchFamily="34" charset="0"/>
                    <a:cs typeface="Tahoma" panose="020B0604030504040204" pitchFamily="34" charset="0"/>
                  </a:rPr>
                  <a:t>Điều kiện: </a:t>
                </a:r>
                <a14:m>
                  <m:oMath xmlns:m="http://schemas.openxmlformats.org/officeDocument/2006/math">
                    <m:r>
                      <a:rPr lang="en-US" sz="2400" i="1" spc="-56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  <m:r>
                      <a:rPr lang="en-US" sz="2400" b="0" i="1" spc="-56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−1</m:t>
                    </m:r>
                    <m:r>
                      <m:rPr>
                        <m:nor/>
                      </m:rPr>
                      <a:rPr lang="en-US" sz="2400" b="0" i="0" spc="-56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en-US" sz="2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lang="en-US" altLang="en-US" sz="2400" b="0" i="1" dirty="0" smtClean="0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0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  <m:r>
                      <a:rPr lang="en-US" sz="2400" b="0" i="1" smtClean="0">
                        <a:latin typeface="Cambria Math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en-US" sz="2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≥ 1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1DFEB97-AC77-4E8F-BA12-37AC6CBF85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269712"/>
                <a:ext cx="5105400" cy="403957"/>
              </a:xfrm>
              <a:prstGeom prst="rect">
                <a:avLst/>
              </a:prstGeom>
              <a:blipFill rotWithShape="1">
                <a:blip r:embed="rId9"/>
                <a:stretch>
                  <a:fillRect l="-2983" t="-17910" b="-40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>
            <a:extLst>
              <a:ext uri="{FF2B5EF4-FFF2-40B4-BE49-F238E27FC236}">
                <a16:creationId xmlns:a16="http://schemas.microsoft.com/office/drawing/2014/main" id="{F7F9EBAE-1270-4FE9-99BC-9A6033427232}"/>
              </a:ext>
            </a:extLst>
          </p:cNvPr>
          <p:cNvSpPr/>
          <p:nvPr/>
        </p:nvSpPr>
        <p:spPr>
          <a:xfrm>
            <a:off x="5015848" y="3182305"/>
            <a:ext cx="1963565" cy="311624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4290" tIns="17145" rIns="34290" bIns="17145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vi-VN" dirty="0"/>
          </a:p>
        </p:txBody>
      </p:sp>
      <p:sp>
        <p:nvSpPr>
          <p:cNvPr id="57" name="Oval 56"/>
          <p:cNvSpPr/>
          <p:nvPr/>
        </p:nvSpPr>
        <p:spPr>
          <a:xfrm>
            <a:off x="6934200" y="1885950"/>
            <a:ext cx="402207" cy="402207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90" tIns="17145" rIns="34290" bIns="17145" rtlCol="0" anchor="ctr"/>
          <a:lstStyle/>
          <a:p>
            <a:pPr algn="ctr"/>
            <a:r>
              <a:rPr 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D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0898" y="1317487"/>
            <a:ext cx="4253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Tìm điều kiện của phương trình: </a:t>
            </a:r>
            <a:endParaRPr lang="en-US" sz="2400"/>
          </a:p>
        </p:txBody>
      </p:sp>
      <p:graphicFrame>
        <p:nvGraphicFramePr>
          <p:cNvPr id="56" name="Object 55"/>
          <p:cNvGraphicFramePr/>
          <p:nvPr>
            <p:extLst>
              <p:ext uri="{D42A27DB-BD31-4B8C-83A1-F6EECF244321}">
                <p14:modId xmlns:p14="http://schemas.microsoft.com/office/powerpoint/2010/main" val="1535830771"/>
              </p:ext>
            </p:extLst>
          </p:nvPr>
        </p:nvGraphicFramePr>
        <p:xfrm>
          <a:off x="5080763" y="1299376"/>
          <a:ext cx="368223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2108000" imgH="13411200" progId="Equation.DSMT4">
                  <p:embed/>
                </p:oleObj>
              </mc:Choice>
              <mc:Fallback>
                <p:oleObj name="Equation" r:id="rId10" imgW="102108000" imgH="1341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080763" y="1299376"/>
                        <a:ext cx="3682237" cy="419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835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" grpId="0"/>
      <p:bldP spid="53" grpId="0"/>
      <p:bldP spid="53" grpId="1"/>
      <p:bldP spid="54" grpId="0"/>
      <p:bldP spid="55" grpId="0"/>
      <p:bldP spid="77" grpId="0"/>
      <p:bldP spid="52" grpId="0"/>
      <p:bldP spid="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453464" y="2571750"/>
            <a:ext cx="8301338" cy="2454426"/>
            <a:chOff x="1205494" y="6941413"/>
            <a:chExt cx="22139783" cy="6545987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grpFill/>
            <a:ln w="19050"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3"/>
              <a:ext cx="3572977" cy="943970"/>
              <a:chOff x="1205494" y="6941413"/>
              <a:chExt cx="3572977" cy="943970"/>
            </a:xfrm>
            <a:grpFill/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733411" y="5685137"/>
                <a:ext cx="782728" cy="3307393"/>
              </a:xfrm>
              <a:prstGeom prst="round1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6" y="6941413"/>
                <a:ext cx="2720805" cy="94397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Bài</a:t>
                </a:r>
                <a:r>
                  <a:rPr lang="en-US" sz="1700" b="1" dirty="0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giải</a:t>
                </a:r>
                <a:endParaRPr lang="en-US" sz="1700" b="1" dirty="0">
                  <a:solidFill>
                    <a:srgbClr val="FF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142875" y="1049524"/>
            <a:ext cx="8771978" cy="1446026"/>
            <a:chOff x="992187" y="2564544"/>
            <a:chExt cx="22353091" cy="4088087"/>
          </a:xfrm>
          <a:solidFill>
            <a:srgbClr val="F4F8BA"/>
          </a:solidFill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  <a:grpFill/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grp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grpFill/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grpFill/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1050097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b="1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b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2.</a:t>
                </a:r>
                <a:endParaRPr lang="en-US" sz="15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5997630" y="4248150"/>
                <a:ext cx="937712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pc="-56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b="1" spc="-56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630" y="4248150"/>
                <a:ext cx="937712" cy="311624"/>
              </a:xfrm>
              <a:prstGeom prst="rect">
                <a:avLst/>
              </a:prstGeom>
              <a:blipFill rotWithShape="1">
                <a:blip r:embed="rId4"/>
                <a:stretch>
                  <a:fillRect l="-8442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218749" y="1958872"/>
                <a:ext cx="1645703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1&lt;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m:rPr>
                          <m:nor/>
                        </m:rPr>
                        <a:rPr lang="en-US" b="0" i="0" spc="-56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&lt; 2</m:t>
                      </m:r>
                      <m:r>
                        <m:rPr>
                          <m:nor/>
                        </m:rPr>
                        <a:rPr lang="en-GB" smtClean="0"/>
                        <m:t>.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749" y="1958872"/>
                <a:ext cx="1645703" cy="311624"/>
              </a:xfrm>
              <a:prstGeom prst="rect">
                <a:avLst/>
              </a:prstGeom>
              <a:blipFill rotWithShape="1">
                <a:blip r:embed="rId5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3059858" y="1958872"/>
                <a:ext cx="1645703" cy="588623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i="1" spc="-56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US" b="0" i="0" spc="-56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en-US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en-US" altLang="en-US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i="1" spc="-56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m:rPr>
                          <m:nor/>
                        </m:rPr>
                        <a:rPr lang="en-US" b="0" i="0" spc="-56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en-US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m:rPr>
                          <m:nor/>
                        </m:rPr>
                        <a:rPr lang="en-US" altLang="en-US" b="0" i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pc="-56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58" y="1958872"/>
                <a:ext cx="1645703" cy="58862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4900966" y="1958872"/>
                <a:ext cx="1667666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i="1" spc="-56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en-US" i="1" spc="-56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en-US" b="0" i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&gt;</m:t>
                      </m:r>
                      <m:r>
                        <m:rPr>
                          <m:nor/>
                        </m:rPr>
                        <a:rPr lang="en-US" altLang="en-US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1</m:t>
                      </m:r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en-GB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0966" y="1958872"/>
                <a:ext cx="1667666" cy="311624"/>
              </a:xfrm>
              <a:prstGeom prst="rect">
                <a:avLst/>
              </a:prstGeom>
              <a:blipFill rotWithShape="1">
                <a:blip r:embed="rId7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6764038" y="1958872"/>
                <a:ext cx="1508798" cy="588623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b="1" i="1" spc="-56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m:rPr>
                          <m:nor/>
                        </m:rPr>
                        <a:rPr lang="en-US" altLang="en-US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en-US" b="0" i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&gt;</m:t>
                      </m:r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en-US" b="0" i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</m:oMath>
                  </m:oMathPara>
                </a14:m>
                <a:endParaRPr lang="en-US" altLang="en-US" u="sng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vi-VN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038" y="1958872"/>
                <a:ext cx="1508798" cy="58862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762000" y="590550"/>
            <a:ext cx="3889732" cy="406469"/>
            <a:chOff x="739068" y="1515168"/>
            <a:chExt cx="9473319" cy="1832573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FFCC0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832573"/>
              <a:chOff x="739068" y="1515168"/>
              <a:chExt cx="8177919" cy="1832573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4"/>
                <a:ext cx="6784255" cy="1641687"/>
              </a:xfrm>
              <a:prstGeom prst="rect">
                <a:avLst/>
              </a:pr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7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11DFEB97-AC77-4E8F-BA12-37AC6CBF85C0}"/>
              </a:ext>
            </a:extLst>
          </p:cNvPr>
          <p:cNvSpPr/>
          <p:nvPr/>
        </p:nvSpPr>
        <p:spPr>
          <a:xfrm>
            <a:off x="762000" y="3269712"/>
            <a:ext cx="5105400" cy="403957"/>
          </a:xfrm>
          <a:prstGeom prst="rect">
            <a:avLst/>
          </a:prstGeom>
        </p:spPr>
        <p:txBody>
          <a:bodyPr wrap="square" lIns="34290" tIns="17145" rIns="34290" bIns="17145">
            <a:spAutoFit/>
          </a:bodyPr>
          <a:lstStyle/>
          <a:p>
            <a:r>
              <a:rPr lang="en-US" sz="2400" spc="-56">
                <a:ea typeface="Tahoma" panose="020B0604030504040204" pitchFamily="34" charset="0"/>
                <a:cs typeface="Tahoma" panose="020B0604030504040204" pitchFamily="34" charset="0"/>
              </a:rPr>
              <a:t>Điều kiện: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7F9EBAE-1270-4FE9-99BC-9A6033427232}"/>
              </a:ext>
            </a:extLst>
          </p:cNvPr>
          <p:cNvSpPr/>
          <p:nvPr/>
        </p:nvSpPr>
        <p:spPr>
          <a:xfrm>
            <a:off x="5015848" y="3182305"/>
            <a:ext cx="1963565" cy="311624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4290" tIns="17145" rIns="34290" bIns="17145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vi-VN" dirty="0"/>
          </a:p>
        </p:txBody>
      </p:sp>
      <p:sp>
        <p:nvSpPr>
          <p:cNvPr id="57" name="Oval 56"/>
          <p:cNvSpPr/>
          <p:nvPr/>
        </p:nvSpPr>
        <p:spPr>
          <a:xfrm>
            <a:off x="1308657" y="1889093"/>
            <a:ext cx="402207" cy="402207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90" tIns="17145" rIns="34290" bIns="17145" rtlCol="0" anchor="ctr"/>
          <a:lstStyle/>
          <a:p>
            <a:pPr algn="ctr"/>
            <a:r>
              <a:rPr 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A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0898" y="1317487"/>
            <a:ext cx="4253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Tìm điều kiện của phương trình: </a:t>
            </a:r>
            <a:endParaRPr lang="en-US" sz="24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594208"/>
              </p:ext>
            </p:extLst>
          </p:nvPr>
        </p:nvGraphicFramePr>
        <p:xfrm>
          <a:off x="5029200" y="1126170"/>
          <a:ext cx="2972201" cy="759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8956000" imgH="10058400" progId="Equation.DSMT4">
                  <p:embed/>
                </p:oleObj>
              </mc:Choice>
              <mc:Fallback>
                <p:oleObj name="Equation" r:id="rId9" imgW="28956000" imgH="10058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126170"/>
                        <a:ext cx="2972201" cy="7597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44177"/>
              </p:ext>
            </p:extLst>
          </p:nvPr>
        </p:nvGraphicFramePr>
        <p:xfrm>
          <a:off x="2191286" y="3028950"/>
          <a:ext cx="3904714" cy="895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993680" imgH="457200" progId="Equation.DSMT4">
                  <p:embed/>
                </p:oleObj>
              </mc:Choice>
              <mc:Fallback>
                <p:oleObj name="Equation" r:id="rId11" imgW="1993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91286" y="3028950"/>
                        <a:ext cx="3904714" cy="8953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984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" grpId="0"/>
      <p:bldP spid="53" grpId="0"/>
      <p:bldP spid="53" grpId="1"/>
      <p:bldP spid="54" grpId="0"/>
      <p:bldP spid="55" grpId="0"/>
      <p:bldP spid="77" grpId="0"/>
      <p:bldP spid="5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453464" y="2571750"/>
            <a:ext cx="8301338" cy="2454426"/>
            <a:chOff x="1205494" y="6941413"/>
            <a:chExt cx="22139783" cy="6545987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grpFill/>
            <a:ln w="19050"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3"/>
              <a:ext cx="3572977" cy="943970"/>
              <a:chOff x="1205494" y="6941413"/>
              <a:chExt cx="3572977" cy="943970"/>
            </a:xfrm>
            <a:grpFill/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733411" y="5685137"/>
                <a:ext cx="782728" cy="3307393"/>
              </a:xfrm>
              <a:prstGeom prst="round1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6" y="6941413"/>
                <a:ext cx="2720805" cy="94397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Bài</a:t>
                </a:r>
                <a:r>
                  <a:rPr lang="en-US" sz="1700" b="1" dirty="0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giải</a:t>
                </a:r>
                <a:endParaRPr lang="en-US" sz="1700" b="1" dirty="0">
                  <a:solidFill>
                    <a:srgbClr val="FF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142875" y="1049524"/>
            <a:ext cx="8771978" cy="1446026"/>
            <a:chOff x="992187" y="2564544"/>
            <a:chExt cx="22353091" cy="4088087"/>
          </a:xfrm>
          <a:solidFill>
            <a:srgbClr val="F4F8BA"/>
          </a:solidFill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  <a:grpFill/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grp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grpFill/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grpFill/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1050097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b="1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b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3.</a:t>
                </a:r>
                <a:endParaRPr lang="en-US" sz="15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5997630" y="4248150"/>
                <a:ext cx="937712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pc="-56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b="1" spc="-56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630" y="4248150"/>
                <a:ext cx="937712" cy="311624"/>
              </a:xfrm>
              <a:prstGeom prst="rect">
                <a:avLst/>
              </a:prstGeom>
              <a:blipFill rotWithShape="1">
                <a:blip r:embed="rId4"/>
                <a:stretch>
                  <a:fillRect l="-8442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218749" y="1958872"/>
                <a:ext cx="1645703" cy="588623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b="0" i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m:rPr>
                          <m:nor/>
                        </m:rPr>
                        <a:rPr lang="en-US" altLang="en-US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altLang="en-US" b="0" i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≥</m:t>
                      </m:r>
                      <m:r>
                        <m:rPr>
                          <m:nor/>
                        </m:rPr>
                        <a:rPr lang="en-US" altLang="en-US" b="0" i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− 3</m:t>
                      </m:r>
                    </m:oMath>
                  </m:oMathPara>
                </a14:m>
                <a:endParaRPr lang="en-US" altLang="en-US" u="sng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749" y="1958872"/>
                <a:ext cx="1645703" cy="58862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2514600" y="1958872"/>
                <a:ext cx="1645703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b="0" i="0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958872"/>
                <a:ext cx="1645703" cy="311624"/>
              </a:xfrm>
              <a:prstGeom prst="rect">
                <a:avLst/>
              </a:prstGeom>
              <a:blipFill rotWithShape="1">
                <a:blip r:embed="rId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4419600" y="1958872"/>
                <a:ext cx="1667666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i="1" spc="-56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</m:oMath>
                  </m:oMathPara>
                </a14:m>
                <a:endParaRPr lang="en-GB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958872"/>
                <a:ext cx="1667666" cy="311624"/>
              </a:xfrm>
              <a:prstGeom prst="rect">
                <a:avLst/>
              </a:prstGeom>
              <a:blipFill rotWithShape="1">
                <a:blip r:embed="rId7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6764038" y="1958872"/>
                <a:ext cx="1770362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b="0" i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en-US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≥ 3</m:t>
                      </m:r>
                    </m:oMath>
                  </m:oMathPara>
                </a14:m>
                <a:endParaRPr lang="en-US" altLang="en-US" u="sng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038" y="1958872"/>
                <a:ext cx="1770362" cy="311624"/>
              </a:xfrm>
              <a:prstGeom prst="rect">
                <a:avLst/>
              </a:prstGeom>
              <a:blipFill rotWithShape="1">
                <a:blip r:embed="rId8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762000" y="590550"/>
            <a:ext cx="3889732" cy="406469"/>
            <a:chOff x="739068" y="1515168"/>
            <a:chExt cx="9473319" cy="1832573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FFCC0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832573"/>
              <a:chOff x="739068" y="1515168"/>
              <a:chExt cx="8177919" cy="1832573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4"/>
                <a:ext cx="6784255" cy="1641687"/>
              </a:xfrm>
              <a:prstGeom prst="rect">
                <a:avLst/>
              </a:pr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7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11DFEB97-AC77-4E8F-BA12-37AC6CBF85C0}"/>
              </a:ext>
            </a:extLst>
          </p:cNvPr>
          <p:cNvSpPr/>
          <p:nvPr/>
        </p:nvSpPr>
        <p:spPr>
          <a:xfrm>
            <a:off x="762000" y="3269712"/>
            <a:ext cx="5105400" cy="403957"/>
          </a:xfrm>
          <a:prstGeom prst="rect">
            <a:avLst/>
          </a:prstGeom>
        </p:spPr>
        <p:txBody>
          <a:bodyPr wrap="square" lIns="34290" tIns="17145" rIns="34290" bIns="17145">
            <a:spAutoFit/>
          </a:bodyPr>
          <a:lstStyle/>
          <a:p>
            <a:r>
              <a:rPr lang="en-US" sz="2400" spc="-56">
                <a:ea typeface="Tahoma" panose="020B0604030504040204" pitchFamily="34" charset="0"/>
                <a:cs typeface="Tahoma" panose="020B0604030504040204" pitchFamily="34" charset="0"/>
              </a:rPr>
              <a:t>Điều kiện: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7F9EBAE-1270-4FE9-99BC-9A6033427232}"/>
              </a:ext>
            </a:extLst>
          </p:cNvPr>
          <p:cNvSpPr/>
          <p:nvPr/>
        </p:nvSpPr>
        <p:spPr>
          <a:xfrm>
            <a:off x="5015848" y="3182305"/>
            <a:ext cx="1963565" cy="311624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4290" tIns="17145" rIns="34290" bIns="17145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vi-VN" dirty="0"/>
          </a:p>
        </p:txBody>
      </p:sp>
      <p:sp>
        <p:nvSpPr>
          <p:cNvPr id="57" name="Oval 56"/>
          <p:cNvSpPr/>
          <p:nvPr/>
        </p:nvSpPr>
        <p:spPr>
          <a:xfrm>
            <a:off x="5007993" y="1913580"/>
            <a:ext cx="402207" cy="402207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90" tIns="17145" rIns="34290" bIns="17145" rtlCol="0" anchor="ctr"/>
          <a:lstStyle/>
          <a:p>
            <a:pPr algn="ctr"/>
            <a:r>
              <a:rPr 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C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0898" y="1317487"/>
            <a:ext cx="4253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Tìm điều kiện của phương trình: </a:t>
            </a:r>
            <a:endParaRPr lang="en-US" sz="240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554384"/>
              </p:ext>
            </p:extLst>
          </p:nvPr>
        </p:nvGraphicFramePr>
        <p:xfrm>
          <a:off x="2241550" y="3005138"/>
          <a:ext cx="3805238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942920" imgH="482400" progId="Equation.DSMT4">
                  <p:embed/>
                </p:oleObj>
              </mc:Choice>
              <mc:Fallback>
                <p:oleObj name="Equation" r:id="rId9" imgW="194292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41550" y="3005138"/>
                        <a:ext cx="3805238" cy="944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512653"/>
              </p:ext>
            </p:extLst>
          </p:nvPr>
        </p:nvGraphicFramePr>
        <p:xfrm>
          <a:off x="5005390" y="1200150"/>
          <a:ext cx="3452810" cy="684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2308800" imgH="9448800" progId="Equation.DSMT4">
                  <p:embed/>
                </p:oleObj>
              </mc:Choice>
              <mc:Fallback>
                <p:oleObj name="Equation" r:id="rId11" imgW="32308800" imgH="9448800" progId="Equation.DSMT4">
                  <p:embed/>
                  <p:pic>
                    <p:nvPicPr>
                      <p:cNvPr id="0" name="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005390" y="1200150"/>
                        <a:ext cx="3452810" cy="68460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8155837"/>
              </p:ext>
            </p:extLst>
          </p:nvPr>
        </p:nvGraphicFramePr>
        <p:xfrm>
          <a:off x="3441036" y="1781258"/>
          <a:ext cx="673764" cy="714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31640" imgH="457200" progId="Equation.DSMT4">
                  <p:embed/>
                </p:oleObj>
              </mc:Choice>
              <mc:Fallback>
                <p:oleObj name="Equation" r:id="rId13" imgW="43164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1036" y="1781258"/>
                        <a:ext cx="673764" cy="7142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362358"/>
              </p:ext>
            </p:extLst>
          </p:nvPr>
        </p:nvGraphicFramePr>
        <p:xfrm>
          <a:off x="5437187" y="1809750"/>
          <a:ext cx="110926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799920" imgH="457200" progId="Equation.DSMT4">
                  <p:embed/>
                </p:oleObj>
              </mc:Choice>
              <mc:Fallback>
                <p:oleObj name="Equation" r:id="rId15" imgW="79992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7187" y="1809750"/>
                        <a:ext cx="1109265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35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" grpId="0"/>
      <p:bldP spid="53" grpId="0"/>
      <p:bldP spid="53" grpId="1"/>
      <p:bldP spid="54" grpId="0"/>
      <p:bldP spid="55" grpId="0"/>
      <p:bldP spid="77" grpId="0"/>
      <p:bldP spid="5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453464" y="2571750"/>
            <a:ext cx="8301338" cy="2454426"/>
            <a:chOff x="1205494" y="6941413"/>
            <a:chExt cx="22139783" cy="6545987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grpFill/>
            <a:ln w="19050"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3"/>
              <a:ext cx="3572977" cy="943970"/>
              <a:chOff x="1205494" y="6941413"/>
              <a:chExt cx="3572977" cy="943970"/>
            </a:xfrm>
            <a:grpFill/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733411" y="5685137"/>
                <a:ext cx="782728" cy="3307393"/>
              </a:xfrm>
              <a:prstGeom prst="round1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6" y="6941413"/>
                <a:ext cx="2720805" cy="94397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Bài</a:t>
                </a:r>
                <a:r>
                  <a:rPr lang="en-US" sz="1700" b="1" dirty="0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giải</a:t>
                </a:r>
                <a:endParaRPr lang="en-US" sz="1700" b="1" dirty="0">
                  <a:solidFill>
                    <a:srgbClr val="FF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142875" y="1049524"/>
            <a:ext cx="8771978" cy="1446026"/>
            <a:chOff x="992187" y="2564544"/>
            <a:chExt cx="22353091" cy="4088087"/>
          </a:xfrm>
          <a:solidFill>
            <a:srgbClr val="F4F8BA"/>
          </a:solidFill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  <a:grpFill/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grp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grpFill/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grpFill/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1050097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b="1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b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4.</a:t>
                </a:r>
                <a:endParaRPr lang="en-US" sz="15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5997630" y="4248150"/>
                <a:ext cx="937712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pc="-56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b="1" spc="-56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630" y="4248150"/>
                <a:ext cx="937712" cy="311624"/>
              </a:xfrm>
              <a:prstGeom prst="rect">
                <a:avLst/>
              </a:prstGeom>
              <a:blipFill rotWithShape="1">
                <a:blip r:embed="rId4"/>
                <a:stretch>
                  <a:fillRect l="-8442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218749" y="1958872"/>
                <a:ext cx="1645703" cy="588623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b="0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0</m:t>
                      </m:r>
                    </m:oMath>
                  </m:oMathPara>
                </a14:m>
                <a:endParaRPr lang="en-US" altLang="en-US" u="sng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749" y="1958872"/>
                <a:ext cx="1645703" cy="58862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3276600" y="1958872"/>
                <a:ext cx="1645703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b="1" spc="-56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B</m:t>
                    </m:r>
                    <m:r>
                      <m:rPr>
                        <m:nor/>
                      </m:rPr>
                      <a:rPr lang="en-US" b="0" i="0" spc="-56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</m:oMath>
                </a14:m>
                <a:r>
                  <a:rPr lang="en-GB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1</a:t>
                </a: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1958872"/>
                <a:ext cx="1645703" cy="311624"/>
              </a:xfrm>
              <a:prstGeom prst="rect">
                <a:avLst/>
              </a:prstGeom>
              <a:blipFill rotWithShape="1">
                <a:blip r:embed="rId6"/>
                <a:stretch>
                  <a:fillRect l="-3346" t="-17647" b="-4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4419600" y="1958872"/>
                <a:ext cx="1667666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i="1" spc="-56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2</m:t>
                      </m:r>
                      <m:r>
                        <a:rPr lang="en-US" i="1" spc="-56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</m:oMath>
                  </m:oMathPara>
                </a14:m>
                <a:endParaRPr lang="en-GB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958872"/>
                <a:ext cx="1667666" cy="311624"/>
              </a:xfrm>
              <a:prstGeom prst="rect">
                <a:avLst/>
              </a:prstGeom>
              <a:blipFill rotWithShape="1">
                <a:blip r:embed="rId7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6764038" y="1958872"/>
                <a:ext cx="1770362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b="1" spc="-56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D</m:t>
                    </m:r>
                    <m:r>
                      <m:rPr>
                        <m:nor/>
                      </m:rPr>
                      <a:rPr lang="en-US" b="1" spc="-56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  <m:r>
                      <m:rPr>
                        <m:nor/>
                      </m:rPr>
                      <a:rPr lang="en-US" b="0" i="1" spc="-56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r>
                  <a:rPr lang="en-US" altLang="en-US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-1</a:t>
                </a: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038" y="1958872"/>
                <a:ext cx="1770362" cy="311624"/>
              </a:xfrm>
              <a:prstGeom prst="rect">
                <a:avLst/>
              </a:prstGeom>
              <a:blipFill rotWithShape="1">
                <a:blip r:embed="rId8"/>
                <a:stretch>
                  <a:fillRect l="-3103" t="-17647" b="-4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762000" y="590550"/>
            <a:ext cx="3889732" cy="406469"/>
            <a:chOff x="739068" y="1515168"/>
            <a:chExt cx="9473319" cy="1832573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FFCC0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832573"/>
              <a:chOff x="739068" y="1515168"/>
              <a:chExt cx="8177919" cy="1832573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4"/>
                <a:ext cx="6784255" cy="1641687"/>
              </a:xfrm>
              <a:prstGeom prst="rect">
                <a:avLst/>
              </a:pr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7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11DFEB97-AC77-4E8F-BA12-37AC6CBF85C0}"/>
              </a:ext>
            </a:extLst>
          </p:cNvPr>
          <p:cNvSpPr/>
          <p:nvPr/>
        </p:nvSpPr>
        <p:spPr>
          <a:xfrm>
            <a:off x="914400" y="3105150"/>
            <a:ext cx="5105400" cy="1881284"/>
          </a:xfrm>
          <a:prstGeom prst="rect">
            <a:avLst/>
          </a:prstGeom>
        </p:spPr>
        <p:txBody>
          <a:bodyPr wrap="square" lIns="34290" tIns="17145" rIns="34290" bIns="17145">
            <a:spAutoFit/>
          </a:bodyPr>
          <a:lstStyle/>
          <a:p>
            <a:r>
              <a:rPr lang="en-US" sz="2400" spc="-56">
                <a:ea typeface="Tahoma" panose="020B0604030504040204" pitchFamily="34" charset="0"/>
                <a:cs typeface="Tahoma" panose="020B0604030504040204" pitchFamily="34" charset="0"/>
              </a:rPr>
              <a:t>Thế các nghiệm vào phương trình ta thấy:</a:t>
            </a:r>
          </a:p>
          <a:p>
            <a:endParaRPr lang="en-US" sz="2400" spc="-56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spc="-56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spc="-56">
                <a:ea typeface="Tahoma" panose="020B0604030504040204" pitchFamily="34" charset="0"/>
                <a:cs typeface="Tahoma" panose="020B0604030504040204" pitchFamily="34" charset="0"/>
              </a:rPr>
              <a:t>Vậy 2 là nghiệm của phương trình.</a:t>
            </a:r>
          </a:p>
          <a:p>
            <a:r>
              <a:rPr lang="en-US" sz="2400" spc="-56">
                <a:latin typeface="Arial" panose="020B06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7F9EBAE-1270-4FE9-99BC-9A6033427232}"/>
              </a:ext>
            </a:extLst>
          </p:cNvPr>
          <p:cNvSpPr/>
          <p:nvPr/>
        </p:nvSpPr>
        <p:spPr>
          <a:xfrm>
            <a:off x="5015848" y="3182305"/>
            <a:ext cx="1963565" cy="311624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4290" tIns="17145" rIns="34290" bIns="17145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vi-VN" dirty="0"/>
          </a:p>
        </p:txBody>
      </p:sp>
      <p:sp>
        <p:nvSpPr>
          <p:cNvPr id="57" name="Oval 56"/>
          <p:cNvSpPr/>
          <p:nvPr/>
        </p:nvSpPr>
        <p:spPr>
          <a:xfrm>
            <a:off x="4862717" y="1913580"/>
            <a:ext cx="402207" cy="402207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90" tIns="17145" rIns="34290" bIns="17145" rtlCol="0" anchor="ctr"/>
          <a:lstStyle/>
          <a:p>
            <a:pPr algn="ctr"/>
            <a:r>
              <a:rPr 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C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1424285"/>
            <a:ext cx="55194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Số nào sau đây là nghiệm của phương trình</a:t>
            </a:r>
            <a:endParaRPr lang="en-US" sz="24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006214"/>
              </p:ext>
            </p:extLst>
          </p:nvPr>
        </p:nvGraphicFramePr>
        <p:xfrm>
          <a:off x="6213475" y="1452563"/>
          <a:ext cx="2473325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9799200" imgH="13411200" progId="Equation.DSMT4">
                  <p:embed/>
                </p:oleObj>
              </mc:Choice>
              <mc:Fallback>
                <p:oleObj name="Equation" r:id="rId9" imgW="69799200" imgH="13411200" progId="Equation.DSMT4">
                  <p:embed/>
                  <p:pic>
                    <p:nvPicPr>
                      <p:cNvPr id="0" name="Object 778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3475" y="1452563"/>
                        <a:ext cx="2473325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9953788"/>
              </p:ext>
            </p:extLst>
          </p:nvPr>
        </p:nvGraphicFramePr>
        <p:xfrm>
          <a:off x="2286000" y="3486150"/>
          <a:ext cx="24320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079280" imgH="228600" progId="Equation.DSMT4">
                  <p:embed/>
                </p:oleObj>
              </mc:Choice>
              <mc:Fallback>
                <p:oleObj name="Equation" r:id="rId11" imgW="107928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486150"/>
                        <a:ext cx="243205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512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" grpId="0"/>
      <p:bldP spid="53" grpId="0"/>
      <p:bldP spid="53" grpId="1"/>
      <p:bldP spid="54" grpId="0"/>
      <p:bldP spid="55" grpId="0"/>
      <p:bldP spid="77" grpId="0"/>
      <p:bldP spid="5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Text Box 12"/>
          <p:cNvSpPr txBox="1">
            <a:spLocks noChangeArrowheads="1"/>
          </p:cNvSpPr>
          <p:nvPr/>
        </p:nvSpPr>
        <p:spPr bwMode="auto">
          <a:xfrm>
            <a:off x="914400" y="1714500"/>
            <a:ext cx="7696200" cy="830997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i="1"/>
              <a:t>Hai phương trình được gọi là </a:t>
            </a:r>
            <a:r>
              <a:rPr lang="en-US" sz="2400" b="1" i="1"/>
              <a:t>tương đương</a:t>
            </a:r>
            <a:r>
              <a:rPr lang="en-US" sz="2400" i="1"/>
              <a:t> khi chúng có cùng tập nghiệm</a:t>
            </a: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2425700" y="2400300"/>
            <a:ext cx="4999038" cy="962025"/>
            <a:chOff x="1213" y="2016"/>
            <a:chExt cx="3149" cy="808"/>
          </a:xfrm>
        </p:grpSpPr>
        <p:graphicFrame>
          <p:nvGraphicFramePr>
            <p:cNvPr id="7174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40569273"/>
                </p:ext>
              </p:extLst>
            </p:nvPr>
          </p:nvGraphicFramePr>
          <p:xfrm>
            <a:off x="2901" y="2016"/>
            <a:ext cx="1461" cy="8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711000" imgH="393480" progId="Equation.DSMT4">
                    <p:embed/>
                  </p:oleObj>
                </mc:Choice>
                <mc:Fallback>
                  <p:oleObj name="Equation" r:id="rId2" imgW="7110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1" y="2016"/>
                          <a:ext cx="1461" cy="8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5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51348874"/>
                </p:ext>
              </p:extLst>
            </p:nvPr>
          </p:nvGraphicFramePr>
          <p:xfrm>
            <a:off x="1213" y="2208"/>
            <a:ext cx="1304" cy="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634680" imgH="177480" progId="Equation.DSMT4">
                    <p:embed/>
                  </p:oleObj>
                </mc:Choice>
                <mc:Fallback>
                  <p:oleObj name="Equation" r:id="rId4" imgW="634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3" y="2208"/>
                          <a:ext cx="1304" cy="3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2785" name="Object 17"/>
          <p:cNvGraphicFramePr>
            <a:graphicFrameLocks noChangeAspect="1"/>
          </p:cNvGraphicFramePr>
          <p:nvPr/>
        </p:nvGraphicFramePr>
        <p:xfrm>
          <a:off x="1600201" y="3745707"/>
          <a:ext cx="1781175" cy="1054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45760" imgH="431640" progId="Equation.DSMT4">
                  <p:embed/>
                </p:oleObj>
              </mc:Choice>
              <mc:Fallback>
                <p:oleObj name="Equation" r:id="rId6" imgW="5457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1" y="3745707"/>
                        <a:ext cx="1781175" cy="10548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6" name="Object 18"/>
          <p:cNvGraphicFramePr>
            <a:graphicFrameLocks noChangeAspect="1"/>
          </p:cNvGraphicFramePr>
          <p:nvPr/>
        </p:nvGraphicFramePr>
        <p:xfrm>
          <a:off x="5708651" y="3714750"/>
          <a:ext cx="1947863" cy="1054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96880" imgH="431640" progId="Equation.DSMT4">
                  <p:embed/>
                </p:oleObj>
              </mc:Choice>
              <mc:Fallback>
                <p:oleObj name="Equation" r:id="rId8" imgW="5968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8651" y="3714750"/>
                        <a:ext cx="1947863" cy="10548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7" name="Object 19"/>
          <p:cNvGraphicFramePr>
            <a:graphicFrameLocks noChangeAspect="1"/>
          </p:cNvGraphicFramePr>
          <p:nvPr/>
        </p:nvGraphicFramePr>
        <p:xfrm>
          <a:off x="4038601" y="3486150"/>
          <a:ext cx="1408113" cy="434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31640" imgH="177480" progId="Equation.DSMT4">
                  <p:embed/>
                </p:oleObj>
              </mc:Choice>
              <mc:Fallback>
                <p:oleObj name="Equation" r:id="rId10" imgW="431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1" y="3486150"/>
                        <a:ext cx="1408113" cy="4345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012493"/>
              </p:ext>
            </p:extLst>
          </p:nvPr>
        </p:nvGraphicFramePr>
        <p:xfrm>
          <a:off x="4478337" y="2686050"/>
          <a:ext cx="7032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15640" imgH="152280" progId="Equation.DSMT4">
                  <p:embed/>
                </p:oleObj>
              </mc:Choice>
              <mc:Fallback>
                <p:oleObj name="Equation" r:id="rId12" imgW="21564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8337" y="2686050"/>
                        <a:ext cx="70326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50" y="709017"/>
            <a:ext cx="8261050" cy="2625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u="sng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PHƯƠNG TRÌNH TƯƠNG ĐƯƠNG VÀ PHƯƠNG TRÌNH HỆ QUẢ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50" y="1123950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Phương trình tương đương</a:t>
            </a:r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685800" y="2686050"/>
            <a:ext cx="1371600" cy="3429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i="1">
                <a:solidFill>
                  <a:schemeClr val="bg1"/>
                </a:solidFill>
              </a:rPr>
              <a:t>Ví dụ</a:t>
            </a:r>
          </a:p>
        </p:txBody>
      </p:sp>
    </p:spTree>
    <p:extLst>
      <p:ext uri="{BB962C8B-B14F-4D97-AF65-F5344CB8AC3E}">
        <p14:creationId xmlns:p14="http://schemas.microsoft.com/office/powerpoint/2010/main" val="261952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50" y="709017"/>
            <a:ext cx="8261050" cy="2625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u="sng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PHƯƠNG TRÌNH TƯƠNG ĐƯƠNG VÀ PHƯƠNG TRÌNH HỆ QUẢ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50" y="1123950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Phương trình tương đương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914400" y="2000250"/>
            <a:ext cx="7696200" cy="461665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i="1"/>
              <a:t>Kiểm tra xem 2 phương trình sau có tương đương ?</a:t>
            </a:r>
          </a:p>
        </p:txBody>
      </p:sp>
      <p:graphicFrame>
        <p:nvGraphicFramePr>
          <p:cNvPr id="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3241325"/>
              </p:ext>
            </p:extLst>
          </p:nvPr>
        </p:nvGraphicFramePr>
        <p:xfrm>
          <a:off x="4962525" y="2400300"/>
          <a:ext cx="3521075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79280" imgH="393480" progId="Equation.DSMT4">
                  <p:embed/>
                </p:oleObj>
              </mc:Choice>
              <mc:Fallback>
                <p:oleObj name="Equation" r:id="rId2" imgW="1079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2525" y="2400300"/>
                        <a:ext cx="3521075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1995002"/>
              </p:ext>
            </p:extLst>
          </p:nvPr>
        </p:nvGraphicFramePr>
        <p:xfrm>
          <a:off x="1262063" y="2568575"/>
          <a:ext cx="28987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88840" imgH="228600" progId="Equation.DSMT4">
                  <p:embed/>
                </p:oleObj>
              </mc:Choice>
              <mc:Fallback>
                <p:oleObj name="Equation" r:id="rId4" imgW="8888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063" y="2568575"/>
                        <a:ext cx="289877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6"/>
          <p:cNvGraphicFramePr>
            <a:graphicFrameLocks noChangeAspect="1"/>
          </p:cNvGraphicFramePr>
          <p:nvPr/>
        </p:nvGraphicFramePr>
        <p:xfrm>
          <a:off x="1373189" y="3962400"/>
          <a:ext cx="2236787" cy="620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85800" imgH="253800" progId="Equation.DSMT4">
                  <p:embed/>
                </p:oleObj>
              </mc:Choice>
              <mc:Fallback>
                <p:oleObj name="Equation" r:id="rId6" imgW="685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89" y="3962400"/>
                        <a:ext cx="2236787" cy="6203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7"/>
          <p:cNvGraphicFramePr>
            <a:graphicFrameLocks noChangeAspect="1"/>
          </p:cNvGraphicFramePr>
          <p:nvPr/>
        </p:nvGraphicFramePr>
        <p:xfrm>
          <a:off x="5481638" y="3931444"/>
          <a:ext cx="2403475" cy="620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36560" imgH="253800" progId="Equation.DSMT4">
                  <p:embed/>
                </p:oleObj>
              </mc:Choice>
              <mc:Fallback>
                <p:oleObj name="Equation" r:id="rId8" imgW="7365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1638" y="3931444"/>
                        <a:ext cx="2403475" cy="6203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415022"/>
              </p:ext>
            </p:extLst>
          </p:nvPr>
        </p:nvGraphicFramePr>
        <p:xfrm>
          <a:off x="4038601" y="3584971"/>
          <a:ext cx="1408113" cy="434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31640" imgH="177480" progId="Equation.DSMT4">
                  <p:embed/>
                </p:oleObj>
              </mc:Choice>
              <mc:Fallback>
                <p:oleObj name="Equation" r:id="rId10" imgW="431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1" y="3584971"/>
                        <a:ext cx="1408113" cy="4345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533400" y="1543050"/>
            <a:ext cx="1524000" cy="3429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i="1">
                <a:solidFill>
                  <a:schemeClr val="bg1"/>
                </a:solidFill>
              </a:rPr>
              <a:t>Ví dụ</a:t>
            </a:r>
          </a:p>
        </p:txBody>
      </p:sp>
    </p:spTree>
    <p:extLst>
      <p:ext uri="{BB962C8B-B14F-4D97-AF65-F5344CB8AC3E}">
        <p14:creationId xmlns:p14="http://schemas.microsoft.com/office/powerpoint/2010/main" val="316915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50" y="709017"/>
            <a:ext cx="8261050" cy="2625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u="sng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PHƯƠNG TRÌNH TƯƠNG ĐƯƠNG VÀ PHƯƠNG TRÌNH HỆ QUẢ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50" y="1123950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Phép biến đổi tương đương</a:t>
            </a: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838200" y="2228850"/>
            <a:ext cx="8001000" cy="21717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i="1"/>
              <a:t>Nếu thực hiện các phép biến đổi sau đây trên một phương trình mà </a:t>
            </a:r>
            <a:r>
              <a:rPr lang="en-US" sz="2000" i="1" u="sng">
                <a:solidFill>
                  <a:srgbClr val="FF0000"/>
                </a:solidFill>
              </a:rPr>
              <a:t>không làm thay đổi điều kiện</a:t>
            </a:r>
            <a:r>
              <a:rPr lang="en-US" sz="2000" i="1">
                <a:solidFill>
                  <a:srgbClr val="FF0000"/>
                </a:solidFill>
              </a:rPr>
              <a:t> </a:t>
            </a:r>
            <a:r>
              <a:rPr lang="en-US" sz="2000" i="1"/>
              <a:t>của nó thì ta được một phương trình mới tương đương.</a:t>
            </a: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838200" y="1714500"/>
            <a:ext cx="1828800" cy="342900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rgbClr val="003B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>
                <a:solidFill>
                  <a:schemeClr val="bg1"/>
                </a:solidFill>
              </a:rPr>
              <a:t>Định lí</a:t>
            </a:r>
          </a:p>
        </p:txBody>
      </p:sp>
    </p:spTree>
    <p:extLst>
      <p:ext uri="{BB962C8B-B14F-4D97-AF65-F5344CB8AC3E}">
        <p14:creationId xmlns:p14="http://schemas.microsoft.com/office/powerpoint/2010/main" val="125263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50" y="709017"/>
            <a:ext cx="8261050" cy="2625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u="sng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PHƯƠNG TRÌNH TƯƠNG ĐƯƠNG VÀ PHƯƠNG TRÌNH HỆ QUẢ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914400" y="2000250"/>
            <a:ext cx="7696200" cy="46166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i="1"/>
              <a:t>Tìm sai lầm trong phép biến đổi tương đương</a:t>
            </a:r>
          </a:p>
        </p:txBody>
      </p:sp>
      <p:graphicFrame>
        <p:nvGraphicFramePr>
          <p:cNvPr id="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063893"/>
              </p:ext>
            </p:extLst>
          </p:nvPr>
        </p:nvGraphicFramePr>
        <p:xfrm>
          <a:off x="1555750" y="2532460"/>
          <a:ext cx="2863850" cy="725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68200" imgH="393480" progId="Equation.DSMT4">
                  <p:embed/>
                </p:oleObj>
              </mc:Choice>
              <mc:Fallback>
                <p:oleObj name="Equation" r:id="rId2" imgW="1168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0" y="2532460"/>
                        <a:ext cx="2863850" cy="7250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7176"/>
              </p:ext>
            </p:extLst>
          </p:nvPr>
        </p:nvGraphicFramePr>
        <p:xfrm>
          <a:off x="762000" y="3486150"/>
          <a:ext cx="7048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5640" imgH="152280" progId="Equation.DSMT4">
                  <p:embed/>
                </p:oleObj>
              </mc:Choice>
              <mc:Fallback>
                <p:oleObj name="Equation" r:id="rId4" imgW="21564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486150"/>
                        <a:ext cx="70485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26"/>
          <p:cNvGrpSpPr>
            <a:grpSpLocks/>
          </p:cNvGrpSpPr>
          <p:nvPr/>
        </p:nvGrpSpPr>
        <p:grpSpPr bwMode="auto">
          <a:xfrm>
            <a:off x="2133600" y="3409950"/>
            <a:ext cx="1752600" cy="567005"/>
            <a:chOff x="2880" y="1968"/>
            <a:chExt cx="960" cy="720"/>
          </a:xfrm>
        </p:grpSpPr>
        <p:sp>
          <p:nvSpPr>
            <p:cNvPr id="13" name="Line 22"/>
            <p:cNvSpPr>
              <a:spLocks noChangeShapeType="1"/>
            </p:cNvSpPr>
            <p:nvPr/>
          </p:nvSpPr>
          <p:spPr bwMode="auto">
            <a:xfrm flipH="1">
              <a:off x="3504" y="1968"/>
              <a:ext cx="336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23"/>
            <p:cNvSpPr>
              <a:spLocks noChangeShapeType="1"/>
            </p:cNvSpPr>
            <p:nvPr/>
          </p:nvSpPr>
          <p:spPr bwMode="auto">
            <a:xfrm flipH="1">
              <a:off x="2880" y="1968"/>
              <a:ext cx="336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8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1055555"/>
              </p:ext>
            </p:extLst>
          </p:nvPr>
        </p:nvGraphicFramePr>
        <p:xfrm>
          <a:off x="839788" y="4171950"/>
          <a:ext cx="1689341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71320" imgH="203040" progId="Equation.DSMT4">
                  <p:embed/>
                </p:oleObj>
              </mc:Choice>
              <mc:Fallback>
                <p:oleObj name="Equation" r:id="rId6" imgW="571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4171950"/>
                        <a:ext cx="1689341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50" y="1123950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Phép biến đổi tương đương</a:t>
            </a: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533400" y="1543050"/>
            <a:ext cx="1524000" cy="3429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i="1">
                <a:solidFill>
                  <a:schemeClr val="bg1"/>
                </a:solidFill>
              </a:rPr>
              <a:t>Ví dụ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220542"/>
              </p:ext>
            </p:extLst>
          </p:nvPr>
        </p:nvGraphicFramePr>
        <p:xfrm>
          <a:off x="1524000" y="3251468"/>
          <a:ext cx="2863850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67893" imgH="393529" progId="Equation.DSMT4">
                  <p:embed/>
                </p:oleObj>
              </mc:Choice>
              <mc:Fallback>
                <p:oleObj name="Equation" r:id="rId8" imgW="1167893" imgH="393529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251468"/>
                        <a:ext cx="2863850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263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50" y="709017"/>
            <a:ext cx="8261050" cy="2625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u="sng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PHƯƠNG TRÌNH TƯƠNG ĐƯƠNG VÀ PHƯƠNG TRÌNH HỆ QUẢ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50" y="1123950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Phương trình hệ quả</a:t>
            </a:r>
          </a:p>
        </p:txBody>
      </p: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1905000" y="2343150"/>
            <a:ext cx="1866900" cy="2301479"/>
            <a:chOff x="1200" y="1968"/>
            <a:chExt cx="1176" cy="1933"/>
          </a:xfrm>
        </p:grpSpPr>
        <p:graphicFrame>
          <p:nvGraphicFramePr>
            <p:cNvPr id="8" name="Object 14"/>
            <p:cNvGraphicFramePr>
              <a:graphicFrameLocks noChangeAspect="1"/>
            </p:cNvGraphicFramePr>
            <p:nvPr/>
          </p:nvGraphicFramePr>
          <p:xfrm>
            <a:off x="2064" y="3504"/>
            <a:ext cx="312" cy="3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39680" imgH="177480" progId="Equation.DSMT4">
                    <p:embed/>
                  </p:oleObj>
                </mc:Choice>
                <mc:Fallback>
                  <p:oleObj name="Equation" r:id="rId2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3504"/>
                          <a:ext cx="312" cy="3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Line 16"/>
            <p:cNvSpPr>
              <a:spLocks noChangeShapeType="1"/>
            </p:cNvSpPr>
            <p:nvPr/>
          </p:nvSpPr>
          <p:spPr bwMode="auto">
            <a:xfrm>
              <a:off x="1200" y="1968"/>
              <a:ext cx="960" cy="153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4953000" y="2343150"/>
            <a:ext cx="2209800" cy="2378869"/>
            <a:chOff x="3120" y="1968"/>
            <a:chExt cx="1392" cy="1998"/>
          </a:xfrm>
        </p:grpSpPr>
        <p:graphicFrame>
          <p:nvGraphicFramePr>
            <p:cNvPr id="11" name="Object 15"/>
            <p:cNvGraphicFramePr>
              <a:graphicFrameLocks noChangeAspect="1"/>
            </p:cNvGraphicFramePr>
            <p:nvPr/>
          </p:nvGraphicFramePr>
          <p:xfrm>
            <a:off x="3120" y="3456"/>
            <a:ext cx="369" cy="5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64880" imgH="228600" progId="Equation.DSMT4">
                    <p:embed/>
                  </p:oleObj>
                </mc:Choice>
                <mc:Fallback>
                  <p:oleObj name="Equation" r:id="rId4" imgW="1648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0" y="3456"/>
                          <a:ext cx="369" cy="5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Line 17"/>
            <p:cNvSpPr>
              <a:spLocks noChangeShapeType="1"/>
            </p:cNvSpPr>
            <p:nvPr/>
          </p:nvSpPr>
          <p:spPr bwMode="auto">
            <a:xfrm flipH="1">
              <a:off x="3360" y="1968"/>
              <a:ext cx="1152" cy="148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3" name="Object 18"/>
          <p:cNvGraphicFramePr>
            <a:graphicFrameLocks noChangeAspect="1"/>
          </p:cNvGraphicFramePr>
          <p:nvPr/>
        </p:nvGraphicFramePr>
        <p:xfrm>
          <a:off x="3962401" y="4239816"/>
          <a:ext cx="595313" cy="370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2280" imgH="126720" progId="Equation.DSMT4">
                  <p:embed/>
                </p:oleObj>
              </mc:Choice>
              <mc:Fallback>
                <p:oleObj name="Equation" r:id="rId6" imgW="152280" imgH="126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1" y="4239816"/>
                        <a:ext cx="595313" cy="370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2819400" y="3028950"/>
            <a:ext cx="3352800" cy="51435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Phương trình hệ quả</a:t>
            </a:r>
          </a:p>
        </p:txBody>
      </p:sp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4614864" y="1543050"/>
            <a:ext cx="4224337" cy="1464469"/>
            <a:chOff x="2907" y="1296"/>
            <a:chExt cx="2661" cy="1230"/>
          </a:xfrm>
        </p:grpSpPr>
        <p:sp>
          <p:nvSpPr>
            <p:cNvPr id="16" name="Oval 20"/>
            <p:cNvSpPr>
              <a:spLocks noChangeArrowheads="1"/>
            </p:cNvSpPr>
            <p:nvPr/>
          </p:nvSpPr>
          <p:spPr bwMode="auto">
            <a:xfrm>
              <a:off x="3504" y="1296"/>
              <a:ext cx="2064" cy="91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" name="Line 21"/>
            <p:cNvSpPr>
              <a:spLocks noChangeShapeType="1"/>
            </p:cNvSpPr>
            <p:nvPr/>
          </p:nvSpPr>
          <p:spPr bwMode="auto">
            <a:xfrm flipH="1">
              <a:off x="2907" y="1998"/>
              <a:ext cx="768" cy="5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25"/>
          <p:cNvGrpSpPr>
            <a:grpSpLocks/>
          </p:cNvGrpSpPr>
          <p:nvPr/>
        </p:nvGrpSpPr>
        <p:grpSpPr bwMode="auto">
          <a:xfrm>
            <a:off x="304800" y="1600200"/>
            <a:ext cx="4267200" cy="1428750"/>
            <a:chOff x="192" y="1344"/>
            <a:chExt cx="2688" cy="1200"/>
          </a:xfrm>
        </p:grpSpPr>
        <p:sp>
          <p:nvSpPr>
            <p:cNvPr id="19" name="Oval 23"/>
            <p:cNvSpPr>
              <a:spLocks noChangeArrowheads="1"/>
            </p:cNvSpPr>
            <p:nvPr/>
          </p:nvSpPr>
          <p:spPr bwMode="auto">
            <a:xfrm>
              <a:off x="192" y="1344"/>
              <a:ext cx="2112" cy="912"/>
            </a:xfrm>
            <a:prstGeom prst="ellips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" name="Line 24"/>
            <p:cNvSpPr>
              <a:spLocks noChangeShapeType="1"/>
            </p:cNvSpPr>
            <p:nvPr/>
          </p:nvSpPr>
          <p:spPr bwMode="auto">
            <a:xfrm flipH="1" flipV="1">
              <a:off x="2025" y="2142"/>
              <a:ext cx="855" cy="402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57200" y="1828800"/>
          <a:ext cx="274955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74364" imgH="203112" progId="Equation.DSMT4">
                  <p:embed/>
                </p:oleObj>
              </mc:Choice>
              <mc:Fallback>
                <p:oleObj name="Equation" r:id="rId8" imgW="774364" imgH="203112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828800"/>
                        <a:ext cx="2749550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791200" y="1771650"/>
          <a:ext cx="2930525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25500" imgH="228600" progId="Equation.DSMT4">
                  <p:embed/>
                </p:oleObj>
              </mc:Choice>
              <mc:Fallback>
                <p:oleObj name="Equation" r:id="rId10" imgW="825500" imgH="228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771650"/>
                        <a:ext cx="2930525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263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50" y="709017"/>
            <a:ext cx="4070050" cy="2625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u="sng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KHÁI NIỆM PHƯƠNG TRÌNH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50" y="1090017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Phương trình một ẩn</a:t>
            </a:r>
          </a:p>
          <a:p>
            <a:pPr marL="419100" indent="-419100" algn="l"/>
            <a:endParaRPr lang="en-US" altLang="en-US" sz="2000" b="1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609600" y="1771650"/>
            <a:ext cx="7772400" cy="46166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/>
              <a:t>Phương trình ẩn </a:t>
            </a:r>
            <a:r>
              <a:rPr lang="en-US" sz="2400" b="1" i="1">
                <a:latin typeface="Times New Roman" panose="02020603050405020304" pitchFamily="18" charset="0"/>
              </a:rPr>
              <a:t>x</a:t>
            </a:r>
            <a:r>
              <a:rPr lang="en-US" sz="2400"/>
              <a:t> là </a:t>
            </a:r>
            <a:r>
              <a:rPr lang="en-US" sz="2400" i="1"/>
              <a:t>mệnh đề chứa biến</a:t>
            </a:r>
            <a:r>
              <a:rPr lang="en-US" sz="2400"/>
              <a:t> có dạng:</a:t>
            </a:r>
          </a:p>
        </p:txBody>
      </p:sp>
      <p:pic>
        <p:nvPicPr>
          <p:cNvPr id="3074" name="Object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013" y="2305050"/>
            <a:ext cx="25209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304800" y="3371850"/>
            <a:ext cx="1371600" cy="1371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</a:ln>
        </p:spPr>
        <p:txBody>
          <a:bodyPr anchor="ctr"/>
          <a:lstStyle/>
          <a:p>
            <a:pPr algn="ctr"/>
            <a:r>
              <a:rPr lang="en-US" sz="2400" i="1" dirty="0">
                <a:latin typeface="Times New Roman" panose="02020603050405020304" pitchFamily="18" charset="0"/>
              </a:rPr>
              <a:t>f(x), g(x)</a:t>
            </a:r>
            <a:r>
              <a:rPr lang="en-US" sz="2400" i="1" dirty="0"/>
              <a:t> </a:t>
            </a:r>
          </a:p>
          <a:p>
            <a:pPr algn="ctr"/>
            <a:r>
              <a:rPr lang="en-US" sz="2400" i="1" dirty="0" err="1"/>
              <a:t>là</a:t>
            </a:r>
            <a:r>
              <a:rPr lang="en-US" sz="2400" i="1" dirty="0"/>
              <a:t> </a:t>
            </a:r>
            <a:r>
              <a:rPr lang="en-US" sz="2400" i="1" dirty="0" err="1"/>
              <a:t>những</a:t>
            </a:r>
            <a:r>
              <a:rPr lang="en-US" sz="2400" i="1" dirty="0"/>
              <a:t> </a:t>
            </a:r>
            <a:r>
              <a:rPr lang="en-US" sz="2400" i="1" dirty="0" err="1"/>
              <a:t>biểu</a:t>
            </a:r>
            <a:r>
              <a:rPr lang="en-US" sz="2400" i="1" dirty="0"/>
              <a:t> </a:t>
            </a:r>
            <a:r>
              <a:rPr lang="en-US" sz="2400" i="1" dirty="0" err="1"/>
              <a:t>thức</a:t>
            </a:r>
            <a:r>
              <a:rPr lang="en-US" sz="2400" i="1" dirty="0"/>
              <a:t> </a:t>
            </a:r>
            <a:r>
              <a:rPr lang="en-US" sz="2400" i="1" dirty="0" err="1"/>
              <a:t>của</a:t>
            </a:r>
            <a:r>
              <a:rPr lang="en-US" sz="2400" i="1" dirty="0"/>
              <a:t> x</a:t>
            </a:r>
          </a:p>
        </p:txBody>
      </p:sp>
      <p:grpSp>
        <p:nvGrpSpPr>
          <p:cNvPr id="12" name="Group 23"/>
          <p:cNvGrpSpPr/>
          <p:nvPr/>
        </p:nvGrpSpPr>
        <p:grpSpPr bwMode="auto">
          <a:xfrm>
            <a:off x="1828800" y="2800350"/>
            <a:ext cx="1219200" cy="1771650"/>
            <a:chOff x="1872" y="2256"/>
            <a:chExt cx="768" cy="1488"/>
          </a:xfrm>
        </p:grpSpPr>
        <p:sp>
          <p:nvSpPr>
            <p:cNvPr id="13" name="Rectangle 19"/>
            <p:cNvSpPr>
              <a:spLocks noChangeArrowheads="1"/>
            </p:cNvSpPr>
            <p:nvPr/>
          </p:nvSpPr>
          <p:spPr bwMode="auto">
            <a:xfrm>
              <a:off x="1872" y="2880"/>
              <a:ext cx="768" cy="86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anchor="ctr"/>
            <a:lstStyle/>
            <a:p>
              <a:pPr algn="ctr"/>
              <a:r>
                <a:rPr lang="en-US" sz="2400" b="1" dirty="0" err="1">
                  <a:latin typeface="Times New Roman" panose="02020603050405020304" pitchFamily="18" charset="0"/>
                </a:rPr>
                <a:t>Vế</a:t>
              </a:r>
              <a:r>
                <a:rPr lang="en-US" sz="2400" b="1" dirty="0">
                  <a:latin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</a:rPr>
                <a:t>trái</a:t>
              </a:r>
              <a:endParaRPr lang="en-US" sz="2400" b="1" dirty="0"/>
            </a:p>
          </p:txBody>
        </p:sp>
        <p:sp>
          <p:nvSpPr>
            <p:cNvPr id="14" name="Line 21"/>
            <p:cNvSpPr>
              <a:spLocks noChangeShapeType="1"/>
            </p:cNvSpPr>
            <p:nvPr/>
          </p:nvSpPr>
          <p:spPr bwMode="auto">
            <a:xfrm flipV="1">
              <a:off x="2256" y="2256"/>
              <a:ext cx="38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24"/>
          <p:cNvGrpSpPr/>
          <p:nvPr/>
        </p:nvGrpSpPr>
        <p:grpSpPr bwMode="auto">
          <a:xfrm>
            <a:off x="3505200" y="2800350"/>
            <a:ext cx="1219200" cy="1771650"/>
            <a:chOff x="2880" y="2256"/>
            <a:chExt cx="768" cy="1488"/>
          </a:xfrm>
        </p:grpSpPr>
        <p:sp>
          <p:nvSpPr>
            <p:cNvPr id="16" name="Rectangle 20"/>
            <p:cNvSpPr>
              <a:spLocks noChangeArrowheads="1"/>
            </p:cNvSpPr>
            <p:nvPr/>
          </p:nvSpPr>
          <p:spPr bwMode="auto">
            <a:xfrm>
              <a:off x="2880" y="2880"/>
              <a:ext cx="768" cy="86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</a:ln>
          </p:spPr>
          <p:txBody>
            <a:bodyPr anchor="ctr"/>
            <a:lstStyle/>
            <a:p>
              <a:pPr algn="ctr"/>
              <a:r>
                <a:rPr lang="en-US" sz="2400" b="1" dirty="0" err="1">
                  <a:latin typeface="Times New Roman" panose="02020603050405020304" pitchFamily="18" charset="0"/>
                </a:rPr>
                <a:t>Vế</a:t>
              </a:r>
              <a:r>
                <a:rPr lang="en-US" sz="2400" b="1" dirty="0">
                  <a:latin typeface="Times New Roman" panose="02020603050405020304" pitchFamily="18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</a:rPr>
                <a:t>phải</a:t>
              </a:r>
              <a:endParaRPr lang="en-US" sz="2400" b="1" dirty="0"/>
            </a:p>
          </p:txBody>
        </p:sp>
        <p:sp>
          <p:nvSpPr>
            <p:cNvPr id="17" name="Line 22"/>
            <p:cNvSpPr>
              <a:spLocks noChangeShapeType="1"/>
            </p:cNvSpPr>
            <p:nvPr/>
          </p:nvSpPr>
          <p:spPr bwMode="auto">
            <a:xfrm flipV="1">
              <a:off x="3237" y="2256"/>
              <a:ext cx="267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" name="Rectangle 25"/>
          <p:cNvSpPr>
            <a:spLocks noChangeArrowheads="1"/>
          </p:cNvSpPr>
          <p:nvPr/>
        </p:nvSpPr>
        <p:spPr bwMode="auto">
          <a:xfrm>
            <a:off x="4876800" y="3543300"/>
            <a:ext cx="1295400" cy="10287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</a:ln>
        </p:spPr>
        <p:txBody>
          <a:bodyPr anchor="ctr"/>
          <a:lstStyle/>
          <a:p>
            <a:pPr algn="ctr"/>
            <a:r>
              <a:rPr lang="en-US" sz="2400" b="1" dirty="0" err="1"/>
              <a:t>Nghiệm</a:t>
            </a:r>
            <a:endParaRPr lang="en-US" sz="2400" b="1" dirty="0"/>
          </a:p>
        </p:txBody>
      </p:sp>
      <p:sp>
        <p:nvSpPr>
          <p:cNvPr id="19" name="Rectangle 26"/>
          <p:cNvSpPr>
            <a:spLocks noChangeArrowheads="1"/>
          </p:cNvSpPr>
          <p:nvPr/>
        </p:nvSpPr>
        <p:spPr bwMode="auto">
          <a:xfrm>
            <a:off x="6324600" y="3543300"/>
            <a:ext cx="1295400" cy="10287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</a:ln>
        </p:spPr>
        <p:txBody>
          <a:bodyPr anchor="ctr"/>
          <a:lstStyle/>
          <a:p>
            <a:pPr algn="ctr"/>
            <a:r>
              <a:rPr lang="en-US" sz="2200" b="1" dirty="0" err="1"/>
              <a:t>Giải</a:t>
            </a:r>
            <a:endParaRPr lang="en-US" sz="2200" b="1" dirty="0"/>
          </a:p>
          <a:p>
            <a:pPr algn="ctr"/>
            <a:r>
              <a:rPr lang="en-US" sz="2200" b="1" dirty="0" err="1"/>
              <a:t>phương</a:t>
            </a:r>
            <a:r>
              <a:rPr lang="en-US" sz="2200" b="1" dirty="0"/>
              <a:t> </a:t>
            </a:r>
            <a:r>
              <a:rPr lang="en-US" sz="2200" b="1" dirty="0" err="1"/>
              <a:t>trình</a:t>
            </a:r>
            <a:endParaRPr lang="en-US" sz="2200" b="1" dirty="0"/>
          </a:p>
        </p:txBody>
      </p:sp>
      <p:sp>
        <p:nvSpPr>
          <p:cNvPr id="20" name="Rectangle 27"/>
          <p:cNvSpPr>
            <a:spLocks noChangeArrowheads="1"/>
          </p:cNvSpPr>
          <p:nvPr/>
        </p:nvSpPr>
        <p:spPr bwMode="auto">
          <a:xfrm>
            <a:off x="7772400" y="3543300"/>
            <a:ext cx="1295400" cy="10287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</a:ln>
        </p:spPr>
        <p:txBody>
          <a:bodyPr anchor="ctr"/>
          <a:lstStyle/>
          <a:p>
            <a:pPr algn="ctr"/>
            <a:r>
              <a:rPr lang="en-US" sz="2200" b="1" dirty="0" err="1"/>
              <a:t>Vô</a:t>
            </a:r>
            <a:br>
              <a:rPr lang="en-US" sz="2200" b="1" dirty="0"/>
            </a:br>
            <a:r>
              <a:rPr lang="en-US" sz="2200" b="1" dirty="0" err="1"/>
              <a:t>nghiệm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5644610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50" y="709017"/>
            <a:ext cx="8261050" cy="2625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u="sng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PHƯƠNG TRÌNH TƯƠNG ĐƯƠNG VÀ PHƯƠNG TRÌNH HỆ QUẢ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50" y="1123950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Phương trình hệ quả</a:t>
            </a:r>
          </a:p>
        </p:txBody>
      </p:sp>
      <p:sp>
        <p:nvSpPr>
          <p:cNvPr id="7" name="Text Box 29"/>
          <p:cNvSpPr txBox="1">
            <a:spLocks noChangeArrowheads="1"/>
          </p:cNvSpPr>
          <p:nvPr/>
        </p:nvSpPr>
        <p:spPr bwMode="auto">
          <a:xfrm>
            <a:off x="914400" y="2000250"/>
            <a:ext cx="7696200" cy="46166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i="1"/>
              <a:t>Tìm phương trình hệ quả trong hai phương trình sau:</a:t>
            </a:r>
          </a:p>
        </p:txBody>
      </p:sp>
      <p:graphicFrame>
        <p:nvGraphicFramePr>
          <p:cNvPr id="8" name="Object 30"/>
          <p:cNvGraphicFramePr>
            <a:graphicFrameLocks noChangeAspect="1"/>
          </p:cNvGraphicFramePr>
          <p:nvPr/>
        </p:nvGraphicFramePr>
        <p:xfrm>
          <a:off x="914400" y="2686050"/>
          <a:ext cx="229235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22080" imgH="203040" progId="Equation.DSMT4">
                  <p:embed/>
                </p:oleObj>
              </mc:Choice>
              <mc:Fallback>
                <p:oleObj name="Equation" r:id="rId2" imgW="622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686050"/>
                        <a:ext cx="2292350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1"/>
          <p:cNvGraphicFramePr>
            <a:graphicFrameLocks noChangeAspect="1"/>
          </p:cNvGraphicFramePr>
          <p:nvPr/>
        </p:nvGraphicFramePr>
        <p:xfrm>
          <a:off x="5867400" y="2743200"/>
          <a:ext cx="2057400" cy="491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58720" imgH="177480" progId="Equation.DSMT4">
                  <p:embed/>
                </p:oleObj>
              </mc:Choice>
              <mc:Fallback>
                <p:oleObj name="Equation" r:id="rId4" imgW="558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743200"/>
                        <a:ext cx="2057400" cy="4917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533400" y="1543050"/>
            <a:ext cx="1524000" cy="3429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i="1">
                <a:solidFill>
                  <a:schemeClr val="bg1"/>
                </a:solidFill>
              </a:rPr>
              <a:t>Ví dụ</a:t>
            </a:r>
          </a:p>
        </p:txBody>
      </p:sp>
    </p:spTree>
    <p:extLst>
      <p:ext uri="{BB962C8B-B14F-4D97-AF65-F5344CB8AC3E}">
        <p14:creationId xmlns:p14="http://schemas.microsoft.com/office/powerpoint/2010/main" val="27660388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89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11"/>
          <p:cNvSpPr txBox="1">
            <a:spLocks noChangeArrowheads="1"/>
          </p:cNvSpPr>
          <p:nvPr/>
        </p:nvSpPr>
        <p:spPr bwMode="auto">
          <a:xfrm>
            <a:off x="1295400" y="1771650"/>
            <a:ext cx="487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609600" y="2266950"/>
            <a:ext cx="7772400" cy="58477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i="1"/>
              <a:t>Cho phương trình</a:t>
            </a:r>
            <a:r>
              <a:rPr lang="en-US" sz="2400" b="1" i="1"/>
              <a:t>  </a:t>
            </a:r>
            <a:r>
              <a:rPr lang="en-US" sz="3200" b="1" i="1">
                <a:latin typeface="Times New Roman" pitchFamily="18" charset="0"/>
              </a:rPr>
              <a:t>2x</a:t>
            </a:r>
            <a:r>
              <a:rPr lang="en-US" sz="3200" b="1" i="1" baseline="30000">
                <a:latin typeface="Times New Roman" pitchFamily="18" charset="0"/>
              </a:rPr>
              <a:t>2</a:t>
            </a:r>
            <a:r>
              <a:rPr lang="en-US" sz="3200" b="1" i="1">
                <a:latin typeface="Times New Roman" pitchFamily="18" charset="0"/>
              </a:rPr>
              <a:t>+3 = 5x</a:t>
            </a:r>
            <a:endParaRPr lang="en-US" sz="3200"/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5257800" y="4381500"/>
            <a:ext cx="1600200" cy="6286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200"/>
              <a:t>Nghiệm ?</a:t>
            </a:r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533400" y="1790700"/>
            <a:ext cx="1524000" cy="3429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i="1">
                <a:solidFill>
                  <a:schemeClr val="bg1"/>
                </a:solidFill>
              </a:rPr>
              <a:t>Ví dụ</a:t>
            </a:r>
          </a:p>
        </p:txBody>
      </p:sp>
      <p:graphicFrame>
        <p:nvGraphicFramePr>
          <p:cNvPr id="2767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9395984"/>
              </p:ext>
            </p:extLst>
          </p:nvPr>
        </p:nvGraphicFramePr>
        <p:xfrm>
          <a:off x="3352800" y="3645694"/>
          <a:ext cx="1614488" cy="450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45760" imgH="203040" progId="Equation.DSMT4">
                  <p:embed/>
                </p:oleObj>
              </mc:Choice>
              <mc:Fallback>
                <p:oleObj name="Equation" r:id="rId2" imgW="545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645694"/>
                        <a:ext cx="1614488" cy="450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50" y="709017"/>
            <a:ext cx="4070050" cy="2625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u="sng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KHÁI NIỆM PHƯƠNG TRÌNH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50" y="1090017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Phương trình một ẩn</a:t>
            </a:r>
          </a:p>
          <a:p>
            <a:pPr marL="419100" indent="-419100" algn="l"/>
            <a:endParaRPr lang="en-US" altLang="en-US" sz="2000" b="1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900134"/>
              </p:ext>
            </p:extLst>
          </p:nvPr>
        </p:nvGraphicFramePr>
        <p:xfrm>
          <a:off x="3200400" y="2952751"/>
          <a:ext cx="1981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14400" imgH="228600" progId="Equation.DSMT4">
                  <p:embed/>
                </p:oleObj>
              </mc:Choice>
              <mc:Fallback>
                <p:oleObj name="Equation" r:id="rId4" imgW="9144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00400" y="2952751"/>
                        <a:ext cx="19812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828767"/>
              </p:ext>
            </p:extLst>
          </p:nvPr>
        </p:nvGraphicFramePr>
        <p:xfrm>
          <a:off x="5046344" y="3638550"/>
          <a:ext cx="1430656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34680" imgH="203040" progId="Equation.DSMT4">
                  <p:embed/>
                </p:oleObj>
              </mc:Choice>
              <mc:Fallback>
                <p:oleObj name="Equation" r:id="rId6" imgW="6346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046344" y="3638550"/>
                        <a:ext cx="1430656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9614431"/>
              </p:ext>
            </p:extLst>
          </p:nvPr>
        </p:nvGraphicFramePr>
        <p:xfrm>
          <a:off x="7010400" y="4200525"/>
          <a:ext cx="17176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61760" imgH="393480" progId="Equation.DSMT4">
                  <p:embed/>
                </p:oleObj>
              </mc:Choice>
              <mc:Fallback>
                <p:oleObj name="Equation" r:id="rId8" imgW="76176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4200525"/>
                        <a:ext cx="1717675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406557"/>
              </p:ext>
            </p:extLst>
          </p:nvPr>
        </p:nvGraphicFramePr>
        <p:xfrm>
          <a:off x="1752600" y="2952750"/>
          <a:ext cx="1295400" cy="470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558720" imgH="203040" progId="Equation.DSMT4">
                  <p:embed/>
                </p:oleObj>
              </mc:Choice>
              <mc:Fallback>
                <p:oleObj name="Equation" r:id="rId10" imgW="558720" imgH="203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952750"/>
                        <a:ext cx="1295400" cy="4708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54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7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50" y="709017"/>
            <a:ext cx="4070050" cy="2625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u="sng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KHÁI NIỆM PHƯƠNG TRÌNH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50" y="1090017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Điều kiện của một phương trình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87414" y="1406664"/>
            <a:ext cx="7951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38200" y="2168128"/>
            <a:ext cx="6253965" cy="1470422"/>
            <a:chOff x="1289835" y="2438400"/>
            <a:chExt cx="6253965" cy="1960563"/>
          </a:xfrm>
        </p:grpSpPr>
        <p:sp>
          <p:nvSpPr>
            <p:cNvPr id="7" name="TextBox 6"/>
            <p:cNvSpPr txBox="1"/>
            <p:nvPr/>
          </p:nvSpPr>
          <p:spPr>
            <a:xfrm>
              <a:off x="1289835" y="2438400"/>
              <a:ext cx="6253965" cy="1764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 </a:t>
              </a:r>
              <a:r>
                <a:rPr lang="en-US" altLang="en-US" sz="2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Hãy</a:t>
              </a:r>
              <a:r>
                <a:rPr lang="en-US" alt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r>
                <a:rPr lang="en-US" alt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alt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điều</a:t>
              </a:r>
              <a:r>
                <a:rPr lang="en-US" alt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kiện</a:t>
              </a:r>
              <a:r>
                <a:rPr lang="en-US" alt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lang="en-US" alt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alt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alt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alt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biểu</a:t>
              </a:r>
              <a:r>
                <a:rPr lang="en-US" alt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thức</a:t>
              </a:r>
              <a:r>
                <a:rPr lang="en-US" alt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alt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dạng</a:t>
              </a:r>
              <a:r>
                <a:rPr lang="en-US" alt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endPara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8" name="Object 7"/>
            <p:cNvGraphicFramePr/>
            <p:nvPr/>
          </p:nvGraphicFramePr>
          <p:xfrm>
            <a:off x="1985963" y="3430588"/>
            <a:ext cx="4860925" cy="968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99669600" imgH="23164800" progId="Equation.DSMT4">
                    <p:embed/>
                  </p:oleObj>
                </mc:Choice>
                <mc:Fallback>
                  <p:oleObj name="Equation" r:id="rId2" imgW="99669600" imgH="23164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985963" y="3430588"/>
                          <a:ext cx="4860925" cy="96837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8"/>
          <p:cNvGrpSpPr/>
          <p:nvPr/>
        </p:nvGrpSpPr>
        <p:grpSpPr>
          <a:xfrm>
            <a:off x="1518436" y="3543301"/>
            <a:ext cx="4653764" cy="1300997"/>
            <a:chOff x="1289835" y="4572000"/>
            <a:chExt cx="4653764" cy="1734662"/>
          </a:xfrm>
        </p:grpSpPr>
        <p:sp>
          <p:nvSpPr>
            <p:cNvPr id="10" name="TextBox 9"/>
            <p:cNvSpPr txBox="1"/>
            <p:nvPr/>
          </p:nvSpPr>
          <p:spPr>
            <a:xfrm>
              <a:off x="1447799" y="4572000"/>
              <a:ext cx="4495800" cy="1734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ctr">
                <a:lnSpc>
                  <a:spcPct val="135000"/>
                </a:lnSpc>
                <a:buFont typeface="Arial" panose="020B0604020202020204" pitchFamily="34" charset="0"/>
                <a:buAutoNum type="alphaLcParenR"/>
              </a:pPr>
              <a:r>
                <a:rPr lang="en-US" altLang="en-US" sz="20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Điều</a:t>
              </a:r>
              <a:r>
                <a:rPr lang="en-US" altLang="en-US" sz="20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0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kiện</a:t>
              </a:r>
              <a:r>
                <a:rPr lang="en-US" altLang="en-US" sz="20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000" b="1" i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altLang="en-US" sz="20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en-US" sz="2000" b="1" i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en-US" sz="20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en-US" altLang="en-US" sz="20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Euclid Symbol" panose="05050102010706020507" pitchFamily="18" charset="2"/>
                </a:rPr>
                <a:t> 0</a:t>
              </a:r>
            </a:p>
            <a:p>
              <a:pPr marL="342900" indent="-342900" algn="ctr">
                <a:lnSpc>
                  <a:spcPct val="135000"/>
                </a:lnSpc>
                <a:buFont typeface="Arial" panose="020B0604020202020204" pitchFamily="34" charset="0"/>
                <a:buAutoNum type="alphaLcParenR"/>
              </a:pPr>
              <a:r>
                <a:rPr lang="en-US" altLang="en-US" sz="20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Euclid Symbol" panose="05050102010706020507" pitchFamily="18" charset="2"/>
                </a:rPr>
                <a:t>Điều</a:t>
              </a:r>
              <a:r>
                <a:rPr lang="en-US" altLang="en-US" sz="20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Euclid Symbol" panose="05050102010706020507" pitchFamily="18" charset="2"/>
                </a:rPr>
                <a:t> </a:t>
              </a:r>
              <a:r>
                <a:rPr lang="en-US" altLang="en-US" sz="20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Euclid Symbol" panose="05050102010706020507" pitchFamily="18" charset="2"/>
                </a:rPr>
                <a:t>kiện</a:t>
              </a:r>
              <a:r>
                <a:rPr lang="en-US" altLang="en-US" sz="20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Euclid Symbol" panose="05050102010706020507" pitchFamily="18" charset="2"/>
                </a:rPr>
                <a:t> </a:t>
              </a:r>
              <a:r>
                <a:rPr lang="en-US" altLang="en-US" sz="2000" b="1" i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Euclid Symbol" panose="05050102010706020507" pitchFamily="18" charset="2"/>
                </a:rPr>
                <a:t>P</a:t>
              </a:r>
              <a:r>
                <a:rPr lang="en-US" altLang="en-US" sz="20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Euclid Symbol" panose="05050102010706020507" pitchFamily="18" charset="2"/>
                </a:rPr>
                <a:t>(</a:t>
              </a:r>
              <a:r>
                <a:rPr lang="en-US" altLang="en-US" sz="2000" b="1" i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Euclid Symbol" panose="05050102010706020507" pitchFamily="18" charset="2"/>
                </a:rPr>
                <a:t>x</a:t>
              </a:r>
              <a:r>
                <a:rPr lang="en-US" altLang="en-US" sz="20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Euclid Symbol" panose="05050102010706020507" pitchFamily="18" charset="2"/>
                </a:rPr>
                <a:t>)  </a:t>
              </a:r>
              <a:r>
                <a:rPr lang="en-US" altLang="en-US" sz="2000" b="1" dirty="0">
                  <a:solidFill>
                    <a:srgbClr val="C00000"/>
                  </a:solidFill>
                  <a:cs typeface="Arial" panose="020B0604020202020204" pitchFamily="34" charset="0"/>
                  <a:sym typeface="Euclid Symbol" panose="05050102010706020507" pitchFamily="18" charset="2"/>
                </a:rPr>
                <a:t>0</a:t>
              </a:r>
            </a:p>
            <a:p>
              <a:pPr marL="342900" indent="-342900" algn="ctr">
                <a:lnSpc>
                  <a:spcPct val="135000"/>
                </a:lnSpc>
                <a:buFont typeface="Arial" panose="020B0604020202020204" pitchFamily="34" charset="0"/>
                <a:buAutoNum type="alphaLcParenR"/>
              </a:pPr>
              <a:r>
                <a:rPr lang="en-US" altLang="en-US" sz="20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Euclid Symbol" panose="05050102010706020507" pitchFamily="18" charset="2"/>
                </a:rPr>
                <a:t>Điều</a:t>
              </a:r>
              <a:r>
                <a:rPr lang="en-US" altLang="en-US" sz="20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Euclid Symbol" panose="05050102010706020507" pitchFamily="18" charset="2"/>
                </a:rPr>
                <a:t> </a:t>
              </a:r>
              <a:r>
                <a:rPr lang="en-US" altLang="en-US" sz="20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Euclid Symbol" panose="05050102010706020507" pitchFamily="18" charset="2"/>
                </a:rPr>
                <a:t>kiện</a:t>
              </a:r>
              <a:r>
                <a:rPr lang="en-US" altLang="en-US" sz="20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Euclid Symbol" panose="05050102010706020507" pitchFamily="18" charset="2"/>
                </a:rPr>
                <a:t> </a:t>
              </a:r>
              <a:r>
                <a:rPr lang="en-US" altLang="en-US" sz="2000" b="1" i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Euclid Symbol" panose="05050102010706020507" pitchFamily="18" charset="2"/>
                </a:rPr>
                <a:t>Q</a:t>
              </a:r>
              <a:r>
                <a:rPr lang="en-US" altLang="en-US" sz="20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Euclid Symbol" panose="05050102010706020507" pitchFamily="18" charset="2"/>
                </a:rPr>
                <a:t>(</a:t>
              </a:r>
              <a:r>
                <a:rPr lang="en-US" altLang="en-US" sz="2000" b="1" i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Euclid Symbol" panose="05050102010706020507" pitchFamily="18" charset="2"/>
                </a:rPr>
                <a:t>x</a:t>
              </a:r>
              <a:r>
                <a:rPr lang="en-US" altLang="en-US" sz="20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Euclid Symbol" panose="05050102010706020507" pitchFamily="18" charset="2"/>
                </a:rPr>
                <a:t>) &gt; </a:t>
              </a:r>
              <a:r>
                <a:rPr lang="en-US" altLang="en-US" sz="2000" b="1" dirty="0">
                  <a:solidFill>
                    <a:srgbClr val="C00000"/>
                  </a:solidFill>
                  <a:cs typeface="Arial" panose="020B0604020202020204" pitchFamily="34" charset="0"/>
                  <a:sym typeface="Euclid Symbol" panose="05050102010706020507" pitchFamily="18" charset="2"/>
                </a:rPr>
                <a:t>0</a:t>
              </a:r>
            </a:p>
          </p:txBody>
        </p:sp>
        <p:sp>
          <p:nvSpPr>
            <p:cNvPr id="11" name="Right Arrow 10"/>
            <p:cNvSpPr/>
            <p:nvPr/>
          </p:nvSpPr>
          <p:spPr>
            <a:xfrm>
              <a:off x="1289835" y="4756666"/>
              <a:ext cx="919966" cy="34873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315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50" y="709017"/>
            <a:ext cx="4070050" cy="2625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u="sng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KHÁI NIỆM PHƯƠNG TRÌNH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50" y="1090017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Điều kiện của một phương trình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14600" y="1581150"/>
            <a:ext cx="5334000" cy="46166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ĐKXĐ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159404"/>
              </p:ext>
            </p:extLst>
          </p:nvPr>
        </p:nvGraphicFramePr>
        <p:xfrm>
          <a:off x="3429000" y="2041699"/>
          <a:ext cx="2667000" cy="885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336000" imgH="9448800" progId="Equation.DSMT4">
                  <p:embed/>
                </p:oleObj>
              </mc:Choice>
              <mc:Fallback>
                <p:oleObj name="Equation" r:id="rId2" imgW="21336000" imgH="9448800" progId="Equation.DSMT4">
                  <p:embed/>
                  <p:pic>
                    <p:nvPicPr>
                      <p:cNvPr id="0" name="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429000" y="2041699"/>
                        <a:ext cx="2667000" cy="88527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685800" y="1581149"/>
            <a:ext cx="1524000" cy="46166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i="1">
                <a:solidFill>
                  <a:schemeClr val="bg1"/>
                </a:solidFill>
              </a:rPr>
              <a:t>Ví dụ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95402" y="2952750"/>
            <a:ext cx="3821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Điều kiện của phương trình : </a:t>
            </a:r>
          </a:p>
          <a:p>
            <a:endParaRPr lang="en-US" sz="240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473123"/>
              </p:ext>
            </p:extLst>
          </p:nvPr>
        </p:nvGraphicFramePr>
        <p:xfrm>
          <a:off x="2209800" y="3522662"/>
          <a:ext cx="3717925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57120" imgH="457200" progId="Equation.DSMT4">
                  <p:embed/>
                </p:oleObj>
              </mc:Choice>
              <mc:Fallback>
                <p:oleObj name="Equation" r:id="rId4" imgW="1257120" imgH="457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522662"/>
                        <a:ext cx="3717925" cy="1011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15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50" y="709017"/>
            <a:ext cx="4070050" cy="2625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u="sng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KHÁI NIỆM PHƯƠNG TRÌNH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50" y="1090017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Điều kiện của một phương trình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95400" y="2647950"/>
            <a:ext cx="487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09600" y="2369835"/>
            <a:ext cx="7772400" cy="52322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819400" y="1676400"/>
            <a:ext cx="3657600" cy="5143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b="1" i="1" dirty="0">
                <a:solidFill>
                  <a:schemeClr val="bg1"/>
                </a:solidFill>
              </a:rPr>
              <a:t>HOẠT ĐỘNG NHÓM</a:t>
            </a:r>
          </a:p>
        </p:txBody>
      </p:sp>
      <p:graphicFrame>
        <p:nvGraphicFramePr>
          <p:cNvPr id="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7278342"/>
              </p:ext>
            </p:extLst>
          </p:nvPr>
        </p:nvGraphicFramePr>
        <p:xfrm>
          <a:off x="604838" y="2952750"/>
          <a:ext cx="772795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2847200" imgH="10058400" progId="Equation.DSMT4">
                  <p:embed/>
                </p:oleObj>
              </mc:Choice>
              <mc:Fallback>
                <p:oleObj name="Equation" r:id="rId2" imgW="72847200" imgH="10058400" progId="Equation.DSMT4">
                  <p:embed/>
                  <p:pic>
                    <p:nvPicPr>
                      <p:cNvPr id="0" name="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4838" y="2952750"/>
                        <a:ext cx="7727950" cy="8001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174323"/>
              </p:ext>
            </p:extLst>
          </p:nvPr>
        </p:nvGraphicFramePr>
        <p:xfrm>
          <a:off x="533400" y="4019550"/>
          <a:ext cx="76200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7056000" imgH="10363200" progId="Equation.DSMT4">
                  <p:embed/>
                </p:oleObj>
              </mc:Choice>
              <mc:Fallback>
                <p:oleObj name="Equation" r:id="rId4" imgW="67056000" imgH="10363200" progId="Equation.DSMT4">
                  <p:embed/>
                  <p:pic>
                    <p:nvPicPr>
                      <p:cNvPr id="0" name="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3400" y="4019550"/>
                        <a:ext cx="7620000" cy="8001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159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114800" y="2496741"/>
          <a:ext cx="914400" cy="148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43200" imgH="4267200" progId="Equation.DSMT4">
                  <p:embed/>
                </p:oleObj>
              </mc:Choice>
              <mc:Fallback>
                <p:oleObj name="Equation" r:id="rId2" imgW="2743200" imgH="4267200" progId="Equation.DSMT4">
                  <p:embed/>
                  <p:pic>
                    <p:nvPicPr>
                      <p:cNvPr id="0" name="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14800" y="2496741"/>
                        <a:ext cx="914400" cy="14882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2503885"/>
          <a:ext cx="114300" cy="13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43200" imgH="4267200" progId="Equation.DSMT4">
                  <p:embed/>
                </p:oleObj>
              </mc:Choice>
              <mc:Fallback>
                <p:oleObj name="Equation" r:id="rId4" imgW="2743200" imgH="4267200" progId="Equation.DSMT4">
                  <p:embed/>
                  <p:pic>
                    <p:nvPicPr>
                      <p:cNvPr id="0" name="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14850" y="2503885"/>
                        <a:ext cx="114300" cy="1333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381000" y="910069"/>
            <a:ext cx="3970942" cy="2633231"/>
            <a:chOff x="381000" y="146625"/>
            <a:chExt cx="3970942" cy="3510975"/>
          </a:xfrm>
        </p:grpSpPr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74856320"/>
                </p:ext>
              </p:extLst>
            </p:nvPr>
          </p:nvGraphicFramePr>
          <p:xfrm>
            <a:off x="2438399" y="1752600"/>
            <a:ext cx="1450922" cy="190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4325600" imgH="15849600" progId="Equation.DSMT4">
                    <p:embed/>
                  </p:oleObj>
                </mc:Choice>
                <mc:Fallback>
                  <p:oleObj name="Equation" r:id="rId5" imgW="14325600" imgH="15849600" progId="Equation.DSMT4">
                    <p:embed/>
                    <p:pic>
                      <p:nvPicPr>
                        <p:cNvPr id="0" name="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438399" y="1752600"/>
                          <a:ext cx="1450922" cy="190500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9" name="Group 18"/>
            <p:cNvGrpSpPr/>
            <p:nvPr/>
          </p:nvGrpSpPr>
          <p:grpSpPr>
            <a:xfrm>
              <a:off x="381000" y="146625"/>
              <a:ext cx="3970942" cy="2251396"/>
              <a:chOff x="381000" y="146625"/>
              <a:chExt cx="3962400" cy="2246553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609600" y="304800"/>
                <a:ext cx="3733800" cy="2088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rgbClr val="FF0000"/>
                    </a:solidFill>
                  </a:rPr>
                  <a:t> </a:t>
                </a:r>
              </a:p>
              <a:p>
                <a:endParaRPr lang="en-US" sz="3200" dirty="0">
                  <a:solidFill>
                    <a:srgbClr val="FF0000"/>
                  </a:solidFill>
                </a:endParaRPr>
              </a:p>
              <a:p>
                <a:r>
                  <a:rPr lang="en-US" sz="3200" dirty="0" err="1">
                    <a:solidFill>
                      <a:schemeClr val="tx2"/>
                    </a:solidFill>
                  </a:rPr>
                  <a:t>Điều</a:t>
                </a:r>
                <a:r>
                  <a:rPr lang="en-US" sz="3200" dirty="0">
                    <a:solidFill>
                      <a:schemeClr val="tx2"/>
                    </a:solidFill>
                  </a:rPr>
                  <a:t> </a:t>
                </a:r>
                <a:r>
                  <a:rPr lang="en-US" sz="3200" dirty="0" err="1">
                    <a:solidFill>
                      <a:schemeClr val="tx2"/>
                    </a:solidFill>
                  </a:rPr>
                  <a:t>kiện</a:t>
                </a:r>
                <a:r>
                  <a:rPr lang="en-US" sz="3200" dirty="0">
                    <a:solidFill>
                      <a:schemeClr val="tx2"/>
                    </a:solidFill>
                  </a:rPr>
                  <a:t>:</a:t>
                </a:r>
              </a:p>
            </p:txBody>
          </p:sp>
          <p:graphicFrame>
            <p:nvGraphicFramePr>
              <p:cNvPr id="17" name="Object 16"/>
              <p:cNvGraphicFramePr>
                <a:graphicFrameLocks noChangeAspect="1"/>
              </p:cNvGraphicFramePr>
              <p:nvPr/>
            </p:nvGraphicFramePr>
            <p:xfrm>
              <a:off x="381000" y="146625"/>
              <a:ext cx="3505200" cy="119249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7" imgW="29565600" imgH="10058400" progId="Equation.DSMT4">
                      <p:embed/>
                    </p:oleObj>
                  </mc:Choice>
                  <mc:Fallback>
                    <p:oleObj name="Equation" r:id="rId7" imgW="29565600" imgH="10058400" progId="Equation.DSMT4">
                      <p:embed/>
                      <p:pic>
                        <p:nvPicPr>
                          <p:cNvPr id="0" name="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381000" y="146625"/>
                            <a:ext cx="3505200" cy="1192490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21" name="Group 20"/>
          <p:cNvGrpSpPr/>
          <p:nvPr/>
        </p:nvGrpSpPr>
        <p:grpSpPr>
          <a:xfrm>
            <a:off x="4876800" y="1024297"/>
            <a:ext cx="4038600" cy="2995253"/>
            <a:chOff x="5105400" y="412750"/>
            <a:chExt cx="4038600" cy="3993671"/>
          </a:xfrm>
        </p:grpSpPr>
        <p:sp>
          <p:nvSpPr>
            <p:cNvPr id="9" name="Rectangle 8"/>
            <p:cNvSpPr/>
            <p:nvPr/>
          </p:nvSpPr>
          <p:spPr>
            <a:xfrm>
              <a:off x="5257800" y="990599"/>
              <a:ext cx="2590800" cy="7797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err="1">
                  <a:solidFill>
                    <a:schemeClr val="tx2"/>
                  </a:solidFill>
                </a:rPr>
                <a:t>Điều</a:t>
              </a:r>
              <a:r>
                <a:rPr lang="en-US" sz="3200" dirty="0">
                  <a:solidFill>
                    <a:schemeClr val="tx2"/>
                  </a:solidFill>
                </a:rPr>
                <a:t> </a:t>
              </a:r>
              <a:r>
                <a:rPr lang="en-US" sz="3200" dirty="0" err="1">
                  <a:solidFill>
                    <a:schemeClr val="tx2"/>
                  </a:solidFill>
                </a:rPr>
                <a:t>kiện</a:t>
              </a:r>
              <a:r>
                <a:rPr lang="en-US" sz="3200" dirty="0">
                  <a:solidFill>
                    <a:schemeClr val="tx2"/>
                  </a:solidFill>
                </a:rPr>
                <a:t>:</a:t>
              </a:r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67644357"/>
                </p:ext>
              </p:extLst>
            </p:nvPr>
          </p:nvGraphicFramePr>
          <p:xfrm>
            <a:off x="5651500" y="1600199"/>
            <a:ext cx="3035300" cy="28062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32308800" imgH="29870400" progId="Equation.DSMT4">
                    <p:embed/>
                  </p:oleObj>
                </mc:Choice>
                <mc:Fallback>
                  <p:oleObj name="Equation" r:id="rId9" imgW="32308800" imgH="29870400" progId="Equation.DSMT4">
                    <p:embed/>
                    <p:pic>
                      <p:nvPicPr>
                        <p:cNvPr id="0" name="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5651500" y="1600199"/>
                          <a:ext cx="3035300" cy="280622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/>
          </p:nvGraphicFramePr>
          <p:xfrm>
            <a:off x="5105400" y="412750"/>
            <a:ext cx="4038600" cy="6394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36576000" imgH="5791200" progId="Equation.DSMT4">
                    <p:embed/>
                  </p:oleObj>
                </mc:Choice>
                <mc:Fallback>
                  <p:oleObj name="Equation" r:id="rId11" imgW="36576000" imgH="5791200" progId="Equation.DSMT4">
                    <p:embed/>
                    <p:pic>
                      <p:nvPicPr>
                        <p:cNvPr id="0" name="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105400" y="412750"/>
                          <a:ext cx="4038600" cy="63944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25" name="Straight Connector 24"/>
          <p:cNvCxnSpPr/>
          <p:nvPr/>
        </p:nvCxnSpPr>
        <p:spPr>
          <a:xfrm>
            <a:off x="4648200" y="0"/>
            <a:ext cx="0" cy="5143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33400" y="857251"/>
            <a:ext cx="3657601" cy="2962051"/>
            <a:chOff x="533399" y="1143000"/>
            <a:chExt cx="3657601" cy="3949402"/>
          </a:xfrm>
        </p:grpSpPr>
        <p:grpSp>
          <p:nvGrpSpPr>
            <p:cNvPr id="4" name="Group 3"/>
            <p:cNvGrpSpPr/>
            <p:nvPr/>
          </p:nvGrpSpPr>
          <p:grpSpPr>
            <a:xfrm>
              <a:off x="533399" y="2362200"/>
              <a:ext cx="3657601" cy="2730202"/>
              <a:chOff x="533399" y="3377625"/>
              <a:chExt cx="3657601" cy="2730202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533399" y="3377625"/>
                <a:ext cx="2895600" cy="7797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>
                    <a:solidFill>
                      <a:schemeClr val="tx2"/>
                    </a:solidFill>
                  </a:rPr>
                  <a:t>Điều</a:t>
                </a:r>
                <a:r>
                  <a:rPr lang="en-US" sz="3200" dirty="0">
                    <a:solidFill>
                      <a:schemeClr val="tx2"/>
                    </a:solidFill>
                  </a:rPr>
                  <a:t> </a:t>
                </a:r>
                <a:r>
                  <a:rPr lang="en-US" sz="3200" dirty="0" err="1">
                    <a:solidFill>
                      <a:schemeClr val="tx2"/>
                    </a:solidFill>
                  </a:rPr>
                  <a:t>kiện</a:t>
                </a:r>
                <a:r>
                  <a:rPr lang="en-US" sz="3200" dirty="0">
                    <a:solidFill>
                      <a:schemeClr val="tx2"/>
                    </a:solidFill>
                  </a:rPr>
                  <a:t>: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609600" y="5410200"/>
                <a:ext cx="3581400" cy="6976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p:grpSp>
        <p:graphicFrame>
          <p:nvGraphicFramePr>
            <p:cNvPr id="11" name="Object 10"/>
            <p:cNvGraphicFramePr>
              <a:graphicFrameLocks noChangeAspect="1"/>
            </p:cNvGraphicFramePr>
            <p:nvPr/>
          </p:nvGraphicFramePr>
          <p:xfrm>
            <a:off x="595745" y="1143000"/>
            <a:ext cx="3209061" cy="9715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33223200" imgH="10058400" progId="Equation.DSMT4">
                    <p:embed/>
                  </p:oleObj>
                </mc:Choice>
                <mc:Fallback>
                  <p:oleObj name="Equation" r:id="rId2" imgW="33223200" imgH="10058400" progId="Equation.DSMT4">
                    <p:embed/>
                    <p:pic>
                      <p:nvPicPr>
                        <p:cNvPr id="0" name="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595745" y="1143000"/>
                          <a:ext cx="3209061" cy="97155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Group 19"/>
          <p:cNvGrpSpPr/>
          <p:nvPr/>
        </p:nvGrpSpPr>
        <p:grpSpPr>
          <a:xfrm>
            <a:off x="4876800" y="716479"/>
            <a:ext cx="3733800" cy="2389319"/>
            <a:chOff x="4876800" y="955306"/>
            <a:chExt cx="3733800" cy="3185758"/>
          </a:xfrm>
        </p:grpSpPr>
        <p:grpSp>
          <p:nvGrpSpPr>
            <p:cNvPr id="8" name="Group 7"/>
            <p:cNvGrpSpPr/>
            <p:nvPr/>
          </p:nvGrpSpPr>
          <p:grpSpPr>
            <a:xfrm>
              <a:off x="4953000" y="2286000"/>
              <a:ext cx="3657600" cy="1855064"/>
              <a:chOff x="4953000" y="3412261"/>
              <a:chExt cx="3657600" cy="1855064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4953000" y="3412261"/>
                <a:ext cx="2895600" cy="7797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>
                    <a:solidFill>
                      <a:schemeClr val="tx2"/>
                    </a:solidFill>
                  </a:rPr>
                  <a:t>Điều</a:t>
                </a:r>
                <a:r>
                  <a:rPr lang="en-US" sz="3200" dirty="0">
                    <a:solidFill>
                      <a:schemeClr val="tx2"/>
                    </a:solidFill>
                  </a:rPr>
                  <a:t> </a:t>
                </a:r>
                <a:r>
                  <a:rPr lang="en-US" sz="3200" dirty="0" err="1">
                    <a:solidFill>
                      <a:schemeClr val="tx2"/>
                    </a:solidFill>
                  </a:rPr>
                  <a:t>kiện</a:t>
                </a:r>
                <a:r>
                  <a:rPr lang="en-US" sz="3200" dirty="0">
                    <a:solidFill>
                      <a:schemeClr val="tx2"/>
                    </a:solidFill>
                  </a:rPr>
                  <a:t>:</a:t>
                </a:r>
              </a:p>
            </p:txBody>
          </p:sp>
          <p:graphicFrame>
            <p:nvGraphicFramePr>
              <p:cNvPr id="10" name="Object 9"/>
              <p:cNvGraphicFramePr>
                <a:graphicFrameLocks noChangeAspect="1"/>
              </p:cNvGraphicFramePr>
              <p:nvPr/>
            </p:nvGraphicFramePr>
            <p:xfrm>
              <a:off x="5118100" y="4038600"/>
              <a:ext cx="3492500" cy="12287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4" imgW="32918400" imgH="11582400" progId="Equation.DSMT4">
                      <p:embed/>
                    </p:oleObj>
                  </mc:Choice>
                  <mc:Fallback>
                    <p:oleObj name="Equation" r:id="rId4" imgW="32918400" imgH="11582400" progId="Equation.DSMT4">
                      <p:embed/>
                      <p:pic>
                        <p:nvPicPr>
                          <p:cNvPr id="0" name="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5118100" y="4038600"/>
                            <a:ext cx="3492500" cy="1228725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1439427"/>
                </p:ext>
              </p:extLst>
            </p:nvPr>
          </p:nvGraphicFramePr>
          <p:xfrm>
            <a:off x="4876800" y="955306"/>
            <a:ext cx="3505200" cy="12544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8956000" imgH="10363200" progId="Equation.DSMT4">
                    <p:embed/>
                  </p:oleObj>
                </mc:Choice>
                <mc:Fallback>
                  <p:oleObj name="Equation" r:id="rId6" imgW="28956000" imgH="10363200" progId="Equation.DSMT4">
                    <p:embed/>
                    <p:pic>
                      <p:nvPicPr>
                        <p:cNvPr id="0" name="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876800" y="955306"/>
                          <a:ext cx="3505200" cy="1254493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6" name="Straight Connector 15"/>
          <p:cNvCxnSpPr/>
          <p:nvPr/>
        </p:nvCxnSpPr>
        <p:spPr>
          <a:xfrm>
            <a:off x="4572000" y="0"/>
            <a:ext cx="0" cy="5143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460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153049"/>
              </p:ext>
            </p:extLst>
          </p:nvPr>
        </p:nvGraphicFramePr>
        <p:xfrm>
          <a:off x="838200" y="2343150"/>
          <a:ext cx="3429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2004000" imgH="15849600" progId="Equation.DSMT4">
                  <p:embed/>
                </p:oleObj>
              </mc:Choice>
              <mc:Fallback>
                <p:oleObj name="Equation" r:id="rId8" imgW="32004000" imgH="15849600" progId="Equation.DSMT4">
                  <p:embed/>
                  <p:pic>
                    <p:nvPicPr>
                      <p:cNvPr id="0" name=""/>
                      <p:cNvPicPr>
                        <a:picLocks noChangeAspect="1"/>
                      </p:cNvPicPr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38200" y="2343150"/>
                        <a:ext cx="3429000" cy="11430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50" y="709017"/>
            <a:ext cx="4070050" cy="2625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u="sng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KHÁI NIỆM PHƯƠNG TRÌNH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50" y="1123950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Phương trình nhiều ẩn</a:t>
            </a:r>
          </a:p>
        </p:txBody>
      </p:sp>
      <p:grpSp>
        <p:nvGrpSpPr>
          <p:cNvPr id="5" name="Group 14"/>
          <p:cNvGrpSpPr/>
          <p:nvPr/>
        </p:nvGrpSpPr>
        <p:grpSpPr bwMode="auto">
          <a:xfrm>
            <a:off x="914400" y="1600200"/>
            <a:ext cx="6781800" cy="800100"/>
            <a:chOff x="576" y="1440"/>
            <a:chExt cx="4176" cy="672"/>
          </a:xfrm>
        </p:grpSpPr>
        <p:sp>
          <p:nvSpPr>
            <p:cNvPr id="6" name="Rectangle 12"/>
            <p:cNvSpPr>
              <a:spLocks noChangeArrowheads="1"/>
            </p:cNvSpPr>
            <p:nvPr/>
          </p:nvSpPr>
          <p:spPr bwMode="auto">
            <a:xfrm>
              <a:off x="576" y="1440"/>
              <a:ext cx="4176" cy="67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/>
            <a:lstStyle/>
            <a:p>
              <a:r>
                <a:rPr lang="en-US" sz="2400" b="1" i="1" dirty="0">
                  <a:latin typeface="Times New Roman" pitchFamily="18" charset="0"/>
                  <a:cs typeface="Times New Roman" pitchFamily="18" charset="0"/>
                </a:rPr>
                <a:t>PT 2 </a:t>
              </a:r>
              <a:r>
                <a:rPr lang="en-US" sz="2400" b="1" i="1" dirty="0" err="1">
                  <a:latin typeface="Times New Roman" pitchFamily="18" charset="0"/>
                  <a:cs typeface="Times New Roman" pitchFamily="18" charset="0"/>
                </a:rPr>
                <a:t>ẩn</a:t>
              </a: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  <p:graphicFrame>
          <p:nvGraphicFramePr>
            <p:cNvPr id="7" name="Object 13"/>
            <p:cNvGraphicFramePr>
              <a:graphicFrameLocks noChangeAspect="1"/>
            </p:cNvGraphicFramePr>
            <p:nvPr/>
          </p:nvGraphicFramePr>
          <p:xfrm>
            <a:off x="1488" y="1584"/>
            <a:ext cx="2588" cy="4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32613600" imgH="5486400" progId="Equation.DSMT4">
                    <p:embed/>
                  </p:oleObj>
                </mc:Choice>
                <mc:Fallback>
                  <p:oleObj name="Equation" r:id="rId2" imgW="32613600" imgH="5486400" progId="Equation.DSMT4">
                    <p:embed/>
                    <p:pic>
                      <p:nvPicPr>
                        <p:cNvPr id="0" name="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488" y="1584"/>
                          <a:ext cx="2588" cy="43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18"/>
          <p:cNvGrpSpPr/>
          <p:nvPr/>
        </p:nvGrpSpPr>
        <p:grpSpPr bwMode="auto">
          <a:xfrm>
            <a:off x="914400" y="3314700"/>
            <a:ext cx="6781800" cy="800100"/>
            <a:chOff x="576" y="2352"/>
            <a:chExt cx="4272" cy="672"/>
          </a:xfrm>
        </p:grpSpPr>
        <p:sp>
          <p:nvSpPr>
            <p:cNvPr id="9" name="Rectangle 16"/>
            <p:cNvSpPr>
              <a:spLocks noChangeArrowheads="1"/>
            </p:cNvSpPr>
            <p:nvPr/>
          </p:nvSpPr>
          <p:spPr bwMode="auto">
            <a:xfrm>
              <a:off x="576" y="2352"/>
              <a:ext cx="4272" cy="67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/>
            <a:lstStyle/>
            <a:p>
              <a:r>
                <a:rPr lang="en-US" sz="2400" b="1" i="1" dirty="0">
                  <a:latin typeface="Times New Roman" pitchFamily="18" charset="0"/>
                  <a:cs typeface="Times New Roman" pitchFamily="18" charset="0"/>
                </a:rPr>
                <a:t>PT 3 </a:t>
              </a:r>
              <a:r>
                <a:rPr lang="en-US" sz="2400" b="1" i="1" dirty="0" err="1">
                  <a:latin typeface="Times New Roman" pitchFamily="18" charset="0"/>
                  <a:cs typeface="Times New Roman" pitchFamily="18" charset="0"/>
                </a:rPr>
                <a:t>ẩn</a:t>
              </a: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  <p:graphicFrame>
          <p:nvGraphicFramePr>
            <p:cNvPr id="10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63913700"/>
                </p:ext>
              </p:extLst>
            </p:nvPr>
          </p:nvGraphicFramePr>
          <p:xfrm>
            <a:off x="1365" y="2448"/>
            <a:ext cx="3483" cy="4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43891200" imgH="5486400" progId="Equation.DSMT4">
                    <p:embed/>
                  </p:oleObj>
                </mc:Choice>
                <mc:Fallback>
                  <p:oleObj name="Equation" r:id="rId4" imgW="43891200" imgH="5486400" progId="Equation.DSMT4">
                    <p:embed/>
                    <p:pic>
                      <p:nvPicPr>
                        <p:cNvPr id="0" name="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365" y="2448"/>
                          <a:ext cx="3483" cy="43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362200" y="2400300"/>
            <a:ext cx="3657600" cy="6858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2800" b="1" i="1" dirty="0" err="1"/>
              <a:t>Nghiệm</a:t>
            </a:r>
            <a:r>
              <a:rPr lang="en-US" sz="2800" b="1" i="1" dirty="0"/>
              <a:t> (</a:t>
            </a:r>
            <a:r>
              <a:rPr lang="en-US" sz="2800" b="1" i="1" dirty="0" err="1"/>
              <a:t>x;y</a:t>
            </a:r>
            <a:r>
              <a:rPr lang="en-US" sz="2800" b="1" i="1" dirty="0"/>
              <a:t>) = (1;0)</a:t>
            </a:r>
            <a:r>
              <a:rPr lang="en-US" sz="2800" b="1" dirty="0"/>
              <a:t> …</a:t>
            </a:r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2362200" y="4114800"/>
            <a:ext cx="4038600" cy="62865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2800" b="1" dirty="0" err="1"/>
              <a:t>Nghiệm</a:t>
            </a:r>
            <a:r>
              <a:rPr lang="en-US" sz="2800" b="1" dirty="0"/>
              <a:t> (</a:t>
            </a:r>
            <a:r>
              <a:rPr lang="en-US" sz="2800" b="1" dirty="0" err="1"/>
              <a:t>x;y;z</a:t>
            </a:r>
            <a:r>
              <a:rPr lang="en-US" sz="2800" b="1" dirty="0"/>
              <a:t>) = (-1;1;2),…</a:t>
            </a:r>
          </a:p>
        </p:txBody>
      </p:sp>
    </p:spTree>
    <p:extLst>
      <p:ext uri="{BB962C8B-B14F-4D97-AF65-F5344CB8AC3E}">
        <p14:creationId xmlns:p14="http://schemas.microsoft.com/office/powerpoint/2010/main" val="5315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735</Words>
  <Application>Microsoft Office PowerPoint</Application>
  <PresentationFormat>On-screen Show (16:9)</PresentationFormat>
  <Paragraphs>132</Paragraphs>
  <Slides>21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AvantGarde-Demi</vt:lpstr>
      <vt:lpstr>Calibri</vt:lpstr>
      <vt:lpstr>Cambria Math</vt:lpstr>
      <vt:lpstr>Chu Van An</vt:lpstr>
      <vt:lpstr>Tahoma</vt:lpstr>
      <vt:lpstr>Times New Roman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MaytinhTC</cp:lastModifiedBy>
  <cp:revision>16</cp:revision>
  <dcterms:created xsi:type="dcterms:W3CDTF">2020-08-27T14:40:21Z</dcterms:created>
  <dcterms:modified xsi:type="dcterms:W3CDTF">2021-09-03T14:17:32Z</dcterms:modified>
</cp:coreProperties>
</file>