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75" r:id="rId3"/>
    <p:sldId id="268" r:id="rId4"/>
    <p:sldId id="276" r:id="rId5"/>
    <p:sldId id="277" r:id="rId6"/>
    <p:sldId id="303" r:id="rId7"/>
    <p:sldId id="291" r:id="rId8"/>
    <p:sldId id="278" r:id="rId9"/>
    <p:sldId id="279" r:id="rId10"/>
    <p:sldId id="296" r:id="rId11"/>
    <p:sldId id="295" r:id="rId12"/>
    <p:sldId id="297" r:id="rId13"/>
    <p:sldId id="292" r:id="rId14"/>
    <p:sldId id="293" r:id="rId15"/>
    <p:sldId id="294" r:id="rId16"/>
    <p:sldId id="302" r:id="rId17"/>
    <p:sldId id="274" r:id="rId18"/>
    <p:sldId id="298" r:id="rId19"/>
    <p:sldId id="300" r:id="rId20"/>
    <p:sldId id="299" r:id="rId21"/>
    <p:sldId id="285" r:id="rId22"/>
    <p:sldId id="301" r:id="rId23"/>
    <p:sldId id="286" r:id="rId24"/>
    <p:sldId id="287" r:id="rId25"/>
    <p:sldId id="288" r:id="rId26"/>
    <p:sldId id="28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3134"/>
    <a:srgbClr val="BE4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971" autoAdjust="0"/>
  </p:normalViewPr>
  <p:slideViewPr>
    <p:cSldViewPr snapToGrid="0">
      <p:cViewPr varScale="1">
        <p:scale>
          <a:sx n="69" d="100"/>
          <a:sy n="69" d="100"/>
        </p:scale>
        <p:origin x="115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770EF-F83C-41A9-B963-CD28D652117F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C767C-F4CB-437F-98CB-A6CB3F770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1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C767C-F4CB-437F-98CB-A6CB3F7703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01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C767C-F4CB-437F-98CB-A6CB3F7703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67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6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1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55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A291F16-60D2-BE4D-8D42-1D2F1D761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CE37AB6-42E6-F74E-B7B4-0A818120FF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80C2AA-6183-B549-9E34-E3B6648051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925C44-41A0-1645-80AB-C78D89D062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DB5918F3-C1E0-884B-A4FC-A092E9D4DB89}"/>
              </a:ext>
            </a:extLst>
          </p:cNvPr>
          <p:cNvSpPr txBox="1"/>
          <p:nvPr userDrawn="1"/>
        </p:nvSpPr>
        <p:spPr>
          <a:xfrm>
            <a:off x="153423" y="2"/>
            <a:ext cx="63671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prstClr val="white"/>
                </a:solidFill>
              </a:rPr>
              <a:t>Unit 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CEC4D34-5C0D-A247-B0E6-0132545A151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15129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AB79FA-3F64-CB4B-B48D-9BD1D031C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D96D44-1704-8540-93E5-16F541ACCC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9AFCBA-5E24-7842-8A7E-75D677787B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5249790-DE0A-B649-9880-C4B1085328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05DC4D-802B-1E4E-92C3-EBCFD64330B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7C1779EA-D06B-284E-9192-FBDDC8E474AA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2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7C1779EA-D06B-284E-9192-FBDDC8E474AA}"/>
              </a:ext>
            </a:extLst>
          </p:cNvPr>
          <p:cNvSpPr txBox="1"/>
          <p:nvPr userDrawn="1"/>
        </p:nvSpPr>
        <p:spPr>
          <a:xfrm>
            <a:off x="11052501" y="2"/>
            <a:ext cx="1011815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Lesson 2e</a:t>
            </a:r>
          </a:p>
        </p:txBody>
      </p:sp>
    </p:spTree>
    <p:extLst>
      <p:ext uri="{BB962C8B-B14F-4D97-AF65-F5344CB8AC3E}">
        <p14:creationId xmlns:p14="http://schemas.microsoft.com/office/powerpoint/2010/main" val="3176190522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03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2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5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8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0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6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0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7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70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34609" y="2296251"/>
            <a:ext cx="65498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2: Every Day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2e: Grammar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44</a:t>
            </a:r>
          </a:p>
        </p:txBody>
      </p:sp>
    </p:spTree>
    <p:extLst>
      <p:ext uri="{BB962C8B-B14F-4D97-AF65-F5344CB8AC3E}">
        <p14:creationId xmlns:p14="http://schemas.microsoft.com/office/powerpoint/2010/main" val="662620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282606" y="1017922"/>
            <a:ext cx="39093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</a:rPr>
              <a:t>- Adverbs of frequency show </a:t>
            </a:r>
            <a:r>
              <a:rPr lang="en-US" sz="3000" u="sng" dirty="0">
                <a:solidFill>
                  <a:srgbClr val="0070C0"/>
                </a:solidFill>
              </a:rPr>
              <a:t>how often</a:t>
            </a:r>
            <a:r>
              <a:rPr lang="en-US" sz="3000" dirty="0">
                <a:solidFill>
                  <a:srgbClr val="0070C0"/>
                </a:solidFill>
              </a:rPr>
              <a:t> we do something. </a:t>
            </a:r>
          </a:p>
          <a:p>
            <a:r>
              <a:rPr lang="en-US" sz="3000" dirty="0">
                <a:solidFill>
                  <a:srgbClr val="0070C0"/>
                </a:solidFill>
              </a:rPr>
              <a:t>- We put them </a:t>
            </a:r>
            <a:r>
              <a:rPr lang="en-US" sz="3000" u="sng" dirty="0">
                <a:solidFill>
                  <a:srgbClr val="0070C0"/>
                </a:solidFill>
              </a:rPr>
              <a:t>after</a:t>
            </a:r>
            <a:r>
              <a:rPr lang="en-US" sz="3000" dirty="0">
                <a:solidFill>
                  <a:srgbClr val="0070C0"/>
                </a:solidFill>
              </a:rPr>
              <a:t> the verb </a:t>
            </a:r>
            <a:r>
              <a:rPr lang="en-US" sz="3000" i="1" dirty="0">
                <a:solidFill>
                  <a:srgbClr val="0070C0"/>
                </a:solidFill>
              </a:rPr>
              <a:t>to be </a:t>
            </a:r>
            <a:r>
              <a:rPr lang="en-US" sz="3000" dirty="0">
                <a:solidFill>
                  <a:srgbClr val="0070C0"/>
                </a:solidFill>
              </a:rPr>
              <a:t>but </a:t>
            </a:r>
            <a:r>
              <a:rPr lang="en-US" sz="3000" u="sng" dirty="0">
                <a:solidFill>
                  <a:srgbClr val="0070C0"/>
                </a:solidFill>
              </a:rPr>
              <a:t>before</a:t>
            </a:r>
            <a:r>
              <a:rPr lang="en-US" sz="3000" dirty="0">
                <a:solidFill>
                  <a:srgbClr val="0070C0"/>
                </a:solidFill>
              </a:rPr>
              <a:t> the </a:t>
            </a:r>
            <a:r>
              <a:rPr lang="en-US" sz="3000" i="1" dirty="0">
                <a:solidFill>
                  <a:srgbClr val="0070C0"/>
                </a:solidFill>
              </a:rPr>
              <a:t>main verb</a:t>
            </a:r>
            <a:r>
              <a:rPr lang="en-US" sz="30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131" y="481208"/>
            <a:ext cx="8315737" cy="6019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09113" y="3880244"/>
            <a:ext cx="388288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Example:</a:t>
            </a:r>
          </a:p>
          <a:p>
            <a:r>
              <a:rPr lang="en-US" sz="3000" dirty="0"/>
              <a:t>I </a:t>
            </a:r>
            <a:r>
              <a:rPr lang="en-US" sz="3000" dirty="0">
                <a:solidFill>
                  <a:srgbClr val="FF0000"/>
                </a:solidFill>
              </a:rPr>
              <a:t>always</a:t>
            </a:r>
            <a:r>
              <a:rPr lang="en-US" sz="3000" dirty="0"/>
              <a:t> </a:t>
            </a:r>
            <a:r>
              <a:rPr lang="en-US" sz="3000" u="sng" dirty="0"/>
              <a:t>go</a:t>
            </a:r>
            <a:r>
              <a:rPr lang="en-US" sz="3000" dirty="0"/>
              <a:t> to school early.</a:t>
            </a:r>
          </a:p>
          <a:p>
            <a:r>
              <a:rPr lang="en-US" sz="3000" dirty="0"/>
              <a:t>I </a:t>
            </a:r>
            <a:r>
              <a:rPr lang="en-US" sz="3000" u="sng" dirty="0"/>
              <a:t>am</a:t>
            </a:r>
            <a:r>
              <a:rPr lang="en-US" sz="3000" dirty="0"/>
              <a:t> </a:t>
            </a:r>
            <a:r>
              <a:rPr lang="en-US" sz="3000" dirty="0">
                <a:solidFill>
                  <a:srgbClr val="FF0000"/>
                </a:solidFill>
              </a:rPr>
              <a:t>never</a:t>
            </a:r>
            <a:r>
              <a:rPr lang="en-US" sz="3000" dirty="0"/>
              <a:t> late for school. </a:t>
            </a:r>
          </a:p>
        </p:txBody>
      </p:sp>
    </p:spTree>
    <p:extLst>
      <p:ext uri="{BB962C8B-B14F-4D97-AF65-F5344CB8AC3E}">
        <p14:creationId xmlns:p14="http://schemas.microsoft.com/office/powerpoint/2010/main" val="169739419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prstClr val="white"/>
                </a:solidFill>
              </a:rPr>
              <a:t>Practice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74945"/>
      </p:ext>
    </p:extLst>
  </p:cSld>
  <p:clrMapOvr>
    <a:masterClrMapping/>
  </p:clrMapOvr>
  <p:transition spd="med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26773"/>
            <a:ext cx="1210586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1. Read the theory box. Then write the correct adverb of frequency.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 </a:t>
            </a:r>
            <a:r>
              <a:rPr lang="en-US" sz="3600" b="1" dirty="0">
                <a:solidFill>
                  <a:schemeClr val="accent1"/>
                </a:solidFill>
              </a:rPr>
              <a:t>1</a:t>
            </a:r>
            <a:r>
              <a:rPr lang="en-US" sz="3600" dirty="0">
                <a:solidFill>
                  <a:schemeClr val="accent1"/>
                </a:solidFill>
              </a:rPr>
              <a:t> John _______________ (100%) walks to school.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b="1" dirty="0">
                <a:solidFill>
                  <a:schemeClr val="accent1"/>
                </a:solidFill>
              </a:rPr>
              <a:t>2</a:t>
            </a:r>
            <a:r>
              <a:rPr lang="en-US" sz="3600" dirty="0">
                <a:solidFill>
                  <a:schemeClr val="accent1"/>
                </a:solidFill>
              </a:rPr>
              <a:t> Helen ______________ (≈25%) watches TV in the evening.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b="1" dirty="0">
                <a:solidFill>
                  <a:schemeClr val="accent1"/>
                </a:solidFill>
              </a:rPr>
              <a:t>3</a:t>
            </a:r>
            <a:r>
              <a:rPr lang="en-US" sz="3600" dirty="0">
                <a:solidFill>
                  <a:schemeClr val="accent1"/>
                </a:solidFill>
              </a:rPr>
              <a:t> They ______________ (≈50%) do their homework after lunch.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b="1" dirty="0">
                <a:solidFill>
                  <a:schemeClr val="accent1"/>
                </a:solidFill>
              </a:rPr>
              <a:t>4</a:t>
            </a:r>
            <a:r>
              <a:rPr lang="en-US" sz="3600" dirty="0">
                <a:solidFill>
                  <a:schemeClr val="accent1"/>
                </a:solidFill>
              </a:rPr>
              <a:t> He is ______________ (0%) late for school.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b="1" dirty="0">
                <a:solidFill>
                  <a:schemeClr val="accent1"/>
                </a:solidFill>
              </a:rPr>
              <a:t>5</a:t>
            </a:r>
            <a:r>
              <a:rPr lang="en-US" sz="3600" dirty="0">
                <a:solidFill>
                  <a:schemeClr val="accent1"/>
                </a:solidFill>
              </a:rPr>
              <a:t> My dad ______________ (≈75%) has lunch at work.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18861" y="1818539"/>
            <a:ext cx="2494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always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71261" y="2633797"/>
            <a:ext cx="2494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sometimes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18861" y="3478551"/>
            <a:ext cx="2494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often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1261" y="4293416"/>
            <a:ext cx="2494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never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76061" y="5092147"/>
            <a:ext cx="2494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usually</a:t>
            </a:r>
          </a:p>
        </p:txBody>
      </p:sp>
    </p:spTree>
    <p:extLst>
      <p:ext uri="{BB962C8B-B14F-4D97-AF65-F5344CB8AC3E}">
        <p14:creationId xmlns:p14="http://schemas.microsoft.com/office/powerpoint/2010/main" val="360407753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76471"/>
            <a:ext cx="1208598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2 Put the words in the correct order.</a:t>
            </a:r>
          </a:p>
          <a:p>
            <a:endParaRPr lang="en-US" sz="3600" b="1" dirty="0">
              <a:solidFill>
                <a:schemeClr val="accent1"/>
              </a:solidFill>
            </a:endParaRPr>
          </a:p>
          <a:p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b="1" dirty="0">
                <a:solidFill>
                  <a:schemeClr val="accent1"/>
                </a:solidFill>
              </a:rPr>
              <a:t>1</a:t>
            </a:r>
            <a:r>
              <a:rPr lang="en-US" sz="3600" dirty="0">
                <a:solidFill>
                  <a:schemeClr val="accent1"/>
                </a:solidFill>
              </a:rPr>
              <a:t> always/ early/ is/ for work/ He __________________________________________________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b="1" dirty="0">
                <a:solidFill>
                  <a:schemeClr val="accent1"/>
                </a:solidFill>
              </a:rPr>
              <a:t>2</a:t>
            </a:r>
            <a:r>
              <a:rPr lang="en-US" sz="3600" dirty="0">
                <a:solidFill>
                  <a:schemeClr val="accent1"/>
                </a:solidFill>
              </a:rPr>
              <a:t> She/ late/ sometimes/ is __________________________________________________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b="1" dirty="0">
                <a:solidFill>
                  <a:schemeClr val="accent1"/>
                </a:solidFill>
              </a:rPr>
              <a:t>3</a:t>
            </a:r>
            <a:r>
              <a:rPr lang="en-US" sz="3600" dirty="0">
                <a:solidFill>
                  <a:schemeClr val="accent1"/>
                </a:solidFill>
              </a:rPr>
              <a:t> shower/ He/ in the evening/ usually/ takes/ a __________________________________________________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b="1" dirty="0">
                <a:solidFill>
                  <a:schemeClr val="accent1"/>
                </a:solidFill>
              </a:rPr>
              <a:t>4</a:t>
            </a:r>
            <a:r>
              <a:rPr lang="en-US" sz="3600" dirty="0">
                <a:solidFill>
                  <a:schemeClr val="accent1"/>
                </a:solidFill>
              </a:rPr>
              <a:t> on Sundays/ They/ go/ often/ to the park __________________________________________________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783" y="2221556"/>
            <a:ext cx="11290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He is always early for work.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783" y="3304003"/>
            <a:ext cx="11290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She is sometimes late.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783" y="4400004"/>
            <a:ext cx="11290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He usually takes a shower in the evening.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018" y="5532955"/>
            <a:ext cx="11290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They often go to the park on Sundays.</a:t>
            </a:r>
          </a:p>
        </p:txBody>
      </p:sp>
    </p:spTree>
    <p:extLst>
      <p:ext uri="{BB962C8B-B14F-4D97-AF65-F5344CB8AC3E}">
        <p14:creationId xmlns:p14="http://schemas.microsoft.com/office/powerpoint/2010/main" val="186295751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86409"/>
            <a:ext cx="1219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2. Rewrite the sentences. Put the adverbs of frequency in the correct place.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b="1" dirty="0">
                <a:solidFill>
                  <a:schemeClr val="accent1"/>
                </a:solidFill>
              </a:rPr>
              <a:t>1</a:t>
            </a:r>
            <a:r>
              <a:rPr lang="en-US" sz="3600" dirty="0">
                <a:solidFill>
                  <a:schemeClr val="accent1"/>
                </a:solidFill>
              </a:rPr>
              <a:t> I get up at 7:00 a.m. (always) 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__________________________________________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b="1" dirty="0">
                <a:solidFill>
                  <a:schemeClr val="accent1"/>
                </a:solidFill>
              </a:rPr>
              <a:t>2</a:t>
            </a:r>
            <a:r>
              <a:rPr lang="en-US" sz="3600" dirty="0">
                <a:solidFill>
                  <a:schemeClr val="accent1"/>
                </a:solidFill>
              </a:rPr>
              <a:t> Fran chats online. (sometimes) 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__________________________________________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b="1" dirty="0">
                <a:solidFill>
                  <a:schemeClr val="accent1"/>
                </a:solidFill>
              </a:rPr>
              <a:t>3</a:t>
            </a:r>
            <a:r>
              <a:rPr lang="en-US" sz="3600" dirty="0">
                <a:solidFill>
                  <a:schemeClr val="accent1"/>
                </a:solidFill>
              </a:rPr>
              <a:t> Neil plays video games. (usually) 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__________________________________________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b="1" dirty="0">
                <a:solidFill>
                  <a:schemeClr val="accent1"/>
                </a:solidFill>
              </a:rPr>
              <a:t>4</a:t>
            </a:r>
            <a:r>
              <a:rPr lang="en-US" sz="3600" dirty="0">
                <a:solidFill>
                  <a:schemeClr val="accent1"/>
                </a:solidFill>
              </a:rPr>
              <a:t> John and Mark have breakfast. (never) 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__________________________________________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0635" y="2233560"/>
            <a:ext cx="7146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 </a:t>
            </a:r>
            <a:r>
              <a:rPr lang="en-US" sz="3600" b="1" dirty="0">
                <a:solidFill>
                  <a:srgbClr val="FF0000"/>
                </a:solidFill>
              </a:rPr>
              <a:t>always</a:t>
            </a:r>
            <a:r>
              <a:rPr lang="en-US" sz="3600" dirty="0">
                <a:solidFill>
                  <a:srgbClr val="FF0000"/>
                </a:solidFill>
              </a:rPr>
              <a:t> get up at 7:00 a.m.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0635" y="3336671"/>
            <a:ext cx="7146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Fran </a:t>
            </a:r>
            <a:r>
              <a:rPr lang="en-US" sz="3600" b="1" dirty="0">
                <a:solidFill>
                  <a:srgbClr val="FF0000"/>
                </a:solidFill>
              </a:rPr>
              <a:t>sometimes </a:t>
            </a:r>
            <a:r>
              <a:rPr lang="en-US" sz="3600" dirty="0">
                <a:solidFill>
                  <a:srgbClr val="FF0000"/>
                </a:solidFill>
              </a:rPr>
              <a:t>chat online.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1988" y="4439782"/>
            <a:ext cx="7146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Neil </a:t>
            </a:r>
            <a:r>
              <a:rPr lang="en-US" sz="3600" b="1" dirty="0">
                <a:solidFill>
                  <a:srgbClr val="FF0000"/>
                </a:solidFill>
              </a:rPr>
              <a:t>usually</a:t>
            </a:r>
            <a:r>
              <a:rPr lang="en-US" sz="3600" dirty="0">
                <a:solidFill>
                  <a:srgbClr val="FF0000"/>
                </a:solidFill>
              </a:rPr>
              <a:t> plays video games.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0635" y="5542893"/>
            <a:ext cx="7146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John and Mark </a:t>
            </a:r>
            <a:r>
              <a:rPr lang="en-US" sz="3600" b="1" dirty="0">
                <a:solidFill>
                  <a:srgbClr val="FF0000"/>
                </a:solidFill>
              </a:rPr>
              <a:t>never</a:t>
            </a:r>
            <a:r>
              <a:rPr lang="en-US" sz="3600" dirty="0">
                <a:solidFill>
                  <a:srgbClr val="FF0000"/>
                </a:solidFill>
              </a:rPr>
              <a:t> have breakfast.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39400" y="5308600"/>
            <a:ext cx="16129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Extra </a:t>
            </a:r>
            <a:r>
              <a:rPr lang="en-US" sz="2000" dirty="0" err="1">
                <a:solidFill>
                  <a:schemeClr val="bg1"/>
                </a:solidFill>
              </a:rPr>
              <a:t>Practise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WB, P. 26</a:t>
            </a:r>
          </a:p>
        </p:txBody>
      </p:sp>
    </p:spTree>
    <p:extLst>
      <p:ext uri="{BB962C8B-B14F-4D97-AF65-F5344CB8AC3E}">
        <p14:creationId xmlns:p14="http://schemas.microsoft.com/office/powerpoint/2010/main" val="114844659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100" y="396607"/>
            <a:ext cx="113792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00E6B3"/>
                </a:solidFill>
              </a:rPr>
              <a:t>18 </a:t>
            </a:r>
            <a:r>
              <a:rPr lang="en-US" sz="4000" dirty="0">
                <a:solidFill>
                  <a:srgbClr val="00E6B3"/>
                </a:solidFill>
              </a:rPr>
              <a:t>★ </a:t>
            </a:r>
            <a:r>
              <a:rPr lang="en-US" sz="3600" b="1" dirty="0">
                <a:solidFill>
                  <a:schemeClr val="accent1"/>
                </a:solidFill>
              </a:rPr>
              <a:t>Put the </a:t>
            </a:r>
            <a:r>
              <a:rPr lang="en-US" sz="3600" b="1" i="1" dirty="0">
                <a:solidFill>
                  <a:schemeClr val="accent1"/>
                </a:solidFill>
              </a:rPr>
              <a:t>adverbs of frequency </a:t>
            </a:r>
            <a:r>
              <a:rPr lang="en-US" sz="3600" b="1" dirty="0">
                <a:solidFill>
                  <a:schemeClr val="accent1"/>
                </a:solidFill>
              </a:rPr>
              <a:t>in the correct place.</a:t>
            </a:r>
          </a:p>
          <a:p>
            <a:r>
              <a:rPr lang="en-US" sz="3600" b="1" dirty="0">
                <a:solidFill>
                  <a:srgbClr val="000000"/>
                </a:solidFill>
              </a:rPr>
              <a:t>1 </a:t>
            </a:r>
            <a:r>
              <a:rPr lang="en-US" sz="3600" dirty="0">
                <a:solidFill>
                  <a:srgbClr val="000000"/>
                </a:solidFill>
              </a:rPr>
              <a:t>Sophie walks to school. </a:t>
            </a:r>
            <a:r>
              <a:rPr lang="en-US" sz="3600" b="1" dirty="0">
                <a:solidFill>
                  <a:srgbClr val="000000"/>
                </a:solidFill>
              </a:rPr>
              <a:t>(never)</a:t>
            </a:r>
          </a:p>
          <a:p>
            <a:r>
              <a:rPr lang="en-US" sz="2800" dirty="0">
                <a:solidFill>
                  <a:srgbClr val="000000"/>
                </a:solidFill>
              </a:rPr>
              <a:t>__________________________________________</a:t>
            </a:r>
          </a:p>
          <a:p>
            <a:r>
              <a:rPr lang="en-US" sz="3600" b="1" dirty="0">
                <a:solidFill>
                  <a:srgbClr val="000000"/>
                </a:solidFill>
              </a:rPr>
              <a:t>2 </a:t>
            </a:r>
            <a:r>
              <a:rPr lang="en-US" sz="3600" dirty="0">
                <a:solidFill>
                  <a:srgbClr val="000000"/>
                </a:solidFill>
              </a:rPr>
              <a:t>Jenny is late for class. </a:t>
            </a:r>
            <a:r>
              <a:rPr lang="en-US" sz="3600" b="1" dirty="0">
                <a:solidFill>
                  <a:srgbClr val="000000"/>
                </a:solidFill>
              </a:rPr>
              <a:t>(always)</a:t>
            </a:r>
          </a:p>
          <a:p>
            <a:r>
              <a:rPr lang="en-US" sz="2800" dirty="0">
                <a:solidFill>
                  <a:srgbClr val="000000"/>
                </a:solidFill>
              </a:rPr>
              <a:t>__________________________________________</a:t>
            </a:r>
          </a:p>
          <a:p>
            <a:r>
              <a:rPr lang="en-US" sz="3600" b="1" dirty="0">
                <a:solidFill>
                  <a:srgbClr val="000000"/>
                </a:solidFill>
              </a:rPr>
              <a:t>3 </a:t>
            </a:r>
            <a:r>
              <a:rPr lang="en-US" sz="3600" dirty="0">
                <a:solidFill>
                  <a:srgbClr val="000000"/>
                </a:solidFill>
              </a:rPr>
              <a:t>I play tennis. </a:t>
            </a:r>
            <a:r>
              <a:rPr lang="en-US" sz="3600" b="1" dirty="0">
                <a:solidFill>
                  <a:srgbClr val="000000"/>
                </a:solidFill>
              </a:rPr>
              <a:t>(often)</a:t>
            </a:r>
          </a:p>
          <a:p>
            <a:r>
              <a:rPr lang="en-US" sz="2800" dirty="0">
                <a:solidFill>
                  <a:srgbClr val="000000"/>
                </a:solidFill>
              </a:rPr>
              <a:t>__________________________________________</a:t>
            </a:r>
          </a:p>
          <a:p>
            <a:r>
              <a:rPr lang="en-US" sz="3600" b="1" dirty="0">
                <a:solidFill>
                  <a:srgbClr val="000000"/>
                </a:solidFill>
              </a:rPr>
              <a:t>4 </a:t>
            </a:r>
            <a:r>
              <a:rPr lang="en-US" sz="3600" dirty="0">
                <a:solidFill>
                  <a:srgbClr val="000000"/>
                </a:solidFill>
              </a:rPr>
              <a:t>My sister goes to the gym. </a:t>
            </a:r>
            <a:r>
              <a:rPr lang="en-US" sz="3600" b="1" dirty="0">
                <a:solidFill>
                  <a:srgbClr val="000000"/>
                </a:solidFill>
              </a:rPr>
              <a:t>(sometimes)</a:t>
            </a:r>
          </a:p>
          <a:p>
            <a:r>
              <a:rPr lang="en-US" sz="2800" dirty="0">
                <a:solidFill>
                  <a:srgbClr val="000000"/>
                </a:solidFill>
              </a:rPr>
              <a:t>__________________________________________</a:t>
            </a:r>
          </a:p>
          <a:p>
            <a:r>
              <a:rPr lang="en-US" sz="3600" b="1" dirty="0">
                <a:solidFill>
                  <a:srgbClr val="000000"/>
                </a:solidFill>
              </a:rPr>
              <a:t>5 </a:t>
            </a:r>
            <a:r>
              <a:rPr lang="en-US" sz="3600" dirty="0">
                <a:solidFill>
                  <a:srgbClr val="000000"/>
                </a:solidFill>
              </a:rPr>
              <a:t>They go to the cinema on Saturdays. </a:t>
            </a:r>
            <a:r>
              <a:rPr lang="en-US" sz="3600" b="1" dirty="0">
                <a:solidFill>
                  <a:srgbClr val="000000"/>
                </a:solidFill>
              </a:rPr>
              <a:t>(usually)</a:t>
            </a:r>
          </a:p>
          <a:p>
            <a:r>
              <a:rPr lang="en-US" sz="2800" dirty="0">
                <a:solidFill>
                  <a:srgbClr val="000000"/>
                </a:solidFill>
              </a:rPr>
              <a:t>__________________________________________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0439400" y="5308600"/>
            <a:ext cx="16129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Extra </a:t>
            </a:r>
            <a:r>
              <a:rPr lang="en-US" sz="2000" dirty="0" err="1">
                <a:solidFill>
                  <a:schemeClr val="bg1"/>
                </a:solidFill>
              </a:rPr>
              <a:t>Practise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r>
              <a:rPr lang="en-US" sz="2000" dirty="0">
                <a:solidFill>
                  <a:schemeClr val="bg1"/>
                </a:solidFill>
              </a:rPr>
              <a:t>WB, P. 67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0485" y="1719361"/>
            <a:ext cx="7146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Sophie </a:t>
            </a:r>
            <a:r>
              <a:rPr lang="en-US" sz="3200" b="1" dirty="0">
                <a:solidFill>
                  <a:srgbClr val="FF0000"/>
                </a:solidFill>
              </a:rPr>
              <a:t>never</a:t>
            </a:r>
            <a:r>
              <a:rPr lang="en-US" sz="3200" dirty="0">
                <a:solidFill>
                  <a:srgbClr val="FF0000"/>
                </a:solidFill>
              </a:rPr>
              <a:t> walks to school.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0485" y="2699663"/>
            <a:ext cx="7146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Jenny is </a:t>
            </a:r>
            <a:r>
              <a:rPr lang="en-US" sz="3200" b="1" dirty="0">
                <a:solidFill>
                  <a:srgbClr val="FF0000"/>
                </a:solidFill>
              </a:rPr>
              <a:t>always</a:t>
            </a:r>
            <a:r>
              <a:rPr lang="en-US" sz="3200" dirty="0">
                <a:solidFill>
                  <a:srgbClr val="FF0000"/>
                </a:solidFill>
              </a:rPr>
              <a:t> late for class.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485" y="3677563"/>
            <a:ext cx="7146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 </a:t>
            </a:r>
            <a:r>
              <a:rPr lang="en-US" sz="3200" b="1" dirty="0">
                <a:solidFill>
                  <a:srgbClr val="FF0000"/>
                </a:solidFill>
              </a:rPr>
              <a:t>often</a:t>
            </a:r>
            <a:r>
              <a:rPr lang="en-US" sz="3200" dirty="0">
                <a:solidFill>
                  <a:srgbClr val="FF0000"/>
                </a:solidFill>
              </a:rPr>
              <a:t> play tennis.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0485" y="4646505"/>
            <a:ext cx="7146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My sister </a:t>
            </a:r>
            <a:r>
              <a:rPr lang="en-US" sz="3200" b="1" dirty="0">
                <a:solidFill>
                  <a:srgbClr val="FF0000"/>
                </a:solidFill>
              </a:rPr>
              <a:t>sometimes</a:t>
            </a:r>
            <a:r>
              <a:rPr lang="en-US" sz="3200" dirty="0">
                <a:solidFill>
                  <a:srgbClr val="FF0000"/>
                </a:solidFill>
              </a:rPr>
              <a:t> goes to the gym.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485" y="5617017"/>
            <a:ext cx="8004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They </a:t>
            </a:r>
            <a:r>
              <a:rPr lang="en-US" sz="3200" b="1" dirty="0">
                <a:solidFill>
                  <a:srgbClr val="FF0000"/>
                </a:solidFill>
              </a:rPr>
              <a:t>usually</a:t>
            </a:r>
            <a:r>
              <a:rPr lang="en-US" sz="3200" dirty="0">
                <a:solidFill>
                  <a:srgbClr val="FF0000"/>
                </a:solidFill>
              </a:rPr>
              <a:t> go to the cinema on Saturdays.</a:t>
            </a:r>
          </a:p>
        </p:txBody>
      </p:sp>
    </p:spTree>
    <p:extLst>
      <p:ext uri="{BB962C8B-B14F-4D97-AF65-F5344CB8AC3E}">
        <p14:creationId xmlns:p14="http://schemas.microsoft.com/office/powerpoint/2010/main" val="318232639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90729"/>
      </p:ext>
    </p:extLst>
  </p:cSld>
  <p:clrMapOvr>
    <a:masterClrMapping/>
  </p:clrMapOvr>
  <p:transition spd="med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7626" y="570708"/>
            <a:ext cx="110236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3 Put a tick (✓) in the correct box. Then tell your partner.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5" y="1274131"/>
            <a:ext cx="11049000" cy="3857625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2266121" y="5188848"/>
            <a:ext cx="8001000" cy="1132440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600">
                <a:solidFill>
                  <a:srgbClr val="4472C4"/>
                </a:solidFill>
              </a:rPr>
              <a:t>I usually get up at 7:00 a.m.</a:t>
            </a:r>
            <a:endParaRPr lang="en-US" sz="3600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2911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623024"/>
            <a:ext cx="11049000" cy="38576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719" y="4520706"/>
            <a:ext cx="12192000" cy="193899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sz="3000" dirty="0">
                <a:solidFill>
                  <a:schemeClr val="accent1"/>
                </a:solidFill>
              </a:rPr>
              <a:t>I </a:t>
            </a:r>
            <a:r>
              <a:rPr lang="en-US" sz="3000" dirty="0">
                <a:solidFill>
                  <a:srgbClr val="FF0000"/>
                </a:solidFill>
              </a:rPr>
              <a:t>usually</a:t>
            </a:r>
            <a:r>
              <a:rPr lang="en-US" sz="3000" dirty="0">
                <a:solidFill>
                  <a:schemeClr val="accent1"/>
                </a:solidFill>
              </a:rPr>
              <a:t> get up at 7:00 a.m. </a:t>
            </a:r>
          </a:p>
          <a:p>
            <a:r>
              <a:rPr lang="en-US" sz="3000" dirty="0">
                <a:solidFill>
                  <a:schemeClr val="accent1"/>
                </a:solidFill>
              </a:rPr>
              <a:t>I </a:t>
            </a:r>
            <a:r>
              <a:rPr lang="en-US" sz="3000" dirty="0">
                <a:solidFill>
                  <a:srgbClr val="FF0000"/>
                </a:solidFill>
              </a:rPr>
              <a:t>always</a:t>
            </a:r>
            <a:r>
              <a:rPr lang="en-US" sz="3000" dirty="0">
                <a:solidFill>
                  <a:schemeClr val="accent1"/>
                </a:solidFill>
              </a:rPr>
              <a:t> leave for school at 8:00 a.m. </a:t>
            </a:r>
          </a:p>
          <a:p>
            <a:r>
              <a:rPr lang="en-US" sz="3000" dirty="0">
                <a:solidFill>
                  <a:schemeClr val="accent1"/>
                </a:solidFill>
              </a:rPr>
              <a:t>I </a:t>
            </a:r>
            <a:r>
              <a:rPr lang="en-US" sz="3000" dirty="0">
                <a:solidFill>
                  <a:srgbClr val="FF0000"/>
                </a:solidFill>
              </a:rPr>
              <a:t>often</a:t>
            </a:r>
            <a:r>
              <a:rPr lang="en-US" sz="3000" dirty="0">
                <a:solidFill>
                  <a:schemeClr val="accent1"/>
                </a:solidFill>
              </a:rPr>
              <a:t> have lunch at 1:30 p.m. </a:t>
            </a:r>
          </a:p>
          <a:p>
            <a:endParaRPr lang="en-US" sz="3000" dirty="0">
              <a:solidFill>
                <a:schemeClr val="accent1"/>
              </a:solidFill>
            </a:endParaRPr>
          </a:p>
          <a:p>
            <a:r>
              <a:rPr lang="en-US" sz="3000" dirty="0">
                <a:solidFill>
                  <a:schemeClr val="accent1"/>
                </a:solidFill>
              </a:rPr>
              <a:t>I </a:t>
            </a:r>
            <a:r>
              <a:rPr lang="en-US" sz="3000" dirty="0">
                <a:solidFill>
                  <a:srgbClr val="FF0000"/>
                </a:solidFill>
              </a:rPr>
              <a:t>sometimes</a:t>
            </a:r>
            <a:r>
              <a:rPr lang="en-US" sz="3000" dirty="0">
                <a:solidFill>
                  <a:schemeClr val="accent1"/>
                </a:solidFill>
              </a:rPr>
              <a:t> do my homework at 5:00 p.m. </a:t>
            </a:r>
          </a:p>
          <a:p>
            <a:r>
              <a:rPr lang="en-US" sz="3000" dirty="0">
                <a:solidFill>
                  <a:schemeClr val="accent1"/>
                </a:solidFill>
              </a:rPr>
              <a:t>I </a:t>
            </a:r>
            <a:r>
              <a:rPr lang="en-US" sz="3000" dirty="0">
                <a:solidFill>
                  <a:srgbClr val="FF0000"/>
                </a:solidFill>
              </a:rPr>
              <a:t>never</a:t>
            </a:r>
            <a:r>
              <a:rPr lang="en-US" sz="3000" dirty="0">
                <a:solidFill>
                  <a:schemeClr val="accent1"/>
                </a:solidFill>
              </a:rPr>
              <a:t> have dinner at 7:00 p.m. </a:t>
            </a:r>
          </a:p>
          <a:p>
            <a:r>
              <a:rPr lang="en-US" sz="3000" dirty="0">
                <a:solidFill>
                  <a:schemeClr val="accent1"/>
                </a:solidFill>
              </a:rPr>
              <a:t>I </a:t>
            </a:r>
            <a:r>
              <a:rPr lang="en-US" sz="3000" dirty="0">
                <a:solidFill>
                  <a:srgbClr val="FF0000"/>
                </a:solidFill>
              </a:rPr>
              <a:t>usually </a:t>
            </a:r>
            <a:r>
              <a:rPr lang="en-US" sz="3000" dirty="0">
                <a:solidFill>
                  <a:schemeClr val="accent1"/>
                </a:solidFill>
              </a:rPr>
              <a:t>go to bed at 9:30 p.m.</a:t>
            </a:r>
            <a:r>
              <a:rPr lang="en-US" sz="30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38530" y="1719470"/>
            <a:ext cx="884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49486" y="2259448"/>
            <a:ext cx="884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61174" y="2729948"/>
            <a:ext cx="884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08034" y="3269003"/>
            <a:ext cx="884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2379" y="3697598"/>
            <a:ext cx="884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36460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956" y="591235"/>
            <a:ext cx="120760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4 Imagine your friend is a famous person. What is his/her daily</a:t>
            </a:r>
          </a:p>
          <a:p>
            <a:r>
              <a:rPr lang="en-US" sz="3600" b="1" dirty="0">
                <a:solidFill>
                  <a:schemeClr val="accent1"/>
                </a:solidFill>
              </a:rPr>
              <a:t>routine like?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115957" y="1699592"/>
            <a:ext cx="5310808" cy="2991678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Steve is a famous actor. He never gets up early. He always has a big breakfast.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5380382" y="2075787"/>
            <a:ext cx="6695661" cy="4343401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Mark is a famous singer. He never goes to school. He always eats lunch in a restaurant. He often goes to the gym in the afternoon. He usually goes to bed late.</a:t>
            </a:r>
          </a:p>
        </p:txBody>
      </p:sp>
    </p:spTree>
    <p:extLst>
      <p:ext uri="{BB962C8B-B14F-4D97-AF65-F5344CB8AC3E}">
        <p14:creationId xmlns:p14="http://schemas.microsoft.com/office/powerpoint/2010/main" val="22238523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01689" y="1528022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201689" y="2360481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Presentation 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201689" y="486583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01689" y="5701381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201689" y="3196025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 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201689" y="692478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201689" y="4031569"/>
            <a:ext cx="3256378" cy="66247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Production 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504" y="494145"/>
            <a:ext cx="4174591" cy="586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14702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524968534"/>
      </p:ext>
    </p:extLst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26774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Write five sentences about your routine or free time activities, using adverbs of frequency: </a:t>
            </a:r>
            <a:r>
              <a:rPr lang="en-US" sz="3600" b="1" i="1" dirty="0">
                <a:solidFill>
                  <a:srgbClr val="0070C0"/>
                </a:solidFill>
              </a:rPr>
              <a:t>always, usually, often, sometimes, never</a:t>
            </a:r>
            <a:r>
              <a:rPr lang="en-US" sz="3600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3616455"/>
      </p:ext>
    </p:extLst>
  </p:cSld>
  <p:clrMapOvr>
    <a:masterClrMapping/>
  </p:clrMapOvr>
  <p:transition spd="med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537788195"/>
      </p:ext>
    </p:extLst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696186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994650" y="973582"/>
            <a:ext cx="4345781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Grammar 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Adverbs of frequency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always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usually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often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sometimes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never</a:t>
            </a:r>
          </a:p>
        </p:txBody>
      </p:sp>
    </p:spTree>
    <p:extLst>
      <p:ext uri="{BB962C8B-B14F-4D97-AF65-F5344CB8AC3E}">
        <p14:creationId xmlns:p14="http://schemas.microsoft.com/office/powerpoint/2010/main" val="1512116417"/>
      </p:ext>
    </p:extLst>
  </p:cSld>
  <p:clrMapOvr>
    <a:masterClrMapping/>
  </p:clrMapOvr>
  <p:transition spd="med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159985" y="1523647"/>
            <a:ext cx="11872029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 err="1">
                <a:solidFill>
                  <a:srgbClr val="0070C0"/>
                </a:solidFill>
              </a:rPr>
              <a:t>Practise</a:t>
            </a:r>
            <a:r>
              <a:rPr lang="en-US" sz="3600" i="1" dirty="0">
                <a:solidFill>
                  <a:srgbClr val="0070C0"/>
                </a:solidFill>
              </a:rPr>
              <a:t> making sentences using adverbs of frequency.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exercises 1&amp;3 in </a:t>
            </a:r>
            <a:r>
              <a:rPr lang="en-US" sz="3600" b="1" i="1" dirty="0">
                <a:solidFill>
                  <a:srgbClr val="0070C0"/>
                </a:solidFill>
              </a:rPr>
              <a:t>TA 6 Right on WB </a:t>
            </a:r>
            <a:r>
              <a:rPr lang="en-US" sz="3600" i="1" dirty="0">
                <a:solidFill>
                  <a:srgbClr val="0070C0"/>
                </a:solidFill>
              </a:rPr>
              <a:t>(p. 26)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Complete the grammar notes in </a:t>
            </a:r>
            <a:r>
              <a:rPr lang="en-US" sz="3600" b="1" i="1" dirty="0">
                <a:solidFill>
                  <a:srgbClr val="0070C0"/>
                </a:solidFill>
              </a:rPr>
              <a:t>TA 6 Right on Notebook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(p. 24)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(p. 45 SB) 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528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8"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08152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3383" y="611513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3600" i="1" dirty="0">
              <a:solidFill>
                <a:schemeClr val="accent1"/>
              </a:solidFill>
              <a:ea typeface="Times New Roman" panose="02020603050405020304" pitchFamily="18" charset="0"/>
            </a:endParaRPr>
          </a:p>
          <a:p>
            <a:r>
              <a:rPr lang="en-US" sz="3600" i="1" dirty="0">
                <a:solidFill>
                  <a:schemeClr val="accent1"/>
                </a:solidFill>
                <a:ea typeface="Times New Roman" panose="02020603050405020304" pitchFamily="18" charset="0"/>
              </a:rPr>
              <a:t>- use adverbs of frequency correctly.</a:t>
            </a:r>
          </a:p>
        </p:txBody>
      </p:sp>
    </p:spTree>
    <p:extLst>
      <p:ext uri="{BB962C8B-B14F-4D97-AF65-F5344CB8AC3E}">
        <p14:creationId xmlns:p14="http://schemas.microsoft.com/office/powerpoint/2010/main" val="383855474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1734573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D67987-CCCA-445B-B34D-AC11E1B6EEC7}"/>
              </a:ext>
            </a:extLst>
          </p:cNvPr>
          <p:cNvSpPr txBox="1"/>
          <p:nvPr/>
        </p:nvSpPr>
        <p:spPr>
          <a:xfrm>
            <a:off x="337931" y="331255"/>
            <a:ext cx="11516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Choose the word whose main stress is placed differently from that of the others.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95DAA5-EDD8-4277-A478-F32A4EBAF182}"/>
              </a:ext>
            </a:extLst>
          </p:cNvPr>
          <p:cNvSpPr txBox="1"/>
          <p:nvPr/>
        </p:nvSpPr>
        <p:spPr>
          <a:xfrm>
            <a:off x="92766" y="1408473"/>
            <a:ext cx="12099234" cy="468641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GB" sz="3400" dirty="0">
                <a:solidFill>
                  <a:srgbClr val="0033CC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1. A. visit                   B. prepare	       C. listen	        D. finish</a:t>
            </a: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US" sz="3400" dirty="0">
                <a:solidFill>
                  <a:srgbClr val="FF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   </a:t>
            </a:r>
            <a:r>
              <a:rPr lang="vi-VN" sz="3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/ˈvɪzɪt/ </a:t>
            </a:r>
            <a:r>
              <a:rPr lang="en-US" sz="3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           </a:t>
            </a:r>
            <a:r>
              <a:rPr lang="vi-VN" sz="3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/prɪˈpeə/ </a:t>
            </a:r>
            <a:r>
              <a:rPr lang="en-US" sz="3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</a:t>
            </a:r>
            <a:r>
              <a:rPr lang="vi-VN" sz="3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/ˈlɪsən/</a:t>
            </a:r>
            <a:r>
              <a:rPr lang="en-US" sz="3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     </a:t>
            </a:r>
            <a:r>
              <a:rPr lang="vi-VN" sz="3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/ˈfɪnɪʃ/</a:t>
            </a:r>
            <a:endParaRPr lang="en-US" sz="3400" dirty="0">
              <a:solidFill>
                <a:srgbClr val="FF0000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GB" sz="3400" dirty="0">
                <a:solidFill>
                  <a:srgbClr val="0033CC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2. A. cinema             B. theatre	      C. department     D. restaurant</a:t>
            </a: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US" sz="34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  /ˈ</a:t>
            </a:r>
            <a:r>
              <a:rPr lang="en-US" sz="34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sɪnəmə</a:t>
            </a:r>
            <a:r>
              <a:rPr lang="en-US" sz="34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/              </a:t>
            </a:r>
            <a:r>
              <a:rPr lang="el-GR" sz="34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/ˈθ</a:t>
            </a:r>
            <a:r>
              <a:rPr lang="en-US" sz="34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ɪətə</a:t>
            </a:r>
            <a:r>
              <a:rPr lang="en-US" sz="34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/             /</a:t>
            </a:r>
            <a:r>
              <a:rPr lang="en-US" sz="34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dɪˈpɑːtmənt</a:t>
            </a:r>
            <a:r>
              <a:rPr lang="en-US" sz="34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/       /ˈ</a:t>
            </a:r>
            <a:r>
              <a:rPr lang="en-US" sz="34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restrɒnt</a:t>
            </a:r>
            <a:r>
              <a:rPr lang="en-US" sz="34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/</a:t>
            </a: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GB" sz="3400" dirty="0">
                <a:solidFill>
                  <a:srgbClr val="0033CC"/>
                </a:solidFill>
                <a:ea typeface="Arial" panose="020B0604020202020204" pitchFamily="34" charset="0"/>
                <a:cs typeface="HelveticaNeueLT Std"/>
              </a:rPr>
              <a:t>3. A. video                B. Saturday	      C. timetable	        D. amusement</a:t>
            </a: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US" sz="3400" dirty="0">
                <a:solidFill>
                  <a:srgbClr val="FF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   </a:t>
            </a:r>
            <a:r>
              <a:rPr lang="vi-VN" sz="3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/ˈvɪdiəʊ/ </a:t>
            </a:r>
            <a:r>
              <a:rPr lang="en-US" sz="3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   </a:t>
            </a:r>
            <a:r>
              <a:rPr lang="vi-VN" sz="3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/ˈsætədeɪ/</a:t>
            </a:r>
            <a:r>
              <a:rPr lang="en-US" sz="3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</a:t>
            </a:r>
            <a:r>
              <a:rPr lang="vi-VN" sz="3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/ˈtaɪmteɪbəl/</a:t>
            </a:r>
            <a:r>
              <a:rPr lang="en-US" sz="3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/</a:t>
            </a:r>
            <a:r>
              <a:rPr lang="vi-VN" sz="3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əˈmjuːzmənt/</a:t>
            </a:r>
          </a:p>
        </p:txBody>
      </p:sp>
      <p:sp>
        <p:nvSpPr>
          <p:cNvPr id="4" name="Oval 3"/>
          <p:cNvSpPr/>
          <p:nvPr/>
        </p:nvSpPr>
        <p:spPr>
          <a:xfrm>
            <a:off x="3448878" y="1550504"/>
            <a:ext cx="546652" cy="5764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112887" y="3099192"/>
            <a:ext cx="546652" cy="5764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046425" y="4652687"/>
            <a:ext cx="546652" cy="5764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329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0521" y="516835"/>
            <a:ext cx="858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Tell your friend when you do these things.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16835"/>
            <a:ext cx="215679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Pair work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76221" y="1099213"/>
            <a:ext cx="4174435" cy="4992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dirty="0">
                <a:solidFill>
                  <a:srgbClr val="0070C0"/>
                </a:solidFill>
              </a:rPr>
              <a:t>play video games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dirty="0">
                <a:solidFill>
                  <a:srgbClr val="0070C0"/>
                </a:solidFill>
              </a:rPr>
              <a:t>chat online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dirty="0">
                <a:solidFill>
                  <a:srgbClr val="0070C0"/>
                </a:solidFill>
              </a:rPr>
              <a:t>watch films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dirty="0">
                <a:solidFill>
                  <a:srgbClr val="0070C0"/>
                </a:solidFill>
              </a:rPr>
              <a:t>play sports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dirty="0">
                <a:solidFill>
                  <a:srgbClr val="0070C0"/>
                </a:solidFill>
              </a:rPr>
              <a:t>go to the mall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dirty="0">
                <a:solidFill>
                  <a:srgbClr val="0070C0"/>
                </a:solidFill>
              </a:rPr>
              <a:t>go bowling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1078395" y="2067340"/>
            <a:ext cx="4621695" cy="2723321"/>
          </a:xfrm>
          <a:prstGeom prst="wedgeEllipseCallout">
            <a:avLst>
              <a:gd name="adj1" fmla="val -39794"/>
              <a:gd name="adj2" fmla="val 69029"/>
            </a:avLst>
          </a:prstGeom>
          <a:solidFill>
            <a:schemeClr val="accent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I watch films at the weekend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864760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2537227547"/>
      </p:ext>
    </p:extLst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25431"/>
      </p:ext>
    </p:extLst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0047" y="46694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Adverbs of frequency: </a:t>
            </a:r>
            <a:r>
              <a:rPr lang="en-US" sz="3600" b="1" i="1" dirty="0">
                <a:solidFill>
                  <a:schemeClr val="accent1"/>
                </a:solidFill>
              </a:rPr>
              <a:t>always, usually, often, sometimes, never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117526"/>
              </p:ext>
            </p:extLst>
          </p:nvPr>
        </p:nvGraphicFramePr>
        <p:xfrm>
          <a:off x="344717" y="1222408"/>
          <a:ext cx="11462473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6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7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81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87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69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81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10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68748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Mon.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Tue.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Wed.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Thu.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Fri.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Sat.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Sun.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748">
                <a:tc>
                  <a:txBody>
                    <a:bodyPr/>
                    <a:lstStyle/>
                    <a:p>
                      <a:r>
                        <a:rPr lang="en-US" sz="2800" dirty="0"/>
                        <a:t>watch</a:t>
                      </a:r>
                      <a:r>
                        <a:rPr lang="en-US" sz="2800" baseline="0" dirty="0"/>
                        <a:t> TV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748">
                <a:tc>
                  <a:txBody>
                    <a:bodyPr/>
                    <a:lstStyle/>
                    <a:p>
                      <a:r>
                        <a:rPr lang="en-US" sz="2800" dirty="0"/>
                        <a:t>play football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748">
                <a:tc>
                  <a:txBody>
                    <a:bodyPr/>
                    <a:lstStyle/>
                    <a:p>
                      <a:r>
                        <a:rPr lang="en-US" sz="2800" dirty="0"/>
                        <a:t>chat</a:t>
                      </a:r>
                      <a:r>
                        <a:rPr lang="en-US" sz="2800" baseline="0" dirty="0"/>
                        <a:t> online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748">
                <a:tc>
                  <a:txBody>
                    <a:bodyPr/>
                    <a:lstStyle/>
                    <a:p>
                      <a:r>
                        <a:rPr lang="en-US" sz="2800" dirty="0"/>
                        <a:t>go</a:t>
                      </a:r>
                      <a:r>
                        <a:rPr lang="en-US" sz="2800" baseline="0" dirty="0"/>
                        <a:t> shopping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748">
                <a:tc>
                  <a:txBody>
                    <a:bodyPr/>
                    <a:lstStyle/>
                    <a:p>
                      <a:r>
                        <a:rPr lang="en-US" sz="2800" dirty="0"/>
                        <a:t>go</a:t>
                      </a:r>
                      <a:r>
                        <a:rPr lang="en-US" sz="2800" baseline="0" dirty="0"/>
                        <a:t> bowling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318" y="4549637"/>
            <a:ext cx="12192000" cy="206210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3200" dirty="0"/>
              <a:t>I </a:t>
            </a:r>
            <a:r>
              <a:rPr lang="en-US" sz="3200" dirty="0">
                <a:solidFill>
                  <a:srgbClr val="FF0000"/>
                </a:solidFill>
              </a:rPr>
              <a:t>always</a:t>
            </a:r>
            <a:r>
              <a:rPr lang="en-US" sz="3200" dirty="0"/>
              <a:t> watch TV in the evening.</a:t>
            </a:r>
          </a:p>
          <a:p>
            <a:r>
              <a:rPr lang="en-US" sz="3200" dirty="0"/>
              <a:t>I </a:t>
            </a:r>
            <a:r>
              <a:rPr lang="en-US" sz="3200" dirty="0">
                <a:solidFill>
                  <a:srgbClr val="FF0000"/>
                </a:solidFill>
              </a:rPr>
              <a:t>usually</a:t>
            </a:r>
            <a:r>
              <a:rPr lang="en-US" sz="3200" dirty="0"/>
              <a:t> play football after school.</a:t>
            </a:r>
          </a:p>
          <a:p>
            <a:r>
              <a:rPr lang="en-US" sz="3200" dirty="0"/>
              <a:t>I </a:t>
            </a:r>
            <a:r>
              <a:rPr lang="en-US" sz="3200" dirty="0">
                <a:solidFill>
                  <a:srgbClr val="FF0000"/>
                </a:solidFill>
              </a:rPr>
              <a:t>often</a:t>
            </a:r>
            <a:r>
              <a:rPr lang="en-US" sz="3200" dirty="0"/>
              <a:t> chat online with friends.</a:t>
            </a:r>
          </a:p>
          <a:p>
            <a:endParaRPr lang="en-US" sz="3200" dirty="0"/>
          </a:p>
          <a:p>
            <a:r>
              <a:rPr lang="en-US" sz="3200" dirty="0"/>
              <a:t>I </a:t>
            </a:r>
            <a:r>
              <a:rPr lang="en-US" sz="3200" dirty="0">
                <a:solidFill>
                  <a:srgbClr val="FF0000"/>
                </a:solidFill>
              </a:rPr>
              <a:t>sometimes</a:t>
            </a:r>
            <a:r>
              <a:rPr lang="en-US" sz="3200" dirty="0"/>
              <a:t> go shopping with my mom.</a:t>
            </a:r>
          </a:p>
          <a:p>
            <a:r>
              <a:rPr lang="en-US" sz="3200" dirty="0"/>
              <a:t>I </a:t>
            </a:r>
            <a:r>
              <a:rPr lang="en-US" sz="3200" dirty="0">
                <a:solidFill>
                  <a:srgbClr val="FF0000"/>
                </a:solidFill>
              </a:rPr>
              <a:t>never</a:t>
            </a:r>
            <a:r>
              <a:rPr lang="en-US" sz="3200" dirty="0"/>
              <a:t> go bowling.</a:t>
            </a:r>
          </a:p>
        </p:txBody>
      </p:sp>
    </p:spTree>
    <p:extLst>
      <p:ext uri="{BB962C8B-B14F-4D97-AF65-F5344CB8AC3E}">
        <p14:creationId xmlns:p14="http://schemas.microsoft.com/office/powerpoint/2010/main" val="232019631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995</Words>
  <Application>Microsoft Office PowerPoint</Application>
  <PresentationFormat>Widescreen</PresentationFormat>
  <Paragraphs>174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Trinh Le</dc:creator>
  <cp:lastModifiedBy>Vũ Trần Gia Bửu</cp:lastModifiedBy>
  <cp:revision>94</cp:revision>
  <dcterms:created xsi:type="dcterms:W3CDTF">2021-09-24T06:18:33Z</dcterms:created>
  <dcterms:modified xsi:type="dcterms:W3CDTF">2023-08-02T08:15:53Z</dcterms:modified>
</cp:coreProperties>
</file>