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23"/>
  </p:notesMasterIdLst>
  <p:sldIdLst>
    <p:sldId id="294" r:id="rId2"/>
    <p:sldId id="275" r:id="rId3"/>
    <p:sldId id="301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270" r:id="rId12"/>
    <p:sldId id="278" r:id="rId13"/>
    <p:sldId id="276" r:id="rId14"/>
    <p:sldId id="279" r:id="rId15"/>
    <p:sldId id="372" r:id="rId16"/>
    <p:sldId id="291" r:id="rId17"/>
    <p:sldId id="292" r:id="rId18"/>
    <p:sldId id="281" r:id="rId19"/>
    <p:sldId id="293" r:id="rId20"/>
    <p:sldId id="326" r:id="rId21"/>
    <p:sldId id="28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707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2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32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4923B0-2D98-4F10-B2F7-623756F65589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0EA34-30FB-4792-A51A-D13FABE00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402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2" y="1930595"/>
            <a:ext cx="852023" cy="852023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2" y="1930595"/>
            <a:ext cx="852023" cy="852023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5BF17BB-90D7-48D1-A408-C4A17A18C95C}"/>
              </a:ext>
            </a:extLst>
          </p:cNvPr>
          <p:cNvSpPr/>
          <p:nvPr userDrawn="1"/>
        </p:nvSpPr>
        <p:spPr>
          <a:xfrm>
            <a:off x="11139856" y="1"/>
            <a:ext cx="1153593" cy="1406769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600067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2" y="20644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250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2" y="2004"/>
            <a:ext cx="12165839" cy="685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2030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2" y="2005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preserve="1" userDrawn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11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-165100" y="-68826"/>
            <a:ext cx="12513464" cy="7000539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0C92834-F07F-4579-8623-1CF3469E4D08}"/>
              </a:ext>
            </a:extLst>
          </p:cNvPr>
          <p:cNvSpPr/>
          <p:nvPr userDrawn="1"/>
        </p:nvSpPr>
        <p:spPr>
          <a:xfrm>
            <a:off x="10917877" y="18627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507523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2" y="1930595"/>
            <a:ext cx="852023" cy="852023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13" tIns="45695" rIns="91413" bIns="4569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94BE59B-8762-4673-A68F-7BB4BC8F730A}"/>
              </a:ext>
            </a:extLst>
          </p:cNvPr>
          <p:cNvSpPr/>
          <p:nvPr userDrawn="1"/>
        </p:nvSpPr>
        <p:spPr>
          <a:xfrm>
            <a:off x="11134893" y="136525"/>
            <a:ext cx="1153593" cy="1406769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922847136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564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7" Type="http://schemas.openxmlformats.org/officeDocument/2006/relationships/image" Target="../media/image22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6" Type="http://schemas.openxmlformats.org/officeDocument/2006/relationships/slide" Target="slide13.xml"/><Relationship Id="rId5" Type="http://schemas.openxmlformats.org/officeDocument/2006/relationships/image" Target="../media/image21.gif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slide" Target="slide8.xml"/><Relationship Id="rId7" Type="http://schemas.openxmlformats.org/officeDocument/2006/relationships/slide" Target="slide7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gif"/><Relationship Id="rId11" Type="http://schemas.openxmlformats.org/officeDocument/2006/relationships/slide" Target="slide10.xml"/><Relationship Id="rId5" Type="http://schemas.openxmlformats.org/officeDocument/2006/relationships/slide" Target="slide6.xml"/><Relationship Id="rId10" Type="http://schemas.openxmlformats.org/officeDocument/2006/relationships/image" Target="../media/image14.gif"/><Relationship Id="rId4" Type="http://schemas.openxmlformats.org/officeDocument/2006/relationships/image" Target="../media/image11.gif"/><Relationship Id="rId9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477078" y="1658361"/>
            <a:ext cx="1113182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64">
              <a:spcAft>
                <a:spcPts val="600"/>
              </a:spcAft>
              <a:defRPr/>
            </a:pPr>
            <a:r>
              <a:rPr lang="en-US" sz="54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10</a:t>
            </a:r>
            <a:endParaRPr 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  <a:p>
            <a:pPr algn="ctr" defTabSz="914264">
              <a:spcAft>
                <a:spcPts val="600"/>
              </a:spcAft>
              <a:defRPr/>
            </a:pPr>
            <a:r>
              <a:rPr lang="en-US" sz="6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 viết: Chữ </a:t>
            </a:r>
            <a:r>
              <a:rPr lang="en-US" sz="60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hoa</a:t>
            </a:r>
            <a:r>
              <a:rPr lang="en-US" sz="6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H</a:t>
            </a:r>
            <a:endParaRPr 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9481631" y="1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11063525" y="579196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ình ảnh 7">
            <a:extLst>
              <a:ext uri="{FF2B5EF4-FFF2-40B4-BE49-F238E27FC236}">
                <a16:creationId xmlns:a16="http://schemas.microsoft.com/office/drawing/2014/main" id="{69466908-3545-4421-B890-7DCC1DBD1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6098"/>
            <a:ext cx="12191999" cy="6421902"/>
          </a:xfrm>
          <a:prstGeom prst="rect">
            <a:avLst/>
          </a:prstGeom>
        </p:spPr>
      </p:pic>
      <p:sp>
        <p:nvSpPr>
          <p:cNvPr id="4" name="WordArt 6">
            <a:extLst>
              <a:ext uri="{FF2B5EF4-FFF2-40B4-BE49-F238E27FC236}">
                <a16:creationId xmlns:a16="http://schemas.microsoft.com/office/drawing/2014/main" id="{93BA7411-58B4-49C5-AA4E-33A90DDE866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76600" y="762000"/>
            <a:ext cx="57150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40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6D5CE0AD-4D52-4C1B-B500-01000787B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3878263"/>
            <a:ext cx="4402138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loud Callout 3">
            <a:extLst>
              <a:ext uri="{FF2B5EF4-FFF2-40B4-BE49-F238E27FC236}">
                <a16:creationId xmlns:a16="http://schemas.microsoft.com/office/drawing/2014/main" id="{DA48120A-ADFE-47B1-9443-D44CCFE81652}"/>
              </a:ext>
            </a:extLst>
          </p:cNvPr>
          <p:cNvSpPr/>
          <p:nvPr/>
        </p:nvSpPr>
        <p:spPr>
          <a:xfrm>
            <a:off x="3133727" y="436098"/>
            <a:ext cx="4402137" cy="3137367"/>
          </a:xfrm>
          <a:prstGeom prst="cloudCallout">
            <a:avLst>
              <a:gd name="adj1" fmla="val -14066"/>
              <a:gd name="adj2" fmla="val 700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C</a:t>
            </a:r>
            <a:r>
              <a:rPr lang="vi-VN" sz="2800" dirty="0">
                <a:solidFill>
                  <a:schemeClr val="accent2">
                    <a:lumMod val="50000"/>
                  </a:schemeClr>
                </a:solidFill>
              </a:rPr>
              <a:t>ảm ơn bạn vì đã giúp chúng mình. Tặng bạn viên ngọc trai tuyệt đẹp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này</a:t>
            </a:r>
            <a:endParaRPr lang="en-US" sz="2800" dirty="0"/>
          </a:p>
          <a:p>
            <a:pPr algn="ctr">
              <a:defRPr/>
            </a:pPr>
            <a:endParaRPr lang="en-US" sz="2400" dirty="0"/>
          </a:p>
        </p:txBody>
      </p:sp>
      <p:pic>
        <p:nvPicPr>
          <p:cNvPr id="9" name="Picture 14">
            <a:hlinkClick r:id="rId4" action="ppaction://hlinksldjump"/>
            <a:extLst>
              <a:ext uri="{FF2B5EF4-FFF2-40B4-BE49-F238E27FC236}">
                <a16:creationId xmlns:a16="http://schemas.microsoft.com/office/drawing/2014/main" id="{38CA1BA0-9F70-4AF5-AFF9-C95682A54D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76" y="5743575"/>
            <a:ext cx="17145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>
            <a:hlinkClick r:id="rId6" action="ppaction://hlinksldjump"/>
            <a:extLst>
              <a:ext uri="{FF2B5EF4-FFF2-40B4-BE49-F238E27FC236}">
                <a16:creationId xmlns:a16="http://schemas.microsoft.com/office/drawing/2014/main" id="{81332B50-DF95-43D1-8652-B7305665BB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0" y="1779588"/>
            <a:ext cx="158115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848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020478-6E10-4638-9C4E-3FC8AE4A79A0}"/>
              </a:ext>
            </a:extLst>
          </p:cNvPr>
          <p:cNvSpPr txBox="1"/>
          <p:nvPr/>
        </p:nvSpPr>
        <p:spPr>
          <a:xfrm>
            <a:off x="4093972" y="605715"/>
            <a:ext cx="35035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</a:rPr>
              <a:t>Chữ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</a:rPr>
              <a:t> </a:t>
            </a:r>
            <a:r>
              <a:rPr kumimoji="0" lang="en-US" sz="4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</a:rPr>
              <a:t>hoa</a:t>
            </a: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</a:rPr>
              <a:t> </a:t>
            </a:r>
            <a:r>
              <a:rPr lang="en-US" sz="4800" b="1" noProof="0">
                <a:solidFill>
                  <a:srgbClr val="FF0000"/>
                </a:solidFill>
                <a:latin typeface="HP001 4 hàng" panose="020B0603050302020204" pitchFamily="34" charset="0"/>
              </a:rPr>
              <a:t>H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18" name="Text Box 9">
            <a:extLst>
              <a:ext uri="{FF2B5EF4-FFF2-40B4-BE49-F238E27FC236}">
                <a16:creationId xmlns:a16="http://schemas.microsoft.com/office/drawing/2014/main" id="{82D14F4D-ECA6-48FA-86EF-3B71DA06F5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999" y="1797318"/>
            <a:ext cx="4165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en-US" sz="28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Chọn</a:t>
            </a:r>
            <a:r>
              <a:rPr lang="en-US" sz="28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ý </a:t>
            </a:r>
            <a:r>
              <a:rPr lang="en-US" sz="28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đúng</a:t>
            </a:r>
            <a:r>
              <a:rPr lang="en-US" sz="28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2800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nhất</a:t>
            </a:r>
            <a:r>
              <a:rPr lang="en-US" sz="28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</p:txBody>
      </p:sp>
      <p:pic>
        <p:nvPicPr>
          <p:cNvPr id="19" name="Picture 10" descr="hoa0001">
            <a:extLst>
              <a:ext uri="{FF2B5EF4-FFF2-40B4-BE49-F238E27FC236}">
                <a16:creationId xmlns:a16="http://schemas.microsoft.com/office/drawing/2014/main" id="{7C6F147B-9CCB-4243-9C76-89EC9C71E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4" r="25812" b="55757"/>
          <a:stretch>
            <a:fillRect/>
          </a:stretch>
        </p:blipFill>
        <p:spPr bwMode="auto">
          <a:xfrm rot="9199349">
            <a:off x="1041400" y="5219700"/>
            <a:ext cx="1092200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hoa0001">
            <a:extLst>
              <a:ext uri="{FF2B5EF4-FFF2-40B4-BE49-F238E27FC236}">
                <a16:creationId xmlns:a16="http://schemas.microsoft.com/office/drawing/2014/main" id="{6C17E7A3-2689-42E7-B2E1-FFB8F83C1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97" t="42612" b="10580"/>
          <a:stretch>
            <a:fillRect/>
          </a:stretch>
        </p:blipFill>
        <p:spPr bwMode="auto">
          <a:xfrm rot="8527350">
            <a:off x="2501901" y="5221288"/>
            <a:ext cx="1039284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 descr="hoa0001">
            <a:extLst>
              <a:ext uri="{FF2B5EF4-FFF2-40B4-BE49-F238E27FC236}">
                <a16:creationId xmlns:a16="http://schemas.microsoft.com/office/drawing/2014/main" id="{94236872-C037-4D9D-AFD1-BAD83A673C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10" t="58333" r="52632"/>
          <a:stretch>
            <a:fillRect/>
          </a:stretch>
        </p:blipFill>
        <p:spPr bwMode="auto">
          <a:xfrm rot="-6827561">
            <a:off x="3933561" y="5069152"/>
            <a:ext cx="855662" cy="1128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14">
            <a:extLst>
              <a:ext uri="{FF2B5EF4-FFF2-40B4-BE49-F238E27FC236}">
                <a16:creationId xmlns:a16="http://schemas.microsoft.com/office/drawing/2014/main" id="{6ADF3D78-F4D5-4701-8139-6253EDC03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114" y="2649678"/>
            <a:ext cx="5908885" cy="459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3600">
                <a:solidFill>
                  <a:schemeClr val="tx2"/>
                </a:solidFill>
                <a:latin typeface=".VnTime" pitchFamily="34" charset="0"/>
              </a:defRPr>
            </a:lvl1pPr>
            <a:lvl2pPr marL="742950" indent="-285750">
              <a:defRPr sz="3600">
                <a:solidFill>
                  <a:schemeClr val="tx2"/>
                </a:solidFill>
                <a:latin typeface=".VnTime" pitchFamily="34" charset="0"/>
              </a:defRPr>
            </a:lvl2pPr>
            <a:lvl3pPr marL="11430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3pPr>
            <a:lvl4pPr marL="16002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4pPr>
            <a:lvl5pPr marL="20574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9pPr>
          </a:lstStyle>
          <a:p>
            <a:pPr algn="just">
              <a:lnSpc>
                <a:spcPct val="55000"/>
              </a:lnSpc>
              <a:spcBef>
                <a:spcPct val="50000"/>
              </a:spcBef>
            </a:pPr>
            <a:r>
              <a:rPr lang="en-US" sz="2800" dirty="0">
                <a:solidFill>
                  <a:srgbClr val="0000FF"/>
                </a:solidFill>
                <a:latin typeface="+mj-lt"/>
              </a:rPr>
              <a:t>  </a:t>
            </a:r>
            <a:r>
              <a:rPr lang="en-US" sz="2800" err="1">
                <a:solidFill>
                  <a:srgbClr val="0000FF"/>
                </a:solidFill>
                <a:latin typeface="+mj-lt"/>
              </a:rPr>
              <a:t>Chữ</a:t>
            </a:r>
            <a:r>
              <a:rPr lang="en-US" sz="2800">
                <a:solidFill>
                  <a:srgbClr val="0000FF"/>
                </a:solidFill>
                <a:latin typeface="+mj-lt"/>
              </a:rPr>
              <a:t> </a:t>
            </a:r>
            <a:r>
              <a:rPr lang="en-US" sz="2800">
                <a:solidFill>
                  <a:srgbClr val="FF0000"/>
                </a:solidFill>
                <a:latin typeface="HP001 4 hàng" panose="020B0603050302020204" pitchFamily="34" charset="0"/>
              </a:rPr>
              <a:t>H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+mj-lt"/>
              </a:rPr>
              <a:t>cỡ</a:t>
            </a:r>
            <a:r>
              <a:rPr lang="en-US" sz="2800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+mj-lt"/>
              </a:rPr>
              <a:t>vừa</a:t>
            </a:r>
            <a:r>
              <a:rPr lang="en-US" dirty="0">
                <a:solidFill>
                  <a:srgbClr val="44546A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+mj-lt"/>
              </a:rPr>
              <a:t>cao</a:t>
            </a:r>
            <a:r>
              <a:rPr lang="en-US" sz="2800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+mj-lt"/>
              </a:rPr>
              <a:t>mấy</a:t>
            </a:r>
            <a:r>
              <a:rPr lang="en-US" sz="2800" dirty="0">
                <a:solidFill>
                  <a:srgbClr val="0000FF"/>
                </a:solidFill>
                <a:latin typeface="+mj-lt"/>
              </a:rPr>
              <a:t> ô li ?</a:t>
            </a:r>
          </a:p>
        </p:txBody>
      </p:sp>
      <p:sp>
        <p:nvSpPr>
          <p:cNvPr id="23" name="Text Box 17">
            <a:extLst>
              <a:ext uri="{FF2B5EF4-FFF2-40B4-BE49-F238E27FC236}">
                <a16:creationId xmlns:a16="http://schemas.microsoft.com/office/drawing/2014/main" id="{AEE37DDA-4591-4C16-87A0-668E4E898E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3226" y="3694604"/>
            <a:ext cx="216759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3600">
                <a:solidFill>
                  <a:schemeClr val="tx2"/>
                </a:solidFill>
                <a:latin typeface=".VnTime" pitchFamily="34" charset="0"/>
              </a:defRPr>
            </a:lvl1pPr>
            <a:lvl2pPr marL="742950" indent="-285750">
              <a:defRPr sz="3600">
                <a:solidFill>
                  <a:schemeClr val="tx2"/>
                </a:solidFill>
                <a:latin typeface=".VnTime" pitchFamily="34" charset="0"/>
              </a:defRPr>
            </a:lvl2pPr>
            <a:lvl3pPr marL="11430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3pPr>
            <a:lvl4pPr marL="16002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4pPr>
            <a:lvl5pPr marL="20574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latin typeface="+mj-lt"/>
              </a:rPr>
              <a:t>b) 4 </a:t>
            </a:r>
            <a:r>
              <a:rPr lang="en-US" sz="2800" dirty="0">
                <a:solidFill>
                  <a:srgbClr val="0000FF"/>
                </a:solidFill>
                <a:latin typeface="+mj-lt"/>
              </a:rPr>
              <a:t>ô li</a:t>
            </a:r>
          </a:p>
        </p:txBody>
      </p:sp>
      <p:sp>
        <p:nvSpPr>
          <p:cNvPr id="24" name="Text Box 19">
            <a:extLst>
              <a:ext uri="{FF2B5EF4-FFF2-40B4-BE49-F238E27FC236}">
                <a16:creationId xmlns:a16="http://schemas.microsoft.com/office/drawing/2014/main" id="{34F7F29F-52DC-48A8-BDF1-6F5D90AB2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3226" y="4368958"/>
            <a:ext cx="191981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3600">
                <a:solidFill>
                  <a:schemeClr val="tx2"/>
                </a:solidFill>
                <a:latin typeface=".VnTime" pitchFamily="34" charset="0"/>
              </a:defRPr>
            </a:lvl1pPr>
            <a:lvl2pPr marL="742950" indent="-285750">
              <a:defRPr sz="3600">
                <a:solidFill>
                  <a:schemeClr val="tx2"/>
                </a:solidFill>
                <a:latin typeface=".VnTime" pitchFamily="34" charset="0"/>
              </a:defRPr>
            </a:lvl2pPr>
            <a:lvl3pPr marL="11430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3pPr>
            <a:lvl4pPr marL="16002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4pPr>
            <a:lvl5pPr marL="20574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sz="2800" dirty="0">
                <a:solidFill>
                  <a:srgbClr val="0000FF"/>
                </a:solidFill>
                <a:latin typeface="+mj-lt"/>
              </a:rPr>
              <a:t>c</a:t>
            </a:r>
            <a:r>
              <a:rPr lang="en-US" sz="2800">
                <a:solidFill>
                  <a:srgbClr val="0000FF"/>
                </a:solidFill>
                <a:latin typeface="+mj-lt"/>
              </a:rPr>
              <a:t>) 6 </a:t>
            </a:r>
            <a:r>
              <a:rPr lang="en-US" sz="2800" dirty="0">
                <a:solidFill>
                  <a:srgbClr val="0000FF"/>
                </a:solidFill>
                <a:latin typeface="+mj-lt"/>
              </a:rPr>
              <a:t>ô li</a:t>
            </a:r>
          </a:p>
        </p:txBody>
      </p:sp>
      <p:sp>
        <p:nvSpPr>
          <p:cNvPr id="25" name="Text Box 16">
            <a:extLst>
              <a:ext uri="{FF2B5EF4-FFF2-40B4-BE49-F238E27FC236}">
                <a16:creationId xmlns:a16="http://schemas.microsoft.com/office/drawing/2014/main" id="{828127B2-B65C-4B62-8BA8-924DF3103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114" y="3046710"/>
            <a:ext cx="287866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sz="3600">
                <a:solidFill>
                  <a:schemeClr val="tx2"/>
                </a:solidFill>
                <a:latin typeface=".VnTime" pitchFamily="34" charset="0"/>
              </a:defRPr>
            </a:lvl1pPr>
            <a:lvl2pPr marL="742950" indent="-285750">
              <a:defRPr sz="3600">
                <a:solidFill>
                  <a:schemeClr val="tx2"/>
                </a:solidFill>
                <a:latin typeface=".VnTime" pitchFamily="34" charset="0"/>
              </a:defRPr>
            </a:lvl2pPr>
            <a:lvl3pPr marL="11430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3pPr>
            <a:lvl4pPr marL="16002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4pPr>
            <a:lvl5pPr marL="2057400" indent="-228600">
              <a:defRPr sz="3600">
                <a:solidFill>
                  <a:schemeClr val="tx2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.VnTime" pitchFamily="34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latin typeface="+mj-lt"/>
              </a:rPr>
              <a:t>a) 5 </a:t>
            </a:r>
            <a:r>
              <a:rPr lang="en-US" sz="2800" dirty="0">
                <a:solidFill>
                  <a:srgbClr val="0000FF"/>
                </a:solidFill>
                <a:latin typeface="+mj-lt"/>
              </a:rPr>
              <a:t>ô </a:t>
            </a:r>
            <a:r>
              <a:rPr lang="en-US" sz="2800">
                <a:solidFill>
                  <a:srgbClr val="0000FF"/>
                </a:solidFill>
                <a:latin typeface="+mj-lt"/>
              </a:rPr>
              <a:t>li </a:t>
            </a:r>
            <a:endParaRPr lang="en-US" sz="2800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6" name="Oval 9">
            <a:extLst>
              <a:ext uri="{FF2B5EF4-FFF2-40B4-BE49-F238E27FC236}">
                <a16:creationId xmlns:a16="http://schemas.microsoft.com/office/drawing/2014/main" id="{A690D4EA-F7CA-4853-B87A-061E9C2C8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1366" y="3043910"/>
            <a:ext cx="4572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defRPr/>
            </a:pPr>
            <a:r>
              <a:rPr lang="en-US" sz="28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a)</a:t>
            </a:r>
            <a:endParaRPr lang="en-US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028" y="1450002"/>
            <a:ext cx="5686425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80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6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22" grpId="0"/>
      <p:bldP spid="23" grpId="0"/>
      <p:bldP spid="24" grpId="0"/>
      <p:bldP spid="25" grpId="0" build="allAtOnce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oa0001">
            <a:extLst>
              <a:ext uri="{FF2B5EF4-FFF2-40B4-BE49-F238E27FC236}">
                <a16:creationId xmlns:a16="http://schemas.microsoft.com/office/drawing/2014/main" id="{D3547DD3-845A-43F5-9FD8-69F4BCB4AB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4" r="25812" b="55757"/>
          <a:stretch>
            <a:fillRect/>
          </a:stretch>
        </p:blipFill>
        <p:spPr bwMode="auto">
          <a:xfrm rot="9199349">
            <a:off x="2148681" y="5295594"/>
            <a:ext cx="819150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hoa0001">
            <a:extLst>
              <a:ext uri="{FF2B5EF4-FFF2-40B4-BE49-F238E27FC236}">
                <a16:creationId xmlns:a16="http://schemas.microsoft.com/office/drawing/2014/main" id="{96123B3F-0495-4CE8-B062-44B5C72B8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97" t="42612" b="10580"/>
          <a:stretch>
            <a:fillRect/>
          </a:stretch>
        </p:blipFill>
        <p:spPr bwMode="auto">
          <a:xfrm rot="8527350">
            <a:off x="3244056" y="5297182"/>
            <a:ext cx="779463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hoa0001">
            <a:extLst>
              <a:ext uri="{FF2B5EF4-FFF2-40B4-BE49-F238E27FC236}">
                <a16:creationId xmlns:a16="http://schemas.microsoft.com/office/drawing/2014/main" id="{4141E748-47D2-4B37-ADED-44DF6500F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10" t="58333" r="52632"/>
          <a:stretch>
            <a:fillRect/>
          </a:stretch>
        </p:blipFill>
        <p:spPr bwMode="auto">
          <a:xfrm rot="14772439">
            <a:off x="4210844" y="5286069"/>
            <a:ext cx="855662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D4309FB4-2615-4A31-A2AE-B9C1C94E9E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700" y="1604590"/>
            <a:ext cx="6922984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9pPr>
          </a:lstStyle>
          <a:p>
            <a:pPr algn="just" eaLnBrk="1" hangingPunct="1">
              <a:lnSpc>
                <a:spcPct val="55000"/>
              </a:lnSpc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</a:t>
            </a:r>
            <a:r>
              <a:rPr lang="en-US" sz="320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Chữ</a:t>
            </a:r>
            <a:r>
              <a:rPr lang="en-US" sz="32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P001 4 hàng" panose="020B0603050302020204" pitchFamily="34" charset="0"/>
              </a:rPr>
              <a:t>H</a:t>
            </a:r>
            <a:r>
              <a:rPr lang="en-US" sz="32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cỡ</a:t>
            </a:r>
            <a:r>
              <a:rPr 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sz="3200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nhỏ</a:t>
            </a: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sz="3200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cao</a:t>
            </a:r>
            <a:r>
              <a:rPr 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en-US" sz="3200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mấy</a:t>
            </a:r>
            <a:r>
              <a:rPr 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ô li ?</a:t>
            </a:r>
            <a:endParaRPr lang="en-US" sz="28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9" name="Text Box 17">
            <a:extLst>
              <a:ext uri="{FF2B5EF4-FFF2-40B4-BE49-F238E27FC236}">
                <a16:creationId xmlns:a16="http://schemas.microsoft.com/office/drawing/2014/main" id="{7B38D298-9C97-4567-AEE9-7785512FA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7547" y="3870311"/>
            <a:ext cx="28163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c)  2,5 ô li</a:t>
            </a:r>
            <a:endParaRPr lang="en-US" sz="28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10" name="Text Box 18">
            <a:extLst>
              <a:ext uri="{FF2B5EF4-FFF2-40B4-BE49-F238E27FC236}">
                <a16:creationId xmlns:a16="http://schemas.microsoft.com/office/drawing/2014/main" id="{3CCBB406-31B1-44AF-977B-2E057BAADC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0386" y="3168664"/>
            <a:ext cx="1600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b) 3 ô li</a:t>
            </a:r>
          </a:p>
        </p:txBody>
      </p:sp>
      <p:sp>
        <p:nvSpPr>
          <p:cNvPr id="11" name="Text Box 19">
            <a:extLst>
              <a:ext uri="{FF2B5EF4-FFF2-40B4-BE49-F238E27FC236}">
                <a16:creationId xmlns:a16="http://schemas.microsoft.com/office/drawing/2014/main" id="{3B6148A5-9967-41A7-AC12-A9D35E1154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8878" y="2327319"/>
            <a:ext cx="16092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vi-V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kern="1200">
                <a:solidFill>
                  <a:schemeClr val="tx2"/>
                </a:solidFill>
                <a:latin typeface=".VnTime" pitchFamily="34" charset="0"/>
                <a:ea typeface="+mn-ea"/>
                <a:cs typeface="+mn-cs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a) 4 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ô li</a:t>
            </a:r>
          </a:p>
        </p:txBody>
      </p:sp>
      <p:sp>
        <p:nvSpPr>
          <p:cNvPr id="13" name="AutoShape 2" descr="Bản mềm bộ mẫu chữ cao 2,5 ô ly dành cho học sinh tiểu học">
            <a:extLst>
              <a:ext uri="{FF2B5EF4-FFF2-40B4-BE49-F238E27FC236}">
                <a16:creationId xmlns:a16="http://schemas.microsoft.com/office/drawing/2014/main" id="{FE1EBBA6-640A-41B2-83AA-F443CFB9FDD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Oval 9">
            <a:extLst>
              <a:ext uri="{FF2B5EF4-FFF2-40B4-BE49-F238E27FC236}">
                <a16:creationId xmlns:a16="http://schemas.microsoft.com/office/drawing/2014/main" id="{28ED7784-220B-425A-A328-622C23AAA6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4548" y="3944007"/>
            <a:ext cx="457200" cy="45962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spcBef>
                <a:spcPct val="20000"/>
              </a:spcBef>
              <a:defRPr/>
            </a:pPr>
            <a:r>
              <a:rPr lang="en-US" sz="28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c)</a:t>
            </a:r>
            <a:endParaRPr lang="en-US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AutoShape 2" descr="Chữ mẫu cỡ nhỏ viết ho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992" y="2452688"/>
            <a:ext cx="4035552" cy="2936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876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0F2F0BC-D0B5-4F59-A347-EC4969A07A4C}"/>
              </a:ext>
            </a:extLst>
          </p:cNvPr>
          <p:cNvSpPr txBox="1"/>
          <p:nvPr/>
        </p:nvSpPr>
        <p:spPr>
          <a:xfrm>
            <a:off x="658092" y="2481664"/>
            <a:ext cx="437803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+mj-lt"/>
                <a:cs typeface="Times New Roman" panose="02020603050405020304" pitchFamily="18" charset="0"/>
              </a:rPr>
              <a:t>Chữ hoa H gồm 3 nét.</a:t>
            </a:r>
          </a:p>
          <a:p>
            <a:endParaRPr lang="en-US"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98A532-1B0E-480A-8EE8-7B09BA6C6217}"/>
              </a:ext>
            </a:extLst>
          </p:cNvPr>
          <p:cNvSpPr txBox="1"/>
          <p:nvPr/>
        </p:nvSpPr>
        <p:spPr>
          <a:xfrm>
            <a:off x="172278" y="4033012"/>
            <a:ext cx="662222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+mj-lt"/>
              </a:rPr>
              <a:t> </a:t>
            </a:r>
            <a:r>
              <a:rPr lang="vi-VN" sz="2800">
                <a:latin typeface="+mj-lt"/>
                <a:cs typeface="Times New Roman" panose="02020603050405020304" pitchFamily="18" charset="0"/>
              </a:rPr>
              <a:t>Nét </a:t>
            </a:r>
            <a:r>
              <a:rPr lang="vi-VN" sz="2800" dirty="0">
                <a:latin typeface="+mj-lt"/>
                <a:cs typeface="Times New Roman" panose="02020603050405020304" pitchFamily="18" charset="0"/>
              </a:rPr>
              <a:t>1</a:t>
            </a:r>
            <a:r>
              <a:rPr lang="en-US" sz="2800">
                <a:latin typeface="+mj-lt"/>
                <a:cs typeface="Times New Roman" panose="02020603050405020304" pitchFamily="18" charset="0"/>
              </a:rPr>
              <a:t>:</a:t>
            </a:r>
            <a:r>
              <a:rPr lang="vi-VN" sz="280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>
                <a:latin typeface="+mj-lt"/>
                <a:cs typeface="Times New Roman" panose="02020603050405020304" pitchFamily="18" charset="0"/>
              </a:rPr>
              <a:t>K</a:t>
            </a:r>
            <a:r>
              <a:rPr lang="vi-VN" sz="2800">
                <a:latin typeface="+mj-lt"/>
                <a:cs typeface="Times New Roman" panose="02020603050405020304" pitchFamily="18" charset="0"/>
              </a:rPr>
              <a:t>ết hợp hai nét cơ bản : cong trái và thẳng ngang(lượn hai đầu).</a:t>
            </a:r>
            <a:endParaRPr lang="vi-VN" sz="2800" dirty="0">
              <a:latin typeface="+mj-lt"/>
              <a:cs typeface="Times New Roman" panose="02020603050405020304" pitchFamily="18" charset="0"/>
            </a:endParaRPr>
          </a:p>
          <a:p>
            <a:r>
              <a:rPr lang="vi-VN" sz="2800">
                <a:cs typeface="Times New Roman" panose="02020603050405020304" pitchFamily="18" charset="0"/>
              </a:rPr>
              <a:t>Nét 2</a:t>
            </a:r>
            <a:r>
              <a:rPr lang="en-US" sz="2800">
                <a:cs typeface="Times New Roman" panose="02020603050405020304" pitchFamily="18" charset="0"/>
              </a:rPr>
              <a:t>:</a:t>
            </a:r>
            <a:r>
              <a:rPr lang="vi-VN" sz="2800">
                <a:cs typeface="Times New Roman" panose="02020603050405020304" pitchFamily="18" charset="0"/>
              </a:rPr>
              <a:t> Kết hợp ba nét cơ bản khuyết ngược, khuyết xuôi, móc phải.</a:t>
            </a:r>
            <a:endParaRPr lang="en-US" sz="2800">
              <a:cs typeface="Times New Roman" panose="02020603050405020304" pitchFamily="18" charset="0"/>
            </a:endParaRPr>
          </a:p>
          <a:p>
            <a:r>
              <a:rPr lang="en-US" sz="2800">
                <a:cs typeface="Times New Roman" panose="02020603050405020304" pitchFamily="18" charset="0"/>
              </a:rPr>
              <a:t>Nét 3 :</a:t>
            </a:r>
            <a:r>
              <a:rPr lang="vi-VN" sz="2800">
                <a:cs typeface="Times New Roman" panose="02020603050405020304" pitchFamily="18" charset="0"/>
              </a:rPr>
              <a:t> Thẳng đứng</a:t>
            </a:r>
            <a:endParaRPr lang="en-US" sz="2800"/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  <p:sp>
        <p:nvSpPr>
          <p:cNvPr id="12" name="Rounded Rectangle 1">
            <a:extLst>
              <a:ext uri="{FF2B5EF4-FFF2-40B4-BE49-F238E27FC236}">
                <a16:creationId xmlns:a16="http://schemas.microsoft.com/office/drawing/2014/main" id="{85828243-D5B9-484E-B41A-23614E626FAE}"/>
              </a:ext>
            </a:extLst>
          </p:cNvPr>
          <p:cNvSpPr/>
          <p:nvPr/>
        </p:nvSpPr>
        <p:spPr>
          <a:xfrm>
            <a:off x="599019" y="1707120"/>
            <a:ext cx="5814481" cy="747550"/>
          </a:xfrm>
          <a:prstGeom prst="roundRect">
            <a:avLst>
              <a:gd name="adj" fmla="val 34880"/>
            </a:avLst>
          </a:prstGeom>
          <a:solidFill>
            <a:srgbClr val="034E6D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>
                <a:latin typeface="+mj-lt"/>
                <a:cs typeface="Times New Roman" panose="02020603050405020304" pitchFamily="18" charset="0"/>
              </a:rPr>
              <a:t>- Chữ hoa H gồm mấy nét?</a:t>
            </a:r>
          </a:p>
        </p:txBody>
      </p:sp>
      <p:sp>
        <p:nvSpPr>
          <p:cNvPr id="13" name="Rounded Rectangle 1">
            <a:extLst>
              <a:ext uri="{FF2B5EF4-FFF2-40B4-BE49-F238E27FC236}">
                <a16:creationId xmlns:a16="http://schemas.microsoft.com/office/drawing/2014/main" id="{67381EAD-92E0-4DF8-899B-FA3C389B37FA}"/>
              </a:ext>
            </a:extLst>
          </p:cNvPr>
          <p:cNvSpPr/>
          <p:nvPr/>
        </p:nvSpPr>
        <p:spPr>
          <a:xfrm>
            <a:off x="555818" y="3119402"/>
            <a:ext cx="4679563" cy="747550"/>
          </a:xfrm>
          <a:prstGeom prst="roundRect">
            <a:avLst>
              <a:gd name="adj" fmla="val 34880"/>
            </a:avLst>
          </a:prstGeom>
          <a:solidFill>
            <a:srgbClr val="034E6D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>
                <a:latin typeface="+mj-lt"/>
                <a:cs typeface="Times New Roman" panose="02020603050405020304" pitchFamily="18" charset="0"/>
              </a:rPr>
              <a:t>- Đó là các nét nào?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BC82ED-84F5-4B37-9C28-03C95621FFF7}"/>
              </a:ext>
            </a:extLst>
          </p:cNvPr>
          <p:cNvSpPr txBox="1"/>
          <p:nvPr/>
        </p:nvSpPr>
        <p:spPr>
          <a:xfrm>
            <a:off x="4228545" y="669138"/>
            <a:ext cx="36045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cs typeface="+mn-cs"/>
              </a:rPr>
              <a:t>Chữ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cs typeface="+mn-cs"/>
              </a:rPr>
              <a:t>hoa</a:t>
            </a: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cs typeface="+mn-cs"/>
              </a:rPr>
              <a:t> H</a:t>
            </a:r>
            <a:endParaRPr lang="en-US" sz="4800" dirty="0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500" y="1500135"/>
            <a:ext cx="5686425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281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E8D7F13-5E7C-499B-BAC2-0309ED064C78}"/>
              </a:ext>
            </a:extLst>
          </p:cNvPr>
          <p:cNvSpPr txBox="1"/>
          <p:nvPr/>
        </p:nvSpPr>
        <p:spPr>
          <a:xfrm>
            <a:off x="131746" y="524001"/>
            <a:ext cx="7502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CÁCH VIẾT CHỮ 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HOA </a:t>
            </a:r>
            <a:r>
              <a:rPr lang="en-US" sz="32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H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: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BECFCC-6284-41FF-B60E-A517DDAD8C97}"/>
              </a:ext>
            </a:extLst>
          </p:cNvPr>
          <p:cNvSpPr txBox="1"/>
          <p:nvPr/>
        </p:nvSpPr>
        <p:spPr>
          <a:xfrm>
            <a:off x="6817360" y="524001"/>
            <a:ext cx="5242894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>
                <a:latin typeface="+mj-lt"/>
                <a:cs typeface="Times New Roman" panose="02020603050405020304" pitchFamily="18" charset="0"/>
              </a:rPr>
              <a:t>- </a:t>
            </a:r>
            <a:r>
              <a:rPr lang="vi-VN" sz="2600">
                <a:latin typeface="+mj-lt"/>
                <a:cs typeface="Times New Roman" panose="02020603050405020304" pitchFamily="18" charset="0"/>
              </a:rPr>
              <a:t>Nét </a:t>
            </a:r>
            <a:r>
              <a:rPr lang="vi-VN" sz="2600" dirty="0">
                <a:latin typeface="+mj-lt"/>
                <a:cs typeface="Times New Roman" panose="02020603050405020304" pitchFamily="18" charset="0"/>
              </a:rPr>
              <a:t>1</a:t>
            </a:r>
            <a:r>
              <a:rPr lang="en-US" sz="2600">
                <a:latin typeface="+mj-lt"/>
                <a:cs typeface="Times New Roman" panose="02020603050405020304" pitchFamily="18" charset="0"/>
              </a:rPr>
              <a:t>:</a:t>
            </a:r>
            <a:r>
              <a:rPr lang="vi-VN" sz="2600">
                <a:latin typeface="+mj-lt"/>
                <a:cs typeface="Times New Roman" panose="02020603050405020304" pitchFamily="18" charset="0"/>
              </a:rPr>
              <a:t> Đặt </a:t>
            </a:r>
            <a:r>
              <a:rPr lang="vi-VN" sz="2600" dirty="0">
                <a:latin typeface="+mj-lt"/>
                <a:cs typeface="Times New Roman" panose="02020603050405020304" pitchFamily="18" charset="0"/>
              </a:rPr>
              <a:t>bút trên </a:t>
            </a:r>
            <a:r>
              <a:rPr lang="vi-VN" sz="2600">
                <a:latin typeface="+mj-lt"/>
                <a:cs typeface="Times New Roman" panose="02020603050405020304" pitchFamily="18" charset="0"/>
              </a:rPr>
              <a:t>đường kẻ</a:t>
            </a:r>
            <a:r>
              <a:rPr lang="en-US" sz="2600">
                <a:latin typeface="+mj-lt"/>
                <a:cs typeface="Times New Roman" panose="02020603050405020304" pitchFamily="18" charset="0"/>
              </a:rPr>
              <a:t> 5, viết nét cong trái rồi lượn ngang, dừng bút trên đường kẻ 6.</a:t>
            </a:r>
          </a:p>
          <a:p>
            <a:pPr algn="just"/>
            <a:r>
              <a:rPr lang="en-US" sz="2600">
                <a:latin typeface="+mj-lt"/>
                <a:cs typeface="Times New Roman" panose="02020603050405020304" pitchFamily="18" charset="0"/>
              </a:rPr>
              <a:t>- Nét 2 : Từ điểm dừng bút của nét 1, chuyển hướng đầu bút lượn xuống để viết nét khuyết ngược rồi nối liền nét khuyết xuôi; đến gần cuối nét khuyết thì viết tiếp nét móc ngược phải; dừng bút ở đường kẻ 2.</a:t>
            </a:r>
            <a:endParaRPr lang="vi-VN" sz="2600"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600">
                <a:latin typeface="+mj-lt"/>
                <a:cs typeface="Times New Roman" panose="02020603050405020304" pitchFamily="18" charset="0"/>
              </a:rPr>
              <a:t>- </a:t>
            </a:r>
            <a:r>
              <a:rPr lang="vi-VN" sz="2600">
                <a:latin typeface="+mj-lt"/>
                <a:cs typeface="Times New Roman" panose="02020603050405020304" pitchFamily="18" charset="0"/>
              </a:rPr>
              <a:t>Nét 3</a:t>
            </a:r>
            <a:r>
              <a:rPr lang="en-US" sz="2600">
                <a:latin typeface="+mj-lt"/>
                <a:cs typeface="Times New Roman" panose="02020603050405020304" pitchFamily="18" charset="0"/>
              </a:rPr>
              <a:t>:  Từ điểm dừng bút của nét 2, lia bút lên viết nét thẳng đứng ( ngắn) cắt giữa đoạn nối hai nét khuyết.</a:t>
            </a:r>
            <a:endParaRPr lang="vi-VN" sz="2600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7" name="Tập viết chữ hoa H Tập viết lớp 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1746" y="1252727"/>
            <a:ext cx="6449568" cy="519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36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oogle Shape;241;p12">
            <a:extLst>
              <a:ext uri="{FF2B5EF4-FFF2-40B4-BE49-F238E27FC236}">
                <a16:creationId xmlns:a16="http://schemas.microsoft.com/office/drawing/2014/main" id="{BC11DE93-5C34-4CA6-B94B-755264B8C74B}"/>
              </a:ext>
            </a:extLst>
          </p:cNvPr>
          <p:cNvGrpSpPr/>
          <p:nvPr/>
        </p:nvGrpSpPr>
        <p:grpSpPr>
          <a:xfrm>
            <a:off x="8274152" y="3594928"/>
            <a:ext cx="3917848" cy="3263072"/>
            <a:chOff x="-591423" y="1707337"/>
            <a:chExt cx="7679682" cy="5787085"/>
          </a:xfrm>
        </p:grpSpPr>
        <p:pic>
          <p:nvPicPr>
            <p:cNvPr id="6" name="Google Shape;242;p12">
              <a:extLst>
                <a:ext uri="{FF2B5EF4-FFF2-40B4-BE49-F238E27FC236}">
                  <a16:creationId xmlns:a16="http://schemas.microsoft.com/office/drawing/2014/main" id="{41B6A757-D6AF-4D79-A281-2D17BBB86AFE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8007" t="35025" r="59440" b="34782"/>
            <a:stretch/>
          </p:blipFill>
          <p:spPr>
            <a:xfrm>
              <a:off x="-591423" y="1707337"/>
              <a:ext cx="4429760" cy="54929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oogle Shape;243;p12">
              <a:extLst>
                <a:ext uri="{FF2B5EF4-FFF2-40B4-BE49-F238E27FC236}">
                  <a16:creationId xmlns:a16="http://schemas.microsoft.com/office/drawing/2014/main" id="{79D26F66-65F3-408F-B908-064B1A9D865C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56471" t="36973" r="10977" b="32834"/>
            <a:stretch/>
          </p:blipFill>
          <p:spPr>
            <a:xfrm>
              <a:off x="2621901" y="2001520"/>
              <a:ext cx="4466358" cy="549290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0C1A0C1B-A001-45D8-A18D-B8DB07045E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81" y="165876"/>
            <a:ext cx="8445898" cy="480323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3216DD-9C52-49C3-8B34-61D2BF26B114}"/>
              </a:ext>
            </a:extLst>
          </p:cNvPr>
          <p:cNvSpPr txBox="1"/>
          <p:nvPr/>
        </p:nvSpPr>
        <p:spPr>
          <a:xfrm>
            <a:off x="560443" y="1782347"/>
            <a:ext cx="792141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b="1" dirty="0">
                <a:solidFill>
                  <a:srgbClr val="FFFF00"/>
                </a:solidFill>
                <a:latin typeface="UTM Avo" panose="02040603050506020204" pitchFamily="18" charset="0"/>
              </a:rPr>
              <a:t>VIẾT BẢNG CON</a:t>
            </a:r>
          </a:p>
        </p:txBody>
      </p:sp>
    </p:spTree>
    <p:extLst>
      <p:ext uri="{BB962C8B-B14F-4D97-AF65-F5344CB8AC3E}">
        <p14:creationId xmlns:p14="http://schemas.microsoft.com/office/powerpoint/2010/main" val="253777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êu đề 1">
            <a:extLst>
              <a:ext uri="{FF2B5EF4-FFF2-40B4-BE49-F238E27FC236}">
                <a16:creationId xmlns:a16="http://schemas.microsoft.com/office/drawing/2014/main" id="{4EBC87FE-FD79-4618-9461-6F07ABB22BD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44093" y="346583"/>
            <a:ext cx="9893300" cy="1325563"/>
          </a:xfrm>
        </p:spPr>
        <p:txBody>
          <a:bodyPr/>
          <a:lstStyle/>
          <a:p>
            <a:r>
              <a:rPr lang="en-US" b="1" dirty="0" err="1">
                <a:solidFill>
                  <a:srgbClr val="FF0000"/>
                </a:solidFill>
                <a:cs typeface="Arial" panose="020B0604020202020204" pitchFamily="34" charset="0"/>
              </a:rPr>
              <a:t>Viết</a:t>
            </a:r>
            <a:r>
              <a:rPr lang="en-US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Arial" panose="020B0604020202020204" pitchFamily="34" charset="0"/>
              </a:rPr>
              <a:t>bảng</a:t>
            </a:r>
            <a:r>
              <a:rPr lang="en-US" b="1" dirty="0">
                <a:solidFill>
                  <a:srgbClr val="FF0000"/>
                </a:solidFill>
                <a:cs typeface="Arial" panose="020B0604020202020204" pitchFamily="34" charset="0"/>
              </a:rPr>
              <a:t> con </a:t>
            </a:r>
            <a:r>
              <a:rPr lang="en-US" b="1" dirty="0" err="1">
                <a:solidFill>
                  <a:srgbClr val="FF0000"/>
                </a:solidFill>
                <a:cs typeface="Arial" panose="020B0604020202020204" pitchFamily="34" charset="0"/>
              </a:rPr>
              <a:t>chữ</a:t>
            </a:r>
            <a:r>
              <a:rPr lang="en-US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0000"/>
                </a:solidFill>
                <a:cs typeface="Arial" panose="020B0604020202020204" pitchFamily="34" charset="0"/>
              </a:rPr>
              <a:t>hoa</a:t>
            </a:r>
            <a:r>
              <a:rPr lang="en-US" b="1">
                <a:solidFill>
                  <a:srgbClr val="FF0000"/>
                </a:solidFill>
                <a:cs typeface="Arial" panose="020B0604020202020204" pitchFamily="34" charset="0"/>
              </a:rPr>
              <a:t> H </a:t>
            </a:r>
            <a:r>
              <a:rPr lang="en-US" b="1" dirty="0" err="1">
                <a:solidFill>
                  <a:srgbClr val="FF0000"/>
                </a:solidFill>
                <a:cs typeface="Arial" panose="020B0604020202020204" pitchFamily="34" charset="0"/>
              </a:rPr>
              <a:t>cỡ</a:t>
            </a:r>
            <a:r>
              <a:rPr lang="en-US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Arial" panose="020B0604020202020204" pitchFamily="34" charset="0"/>
              </a:rPr>
              <a:t>vừa</a:t>
            </a:r>
            <a:endParaRPr lang="en-US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6361E428-6880-447C-B080-76A0B6A71632}"/>
              </a:ext>
            </a:extLst>
          </p:cNvPr>
          <p:cNvSpPr txBox="1"/>
          <p:nvPr/>
        </p:nvSpPr>
        <p:spPr>
          <a:xfrm>
            <a:off x="5049075" y="2640219"/>
            <a:ext cx="298173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0">
                <a:solidFill>
                  <a:schemeClr val="bg1"/>
                </a:solidFill>
                <a:latin typeface="HP001 4 hàng" panose="020B0603050302020204" pitchFamily="34" charset="0"/>
              </a:rPr>
              <a:t>Ơ</a:t>
            </a: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31B6A15A-F260-4D4A-A467-12D2A86359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115" y="1614363"/>
            <a:ext cx="5111770" cy="4234272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179971F8-B432-4E4C-92C9-8CEA2516A497}"/>
              </a:ext>
            </a:extLst>
          </p:cNvPr>
          <p:cNvSpPr txBox="1"/>
          <p:nvPr/>
        </p:nvSpPr>
        <p:spPr>
          <a:xfrm>
            <a:off x="5225770" y="2750993"/>
            <a:ext cx="272994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00" b="1">
                <a:solidFill>
                  <a:schemeClr val="bg1"/>
                </a:solidFill>
                <a:latin typeface="HP001 4 hàng" panose="020B0603050302020204" pitchFamily="34" charset="0"/>
              </a:rPr>
              <a:t>H</a:t>
            </a:r>
            <a:endParaRPr lang="en-US" sz="145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56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êu đề 1">
            <a:extLst>
              <a:ext uri="{FF2B5EF4-FFF2-40B4-BE49-F238E27FC236}">
                <a16:creationId xmlns:a16="http://schemas.microsoft.com/office/drawing/2014/main" id="{BD0256C8-DBC6-4791-B48E-3835CA528F8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787399" y="336550"/>
            <a:ext cx="9642030" cy="1325563"/>
          </a:xfrm>
        </p:spPr>
        <p:txBody>
          <a:bodyPr/>
          <a:lstStyle/>
          <a:p>
            <a:r>
              <a:rPr lang="en-US" b="1" dirty="0" err="1">
                <a:solidFill>
                  <a:srgbClr val="FF0000"/>
                </a:solidFill>
                <a:cs typeface="Arial" panose="020B0604020202020204" pitchFamily="34" charset="0"/>
              </a:rPr>
              <a:t>Viết</a:t>
            </a:r>
            <a:r>
              <a:rPr lang="en-US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Arial" panose="020B0604020202020204" pitchFamily="34" charset="0"/>
              </a:rPr>
              <a:t>bảng</a:t>
            </a:r>
            <a:r>
              <a:rPr lang="en-US" b="1" dirty="0">
                <a:solidFill>
                  <a:srgbClr val="FF0000"/>
                </a:solidFill>
                <a:cs typeface="Arial" panose="020B0604020202020204" pitchFamily="34" charset="0"/>
              </a:rPr>
              <a:t> con </a:t>
            </a:r>
            <a:r>
              <a:rPr lang="en-US" b="1" dirty="0" err="1">
                <a:solidFill>
                  <a:srgbClr val="FF0000"/>
                </a:solidFill>
                <a:cs typeface="Arial" panose="020B0604020202020204" pitchFamily="34" charset="0"/>
              </a:rPr>
              <a:t>chữ</a:t>
            </a:r>
            <a:r>
              <a:rPr lang="en-US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0000"/>
                </a:solidFill>
                <a:cs typeface="Arial" panose="020B0604020202020204" pitchFamily="34" charset="0"/>
              </a:rPr>
              <a:t>hoa</a:t>
            </a:r>
            <a:r>
              <a:rPr lang="en-US" b="1">
                <a:solidFill>
                  <a:srgbClr val="FF0000"/>
                </a:solidFill>
                <a:cs typeface="Arial" panose="020B0604020202020204" pitchFamily="34" charset="0"/>
              </a:rPr>
              <a:t> H </a:t>
            </a:r>
            <a:r>
              <a:rPr lang="en-US" b="1" dirty="0" err="1">
                <a:solidFill>
                  <a:srgbClr val="FF0000"/>
                </a:solidFill>
                <a:cs typeface="Arial" panose="020B0604020202020204" pitchFamily="34" charset="0"/>
              </a:rPr>
              <a:t>cỡ</a:t>
            </a:r>
            <a:r>
              <a:rPr lang="en-US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Arial" panose="020B0604020202020204" pitchFamily="34" charset="0"/>
              </a:rPr>
              <a:t>nhỏ</a:t>
            </a:r>
            <a:endParaRPr lang="en-US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9E62FBEE-EA0C-427A-90CF-BD6B147E06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723" y="1903267"/>
            <a:ext cx="7373379" cy="3743847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1E9FDE4F-371A-4F9C-B4C4-CB5EE2DC7736}"/>
              </a:ext>
            </a:extLst>
          </p:cNvPr>
          <p:cNvSpPr txBox="1"/>
          <p:nvPr/>
        </p:nvSpPr>
        <p:spPr>
          <a:xfrm>
            <a:off x="5117545" y="3212839"/>
            <a:ext cx="298173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0" b="1">
                <a:solidFill>
                  <a:schemeClr val="bg1"/>
                </a:solidFill>
                <a:latin typeface="HP001 4 hàng" panose="020B0603050302020204" pitchFamily="34" charset="0"/>
              </a:rPr>
              <a:t>H</a:t>
            </a:r>
            <a:endParaRPr lang="en-US" sz="110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06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4C63952-B745-4961-B571-F865D1B107CF}"/>
              </a:ext>
            </a:extLst>
          </p:cNvPr>
          <p:cNvSpPr txBox="1"/>
          <p:nvPr/>
        </p:nvSpPr>
        <p:spPr>
          <a:xfrm>
            <a:off x="1453494" y="574488"/>
            <a:ext cx="8894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cs typeface="+mn-cs"/>
              </a:rPr>
              <a:t>Chữ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cs typeface="+mn-cs"/>
              </a:rPr>
              <a:t>hoa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cs typeface="+mn-cs"/>
              </a:rPr>
              <a:t>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cs typeface="+mn-cs"/>
              </a:rPr>
              <a:t>H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P001 4 hàng" panose="020B0603050302020204" pitchFamily="34" charset="0"/>
              <a:cs typeface="+mn-cs"/>
            </a:endParaRPr>
          </a:p>
        </p:txBody>
      </p:sp>
      <p:sp>
        <p:nvSpPr>
          <p:cNvPr id="10" name="Rounded Rectangle 13">
            <a:extLst>
              <a:ext uri="{FF2B5EF4-FFF2-40B4-BE49-F238E27FC236}">
                <a16:creationId xmlns:a16="http://schemas.microsoft.com/office/drawing/2014/main" id="{DA592BCE-374B-4C62-93C3-F3E273CAF377}"/>
              </a:ext>
            </a:extLst>
          </p:cNvPr>
          <p:cNvSpPr/>
          <p:nvPr/>
        </p:nvSpPr>
        <p:spPr>
          <a:xfrm>
            <a:off x="152507" y="904242"/>
            <a:ext cx="3643637" cy="63834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Viết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ứng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dụng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1E9659-F298-426B-94CB-A3634575FF63}"/>
              </a:ext>
            </a:extLst>
          </p:cNvPr>
          <p:cNvSpPr txBox="1"/>
          <p:nvPr/>
        </p:nvSpPr>
        <p:spPr>
          <a:xfrm>
            <a:off x="5900803" y="5009276"/>
            <a:ext cx="4281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400" err="1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sz="240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H, l, </a:t>
            </a:r>
            <a:r>
              <a:rPr lang="en-US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g</a:t>
            </a:r>
            <a:r>
              <a:rPr lang="en-US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  <a:endParaRPr lang="vi-VN" sz="2400" dirty="0">
              <a:solidFill>
                <a:srgbClr val="FF0000"/>
              </a:solidFill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D6586B-4A7A-423E-8B14-2DA1B7EC9154}"/>
              </a:ext>
            </a:extLst>
          </p:cNvPr>
          <p:cNvSpPr txBox="1"/>
          <p:nvPr/>
        </p:nvSpPr>
        <p:spPr>
          <a:xfrm>
            <a:off x="5421531" y="3167432"/>
            <a:ext cx="3050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400" err="1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Chữ</a:t>
            </a:r>
            <a:r>
              <a:rPr lang="en-US" sz="240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H</a:t>
            </a:r>
            <a:endParaRPr lang="vi-VN" sz="2400" dirty="0">
              <a:solidFill>
                <a:srgbClr val="70AD47">
                  <a:lumMod val="75000"/>
                </a:srgbClr>
              </a:solidFill>
              <a:latin typeface="+mj-lt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51A93AB-C464-4C69-A922-67FB2E475127}"/>
              </a:ext>
            </a:extLst>
          </p:cNvPr>
          <p:cNvSpPr txBox="1"/>
          <p:nvPr/>
        </p:nvSpPr>
        <p:spPr>
          <a:xfrm>
            <a:off x="537320" y="4388223"/>
            <a:ext cx="9724710" cy="576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400" dirty="0" err="1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Khoảng</a:t>
            </a:r>
            <a:r>
              <a:rPr lang="en-US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giữa</a:t>
            </a:r>
            <a:r>
              <a:rPr lang="en-US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ghi</a:t>
            </a:r>
            <a:r>
              <a:rPr lang="en-US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tiếng</a:t>
            </a:r>
            <a:r>
              <a:rPr lang="en-US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o.</a:t>
            </a:r>
            <a:endParaRPr lang="vi-VN" sz="2400" dirty="0">
              <a:solidFill>
                <a:srgbClr val="FF0000"/>
              </a:solidFill>
              <a:latin typeface="+mj-lt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517877-C17E-42A2-B7AA-4EDA5977FE38}"/>
              </a:ext>
            </a:extLst>
          </p:cNvPr>
          <p:cNvSpPr txBox="1"/>
          <p:nvPr/>
        </p:nvSpPr>
        <p:spPr>
          <a:xfrm>
            <a:off x="537320" y="3037268"/>
            <a:ext cx="5944165" cy="70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vi-VN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cái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hoa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07DCF9-EFED-4EC8-88BB-8AFA719A2898}"/>
              </a:ext>
            </a:extLst>
          </p:cNvPr>
          <p:cNvSpPr txBox="1"/>
          <p:nvPr/>
        </p:nvSpPr>
        <p:spPr>
          <a:xfrm>
            <a:off x="537320" y="3629215"/>
            <a:ext cx="89876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vi-VN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b.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Khoảng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giữa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ghi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tiếng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?</a:t>
            </a:r>
          </a:p>
          <a:p>
            <a:endParaRPr lang="en-US" sz="1600" dirty="0"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AD1E2B-A988-4566-8EAD-409F43C7072F}"/>
              </a:ext>
            </a:extLst>
          </p:cNvPr>
          <p:cNvSpPr txBox="1"/>
          <p:nvPr/>
        </p:nvSpPr>
        <p:spPr>
          <a:xfrm>
            <a:off x="514863" y="4827795"/>
            <a:ext cx="5944165" cy="71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cái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cao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2.5 ô </a:t>
            </a:r>
            <a:r>
              <a:rPr lang="en-US" sz="240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li ?</a:t>
            </a:r>
            <a:endParaRPr lang="vi-VN" sz="2400" dirty="0">
              <a:solidFill>
                <a:prstClr val="black"/>
              </a:solidFill>
              <a:latin typeface="+mj-lt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6D02CAC-F1AE-4BDF-A664-FDA5E4568B58}"/>
              </a:ext>
            </a:extLst>
          </p:cNvPr>
          <p:cNvSpPr txBox="1"/>
          <p:nvPr/>
        </p:nvSpPr>
        <p:spPr>
          <a:xfrm>
            <a:off x="401333" y="6027003"/>
            <a:ext cx="6216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40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e.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cái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còn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lại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cao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mấy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ô </a:t>
            </a:r>
            <a:r>
              <a:rPr lang="en-US" sz="240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li ?</a:t>
            </a:r>
            <a:endParaRPr lang="vi-VN" sz="2400" dirty="0">
              <a:solidFill>
                <a:prstClr val="black"/>
              </a:solidFill>
              <a:latin typeface="+mj-lt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F85A96-917B-458A-B503-AB2DEAB5C9BB}"/>
              </a:ext>
            </a:extLst>
          </p:cNvPr>
          <p:cNvSpPr txBox="1"/>
          <p:nvPr/>
        </p:nvSpPr>
        <p:spPr>
          <a:xfrm>
            <a:off x="6262892" y="6118928"/>
            <a:ext cx="4281782" cy="576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400" dirty="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1 ô li</a:t>
            </a:r>
            <a:endParaRPr lang="vi-VN" sz="2400" dirty="0">
              <a:solidFill>
                <a:srgbClr val="FF0000"/>
              </a:solidFill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D02CAC-F1AE-4BDF-A664-FDA5E4568B58}"/>
              </a:ext>
            </a:extLst>
          </p:cNvPr>
          <p:cNvSpPr txBox="1"/>
          <p:nvPr/>
        </p:nvSpPr>
        <p:spPr>
          <a:xfrm>
            <a:off x="408843" y="5450820"/>
            <a:ext cx="6216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d</a:t>
            </a:r>
            <a:r>
              <a:rPr lang="en-US" sz="240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. chữ </a:t>
            </a:r>
            <a:r>
              <a:rPr lang="en-US" sz="2400" err="1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cái</a:t>
            </a:r>
            <a:r>
              <a:rPr lang="en-US" sz="240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 nào  cao1,5 </a:t>
            </a:r>
            <a:r>
              <a:rPr lang="en-US" sz="2400" dirty="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ô </a:t>
            </a:r>
            <a:r>
              <a:rPr lang="en-US" sz="2400">
                <a:solidFill>
                  <a:prstClr val="black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</a:rPr>
              <a:t>li ?</a:t>
            </a:r>
            <a:endParaRPr lang="vi-VN" sz="2400" dirty="0">
              <a:solidFill>
                <a:prstClr val="black"/>
              </a:solidFill>
              <a:latin typeface="+mj-lt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DF85A96-917B-458A-B503-AB2DEAB5C9BB}"/>
              </a:ext>
            </a:extLst>
          </p:cNvPr>
          <p:cNvSpPr txBox="1"/>
          <p:nvPr/>
        </p:nvSpPr>
        <p:spPr>
          <a:xfrm>
            <a:off x="5900803" y="5521669"/>
            <a:ext cx="4281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400">
                <a:solidFill>
                  <a:srgbClr val="FF0000"/>
                </a:solidFill>
                <a:latin typeface="+mj-lt"/>
                <a:ea typeface="Arial-Rounded" panose="020B0500000000000000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Chữ t</a:t>
            </a:r>
            <a:endParaRPr lang="vi-VN" sz="2400" dirty="0">
              <a:solidFill>
                <a:srgbClr val="FF0000"/>
              </a:solidFill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017" y="1678484"/>
            <a:ext cx="7194095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37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2356ABCD-B12B-4A3E-97E5-774B1E6D8F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9100"/>
            <a:ext cx="12192000" cy="6438900"/>
          </a:xfrm>
          <a:prstGeom prst="rect">
            <a:avLst/>
          </a:prstGeom>
        </p:spPr>
      </p:pic>
      <p:sp>
        <p:nvSpPr>
          <p:cNvPr id="5" name="Tiêu đề 1">
            <a:extLst>
              <a:ext uri="{FF2B5EF4-FFF2-40B4-BE49-F238E27FC236}">
                <a16:creationId xmlns:a16="http://schemas.microsoft.com/office/drawing/2014/main" id="{BB0743EF-320E-4511-84AA-780474F0D89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71749" y="1144341"/>
            <a:ext cx="3732352" cy="989259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FFFF00"/>
                </a:solidFill>
                <a:latin typeface="HP001 4 hàng" panose="020B0603050302020204" pitchFamily="34" charset="0"/>
              </a:rPr>
              <a:t>Viết</a:t>
            </a:r>
            <a:r>
              <a:rPr lang="en-US" sz="3200" b="1" dirty="0">
                <a:solidFill>
                  <a:srgbClr val="FFFF00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HP001 4 hàng" panose="020B0603050302020204" pitchFamily="34" charset="0"/>
              </a:rPr>
              <a:t>câu</a:t>
            </a:r>
            <a:r>
              <a:rPr lang="en-US" sz="3200" b="1" dirty="0">
                <a:solidFill>
                  <a:srgbClr val="FFFF00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HP001 4 hàng" panose="020B0603050302020204" pitchFamily="34" charset="0"/>
              </a:rPr>
              <a:t>ứng</a:t>
            </a:r>
            <a:r>
              <a:rPr lang="en-US" sz="3200" b="1" dirty="0">
                <a:solidFill>
                  <a:srgbClr val="FFFF00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HP001 4 hàng" panose="020B0603050302020204" pitchFamily="34" charset="0"/>
              </a:rPr>
              <a:t>dụng</a:t>
            </a:r>
            <a:r>
              <a:rPr lang="en-US" sz="3200" b="1" dirty="0">
                <a:solidFill>
                  <a:srgbClr val="FFFF00"/>
                </a:solidFill>
                <a:latin typeface="HP001 4 hàng" panose="020B0603050302020204" pitchFamily="34" charset="0"/>
              </a:rPr>
              <a:t>:</a:t>
            </a: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AB1530D7-8D39-4B0E-987A-AF30C7B50ABB}"/>
              </a:ext>
            </a:extLst>
          </p:cNvPr>
          <p:cNvSpPr txBox="1"/>
          <p:nvPr/>
        </p:nvSpPr>
        <p:spPr>
          <a:xfrm>
            <a:off x="1597229" y="2591853"/>
            <a:ext cx="10154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HP001 4 hàng" panose="020B0603050302020204" pitchFamily="34" charset="0"/>
              </a:rPr>
              <a:t>Học tập tốt, lao động tốt.</a:t>
            </a:r>
            <a:endParaRPr lang="en-US" sz="32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BB53EDA5-B47A-4F58-A8E8-83043EF7B3E3}"/>
              </a:ext>
            </a:extLst>
          </p:cNvPr>
          <p:cNvSpPr txBox="1"/>
          <p:nvPr/>
        </p:nvSpPr>
        <p:spPr>
          <a:xfrm>
            <a:off x="1508330" y="3860589"/>
            <a:ext cx="10154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>
                <a:solidFill>
                  <a:schemeClr val="bg1"/>
                </a:solidFill>
                <a:latin typeface="HP001 4 hàng" panose="020B0603050302020204" pitchFamily="34" charset="0"/>
              </a:rPr>
              <a:t>Học tập tốt, lao động tốt.</a:t>
            </a:r>
            <a:endParaRPr lang="en-US" sz="3200" b="1" i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74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Kết quả hình ảnh cho boneca palito escola | Школьные проекты ...">
            <a:extLst>
              <a:ext uri="{FF2B5EF4-FFF2-40B4-BE49-F238E27FC236}">
                <a16:creationId xmlns:a16="http://schemas.microsoft.com/office/drawing/2014/main" id="{17B2FA60-5046-4758-9A88-802492A486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040" y="713442"/>
            <a:ext cx="10363919" cy="543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F886439-C1C8-439F-9DA4-B12453CE7CF9}"/>
              </a:ext>
            </a:extLst>
          </p:cNvPr>
          <p:cNvSpPr/>
          <p:nvPr/>
        </p:nvSpPr>
        <p:spPr>
          <a:xfrm>
            <a:off x="3013738" y="4003484"/>
            <a:ext cx="7657231" cy="1383299"/>
          </a:xfrm>
          <a:prstGeom prst="rect">
            <a:avLst/>
          </a:prstGeom>
          <a:noFill/>
        </p:spPr>
        <p:txBody>
          <a:bodyPr wrap="square" lIns="40104" tIns="20052" rIns="40104" bIns="20052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726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Times New Roman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48558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E0422F1-F90E-4B3B-8EC7-1663A67D2C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556" y="-368922"/>
            <a:ext cx="7487444" cy="86050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483164-52C7-4691-95F4-4638E2BDF902}"/>
              </a:ext>
            </a:extLst>
          </p:cNvPr>
          <p:cNvSpPr txBox="1"/>
          <p:nvPr/>
        </p:nvSpPr>
        <p:spPr>
          <a:xfrm>
            <a:off x="5160947" y="2468641"/>
            <a:ext cx="42492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</a:rPr>
              <a:t>THỰC HÀNH </a:t>
            </a:r>
          </a:p>
          <a:p>
            <a:pPr algn="ctr"/>
            <a:r>
              <a:rPr lang="en-US" sz="4800" b="1" dirty="0">
                <a:solidFill>
                  <a:schemeClr val="bg1"/>
                </a:solidFill>
              </a:rPr>
              <a:t>VIẾT VỞ</a:t>
            </a:r>
          </a:p>
        </p:txBody>
      </p:sp>
      <p:pic>
        <p:nvPicPr>
          <p:cNvPr id="7" name="55">
            <a:extLst>
              <a:ext uri="{FF2B5EF4-FFF2-40B4-BE49-F238E27FC236}">
                <a16:creationId xmlns:a16="http://schemas.microsoft.com/office/drawing/2014/main" id="{0BC6E11F-564B-4085-ADEF-B1F0E1E433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15" y="1711743"/>
            <a:ext cx="4249241" cy="465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012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5328874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5">
            <a:extLst>
              <a:ext uri="{FF2B5EF4-FFF2-40B4-BE49-F238E27FC236}">
                <a16:creationId xmlns:a16="http://schemas.microsoft.com/office/drawing/2014/main" id="{7FF114DB-2E1D-4C3F-B635-628DD4D44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166"/>
            <a:ext cx="12192000" cy="64078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B72221-AAF0-42E1-B6B8-1494ED6B30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0" t="10101" r="20074" b="50000"/>
          <a:stretch>
            <a:fillRect/>
          </a:stretch>
        </p:blipFill>
        <p:spPr bwMode="auto">
          <a:xfrm>
            <a:off x="3216276" y="692150"/>
            <a:ext cx="561657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585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67911BE3-59C2-484D-9068-D0BEA5217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2030"/>
            <a:ext cx="12192000" cy="643596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8608B5C-1458-4FF8-AA94-971745B83F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114" y="4681644"/>
            <a:ext cx="10774016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800" dirty="0" err="1">
                <a:latin typeface="UTM Avo" panose="02040603050506020204" pitchFamily="18" charset="0"/>
              </a:rPr>
              <a:t>Tên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phù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thủy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độc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ác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đã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bắt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cóc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hết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các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sinh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vật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biển</a:t>
            </a:r>
            <a:r>
              <a:rPr lang="en-US" altLang="en-US" sz="2800" dirty="0">
                <a:latin typeface="UTM Avo" panose="02040603050506020204" pitchFamily="18" charset="0"/>
              </a:rPr>
              <a:t>. </a:t>
            </a:r>
            <a:r>
              <a:rPr lang="en-US" altLang="en-US" sz="2800" dirty="0" err="1">
                <a:latin typeface="UTM Avo" panose="02040603050506020204" pitchFamily="18" charset="0"/>
              </a:rPr>
              <a:t>Các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em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hãy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giúp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các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nàng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tiên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cá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giải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cứu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các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bạn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ấy</a:t>
            </a:r>
            <a:r>
              <a:rPr lang="en-US" altLang="en-US" sz="2800" dirty="0">
                <a:latin typeface="UTM Avo" panose="02040603050506020204" pitchFamily="18" charset="0"/>
              </a:rPr>
              <a:t> </a:t>
            </a:r>
            <a:r>
              <a:rPr lang="en-US" altLang="en-US" sz="2800" dirty="0" err="1">
                <a:latin typeface="UTM Avo" panose="02040603050506020204" pitchFamily="18" charset="0"/>
              </a:rPr>
              <a:t>nhé</a:t>
            </a:r>
            <a:r>
              <a:rPr lang="en-US" altLang="en-US" sz="2800" dirty="0">
                <a:latin typeface="UTM Avo" panose="020406030505060202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686781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Hình ảnh 12">
            <a:extLst>
              <a:ext uri="{FF2B5EF4-FFF2-40B4-BE49-F238E27FC236}">
                <a16:creationId xmlns:a16="http://schemas.microsoft.com/office/drawing/2014/main" id="{8031ACEC-8B13-4AF5-99AD-8F33F92EA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6098"/>
            <a:ext cx="12192000" cy="6421902"/>
          </a:xfrm>
          <a:prstGeom prst="rect">
            <a:avLst/>
          </a:prstGeom>
        </p:spPr>
      </p:pic>
      <p:pic>
        <p:nvPicPr>
          <p:cNvPr id="4" name="Picture 8">
            <a:hlinkClick r:id="rId3" action="ppaction://hlinksldjump"/>
            <a:extLst>
              <a:ext uri="{FF2B5EF4-FFF2-40B4-BE49-F238E27FC236}">
                <a16:creationId xmlns:a16="http://schemas.microsoft.com/office/drawing/2014/main" id="{0C8C4127-3724-4EE3-9CD0-06F7B98A9A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2213" y="1129544"/>
            <a:ext cx="100965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>
            <a:hlinkClick r:id="rId5" action="ppaction://hlinksldjump"/>
            <a:extLst>
              <a:ext uri="{FF2B5EF4-FFF2-40B4-BE49-F238E27FC236}">
                <a16:creationId xmlns:a16="http://schemas.microsoft.com/office/drawing/2014/main" id="{EDA83EDE-A7A9-4AA0-8618-BECA2A1CB2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076" y="965067"/>
            <a:ext cx="1519237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5">
            <a:hlinkClick r:id="rId7" action="ppaction://hlinksldjump"/>
            <a:extLst>
              <a:ext uri="{FF2B5EF4-FFF2-40B4-BE49-F238E27FC236}">
                <a16:creationId xmlns:a16="http://schemas.microsoft.com/office/drawing/2014/main" id="{2CBF87D2-DA66-4CA4-9E31-F0586D736A2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664" y="2254250"/>
            <a:ext cx="14700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6">
            <a:hlinkClick r:id="rId9" action="ppaction://hlinksldjump"/>
            <a:extLst>
              <a:ext uri="{FF2B5EF4-FFF2-40B4-BE49-F238E27FC236}">
                <a16:creationId xmlns:a16="http://schemas.microsoft.com/office/drawing/2014/main" id="{FDBC4E7F-2D04-4824-8852-6536AE8042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2" y="4648200"/>
            <a:ext cx="1817687" cy="138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otched Right Arrow 1">
            <a:hlinkClick r:id="rId11" action="ppaction://hlinksldjump"/>
            <a:extLst>
              <a:ext uri="{FF2B5EF4-FFF2-40B4-BE49-F238E27FC236}">
                <a16:creationId xmlns:a16="http://schemas.microsoft.com/office/drawing/2014/main" id="{014528CF-CA32-4ABA-8F51-3B6632BA8BFC}"/>
              </a:ext>
            </a:extLst>
          </p:cNvPr>
          <p:cNvSpPr/>
          <p:nvPr/>
        </p:nvSpPr>
        <p:spPr>
          <a:xfrm>
            <a:off x="9258301" y="5728456"/>
            <a:ext cx="2933700" cy="1111752"/>
          </a:xfrm>
          <a:prstGeom prst="notched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chemeClr val="tx1"/>
                </a:solidFill>
              </a:rPr>
              <a:t>VỀ NHÀ THÔI</a:t>
            </a:r>
          </a:p>
        </p:txBody>
      </p:sp>
    </p:spTree>
    <p:extLst>
      <p:ext uri="{BB962C8B-B14F-4D97-AF65-F5344CB8AC3E}">
        <p14:creationId xmlns:p14="http://schemas.microsoft.com/office/powerpoint/2010/main" val="273057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Hình ảnh 11">
            <a:extLst>
              <a:ext uri="{FF2B5EF4-FFF2-40B4-BE49-F238E27FC236}">
                <a16:creationId xmlns:a16="http://schemas.microsoft.com/office/drawing/2014/main" id="{21D091EB-4BE6-4C71-A6C1-412853BA5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336"/>
            <a:ext cx="12192000" cy="6443664"/>
          </a:xfrm>
          <a:prstGeom prst="rect">
            <a:avLst/>
          </a:prstGeom>
        </p:spPr>
      </p:pic>
      <p:sp>
        <p:nvSpPr>
          <p:cNvPr id="4" name="Text Box 3">
            <a:extLst>
              <a:ext uri="{FF2B5EF4-FFF2-40B4-BE49-F238E27FC236}">
                <a16:creationId xmlns:a16="http://schemas.microsoft.com/office/drawing/2014/main" id="{3E872EE6-F662-4F73-B75D-B89C40532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282" y="1002293"/>
            <a:ext cx="5036907" cy="558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5" name="AutoShape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E9AC94F-6283-4933-8741-4E5357310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88700" y="5744696"/>
            <a:ext cx="1003300" cy="1113304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" name="Oval 3">
            <a:extLst>
              <a:ext uri="{FF2B5EF4-FFF2-40B4-BE49-F238E27FC236}">
                <a16:creationId xmlns:a16="http://schemas.microsoft.com/office/drawing/2014/main" id="{C4FB9FC5-35ED-4B38-AE5D-00793421FCF2}"/>
              </a:ext>
            </a:extLst>
          </p:cNvPr>
          <p:cNvSpPr/>
          <p:nvPr/>
        </p:nvSpPr>
        <p:spPr>
          <a:xfrm>
            <a:off x="8769438" y="618745"/>
            <a:ext cx="1068301" cy="9957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0">
            <a:extLst>
              <a:ext uri="{FF2B5EF4-FFF2-40B4-BE49-F238E27FC236}">
                <a16:creationId xmlns:a16="http://schemas.microsoft.com/office/drawing/2014/main" id="{B5FF0B73-752E-4953-941B-948C8BA9906C}"/>
              </a:ext>
            </a:extLst>
          </p:cNvPr>
          <p:cNvSpPr/>
          <p:nvPr/>
        </p:nvSpPr>
        <p:spPr>
          <a:xfrm>
            <a:off x="8672787" y="1928646"/>
            <a:ext cx="728387" cy="6240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8" name="Picture 10">
            <a:extLst>
              <a:ext uri="{FF2B5EF4-FFF2-40B4-BE49-F238E27FC236}">
                <a16:creationId xmlns:a16="http://schemas.microsoft.com/office/drawing/2014/main" id="{51237B33-9DF8-4D0D-AC4C-7D55C188AF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868" y="4054581"/>
            <a:ext cx="1408215" cy="203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Callout 8">
            <a:extLst>
              <a:ext uri="{FF2B5EF4-FFF2-40B4-BE49-F238E27FC236}">
                <a16:creationId xmlns:a16="http://schemas.microsoft.com/office/drawing/2014/main" id="{920756CA-EFF3-4591-8938-746E7F02DA1D}"/>
              </a:ext>
            </a:extLst>
          </p:cNvPr>
          <p:cNvSpPr/>
          <p:nvPr/>
        </p:nvSpPr>
        <p:spPr>
          <a:xfrm>
            <a:off x="1125415" y="1409700"/>
            <a:ext cx="6824785" cy="2253164"/>
          </a:xfrm>
          <a:prstGeom prst="wedgeEllipseCallout">
            <a:avLst>
              <a:gd name="adj1" fmla="val -29287"/>
              <a:gd name="adj2" fmla="val 6090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Chữ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hoa</a:t>
            </a:r>
            <a:r>
              <a:rPr lang="en-US" sz="400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G  </a:t>
            </a:r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cỡ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vừa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cao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mấy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ô li?</a:t>
            </a:r>
          </a:p>
        </p:txBody>
      </p:sp>
      <p:sp>
        <p:nvSpPr>
          <p:cNvPr id="10" name="Oval Callout 9">
            <a:extLst>
              <a:ext uri="{FF2B5EF4-FFF2-40B4-BE49-F238E27FC236}">
                <a16:creationId xmlns:a16="http://schemas.microsoft.com/office/drawing/2014/main" id="{99934B2F-3BA7-4073-A71F-007FCE90CCD8}"/>
              </a:ext>
            </a:extLst>
          </p:cNvPr>
          <p:cNvSpPr/>
          <p:nvPr/>
        </p:nvSpPr>
        <p:spPr>
          <a:xfrm>
            <a:off x="4920759" y="3886200"/>
            <a:ext cx="5556741" cy="2855914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4000" err="1">
                <a:solidFill>
                  <a:srgbClr val="C00000"/>
                </a:solidFill>
              </a:rPr>
              <a:t>Chữ</a:t>
            </a:r>
            <a:r>
              <a:rPr lang="en-US" sz="4000">
                <a:solidFill>
                  <a:srgbClr val="C00000"/>
                </a:solidFill>
              </a:rPr>
              <a:t> hoa G cỡ </a:t>
            </a:r>
            <a:r>
              <a:rPr lang="en-US" sz="4000" dirty="0" err="1">
                <a:solidFill>
                  <a:srgbClr val="C00000"/>
                </a:solidFill>
              </a:rPr>
              <a:t>vừa</a:t>
            </a:r>
            <a:r>
              <a:rPr lang="en-US" sz="4000" dirty="0">
                <a:solidFill>
                  <a:srgbClr val="C00000"/>
                </a:solidFill>
              </a:rPr>
              <a:t> </a:t>
            </a:r>
            <a:r>
              <a:rPr lang="en-US" sz="4000" dirty="0" err="1">
                <a:solidFill>
                  <a:srgbClr val="C00000"/>
                </a:solidFill>
              </a:rPr>
              <a:t>cao</a:t>
            </a:r>
            <a:r>
              <a:rPr lang="en-US" sz="4000" dirty="0">
                <a:solidFill>
                  <a:srgbClr val="C00000"/>
                </a:solidFill>
              </a:rPr>
              <a:t> 5 ô li.</a:t>
            </a:r>
          </a:p>
        </p:txBody>
      </p:sp>
    </p:spTree>
    <p:extLst>
      <p:ext uri="{BB962C8B-B14F-4D97-AF65-F5344CB8AC3E}">
        <p14:creationId xmlns:p14="http://schemas.microsoft.com/office/powerpoint/2010/main" val="429243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Hình ảnh 8">
            <a:extLst>
              <a:ext uri="{FF2B5EF4-FFF2-40B4-BE49-F238E27FC236}">
                <a16:creationId xmlns:a16="http://schemas.microsoft.com/office/drawing/2014/main" id="{772BFEA3-1AEA-48A3-A178-6B60ED76B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962"/>
            <a:ext cx="12192000" cy="6450037"/>
          </a:xfrm>
          <a:prstGeom prst="rect">
            <a:avLst/>
          </a:prstGeom>
        </p:spPr>
      </p:pic>
      <p:sp>
        <p:nvSpPr>
          <p:cNvPr id="4" name="Oval Callout 1">
            <a:extLst>
              <a:ext uri="{FF2B5EF4-FFF2-40B4-BE49-F238E27FC236}">
                <a16:creationId xmlns:a16="http://schemas.microsoft.com/office/drawing/2014/main" id="{5BB1FBE4-7550-4410-BA6E-027965488F86}"/>
              </a:ext>
            </a:extLst>
          </p:cNvPr>
          <p:cNvSpPr/>
          <p:nvPr/>
        </p:nvSpPr>
        <p:spPr>
          <a:xfrm>
            <a:off x="1585915" y="643732"/>
            <a:ext cx="7265985" cy="2868612"/>
          </a:xfrm>
          <a:prstGeom prst="wedgeEllipseCallout">
            <a:avLst>
              <a:gd name="adj1" fmla="val -29287"/>
              <a:gd name="adj2" fmla="val 6090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Chữ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hoa</a:t>
            </a:r>
            <a:r>
              <a:rPr lang="en-US" sz="400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G </a:t>
            </a:r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cỡ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nhỏ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cao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mấy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ô li?</a:t>
            </a:r>
          </a:p>
        </p:txBody>
      </p:sp>
      <p:sp>
        <p:nvSpPr>
          <p:cNvPr id="5" name="Oval Callout 3">
            <a:extLst>
              <a:ext uri="{FF2B5EF4-FFF2-40B4-BE49-F238E27FC236}">
                <a16:creationId xmlns:a16="http://schemas.microsoft.com/office/drawing/2014/main" id="{A8C576A0-2CB6-4EB0-8468-FC0044BC7320}"/>
              </a:ext>
            </a:extLst>
          </p:cNvPr>
          <p:cNvSpPr/>
          <p:nvPr/>
        </p:nvSpPr>
        <p:spPr>
          <a:xfrm>
            <a:off x="5008564" y="4171950"/>
            <a:ext cx="5951536" cy="2335212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4000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Chữ</a:t>
            </a:r>
            <a:r>
              <a:rPr lang="en-US" sz="4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hoa</a:t>
            </a:r>
            <a:r>
              <a:rPr lang="en-US" sz="4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G cỡ </a:t>
            </a:r>
            <a:r>
              <a:rPr lang="en-US" sz="4000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nhỏ</a:t>
            </a:r>
            <a:r>
              <a:rPr lang="en-US" sz="4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cao</a:t>
            </a:r>
            <a:r>
              <a:rPr lang="en-US" sz="4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2,5 ô li</a:t>
            </a:r>
            <a:r>
              <a:rPr lang="en-US" sz="4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.</a:t>
            </a:r>
            <a:endParaRPr lang="en-US" sz="4000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7" name="Picture 15">
            <a:extLst>
              <a:ext uri="{FF2B5EF4-FFF2-40B4-BE49-F238E27FC236}">
                <a16:creationId xmlns:a16="http://schemas.microsoft.com/office/drawing/2014/main" id="{3691987E-4B16-4E57-A93E-8C3769BF0F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3989388"/>
            <a:ext cx="2001837" cy="233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CFB5D752-3075-4768-AB3C-BDFB01694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88700" y="5744696"/>
            <a:ext cx="1003300" cy="1113304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460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Hình ảnh 8">
            <a:extLst>
              <a:ext uri="{FF2B5EF4-FFF2-40B4-BE49-F238E27FC236}">
                <a16:creationId xmlns:a16="http://schemas.microsoft.com/office/drawing/2014/main" id="{CF11FA9F-7476-4751-B304-0FFC1EB23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234"/>
            <a:ext cx="12192000" cy="6393766"/>
          </a:xfrm>
          <a:prstGeom prst="rect">
            <a:avLst/>
          </a:prstGeom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0CB740E6-CF00-45C1-BC9F-B21FE7FD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035" y="4519848"/>
            <a:ext cx="974728" cy="164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Callout 4">
            <a:extLst>
              <a:ext uri="{FF2B5EF4-FFF2-40B4-BE49-F238E27FC236}">
                <a16:creationId xmlns:a16="http://schemas.microsoft.com/office/drawing/2014/main" id="{18406EBC-5937-42C0-9225-2674D89F07B1}"/>
              </a:ext>
            </a:extLst>
          </p:cNvPr>
          <p:cNvSpPr/>
          <p:nvPr/>
        </p:nvSpPr>
        <p:spPr>
          <a:xfrm>
            <a:off x="2250829" y="1470991"/>
            <a:ext cx="5475187" cy="2445420"/>
          </a:xfrm>
          <a:prstGeom prst="wedgeEllipseCallout">
            <a:avLst>
              <a:gd name="adj1" fmla="val -29287"/>
              <a:gd name="adj2" fmla="val 6090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400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Chữ hoa G gồm mấy nét?</a:t>
            </a:r>
          </a:p>
        </p:txBody>
      </p:sp>
      <p:sp>
        <p:nvSpPr>
          <p:cNvPr id="7" name="Oval Callout 5">
            <a:extLst>
              <a:ext uri="{FF2B5EF4-FFF2-40B4-BE49-F238E27FC236}">
                <a16:creationId xmlns:a16="http://schemas.microsoft.com/office/drawing/2014/main" id="{24DC5B6E-B690-4B19-8FF3-759F3C9D59EA}"/>
              </a:ext>
            </a:extLst>
          </p:cNvPr>
          <p:cNvSpPr/>
          <p:nvPr/>
        </p:nvSpPr>
        <p:spPr>
          <a:xfrm>
            <a:off x="5231552" y="4210001"/>
            <a:ext cx="4932866" cy="1986916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400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Chữ</a:t>
            </a:r>
            <a:r>
              <a:rPr lang="en-US" sz="4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hoa G </a:t>
            </a:r>
            <a:r>
              <a:rPr lang="en-US" sz="400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gồm</a:t>
            </a:r>
            <a:r>
              <a:rPr lang="en-US" sz="400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2 </a:t>
            </a:r>
            <a:r>
              <a:rPr lang="en-US" sz="4000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nét</a:t>
            </a:r>
            <a:r>
              <a:rPr lang="en-US" sz="4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.</a:t>
            </a:r>
            <a:endParaRPr lang="en-US" sz="40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AutoShape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3EE0B471-59BE-496D-B77B-34BD7DEEC6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88700" y="5744696"/>
            <a:ext cx="1003300" cy="1113304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715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Hình ảnh 8">
            <a:extLst>
              <a:ext uri="{FF2B5EF4-FFF2-40B4-BE49-F238E27FC236}">
                <a16:creationId xmlns:a16="http://schemas.microsoft.com/office/drawing/2014/main" id="{FFF83019-F54F-4C7B-9A76-EB601F0EDD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962"/>
            <a:ext cx="12192000" cy="6450037"/>
          </a:xfrm>
          <a:prstGeom prst="rect">
            <a:avLst/>
          </a:prstGeom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A5B0D78C-BD36-49E2-9E43-C3FFBF201E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2321" y="3891159"/>
            <a:ext cx="1652565" cy="1257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Callout 5">
            <a:extLst>
              <a:ext uri="{FF2B5EF4-FFF2-40B4-BE49-F238E27FC236}">
                <a16:creationId xmlns:a16="http://schemas.microsoft.com/office/drawing/2014/main" id="{DF2C1B16-D18C-4A22-9506-C1085C46EB06}"/>
              </a:ext>
            </a:extLst>
          </p:cNvPr>
          <p:cNvSpPr/>
          <p:nvPr/>
        </p:nvSpPr>
        <p:spPr>
          <a:xfrm>
            <a:off x="1868605" y="1139687"/>
            <a:ext cx="5579118" cy="1908312"/>
          </a:xfrm>
          <a:prstGeom prst="wedgeEllipseCallout">
            <a:avLst>
              <a:gd name="adj1" fmla="val -29287"/>
              <a:gd name="adj2" fmla="val 6090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360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Nêu các nét của chữ hoa G?</a:t>
            </a:r>
          </a:p>
        </p:txBody>
      </p:sp>
      <p:sp>
        <p:nvSpPr>
          <p:cNvPr id="7" name="Oval Callout 6">
            <a:extLst>
              <a:ext uri="{FF2B5EF4-FFF2-40B4-BE49-F238E27FC236}">
                <a16:creationId xmlns:a16="http://schemas.microsoft.com/office/drawing/2014/main" id="{58226121-B697-488B-B480-5F8439E48FEF}"/>
              </a:ext>
            </a:extLst>
          </p:cNvPr>
          <p:cNvSpPr/>
          <p:nvPr/>
        </p:nvSpPr>
        <p:spPr>
          <a:xfrm>
            <a:off x="5074671" y="2926081"/>
            <a:ext cx="6878790" cy="3779520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457200" algn="just"/>
            <a:r>
              <a:rPr lang="en-US" sz="280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Nét 1 : Kết hợp của hai nét cong dưới và cong trái nối liền nhau, tạo vòng xoắn to đầu thân chữ.</a:t>
            </a:r>
          </a:p>
          <a:p>
            <a:pPr indent="457200" algn="just"/>
            <a:r>
              <a:rPr lang="en-US" sz="280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Nét 2: Nét khuyết ngược.</a:t>
            </a:r>
            <a:endParaRPr lang="en-US" sz="280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AutoShape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46D9A7F0-F541-404C-98D0-673322D50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88700" y="5744696"/>
            <a:ext cx="1003300" cy="1113304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630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1650</TotalTime>
  <Words>546</Words>
  <Application>Microsoft Office PowerPoint</Application>
  <PresentationFormat>Widescreen</PresentationFormat>
  <Paragraphs>65</Paragraphs>
  <Slides>21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HP001 4 hàng</vt:lpstr>
      <vt:lpstr>Impact</vt:lpstr>
      <vt:lpstr>Times New Roman</vt:lpstr>
      <vt:lpstr>UTM Avo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Viết bảng con chữ hoa H cỡ vừa</vt:lpstr>
      <vt:lpstr>Viết bảng con chữ hoa H cỡ nhỏ</vt:lpstr>
      <vt:lpstr>PowerPoint Presentation</vt:lpstr>
      <vt:lpstr>Viết câu ứng dụng: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87</cp:revision>
  <dcterms:created xsi:type="dcterms:W3CDTF">2021-11-01T08:16:43Z</dcterms:created>
  <dcterms:modified xsi:type="dcterms:W3CDTF">2022-02-28T10:44:58Z</dcterms:modified>
</cp:coreProperties>
</file>