
<file path=[Content_Types].xml><?xml version="1.0" encoding="utf-8"?>
<Types xmlns="http://schemas.openxmlformats.org/package/2006/content-types">
  <Default Extension="gif" ContentType="image/gif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wav" ContentType="audio/x-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0" r:id="rId1"/>
  </p:sldMasterIdLst>
  <p:notesMasterIdLst>
    <p:notesMasterId r:id="rId16"/>
  </p:notesMasterIdLst>
  <p:sldIdLst>
    <p:sldId id="293" r:id="rId2"/>
    <p:sldId id="331" r:id="rId3"/>
    <p:sldId id="430" r:id="rId4"/>
    <p:sldId id="431" r:id="rId5"/>
    <p:sldId id="432" r:id="rId6"/>
    <p:sldId id="433" r:id="rId7"/>
    <p:sldId id="453" r:id="rId8"/>
    <p:sldId id="424" r:id="rId9"/>
    <p:sldId id="438" r:id="rId10"/>
    <p:sldId id="279" r:id="rId11"/>
    <p:sldId id="280" r:id="rId12"/>
    <p:sldId id="440" r:id="rId13"/>
    <p:sldId id="441" r:id="rId14"/>
    <p:sldId id="313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Windows User" initials="WU" lastIdx="1" clrIdx="0">
    <p:extLst>
      <p:ext uri="{19B8F6BF-5375-455C-9EA6-DF929625EA0E}">
        <p15:presenceInfo xmlns:p15="http://schemas.microsoft.com/office/powerpoint/2012/main" userId="Windows 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9AE9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2182" autoAdjust="0"/>
  </p:normalViewPr>
  <p:slideViewPr>
    <p:cSldViewPr snapToGrid="0">
      <p:cViewPr varScale="1">
        <p:scale>
          <a:sx n="67" d="100"/>
          <a:sy n="67" d="100"/>
        </p:scale>
        <p:origin x="858" y="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051463-38AD-44D0-82E0-22F178E5D11E}" type="datetimeFigureOut">
              <a:rPr lang="en-US" smtClean="0"/>
              <a:t>2/28/2022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505E7F-62A9-4701-BFC2-BAF91B9808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97754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AE39EF-C0E5-4896-B9D3-7E7938E4611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684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 preserve="1">
  <p:cSld name="1_Title Slid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oogle Shape;12;p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-101447" y="-90897"/>
            <a:ext cx="12613688" cy="7095200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Google Shape;13;p7"/>
          <p:cNvSpPr txBox="1">
            <a:spLocks noGrp="1"/>
          </p:cNvSpPr>
          <p:nvPr>
            <p:ph type="ctrTitle"/>
          </p:nvPr>
        </p:nvSpPr>
        <p:spPr>
          <a:xfrm>
            <a:off x="1524001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rial"/>
              <a:buNone/>
              <a:defRPr sz="5999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14" name="Google Shape;14;p7"/>
          <p:cNvSpPr txBox="1">
            <a:spLocks noGrp="1"/>
          </p:cNvSpPr>
          <p:nvPr>
            <p:ph type="subTitle" idx="1"/>
          </p:nvPr>
        </p:nvSpPr>
        <p:spPr>
          <a:xfrm>
            <a:off x="1524001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  <p:sp>
        <p:nvSpPr>
          <p:cNvPr id="15" name="Google Shape;15;p7"/>
          <p:cNvSpPr txBox="1">
            <a:spLocks noGrp="1"/>
          </p:cNvSpPr>
          <p:nvPr>
            <p:ph type="dt" idx="10"/>
          </p:nvPr>
        </p:nvSpPr>
        <p:spPr>
          <a:xfrm>
            <a:off x="838201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FE1C8935-5503-46B3-AA64-FDD06962785D}" type="datetimeFigureOut">
              <a:rPr lang="en-US" smtClean="0"/>
              <a:t>2/28/2022</a:t>
            </a:fld>
            <a:endParaRPr lang="en-US"/>
          </a:p>
        </p:txBody>
      </p:sp>
      <p:sp>
        <p:nvSpPr>
          <p:cNvPr id="16" name="Google Shape;16;p7"/>
          <p:cNvSpPr txBox="1">
            <a:spLocks noGrp="1"/>
          </p:cNvSpPr>
          <p:nvPr>
            <p:ph type="ftr" idx="11"/>
          </p:nvPr>
        </p:nvSpPr>
        <p:spPr>
          <a:xfrm>
            <a:off x="4038601" y="6356352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/>
          </a:p>
        </p:txBody>
      </p:sp>
      <p:sp>
        <p:nvSpPr>
          <p:cNvPr id="17" name="Google Shape;17;p7"/>
          <p:cNvSpPr txBox="1">
            <a:spLocks noGrp="1"/>
          </p:cNvSpPr>
          <p:nvPr>
            <p:ph type="sldNum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  <p:sp>
        <p:nvSpPr>
          <p:cNvPr id="18" name="Google Shape;18;p7"/>
          <p:cNvSpPr/>
          <p:nvPr/>
        </p:nvSpPr>
        <p:spPr>
          <a:xfrm>
            <a:off x="2629362" y="1930595"/>
            <a:ext cx="852022" cy="852022"/>
          </a:xfrm>
          <a:prstGeom prst="ellipse">
            <a:avLst/>
          </a:prstGeom>
          <a:solidFill>
            <a:srgbClr val="FEE599"/>
          </a:solidFill>
          <a:ln>
            <a:noFill/>
          </a:ln>
        </p:spPr>
        <p:txBody>
          <a:bodyPr spcFirstLastPara="1" wrap="square" lIns="91413" tIns="45694" rIns="91413" bIns="45694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1146B2CB-5A67-4AB8-9A1B-7AE29B183FB4}"/>
              </a:ext>
            </a:extLst>
          </p:cNvPr>
          <p:cNvSpPr/>
          <p:nvPr userDrawn="1"/>
        </p:nvSpPr>
        <p:spPr>
          <a:xfrm>
            <a:off x="2629362" y="1930595"/>
            <a:ext cx="852022" cy="852022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65F49346-F158-45CD-A60D-6659A3C6840B}"/>
              </a:ext>
            </a:extLst>
          </p:cNvPr>
          <p:cNvSpPr/>
          <p:nvPr userDrawn="1"/>
        </p:nvSpPr>
        <p:spPr>
          <a:xfrm>
            <a:off x="11232081" y="124093"/>
            <a:ext cx="1280160" cy="1475560"/>
          </a:xfrm>
          <a:prstGeom prst="ellipse">
            <a:avLst/>
          </a:prstGeom>
          <a:solidFill>
            <a:srgbClr val="29AE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43687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56D94F5-CFF9-40EA-9987-8B1A63E8847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EE6104B-2458-498C-ABBA-C0DED10B73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2/28/2022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C4E4CF-1B85-4D09-81A8-6864E71AE7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D8E9558-AFB0-4D59-A785-A2FDA35555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43347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userDrawn="1">
  <p:cSld name="1_Title Slid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oogle Shape;12;p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-101447" y="-90897"/>
            <a:ext cx="12613688" cy="7095200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Google Shape;15;p7"/>
          <p:cNvSpPr txBox="1">
            <a:spLocks noGrp="1"/>
          </p:cNvSpPr>
          <p:nvPr>
            <p:ph type="dt" idx="10"/>
          </p:nvPr>
        </p:nvSpPr>
        <p:spPr>
          <a:xfrm>
            <a:off x="838202" y="6356354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C354FBDB-570B-47DF-96E0-31EC931D5420}" type="datetimeFigureOut">
              <a:rPr lang="en-US" smtClean="0"/>
              <a:t>2/28/2022</a:t>
            </a:fld>
            <a:endParaRPr lang="en-US"/>
          </a:p>
        </p:txBody>
      </p:sp>
      <p:sp>
        <p:nvSpPr>
          <p:cNvPr id="16" name="Google Shape;16;p7"/>
          <p:cNvSpPr txBox="1">
            <a:spLocks noGrp="1"/>
          </p:cNvSpPr>
          <p:nvPr>
            <p:ph type="ftr" idx="11"/>
          </p:nvPr>
        </p:nvSpPr>
        <p:spPr>
          <a:xfrm>
            <a:off x="4038601" y="6356354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/>
          </a:p>
        </p:txBody>
      </p:sp>
      <p:sp>
        <p:nvSpPr>
          <p:cNvPr id="17" name="Google Shape;17;p7"/>
          <p:cNvSpPr txBox="1">
            <a:spLocks noGrp="1"/>
          </p:cNvSpPr>
          <p:nvPr>
            <p:ph type="sldNum" idx="12"/>
          </p:nvPr>
        </p:nvSpPr>
        <p:spPr>
          <a:xfrm>
            <a:off x="8610600" y="6356354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7FA4BBA6-1016-4661-98DC-FB176A95F2CF}" type="slidenum">
              <a:rPr lang="en-US" smtClean="0"/>
              <a:t>‹#›</a:t>
            </a:fld>
            <a:endParaRPr lang="en-US"/>
          </a:p>
        </p:txBody>
      </p:sp>
      <p:sp>
        <p:nvSpPr>
          <p:cNvPr id="18" name="Google Shape;18;p7"/>
          <p:cNvSpPr/>
          <p:nvPr/>
        </p:nvSpPr>
        <p:spPr>
          <a:xfrm>
            <a:off x="2629363" y="1930595"/>
            <a:ext cx="852022" cy="852022"/>
          </a:xfrm>
          <a:prstGeom prst="ellipse">
            <a:avLst/>
          </a:prstGeom>
          <a:solidFill>
            <a:srgbClr val="FEE599"/>
          </a:solidFill>
          <a:ln>
            <a:noFill/>
          </a:ln>
        </p:spPr>
        <p:txBody>
          <a:bodyPr spcFirstLastPara="1" wrap="square" lIns="91401" tIns="45688" rIns="91401" bIns="45688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A24E7311-100E-4519-9B09-90246DEA2069}"/>
              </a:ext>
            </a:extLst>
          </p:cNvPr>
          <p:cNvSpPr/>
          <p:nvPr userDrawn="1"/>
        </p:nvSpPr>
        <p:spPr>
          <a:xfrm>
            <a:off x="11232081" y="124093"/>
            <a:ext cx="1280160" cy="1475560"/>
          </a:xfrm>
          <a:prstGeom prst="ellipse">
            <a:avLst/>
          </a:prstGeom>
          <a:solidFill>
            <a:srgbClr val="29AE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3781860"/>
      </p:ext>
    </p:extLst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preserve="1" userDrawn="1">
  <p:cSld name="Title and Content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Google Shape;20;p8"/>
          <p:cNvPicPr preferRelativeResize="0"/>
          <p:nvPr userDrawn="1"/>
        </p:nvPicPr>
        <p:blipFill rotWithShape="1">
          <a:blip r:embed="rId2">
            <a:alphaModFix/>
          </a:blip>
          <a:srcRect/>
          <a:stretch/>
        </p:blipFill>
        <p:spPr>
          <a:xfrm>
            <a:off x="1" y="20645"/>
            <a:ext cx="12184879" cy="6816715"/>
          </a:xfrm>
          <a:prstGeom prst="rect">
            <a:avLst/>
          </a:prstGeom>
          <a:noFill/>
          <a:ln>
            <a:noFill/>
          </a:ln>
        </p:spPr>
      </p:pic>
      <p:sp>
        <p:nvSpPr>
          <p:cNvPr id="23" name="Google Shape;23;p8"/>
          <p:cNvSpPr txBox="1">
            <a:spLocks noGrp="1"/>
          </p:cNvSpPr>
          <p:nvPr>
            <p:ph type="dt" idx="10"/>
          </p:nvPr>
        </p:nvSpPr>
        <p:spPr>
          <a:xfrm>
            <a:off x="838201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FE1C8935-5503-46B3-AA64-FDD06962785D}" type="datetimeFigureOut">
              <a:rPr lang="en-US" smtClean="0"/>
              <a:t>2/28/2022</a:t>
            </a:fld>
            <a:endParaRPr lang="en-US"/>
          </a:p>
        </p:txBody>
      </p:sp>
      <p:sp>
        <p:nvSpPr>
          <p:cNvPr id="24" name="Google Shape;24;p8"/>
          <p:cNvSpPr txBox="1">
            <a:spLocks noGrp="1"/>
          </p:cNvSpPr>
          <p:nvPr>
            <p:ph type="ftr" idx="11"/>
          </p:nvPr>
        </p:nvSpPr>
        <p:spPr>
          <a:xfrm>
            <a:off x="4038601" y="6356352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/>
          </a:p>
        </p:txBody>
      </p:sp>
      <p:sp>
        <p:nvSpPr>
          <p:cNvPr id="25" name="Google Shape;25;p8"/>
          <p:cNvSpPr txBox="1">
            <a:spLocks noGrp="1"/>
          </p:cNvSpPr>
          <p:nvPr>
            <p:ph type="sldNum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54156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itle and Content" preserve="1" userDrawn="1">
  <p:cSld name="2_Title and Content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Google Shape;27;p9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521" y="2004"/>
            <a:ext cx="12165839" cy="685399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883113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_Title and Content" preserve="1" userDrawn="1">
  <p:cSld name="2_Title and Content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Google Shape;34;p10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521" y="2006"/>
            <a:ext cx="12165839" cy="6853993"/>
          </a:xfrm>
          <a:prstGeom prst="rect">
            <a:avLst/>
          </a:prstGeom>
          <a:noFill/>
          <a:ln>
            <a:noFill/>
          </a:ln>
        </p:spPr>
      </p:pic>
      <p:sp>
        <p:nvSpPr>
          <p:cNvPr id="37" name="Google Shape;37;p10"/>
          <p:cNvSpPr txBox="1">
            <a:spLocks noGrp="1"/>
          </p:cNvSpPr>
          <p:nvPr>
            <p:ph type="dt" idx="10"/>
          </p:nvPr>
        </p:nvSpPr>
        <p:spPr>
          <a:xfrm>
            <a:off x="838201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FE1C8935-5503-46B3-AA64-FDD06962785D}" type="datetimeFigureOut">
              <a:rPr lang="en-US" smtClean="0"/>
              <a:t>2/28/2022</a:t>
            </a:fld>
            <a:endParaRPr lang="en-US"/>
          </a:p>
        </p:txBody>
      </p:sp>
      <p:sp>
        <p:nvSpPr>
          <p:cNvPr id="38" name="Google Shape;38;p10"/>
          <p:cNvSpPr txBox="1">
            <a:spLocks noGrp="1"/>
          </p:cNvSpPr>
          <p:nvPr>
            <p:ph type="ftr" idx="11"/>
          </p:nvPr>
        </p:nvSpPr>
        <p:spPr>
          <a:xfrm>
            <a:off x="4038601" y="6356352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/>
          </a:p>
        </p:txBody>
      </p:sp>
      <p:sp>
        <p:nvSpPr>
          <p:cNvPr id="39" name="Google Shape;39;p10"/>
          <p:cNvSpPr txBox="1">
            <a:spLocks noGrp="1"/>
          </p:cNvSpPr>
          <p:nvPr>
            <p:ph type="sldNum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25196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 preserve="1">
  <p:cSld name="Comparison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11"/>
          <p:cNvSpPr txBox="1">
            <a:spLocks noGrp="1"/>
          </p:cNvSpPr>
          <p:nvPr>
            <p:ph type="title"/>
          </p:nvPr>
        </p:nvSpPr>
        <p:spPr>
          <a:xfrm>
            <a:off x="839789" y="365127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42" name="Google Shape;42;p11"/>
          <p:cNvSpPr txBox="1"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154" lvl="0" indent="-228577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309" lvl="1" indent="-22857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463" lvl="2" indent="-22857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617" lvl="3" indent="-22857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5771" lvl="4" indent="-22857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2926" lvl="5" indent="-22857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080" lvl="6" indent="-22857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234" lvl="7" indent="-22857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389" lvl="8" indent="-22857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3" name="Google Shape;43;p11"/>
          <p:cNvSpPr txBox="1">
            <a:spLocks noGrp="1"/>
          </p:cNvSpPr>
          <p:nvPr>
            <p:ph type="body" idx="2"/>
          </p:nvPr>
        </p:nvSpPr>
        <p:spPr>
          <a:xfrm>
            <a:off x="839789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154" lvl="0" indent="-342866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309" lvl="1" indent="-342866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463" lvl="2" indent="-342866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617" lvl="3" indent="-342866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5771" lvl="4" indent="-342866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2926" lvl="5" indent="-342866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080" lvl="6" indent="-342866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234" lvl="7" indent="-342866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389" lvl="8" indent="-342866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4" name="Google Shape;44;p11"/>
          <p:cNvSpPr txBox="1">
            <a:spLocks noGrp="1"/>
          </p:cNvSpPr>
          <p:nvPr>
            <p:ph type="body" idx="3"/>
          </p:nvPr>
        </p:nvSpPr>
        <p:spPr>
          <a:xfrm>
            <a:off x="6172201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154" lvl="0" indent="-228577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309" lvl="1" indent="-22857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463" lvl="2" indent="-22857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617" lvl="3" indent="-22857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5771" lvl="4" indent="-22857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2926" lvl="5" indent="-22857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080" lvl="6" indent="-22857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234" lvl="7" indent="-22857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389" lvl="8" indent="-22857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5" name="Google Shape;45;p11"/>
          <p:cNvSpPr txBox="1">
            <a:spLocks noGrp="1"/>
          </p:cNvSpPr>
          <p:nvPr>
            <p:ph type="body" idx="4"/>
          </p:nvPr>
        </p:nvSpPr>
        <p:spPr>
          <a:xfrm>
            <a:off x="6172201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154" lvl="0" indent="-342866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309" lvl="1" indent="-342866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463" lvl="2" indent="-342866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617" lvl="3" indent="-342866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5771" lvl="4" indent="-342866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2926" lvl="5" indent="-342866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080" lvl="6" indent="-342866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234" lvl="7" indent="-342866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389" lvl="8" indent="-342866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dt" idx="10"/>
          </p:nvPr>
        </p:nvSpPr>
        <p:spPr>
          <a:xfrm>
            <a:off x="838201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FE1C8935-5503-46B3-AA64-FDD06962785D}" type="datetimeFigureOut">
              <a:rPr lang="en-US" smtClean="0"/>
              <a:t>2/28/2022</a:t>
            </a:fld>
            <a:endParaRPr lang="en-US"/>
          </a:p>
        </p:txBody>
      </p:sp>
      <p:sp>
        <p:nvSpPr>
          <p:cNvPr id="47" name="Google Shape;47;p11"/>
          <p:cNvSpPr txBox="1">
            <a:spLocks noGrp="1"/>
          </p:cNvSpPr>
          <p:nvPr>
            <p:ph type="ftr" idx="11"/>
          </p:nvPr>
        </p:nvSpPr>
        <p:spPr>
          <a:xfrm>
            <a:off x="4038601" y="6356352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/>
          </a:p>
        </p:txBody>
      </p:sp>
      <p:sp>
        <p:nvSpPr>
          <p:cNvPr id="48" name="Google Shape;48;p11"/>
          <p:cNvSpPr txBox="1">
            <a:spLocks noGrp="1"/>
          </p:cNvSpPr>
          <p:nvPr>
            <p:ph type="sldNum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  <p:pic>
        <p:nvPicPr>
          <p:cNvPr id="49" name="Google Shape;49;p11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" y="18651"/>
            <a:ext cx="12191999" cy="6820698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Oval 10">
            <a:extLst>
              <a:ext uri="{FF2B5EF4-FFF2-40B4-BE49-F238E27FC236}">
                <a16:creationId xmlns:a16="http://schemas.microsoft.com/office/drawing/2014/main" id="{864FD9F6-BBB6-4829-8B6E-6C2C1135BC2E}"/>
              </a:ext>
            </a:extLst>
          </p:cNvPr>
          <p:cNvSpPr/>
          <p:nvPr userDrawn="1"/>
        </p:nvSpPr>
        <p:spPr>
          <a:xfrm>
            <a:off x="10690066" y="122259"/>
            <a:ext cx="1280160" cy="1475560"/>
          </a:xfrm>
          <a:prstGeom prst="ellipse">
            <a:avLst/>
          </a:prstGeom>
          <a:solidFill>
            <a:srgbClr val="29AE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77441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6D1F7F18-CCB7-414F-B16B-64885FE5FED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01448" y="-90897"/>
            <a:ext cx="12613690" cy="70952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ED805BF-682A-40E7-A8E6-EFFF65BEC2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5ACBDF3-D54A-4F8A-9ACC-26F0AF54210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DE62C5-69E7-4A83-8593-1781013135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2/28/2022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24EA7C-0BEB-441A-8A40-755387E10E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DC6656-9747-40E9-A931-748DC0D7F7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E36E4766-883B-4D27-9EF0-95A9BD22266C}"/>
              </a:ext>
            </a:extLst>
          </p:cNvPr>
          <p:cNvSpPr/>
          <p:nvPr userDrawn="1"/>
        </p:nvSpPr>
        <p:spPr>
          <a:xfrm>
            <a:off x="2629361" y="1930595"/>
            <a:ext cx="852022" cy="852022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8B21BA7E-27E7-4B31-BBC5-995E2244E70A}"/>
              </a:ext>
            </a:extLst>
          </p:cNvPr>
          <p:cNvSpPr/>
          <p:nvPr userDrawn="1"/>
        </p:nvSpPr>
        <p:spPr>
          <a:xfrm>
            <a:off x="11232081" y="124093"/>
            <a:ext cx="1280160" cy="1475560"/>
          </a:xfrm>
          <a:prstGeom prst="ellipse">
            <a:avLst/>
          </a:prstGeom>
          <a:solidFill>
            <a:srgbClr val="29AE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97582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B350663-EC9A-4C44-B607-B63DB2B7FE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5246000-100C-40C4-BEF3-5A3E38B699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FDF0F9-3FE1-432B-9703-5AE876434F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75A5E0-2AFF-4AB5-ACE6-7DA7CD4661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2/28/2022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BF69C67-F520-4179-9639-626A998091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5F03E5-824A-4731-8801-F2B2084D9A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62783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B6B4D996-D27A-45F3-8A94-7114A45F776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AAFCBFE-611A-4CAB-A894-937638D9FD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2E8545-01CE-4FAF-BFB4-D08B76DD53D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39B6410-3F70-4DB6-82F8-946CB7F5F44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2812061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BDD0EC9-AAF6-4028-9E61-DCAAC850977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1999" cy="686380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3406D12-DD67-40A6-97ED-B7D5D44607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0CBBF0A-4F4C-440C-AEB2-3BB590C3D7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FB3446-FD4B-4976-AEB2-B88314DBDB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2/28/2022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BE683C8-11B5-46C6-8BB4-D1474691FD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C26DA4-DFC7-4240-8A46-0298824112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61644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CEE5A00-8F8E-42AF-90E2-066651466F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ED880EE-B25B-4758-91EB-EBD635871C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D8255D9-F2D3-47EC-8DB1-5B378E86D5E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1C8935-5503-46B3-AA64-FDD06962785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2/28/2022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92A118-F643-4454-B34F-A87946B13FE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A72231-B6D0-41EB-A4EC-39B7F5689F8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06B73E-E889-4101-943F-C932486AC5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75890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  <p:sldLayoutId id="2147483710" r:id="rId3"/>
    <p:sldLayoutId id="2147483711" r:id="rId4"/>
    <p:sldLayoutId id="2147483712" r:id="rId5"/>
    <p:sldLayoutId id="2147483701" r:id="rId6"/>
    <p:sldLayoutId id="2147483703" r:id="rId7"/>
    <p:sldLayoutId id="2147483704" r:id="rId8"/>
    <p:sldLayoutId id="2147483705" r:id="rId9"/>
    <p:sldLayoutId id="2147483707" r:id="rId10"/>
    <p:sldLayoutId id="214748371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1.png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gif"/><Relationship Id="rId3" Type="http://schemas.microsoft.com/office/2007/relationships/media" Target="../media/media2.mp3"/><Relationship Id="rId7" Type="http://schemas.openxmlformats.org/officeDocument/2006/relationships/image" Target="../media/image14.png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6" Type="http://schemas.openxmlformats.org/officeDocument/2006/relationships/audio" Target="../media/audio2.wav"/><Relationship Id="rId11" Type="http://schemas.openxmlformats.org/officeDocument/2006/relationships/image" Target="../media/image18.png"/><Relationship Id="rId5" Type="http://schemas.openxmlformats.org/officeDocument/2006/relationships/audio" Target="../media/audio1.wav"/><Relationship Id="rId10" Type="http://schemas.openxmlformats.org/officeDocument/2006/relationships/image" Target="../media/image17.png"/><Relationship Id="rId4" Type="http://schemas.openxmlformats.org/officeDocument/2006/relationships/slideLayout" Target="../slideLayouts/slideLayout3.xml"/><Relationship Id="rId9" Type="http://schemas.openxmlformats.org/officeDocument/2006/relationships/image" Target="../media/image16.gi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gif"/><Relationship Id="rId3" Type="http://schemas.microsoft.com/office/2007/relationships/media" Target="../media/media2.mp3"/><Relationship Id="rId7" Type="http://schemas.openxmlformats.org/officeDocument/2006/relationships/image" Target="../media/image19.png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6" Type="http://schemas.openxmlformats.org/officeDocument/2006/relationships/audio" Target="../media/audio2.wav"/><Relationship Id="rId11" Type="http://schemas.openxmlformats.org/officeDocument/2006/relationships/image" Target="../media/image18.png"/><Relationship Id="rId5" Type="http://schemas.openxmlformats.org/officeDocument/2006/relationships/audio" Target="../media/audio1.wav"/><Relationship Id="rId10" Type="http://schemas.openxmlformats.org/officeDocument/2006/relationships/image" Target="../media/image17.png"/><Relationship Id="rId4" Type="http://schemas.openxmlformats.org/officeDocument/2006/relationships/slideLayout" Target="../slideLayouts/slideLayout3.xml"/><Relationship Id="rId9" Type="http://schemas.openxmlformats.org/officeDocument/2006/relationships/image" Target="../media/image16.gi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gif"/><Relationship Id="rId3" Type="http://schemas.microsoft.com/office/2007/relationships/media" Target="../media/media2.mp3"/><Relationship Id="rId7" Type="http://schemas.openxmlformats.org/officeDocument/2006/relationships/image" Target="../media/image20.png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6" Type="http://schemas.openxmlformats.org/officeDocument/2006/relationships/audio" Target="../media/audio2.wav"/><Relationship Id="rId11" Type="http://schemas.openxmlformats.org/officeDocument/2006/relationships/image" Target="../media/image17.png"/><Relationship Id="rId5" Type="http://schemas.openxmlformats.org/officeDocument/2006/relationships/audio" Target="../media/audio1.wav"/><Relationship Id="rId10" Type="http://schemas.openxmlformats.org/officeDocument/2006/relationships/image" Target="../media/image18.png"/><Relationship Id="rId4" Type="http://schemas.openxmlformats.org/officeDocument/2006/relationships/slideLayout" Target="../slideLayouts/slideLayout3.xml"/><Relationship Id="rId9" Type="http://schemas.openxmlformats.org/officeDocument/2006/relationships/image" Target="../media/image16.gi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BDA144B1-BC48-4FB5-81A0-5EEE0F41D92F}"/>
              </a:ext>
            </a:extLst>
          </p:cNvPr>
          <p:cNvSpPr/>
          <p:nvPr/>
        </p:nvSpPr>
        <p:spPr>
          <a:xfrm>
            <a:off x="754845" y="1658592"/>
            <a:ext cx="10911962" cy="19236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195">
              <a:spcAft>
                <a:spcPts val="600"/>
              </a:spcAft>
              <a:defRPr/>
            </a:pPr>
            <a:r>
              <a:rPr lang="en-US" sz="5400" b="1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" panose="02040603050506020204" pitchFamily="18" charset="0"/>
                <a:cs typeface="Arial" panose="020B0604020202020204" pitchFamily="34" charset="0"/>
              </a:rPr>
              <a:t>Tuần</a:t>
            </a:r>
            <a:r>
              <a:rPr lang="en-US" sz="54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" panose="02040603050506020204" pitchFamily="18" charset="0"/>
                <a:cs typeface="Arial" panose="020B0604020202020204" pitchFamily="34" charset="0"/>
              </a:rPr>
              <a:t> 10</a:t>
            </a:r>
            <a:endParaRPr lang="en-US" sz="5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UTM Avo" panose="02040603050506020204" pitchFamily="18" charset="0"/>
              <a:cs typeface="Arial" panose="020B0604020202020204" pitchFamily="34" charset="0"/>
            </a:endParaRPr>
          </a:p>
          <a:p>
            <a:pPr algn="ctr" defTabSz="914195">
              <a:spcAft>
                <a:spcPts val="600"/>
              </a:spcAft>
              <a:defRPr/>
            </a:pPr>
            <a:r>
              <a:rPr lang="en-US" sz="6000" b="1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" panose="02040603050506020204" pitchFamily="18" charset="0"/>
                <a:cs typeface="Arial" panose="020B0604020202020204" pitchFamily="34" charset="0"/>
              </a:rPr>
              <a:t>Bài</a:t>
            </a:r>
            <a:r>
              <a:rPr lang="en-US" sz="60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" panose="02040603050506020204" pitchFamily="18" charset="0"/>
                <a:cs typeface="Arial" panose="020B0604020202020204" pitchFamily="34" charset="0"/>
              </a:rPr>
              <a:t> viết 1:Bài hát tới trường</a:t>
            </a:r>
            <a:endParaRPr lang="en-US" sz="6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UTM Avo" panose="02040603050506020204" pitchFamily="18" charset="0"/>
              <a:cs typeface="Arial" panose="020B060402020202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08EF6DA-C8F1-435A-8108-A2019195E96B}"/>
              </a:ext>
            </a:extLst>
          </p:cNvPr>
          <p:cNvSpPr/>
          <p:nvPr/>
        </p:nvSpPr>
        <p:spPr>
          <a:xfrm>
            <a:off x="9628812" y="0"/>
            <a:ext cx="2563188" cy="5846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" panose="02040603050506020204" pitchFamily="18" charset="0"/>
                <a:cs typeface="Arial" panose="020B0604020202020204" pitchFamily="34" charset="0"/>
              </a:rPr>
              <a:t>TIẾNG VIỆT 2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FE75980-B8E4-42A9-95B4-7B4E5FA54707}"/>
              </a:ext>
            </a:extLst>
          </p:cNvPr>
          <p:cNvSpPr/>
          <p:nvPr/>
        </p:nvSpPr>
        <p:spPr>
          <a:xfrm>
            <a:off x="11200949" y="579120"/>
            <a:ext cx="990719" cy="4615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" panose="02040603050506020204" pitchFamily="18" charset="0"/>
                <a:cs typeface="Arial" panose="020B0604020202020204" pitchFamily="34" charset="0"/>
              </a:rPr>
              <a:t>Tập</a:t>
            </a:r>
            <a:r>
              <a:rPr lang="en-US" sz="24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" panose="02040603050506020204" pitchFamily="18" charset="0"/>
                <a:cs typeface="Arial" panose="020B0604020202020204" pitchFamily="34" charset="0"/>
              </a:rPr>
              <a:t> 1</a:t>
            </a:r>
            <a:endParaRPr lang="en-US" sz="2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UTM Avo" panose="02040603050506020204" pitchFamily="18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116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: Shape 34">
            <a:extLst>
              <a:ext uri="{FF2B5EF4-FFF2-40B4-BE49-F238E27FC236}">
                <a16:creationId xmlns:a16="http://schemas.microsoft.com/office/drawing/2014/main" id="{620727F4-3998-4ED8-B57F-F51A65E71CE6}"/>
              </a:ext>
            </a:extLst>
          </p:cNvPr>
          <p:cNvSpPr/>
          <p:nvPr/>
        </p:nvSpPr>
        <p:spPr>
          <a:xfrm>
            <a:off x="3988151" y="1146844"/>
            <a:ext cx="4215697" cy="1462592"/>
          </a:xfrm>
          <a:custGeom>
            <a:avLst/>
            <a:gdLst>
              <a:gd name="connsiteX0" fmla="*/ 244547 w 2680699"/>
              <a:gd name="connsiteY0" fmla="*/ 136132 h 530189"/>
              <a:gd name="connsiteX1" fmla="*/ 115585 w 2680699"/>
              <a:gd name="connsiteY1" fmla="*/ 265094 h 530189"/>
              <a:gd name="connsiteX2" fmla="*/ 244547 w 2680699"/>
              <a:gd name="connsiteY2" fmla="*/ 394056 h 530189"/>
              <a:gd name="connsiteX3" fmla="*/ 373509 w 2680699"/>
              <a:gd name="connsiteY3" fmla="*/ 265094 h 530189"/>
              <a:gd name="connsiteX4" fmla="*/ 244547 w 2680699"/>
              <a:gd name="connsiteY4" fmla="*/ 136132 h 530189"/>
              <a:gd name="connsiteX5" fmla="*/ 88367 w 2680699"/>
              <a:gd name="connsiteY5" fmla="*/ 0 h 530189"/>
              <a:gd name="connsiteX6" fmla="*/ 2592332 w 2680699"/>
              <a:gd name="connsiteY6" fmla="*/ 0 h 530189"/>
              <a:gd name="connsiteX7" fmla="*/ 2680699 w 2680699"/>
              <a:gd name="connsiteY7" fmla="*/ 88367 h 530189"/>
              <a:gd name="connsiteX8" fmla="*/ 2680699 w 2680699"/>
              <a:gd name="connsiteY8" fmla="*/ 441822 h 530189"/>
              <a:gd name="connsiteX9" fmla="*/ 2592332 w 2680699"/>
              <a:gd name="connsiteY9" fmla="*/ 530189 h 530189"/>
              <a:gd name="connsiteX10" fmla="*/ 88367 w 2680699"/>
              <a:gd name="connsiteY10" fmla="*/ 530189 h 530189"/>
              <a:gd name="connsiteX11" fmla="*/ 0 w 2680699"/>
              <a:gd name="connsiteY11" fmla="*/ 441822 h 530189"/>
              <a:gd name="connsiteX12" fmla="*/ 0 w 2680699"/>
              <a:gd name="connsiteY12" fmla="*/ 88367 h 530189"/>
              <a:gd name="connsiteX13" fmla="*/ 88367 w 2680699"/>
              <a:gd name="connsiteY13" fmla="*/ 0 h 5301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680699" h="530189">
                <a:moveTo>
                  <a:pt x="244547" y="136132"/>
                </a:moveTo>
                <a:cubicBezTo>
                  <a:pt x="173323" y="136132"/>
                  <a:pt x="115585" y="193870"/>
                  <a:pt x="115585" y="265094"/>
                </a:cubicBezTo>
                <a:cubicBezTo>
                  <a:pt x="115585" y="336318"/>
                  <a:pt x="173323" y="394056"/>
                  <a:pt x="244547" y="394056"/>
                </a:cubicBezTo>
                <a:cubicBezTo>
                  <a:pt x="315771" y="394056"/>
                  <a:pt x="373509" y="336318"/>
                  <a:pt x="373509" y="265094"/>
                </a:cubicBezTo>
                <a:cubicBezTo>
                  <a:pt x="373509" y="193870"/>
                  <a:pt x="315771" y="136132"/>
                  <a:pt x="244547" y="136132"/>
                </a:cubicBezTo>
                <a:close/>
                <a:moveTo>
                  <a:pt x="88367" y="0"/>
                </a:moveTo>
                <a:lnTo>
                  <a:pt x="2592332" y="0"/>
                </a:lnTo>
                <a:cubicBezTo>
                  <a:pt x="2641136" y="0"/>
                  <a:pt x="2680699" y="39563"/>
                  <a:pt x="2680699" y="88367"/>
                </a:cubicBezTo>
                <a:lnTo>
                  <a:pt x="2680699" y="441822"/>
                </a:lnTo>
                <a:cubicBezTo>
                  <a:pt x="2680699" y="490626"/>
                  <a:pt x="2641136" y="530189"/>
                  <a:pt x="2592332" y="530189"/>
                </a:cubicBezTo>
                <a:lnTo>
                  <a:pt x="88367" y="530189"/>
                </a:lnTo>
                <a:cubicBezTo>
                  <a:pt x="39563" y="530189"/>
                  <a:pt x="0" y="490626"/>
                  <a:pt x="0" y="441822"/>
                </a:cubicBezTo>
                <a:lnTo>
                  <a:pt x="0" y="88367"/>
                </a:lnTo>
                <a:cubicBezTo>
                  <a:pt x="0" y="39563"/>
                  <a:pt x="39563" y="0"/>
                  <a:pt x="88367" y="0"/>
                </a:cubicBezTo>
                <a:close/>
              </a:path>
            </a:pathLst>
          </a:custGeom>
          <a:solidFill>
            <a:srgbClr val="F7E3AD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UTM Avo"/>
              <a:ea typeface="+mn-ea"/>
              <a:cs typeface="+mn-cs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3DA2773-D796-4DD4-8950-1C6596F8B465}"/>
              </a:ext>
            </a:extLst>
          </p:cNvPr>
          <p:cNvSpPr txBox="1"/>
          <p:nvPr/>
        </p:nvSpPr>
        <p:spPr>
          <a:xfrm>
            <a:off x="4635277" y="1383403"/>
            <a:ext cx="3243196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Times New Roman" panose="02020603050405020304" pitchFamily="18" charset="0"/>
              </a:rPr>
              <a:t>1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Times New Roman" panose="02020603050405020304" pitchFamily="18" charset="0"/>
              </a:rPr>
              <a:t>tay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Times New Roman" panose="02020603050405020304" pitchFamily="18" charset="0"/>
              </a:rPr>
              <a:t> c</a:t>
            </a:r>
            <a:r>
              <a:rPr kumimoji="0" lang="vi-V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Times New Roman" panose="02020603050405020304" pitchFamily="18" charset="0"/>
              </a:rPr>
              <a:t>ầ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Times New Roman" panose="02020603050405020304" pitchFamily="18" charset="0"/>
              </a:rPr>
              <a:t>m</a:t>
            </a:r>
            <a:r>
              <a:rPr kumimoji="0" lang="vi-V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Times New Roman" panose="02020603050405020304" pitchFamily="18" charset="0"/>
              </a:rPr>
              <a:t> viết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Times New Roman" panose="02020603050405020304" pitchFamily="18" charset="0"/>
              </a:rPr>
              <a:t>1 tay giữ trang vở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Times New Roman" panose="02020603050405020304" pitchFamily="18" charset="0"/>
            </a:endParaRPr>
          </a:p>
        </p:txBody>
      </p:sp>
      <p:sp>
        <p:nvSpPr>
          <p:cNvPr id="11" name="文本框 6">
            <a:extLst>
              <a:ext uri="{FF2B5EF4-FFF2-40B4-BE49-F238E27FC236}">
                <a16:creationId xmlns:a16="http://schemas.microsoft.com/office/drawing/2014/main" id="{E4321C04-4102-4AF2-8B3F-444F8DDDAE2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94037" y="418780"/>
            <a:ext cx="4395755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marL="0" marR="0" lvl="0" indent="0" algn="ctr" defTabSz="512156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altLang="zh-CN" sz="30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华康海报体W12(P)" panose="040B0C00000000000000" pitchFamily="82" charset="-122"/>
                <a:cs typeface="Times New Roman" pitchFamily="18" charset="0"/>
              </a:rPr>
              <a:t>Lưu ý tư thế ngồi viết </a:t>
            </a:r>
            <a:endParaRPr kumimoji="0" lang="zh-CN" altLang="en-US" sz="30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华康海报体W12(P)" panose="040B0C00000000000000" pitchFamily="82" charset="-122"/>
              <a:cs typeface="Times New Roman" pitchFamily="18" charset="0"/>
            </a:endParaRP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3628775D-DEC4-4130-8E8D-A4A81868BA1B}"/>
              </a:ext>
            </a:extLst>
          </p:cNvPr>
          <p:cNvGrpSpPr/>
          <p:nvPr/>
        </p:nvGrpSpPr>
        <p:grpSpPr>
          <a:xfrm>
            <a:off x="3674771" y="3594122"/>
            <a:ext cx="3690453" cy="3294851"/>
            <a:chOff x="7271396" y="3464736"/>
            <a:chExt cx="4920604" cy="3294851"/>
          </a:xfrm>
        </p:grpSpPr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B1D6AB0F-CDF4-4427-839C-0EC40E41654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271396" y="3464736"/>
              <a:ext cx="4920604" cy="3294851"/>
            </a:xfrm>
            <a:prstGeom prst="rect">
              <a:avLst/>
            </a:prstGeom>
          </p:spPr>
        </p:pic>
        <p:sp>
          <p:nvSpPr>
            <p:cNvPr id="15" name="Rectangle: Rounded Corners 14">
              <a:extLst>
                <a:ext uri="{FF2B5EF4-FFF2-40B4-BE49-F238E27FC236}">
                  <a16:creationId xmlns:a16="http://schemas.microsoft.com/office/drawing/2014/main" id="{8DE10B49-3CBF-44E6-873C-67A8D41236D3}"/>
                </a:ext>
              </a:extLst>
            </p:cNvPr>
            <p:cNvSpPr/>
            <p:nvPr/>
          </p:nvSpPr>
          <p:spPr>
            <a:xfrm>
              <a:off x="9581606" y="4636715"/>
              <a:ext cx="627017" cy="544681"/>
            </a:xfrm>
            <a:prstGeom prst="roundRect">
              <a:avLst/>
            </a:prstGeom>
            <a:ln>
              <a:solidFill>
                <a:schemeClr val="bg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63E1B3B7-BA28-48CF-B470-DA35CF986E79}"/>
                </a:ext>
              </a:extLst>
            </p:cNvPr>
            <p:cNvSpPr/>
            <p:nvPr/>
          </p:nvSpPr>
          <p:spPr>
            <a:xfrm>
              <a:off x="7359588" y="5112162"/>
              <a:ext cx="428758" cy="544681"/>
            </a:xfrm>
            <a:prstGeom prst="roundRect">
              <a:avLst/>
            </a:prstGeom>
            <a:ln>
              <a:solidFill>
                <a:schemeClr val="bg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</p:grpSp>
      <p:grpSp>
        <p:nvGrpSpPr>
          <p:cNvPr id="17" name="组合 40">
            <a:extLst>
              <a:ext uri="{FF2B5EF4-FFF2-40B4-BE49-F238E27FC236}">
                <a16:creationId xmlns:a16="http://schemas.microsoft.com/office/drawing/2014/main" id="{F1E476E0-F293-455B-BD02-D22D2B311D3D}"/>
              </a:ext>
            </a:extLst>
          </p:cNvPr>
          <p:cNvGrpSpPr/>
          <p:nvPr/>
        </p:nvGrpSpPr>
        <p:grpSpPr>
          <a:xfrm rot="21020369">
            <a:off x="143711" y="2279938"/>
            <a:ext cx="3875055" cy="2040231"/>
            <a:chOff x="2561601" y="3694377"/>
            <a:chExt cx="3629722" cy="884856"/>
          </a:xfrm>
        </p:grpSpPr>
        <p:sp>
          <p:nvSpPr>
            <p:cNvPr id="18" name="Freeform: Shape 35">
              <a:extLst>
                <a:ext uri="{FF2B5EF4-FFF2-40B4-BE49-F238E27FC236}">
                  <a16:creationId xmlns:a16="http://schemas.microsoft.com/office/drawing/2014/main" id="{781FDEDD-DF46-4879-B48F-0F864008D18B}"/>
                </a:ext>
              </a:extLst>
            </p:cNvPr>
            <p:cNvSpPr/>
            <p:nvPr/>
          </p:nvSpPr>
          <p:spPr>
            <a:xfrm rot="565617">
              <a:off x="2561601" y="3861346"/>
              <a:ext cx="3629722" cy="717887"/>
            </a:xfrm>
            <a:custGeom>
              <a:avLst/>
              <a:gdLst>
                <a:gd name="connsiteX0" fmla="*/ 244547 w 2680699"/>
                <a:gd name="connsiteY0" fmla="*/ 136132 h 530189"/>
                <a:gd name="connsiteX1" fmla="*/ 115585 w 2680699"/>
                <a:gd name="connsiteY1" fmla="*/ 265094 h 530189"/>
                <a:gd name="connsiteX2" fmla="*/ 244547 w 2680699"/>
                <a:gd name="connsiteY2" fmla="*/ 394056 h 530189"/>
                <a:gd name="connsiteX3" fmla="*/ 373509 w 2680699"/>
                <a:gd name="connsiteY3" fmla="*/ 265094 h 530189"/>
                <a:gd name="connsiteX4" fmla="*/ 244547 w 2680699"/>
                <a:gd name="connsiteY4" fmla="*/ 136132 h 530189"/>
                <a:gd name="connsiteX5" fmla="*/ 88367 w 2680699"/>
                <a:gd name="connsiteY5" fmla="*/ 0 h 530189"/>
                <a:gd name="connsiteX6" fmla="*/ 2592332 w 2680699"/>
                <a:gd name="connsiteY6" fmla="*/ 0 h 530189"/>
                <a:gd name="connsiteX7" fmla="*/ 2680699 w 2680699"/>
                <a:gd name="connsiteY7" fmla="*/ 88367 h 530189"/>
                <a:gd name="connsiteX8" fmla="*/ 2680699 w 2680699"/>
                <a:gd name="connsiteY8" fmla="*/ 441822 h 530189"/>
                <a:gd name="connsiteX9" fmla="*/ 2592332 w 2680699"/>
                <a:gd name="connsiteY9" fmla="*/ 530189 h 530189"/>
                <a:gd name="connsiteX10" fmla="*/ 88367 w 2680699"/>
                <a:gd name="connsiteY10" fmla="*/ 530189 h 530189"/>
                <a:gd name="connsiteX11" fmla="*/ 0 w 2680699"/>
                <a:gd name="connsiteY11" fmla="*/ 441822 h 530189"/>
                <a:gd name="connsiteX12" fmla="*/ 0 w 2680699"/>
                <a:gd name="connsiteY12" fmla="*/ 88367 h 530189"/>
                <a:gd name="connsiteX13" fmla="*/ 88367 w 2680699"/>
                <a:gd name="connsiteY13" fmla="*/ 0 h 5301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680699" h="530189">
                  <a:moveTo>
                    <a:pt x="244547" y="136132"/>
                  </a:moveTo>
                  <a:cubicBezTo>
                    <a:pt x="173323" y="136132"/>
                    <a:pt x="115585" y="193870"/>
                    <a:pt x="115585" y="265094"/>
                  </a:cubicBezTo>
                  <a:cubicBezTo>
                    <a:pt x="115585" y="336318"/>
                    <a:pt x="173323" y="394056"/>
                    <a:pt x="244547" y="394056"/>
                  </a:cubicBezTo>
                  <a:cubicBezTo>
                    <a:pt x="315771" y="394056"/>
                    <a:pt x="373509" y="336318"/>
                    <a:pt x="373509" y="265094"/>
                  </a:cubicBezTo>
                  <a:cubicBezTo>
                    <a:pt x="373509" y="193870"/>
                    <a:pt x="315771" y="136132"/>
                    <a:pt x="244547" y="136132"/>
                  </a:cubicBezTo>
                  <a:close/>
                  <a:moveTo>
                    <a:pt x="88367" y="0"/>
                  </a:moveTo>
                  <a:lnTo>
                    <a:pt x="2592332" y="0"/>
                  </a:lnTo>
                  <a:cubicBezTo>
                    <a:pt x="2641136" y="0"/>
                    <a:pt x="2680699" y="39563"/>
                    <a:pt x="2680699" y="88367"/>
                  </a:cubicBezTo>
                  <a:lnTo>
                    <a:pt x="2680699" y="441822"/>
                  </a:lnTo>
                  <a:cubicBezTo>
                    <a:pt x="2680699" y="490626"/>
                    <a:pt x="2641136" y="530189"/>
                    <a:pt x="2592332" y="530189"/>
                  </a:cubicBezTo>
                  <a:lnTo>
                    <a:pt x="88367" y="530189"/>
                  </a:lnTo>
                  <a:cubicBezTo>
                    <a:pt x="39563" y="530189"/>
                    <a:pt x="0" y="490626"/>
                    <a:pt x="0" y="441822"/>
                  </a:cubicBezTo>
                  <a:lnTo>
                    <a:pt x="0" y="88367"/>
                  </a:lnTo>
                  <a:cubicBezTo>
                    <a:pt x="0" y="39563"/>
                    <a:pt x="39563" y="0"/>
                    <a:pt x="88367" y="0"/>
                  </a:cubicBezTo>
                  <a:close/>
                </a:path>
              </a:pathLst>
            </a:custGeom>
            <a:solidFill>
              <a:srgbClr val="B09278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  <p:sp>
          <p:nvSpPr>
            <p:cNvPr id="19" name="Rectangle 56">
              <a:extLst>
                <a:ext uri="{FF2B5EF4-FFF2-40B4-BE49-F238E27FC236}">
                  <a16:creationId xmlns:a16="http://schemas.microsoft.com/office/drawing/2014/main" id="{2549BAB5-648D-4642-84D8-005505E00446}"/>
                </a:ext>
              </a:extLst>
            </p:cNvPr>
            <p:cNvSpPr/>
            <p:nvPr/>
          </p:nvSpPr>
          <p:spPr>
            <a:xfrm rot="720999">
              <a:off x="4778057" y="3694377"/>
              <a:ext cx="1261884" cy="307777"/>
            </a:xfrm>
            <a:prstGeom prst="rect">
              <a:avLst/>
            </a:prstGeom>
          </p:spPr>
          <p:txBody>
            <a:bodyPr wrap="none">
              <a:norm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+mn-cs"/>
                </a:rPr>
                <a:t>ADD YOUR TITLE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endParaRPr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5D56A83C-C656-46FA-BE4B-297BC44219DB}"/>
              </a:ext>
            </a:extLst>
          </p:cNvPr>
          <p:cNvSpPr txBox="1"/>
          <p:nvPr/>
        </p:nvSpPr>
        <p:spPr>
          <a:xfrm>
            <a:off x="850249" y="2818297"/>
            <a:ext cx="317642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Times New Roman" panose="02020603050405020304" pitchFamily="18" charset="0"/>
              </a:rPr>
              <a:t>Thẳng lưng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Times New Roman" panose="02020603050405020304" pitchFamily="18" charset="0"/>
              </a:rPr>
              <a:t>. </a:t>
            </a:r>
            <a:r>
              <a:rPr kumimoji="0" lang="vi-V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Times New Roman" panose="02020603050405020304" pitchFamily="18" charset="0"/>
              </a:rPr>
              <a:t>Chân đặt thoải mái, đúng vị 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Times New Roman" panose="02020603050405020304" pitchFamily="18" charset="0"/>
              </a:rPr>
              <a:t> </a:t>
            </a:r>
            <a:r>
              <a:rPr kumimoji="0" lang="vi-V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Times New Roman" panose="02020603050405020304" pitchFamily="18" charset="0"/>
              </a:rPr>
              <a:t>trí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Times New Roman" panose="02020603050405020304" pitchFamily="18" charset="0"/>
            </a:endParaRPr>
          </a:p>
        </p:txBody>
      </p:sp>
      <p:sp>
        <p:nvSpPr>
          <p:cNvPr id="21" name="Freeform: Shape 33">
            <a:extLst>
              <a:ext uri="{FF2B5EF4-FFF2-40B4-BE49-F238E27FC236}">
                <a16:creationId xmlns:a16="http://schemas.microsoft.com/office/drawing/2014/main" id="{36B825CD-B689-4EEA-9AA9-E8AF981183C6}"/>
              </a:ext>
            </a:extLst>
          </p:cNvPr>
          <p:cNvSpPr/>
          <p:nvPr/>
        </p:nvSpPr>
        <p:spPr>
          <a:xfrm>
            <a:off x="7965185" y="2731475"/>
            <a:ext cx="3893141" cy="1593856"/>
          </a:xfrm>
          <a:custGeom>
            <a:avLst/>
            <a:gdLst>
              <a:gd name="connsiteX0" fmla="*/ 244547 w 2680699"/>
              <a:gd name="connsiteY0" fmla="*/ 136132 h 530189"/>
              <a:gd name="connsiteX1" fmla="*/ 115585 w 2680699"/>
              <a:gd name="connsiteY1" fmla="*/ 265094 h 530189"/>
              <a:gd name="connsiteX2" fmla="*/ 244547 w 2680699"/>
              <a:gd name="connsiteY2" fmla="*/ 394056 h 530189"/>
              <a:gd name="connsiteX3" fmla="*/ 373509 w 2680699"/>
              <a:gd name="connsiteY3" fmla="*/ 265094 h 530189"/>
              <a:gd name="connsiteX4" fmla="*/ 244547 w 2680699"/>
              <a:gd name="connsiteY4" fmla="*/ 136132 h 530189"/>
              <a:gd name="connsiteX5" fmla="*/ 88367 w 2680699"/>
              <a:gd name="connsiteY5" fmla="*/ 0 h 530189"/>
              <a:gd name="connsiteX6" fmla="*/ 2592332 w 2680699"/>
              <a:gd name="connsiteY6" fmla="*/ 0 h 530189"/>
              <a:gd name="connsiteX7" fmla="*/ 2680699 w 2680699"/>
              <a:gd name="connsiteY7" fmla="*/ 88367 h 530189"/>
              <a:gd name="connsiteX8" fmla="*/ 2680699 w 2680699"/>
              <a:gd name="connsiteY8" fmla="*/ 441822 h 530189"/>
              <a:gd name="connsiteX9" fmla="*/ 2592332 w 2680699"/>
              <a:gd name="connsiteY9" fmla="*/ 530189 h 530189"/>
              <a:gd name="connsiteX10" fmla="*/ 88367 w 2680699"/>
              <a:gd name="connsiteY10" fmla="*/ 530189 h 530189"/>
              <a:gd name="connsiteX11" fmla="*/ 0 w 2680699"/>
              <a:gd name="connsiteY11" fmla="*/ 441822 h 530189"/>
              <a:gd name="connsiteX12" fmla="*/ 0 w 2680699"/>
              <a:gd name="connsiteY12" fmla="*/ 88367 h 530189"/>
              <a:gd name="connsiteX13" fmla="*/ 88367 w 2680699"/>
              <a:gd name="connsiteY13" fmla="*/ 0 h 5301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680699" h="530189">
                <a:moveTo>
                  <a:pt x="244547" y="136132"/>
                </a:moveTo>
                <a:cubicBezTo>
                  <a:pt x="173323" y="136132"/>
                  <a:pt x="115585" y="193870"/>
                  <a:pt x="115585" y="265094"/>
                </a:cubicBezTo>
                <a:cubicBezTo>
                  <a:pt x="115585" y="336318"/>
                  <a:pt x="173323" y="394056"/>
                  <a:pt x="244547" y="394056"/>
                </a:cubicBezTo>
                <a:cubicBezTo>
                  <a:pt x="315771" y="394056"/>
                  <a:pt x="373509" y="336318"/>
                  <a:pt x="373509" y="265094"/>
                </a:cubicBezTo>
                <a:cubicBezTo>
                  <a:pt x="373509" y="193870"/>
                  <a:pt x="315771" y="136132"/>
                  <a:pt x="244547" y="136132"/>
                </a:cubicBezTo>
                <a:close/>
                <a:moveTo>
                  <a:pt x="88367" y="0"/>
                </a:moveTo>
                <a:lnTo>
                  <a:pt x="2592332" y="0"/>
                </a:lnTo>
                <a:cubicBezTo>
                  <a:pt x="2641136" y="0"/>
                  <a:pt x="2680699" y="39563"/>
                  <a:pt x="2680699" y="88367"/>
                </a:cubicBezTo>
                <a:lnTo>
                  <a:pt x="2680699" y="441822"/>
                </a:lnTo>
                <a:cubicBezTo>
                  <a:pt x="2680699" y="490626"/>
                  <a:pt x="2641136" y="530189"/>
                  <a:pt x="2592332" y="530189"/>
                </a:cubicBezTo>
                <a:lnTo>
                  <a:pt x="88367" y="530189"/>
                </a:lnTo>
                <a:cubicBezTo>
                  <a:pt x="39563" y="530189"/>
                  <a:pt x="0" y="490626"/>
                  <a:pt x="0" y="441822"/>
                </a:cubicBezTo>
                <a:lnTo>
                  <a:pt x="0" y="88367"/>
                </a:lnTo>
                <a:cubicBezTo>
                  <a:pt x="0" y="39563"/>
                  <a:pt x="39563" y="0"/>
                  <a:pt x="88367" y="0"/>
                </a:cubicBezTo>
                <a:close/>
              </a:path>
            </a:pathLst>
          </a:custGeom>
          <a:solidFill>
            <a:srgbClr val="A5C0A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        </a:t>
            </a:r>
            <a:endParaRPr kumimoji="0" lang="vi-V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           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AC4AC33F-3DF3-47C5-B924-DFE4F9711D4D}"/>
              </a:ext>
            </a:extLst>
          </p:cNvPr>
          <p:cNvSpPr txBox="1"/>
          <p:nvPr/>
        </p:nvSpPr>
        <p:spPr>
          <a:xfrm>
            <a:off x="8690701" y="2835905"/>
            <a:ext cx="317642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Times New Roman" panose="02020603050405020304" pitchFamily="18" charset="0"/>
              </a:rPr>
              <a:t>Khoảng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Times New Roman" panose="02020603050405020304" pitchFamily="18" charset="0"/>
              </a:rPr>
              <a:t>cách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Times New Roman" panose="02020603050405020304" pitchFamily="18" charset="0"/>
              </a:rPr>
              <a:t>từ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Times New Roman" panose="02020603050405020304" pitchFamily="18" charset="0"/>
              </a:rPr>
              <a:t>mắt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Times New Roman" panose="02020603050405020304" pitchFamily="18" charset="0"/>
              </a:rPr>
              <a:t>đến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Times New Roman" panose="02020603050405020304" pitchFamily="18" charset="0"/>
              </a:rPr>
              <a:t>vở</a:t>
            </a:r>
            <a:r>
              <a:rPr kumimoji="0" lang="vi-V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Times New Roman" panose="02020603050405020304" pitchFamily="18" charset="0"/>
              </a:rPr>
              <a:t> 25 đến 30 cm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2189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  <p:bldP spid="11" grpId="0"/>
      <p:bldP spid="20" grpId="0"/>
      <p:bldP spid="21" grpId="0" animBg="1"/>
      <p:bldP spid="2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tudent Writing (#4) | Free SVG">
            <a:extLst>
              <a:ext uri="{FF2B5EF4-FFF2-40B4-BE49-F238E27FC236}">
                <a16:creationId xmlns:a16="http://schemas.microsoft.com/office/drawing/2014/main" id="{25DE012F-5D89-4D77-BBDD-AFBE1DD655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4523" y="1874186"/>
            <a:ext cx="3677077" cy="49027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AEE2CC9-EEED-4887-A9DC-16EED9DE9AB0}"/>
              </a:ext>
            </a:extLst>
          </p:cNvPr>
          <p:cNvSpPr txBox="1"/>
          <p:nvPr/>
        </p:nvSpPr>
        <p:spPr>
          <a:xfrm>
            <a:off x="810971" y="817678"/>
            <a:ext cx="10292458" cy="1056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vi-VN" sz="4800" b="1" i="0" u="none" strike="noStrike" kern="0" cap="all" spc="0" normalizeH="0" baseline="0" noProof="0" dirty="0">
                <a:ln w="9000" cmpd="sng">
                  <a:solidFill>
                    <a:srgbClr val="FFC000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FFC000">
                        <a:shade val="20000"/>
                        <a:satMod val="245000"/>
                      </a:srgbClr>
                    </a:gs>
                    <a:gs pos="43000">
                      <a:srgbClr val="FFC000">
                        <a:satMod val="255000"/>
                      </a:srgbClr>
                    </a:gs>
                    <a:gs pos="48000">
                      <a:srgbClr val="FFC000">
                        <a:shade val="85000"/>
                        <a:satMod val="255000"/>
                      </a:srgbClr>
                    </a:gs>
                    <a:gs pos="100000">
                      <a:srgbClr val="FFC000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uLnTx/>
                <a:uFillTx/>
                <a:ea typeface="Arial-Rounded" panose="020B0500000000000000" pitchFamily="34" charset="0"/>
                <a:cs typeface="Arial-Rounded" panose="020B0500000000000000" pitchFamily="34" charset="0"/>
                <a:sym typeface="Arial"/>
              </a:rPr>
              <a:t>Học sinh viết bài vào vở</a:t>
            </a:r>
            <a:endParaRPr kumimoji="0" lang="en-US" sz="4800" b="1" i="0" u="none" strike="noStrike" kern="0" cap="all" spc="0" normalizeH="0" baseline="0" noProof="0" dirty="0">
              <a:ln w="9000" cmpd="sng">
                <a:solidFill>
                  <a:srgbClr val="FFC000">
                    <a:shade val="50000"/>
                    <a:satMod val="120000"/>
                  </a:srgbClr>
                </a:solidFill>
                <a:prstDash val="solid"/>
              </a:ln>
              <a:gradFill>
                <a:gsLst>
                  <a:gs pos="0">
                    <a:srgbClr val="FFC000">
                      <a:shade val="20000"/>
                      <a:satMod val="245000"/>
                    </a:srgbClr>
                  </a:gs>
                  <a:gs pos="43000">
                    <a:srgbClr val="FFC000">
                      <a:satMod val="255000"/>
                    </a:srgbClr>
                  </a:gs>
                  <a:gs pos="48000">
                    <a:srgbClr val="FFC000">
                      <a:shade val="85000"/>
                      <a:satMod val="255000"/>
                    </a:srgbClr>
                  </a:gs>
                  <a:gs pos="100000">
                    <a:srgbClr val="FFC000">
                      <a:shade val="20000"/>
                      <a:satMod val="245000"/>
                    </a:srgb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uLnTx/>
              <a:uFillTx/>
              <a:ea typeface="Arial-Rounded" panose="020B0500000000000000" pitchFamily="34" charset="0"/>
              <a:cs typeface="Arial-Rounded" panose="020B0500000000000000" pitchFamily="34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3438961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11834" y="561427"/>
            <a:ext cx="994535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>
                <a:solidFill>
                  <a:srgbClr val="213054"/>
                </a:solidFill>
                <a:cs typeface="Times New Roman" pitchFamily="18" charset="0"/>
              </a:rPr>
              <a:t>2. Chọn </a:t>
            </a:r>
            <a:r>
              <a:rPr lang="en-US" sz="3200" dirty="0" err="1">
                <a:solidFill>
                  <a:srgbClr val="213054"/>
                </a:solidFill>
                <a:cs typeface="Times New Roman" pitchFamily="18" charset="0"/>
              </a:rPr>
              <a:t>chữ</a:t>
            </a:r>
            <a:r>
              <a:rPr lang="en-US" sz="3200" dirty="0">
                <a:solidFill>
                  <a:srgbClr val="213054"/>
                </a:solidFill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213054"/>
                </a:solidFill>
                <a:cs typeface="Times New Roman" pitchFamily="18" charset="0"/>
              </a:rPr>
              <a:t>hoặc</a:t>
            </a:r>
            <a:r>
              <a:rPr lang="en-US" sz="3200" dirty="0">
                <a:solidFill>
                  <a:srgbClr val="213054"/>
                </a:solidFill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213054"/>
                </a:solidFill>
                <a:cs typeface="Times New Roman" pitchFamily="18" charset="0"/>
              </a:rPr>
              <a:t>vần</a:t>
            </a:r>
            <a:r>
              <a:rPr lang="en-US" sz="3200" dirty="0">
                <a:solidFill>
                  <a:srgbClr val="213054"/>
                </a:solidFill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213054"/>
                </a:solidFill>
                <a:cs typeface="Times New Roman" pitchFamily="18" charset="0"/>
              </a:rPr>
              <a:t>phù</a:t>
            </a:r>
            <a:r>
              <a:rPr lang="en-US" sz="3200" dirty="0">
                <a:solidFill>
                  <a:srgbClr val="213054"/>
                </a:solidFill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213054"/>
                </a:solidFill>
                <a:cs typeface="Times New Roman" pitchFamily="18" charset="0"/>
              </a:rPr>
              <a:t>hợp</a:t>
            </a:r>
            <a:r>
              <a:rPr lang="en-US" sz="3200" dirty="0">
                <a:solidFill>
                  <a:srgbClr val="213054"/>
                </a:solidFill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213054"/>
                </a:solidFill>
                <a:cs typeface="Times New Roman" pitchFamily="18" charset="0"/>
              </a:rPr>
              <a:t>với</a:t>
            </a:r>
            <a:r>
              <a:rPr lang="en-US" sz="3200" dirty="0">
                <a:solidFill>
                  <a:srgbClr val="213054"/>
                </a:solidFill>
                <a:cs typeface="Times New Roman" pitchFamily="18" charset="0"/>
              </a:rPr>
              <a:t> ô </a:t>
            </a:r>
            <a:r>
              <a:rPr lang="en-US" sz="3200" dirty="0" err="1">
                <a:solidFill>
                  <a:srgbClr val="213054"/>
                </a:solidFill>
                <a:cs typeface="Times New Roman" pitchFamily="18" charset="0"/>
              </a:rPr>
              <a:t>trống</a:t>
            </a:r>
            <a:r>
              <a:rPr lang="en-US" sz="3200" dirty="0">
                <a:solidFill>
                  <a:srgbClr val="213054"/>
                </a:solidFill>
                <a:cs typeface="Times New Roman" pitchFamily="18" charset="0"/>
              </a:rPr>
              <a:t> : </a:t>
            </a:r>
            <a:r>
              <a:rPr lang="en-US" sz="3200" b="1" dirty="0">
                <a:solidFill>
                  <a:srgbClr val="FF0000"/>
                </a:solidFill>
                <a:cs typeface="Times New Roman" pitchFamily="18" charset="0"/>
              </a:rPr>
              <a:t>c</a:t>
            </a:r>
            <a:r>
              <a:rPr lang="en-US" sz="3200" dirty="0">
                <a:solidFill>
                  <a:srgbClr val="213054"/>
                </a:solidFill>
                <a:cs typeface="Times New Roman" pitchFamily="18" charset="0"/>
              </a:rPr>
              <a:t> hay </a:t>
            </a:r>
            <a:r>
              <a:rPr lang="en-US" sz="3200" b="1" dirty="0">
                <a:solidFill>
                  <a:srgbClr val="FF0000"/>
                </a:solidFill>
                <a:cs typeface="Times New Roman" pitchFamily="18" charset="0"/>
              </a:rPr>
              <a:t>k</a:t>
            </a:r>
            <a:r>
              <a:rPr lang="en-US" sz="3200" dirty="0">
                <a:solidFill>
                  <a:srgbClr val="213054"/>
                </a:solidFill>
                <a:cs typeface="Times New Roman" pitchFamily="18" charset="0"/>
              </a:rPr>
              <a:t>? </a:t>
            </a:r>
          </a:p>
        </p:txBody>
      </p:sp>
      <p:pic>
        <p:nvPicPr>
          <p:cNvPr id="6" name="Picture 2" descr="Có công mài sắt, có ngày nên kim - Tiếng Việt 2 - Kể chuyện con nghe -  HOCMAI - YouTub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5532" y="1627769"/>
            <a:ext cx="3516923" cy="22713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0514" y="4545439"/>
            <a:ext cx="4990458" cy="21701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018" y="1901940"/>
            <a:ext cx="6838776" cy="695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392018" y="1950934"/>
            <a:ext cx="7757003" cy="646331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lvl="0"/>
            <a:r>
              <a:rPr lang="en-US" sz="3600" dirty="0">
                <a:solidFill>
                  <a:srgbClr val="213054"/>
                </a:solidFill>
                <a:cs typeface="Times New Roman" pitchFamily="18" charset="0"/>
              </a:rPr>
              <a:t>- </a:t>
            </a:r>
            <a:r>
              <a:rPr lang="en-US" sz="3600" dirty="0" err="1">
                <a:solidFill>
                  <a:srgbClr val="213054"/>
                </a:solidFill>
                <a:cs typeface="Times New Roman" pitchFamily="18" charset="0"/>
              </a:rPr>
              <a:t>Có</a:t>
            </a:r>
            <a:r>
              <a:rPr lang="en-US" sz="3600" dirty="0">
                <a:solidFill>
                  <a:srgbClr val="213054"/>
                </a:solidFill>
                <a:cs typeface="Times New Roman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cs typeface="Times New Roman" pitchFamily="18" charset="0"/>
              </a:rPr>
              <a:t>c</a:t>
            </a:r>
            <a:r>
              <a:rPr lang="en-US" sz="3600" dirty="0" err="1">
                <a:solidFill>
                  <a:srgbClr val="213054"/>
                </a:solidFill>
                <a:cs typeface="Times New Roman" pitchFamily="18" charset="0"/>
              </a:rPr>
              <a:t>ông</a:t>
            </a:r>
            <a:r>
              <a:rPr lang="en-US" sz="3600" dirty="0">
                <a:solidFill>
                  <a:srgbClr val="213054"/>
                </a:solidFill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213054"/>
                </a:solidFill>
                <a:cs typeface="Times New Roman" pitchFamily="18" charset="0"/>
              </a:rPr>
              <a:t>mài</a:t>
            </a:r>
            <a:r>
              <a:rPr lang="en-US" sz="3600" dirty="0">
                <a:solidFill>
                  <a:srgbClr val="213054"/>
                </a:solidFill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213054"/>
                </a:solidFill>
                <a:cs typeface="Times New Roman" pitchFamily="18" charset="0"/>
              </a:rPr>
              <a:t>sắt</a:t>
            </a:r>
            <a:r>
              <a:rPr lang="en-US" sz="3600" dirty="0">
                <a:solidFill>
                  <a:srgbClr val="213054"/>
                </a:solidFill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213054"/>
                </a:solidFill>
                <a:cs typeface="Times New Roman" pitchFamily="18" charset="0"/>
              </a:rPr>
              <a:t>có</a:t>
            </a:r>
            <a:r>
              <a:rPr lang="en-US" sz="3600" dirty="0">
                <a:solidFill>
                  <a:srgbClr val="213054"/>
                </a:solidFill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213054"/>
                </a:solidFill>
                <a:cs typeface="Times New Roman" pitchFamily="18" charset="0"/>
              </a:rPr>
              <a:t>ngày</a:t>
            </a:r>
            <a:r>
              <a:rPr lang="en-US" sz="3600" dirty="0">
                <a:solidFill>
                  <a:srgbClr val="213054"/>
                </a:solidFill>
                <a:cs typeface="Times New Roman" pitchFamily="18" charset="0"/>
              </a:rPr>
              <a:t> </a:t>
            </a:r>
            <a:r>
              <a:rPr lang="en-US" sz="3600" err="1">
                <a:solidFill>
                  <a:srgbClr val="213054"/>
                </a:solidFill>
                <a:cs typeface="Times New Roman" pitchFamily="18" charset="0"/>
              </a:rPr>
              <a:t>nên</a:t>
            </a:r>
            <a:r>
              <a:rPr lang="en-US" sz="3600">
                <a:solidFill>
                  <a:srgbClr val="213054"/>
                </a:solidFill>
                <a:cs typeface="Times New Roman" pitchFamily="18" charset="0"/>
              </a:rPr>
              <a:t> </a:t>
            </a:r>
            <a:r>
              <a:rPr lang="en-US" sz="3600" b="1">
                <a:solidFill>
                  <a:srgbClr val="FF0000"/>
                </a:solidFill>
                <a:cs typeface="Times New Roman" pitchFamily="18" charset="0"/>
              </a:rPr>
              <a:t>k</a:t>
            </a:r>
            <a:r>
              <a:rPr lang="en-US" sz="3600">
                <a:solidFill>
                  <a:srgbClr val="213054"/>
                </a:solidFill>
                <a:cs typeface="Times New Roman" pitchFamily="18" charset="0"/>
              </a:rPr>
              <a:t>im</a:t>
            </a:r>
            <a:r>
              <a:rPr lang="en-US" sz="3600" dirty="0">
                <a:solidFill>
                  <a:srgbClr val="213054"/>
                </a:solidFill>
                <a:cs typeface="Times New Roman" pitchFamily="18" charset="0"/>
              </a:rPr>
              <a:t>.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018" y="3748088"/>
            <a:ext cx="5476875" cy="638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295421" y="3739932"/>
            <a:ext cx="6389077" cy="646331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lvl="0"/>
            <a:r>
              <a:rPr lang="en-US" sz="3600" dirty="0">
                <a:solidFill>
                  <a:srgbClr val="213054"/>
                </a:solidFill>
                <a:cs typeface="Times New Roman" pitchFamily="18" charset="0"/>
              </a:rPr>
              <a:t>- </a:t>
            </a:r>
            <a:r>
              <a:rPr lang="en-US" sz="3600" b="1" dirty="0" err="1">
                <a:solidFill>
                  <a:srgbClr val="FF0000"/>
                </a:solidFill>
                <a:cs typeface="Times New Roman" pitchFamily="18" charset="0"/>
              </a:rPr>
              <a:t>K</a:t>
            </a:r>
            <a:r>
              <a:rPr lang="en-US" sz="3600" dirty="0" err="1">
                <a:solidFill>
                  <a:srgbClr val="213054"/>
                </a:solidFill>
                <a:cs typeface="Times New Roman" pitchFamily="18" charset="0"/>
              </a:rPr>
              <a:t>iến</a:t>
            </a:r>
            <a:r>
              <a:rPr lang="en-US" sz="3600" dirty="0">
                <a:solidFill>
                  <a:srgbClr val="213054"/>
                </a:solidFill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213054"/>
                </a:solidFill>
                <a:cs typeface="Times New Roman" pitchFamily="18" charset="0"/>
              </a:rPr>
              <a:t>tha</a:t>
            </a:r>
            <a:r>
              <a:rPr lang="en-US" sz="3600" dirty="0">
                <a:solidFill>
                  <a:srgbClr val="213054"/>
                </a:solidFill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213054"/>
                </a:solidFill>
                <a:cs typeface="Times New Roman" pitchFamily="18" charset="0"/>
              </a:rPr>
              <a:t>lâu</a:t>
            </a:r>
            <a:r>
              <a:rPr lang="en-US" sz="3600" dirty="0">
                <a:solidFill>
                  <a:srgbClr val="213054"/>
                </a:solidFill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213054"/>
                </a:solidFill>
                <a:cs typeface="Times New Roman" pitchFamily="18" charset="0"/>
              </a:rPr>
              <a:t>cũng</a:t>
            </a:r>
            <a:r>
              <a:rPr lang="en-US" sz="3600" dirty="0">
                <a:solidFill>
                  <a:srgbClr val="213054"/>
                </a:solidFill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213054"/>
                </a:solidFill>
                <a:cs typeface="Times New Roman" pitchFamily="18" charset="0"/>
              </a:rPr>
              <a:t>đầy</a:t>
            </a:r>
            <a:r>
              <a:rPr lang="en-US" sz="3600" dirty="0">
                <a:solidFill>
                  <a:srgbClr val="213054"/>
                </a:solidFill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213054"/>
                </a:solidFill>
                <a:cs typeface="Times New Roman" pitchFamily="18" charset="0"/>
              </a:rPr>
              <a:t>tổ</a:t>
            </a:r>
            <a:r>
              <a:rPr lang="en-US" sz="3600" dirty="0">
                <a:solidFill>
                  <a:srgbClr val="213054"/>
                </a:solidFill>
                <a:cs typeface="Times New Roman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729923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3762" y="372912"/>
            <a:ext cx="1205516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>
                <a:solidFill>
                  <a:srgbClr val="213054"/>
                </a:solidFill>
                <a:cs typeface="Times New Roman" pitchFamily="18" charset="0"/>
              </a:rPr>
              <a:t>3.Chọn </a:t>
            </a:r>
            <a:r>
              <a:rPr lang="en-US" sz="3200" dirty="0" err="1">
                <a:solidFill>
                  <a:srgbClr val="213054"/>
                </a:solidFill>
                <a:cs typeface="Times New Roman" pitchFamily="18" charset="0"/>
              </a:rPr>
              <a:t>chữ</a:t>
            </a:r>
            <a:r>
              <a:rPr lang="en-US" sz="3200" dirty="0">
                <a:solidFill>
                  <a:srgbClr val="213054"/>
                </a:solidFill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213054"/>
                </a:solidFill>
                <a:cs typeface="Times New Roman" pitchFamily="18" charset="0"/>
              </a:rPr>
              <a:t>hoặc</a:t>
            </a:r>
            <a:r>
              <a:rPr lang="en-US" sz="3200" dirty="0">
                <a:solidFill>
                  <a:srgbClr val="213054"/>
                </a:solidFill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213054"/>
                </a:solidFill>
                <a:cs typeface="Times New Roman" pitchFamily="18" charset="0"/>
              </a:rPr>
              <a:t>dấu</a:t>
            </a:r>
            <a:r>
              <a:rPr lang="en-US" sz="3200" dirty="0">
                <a:solidFill>
                  <a:srgbClr val="213054"/>
                </a:solidFill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213054"/>
                </a:solidFill>
                <a:cs typeface="Times New Roman" pitchFamily="18" charset="0"/>
              </a:rPr>
              <a:t>thanh</a:t>
            </a:r>
            <a:r>
              <a:rPr lang="en-US" sz="3200" dirty="0">
                <a:solidFill>
                  <a:srgbClr val="213054"/>
                </a:solidFill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213054"/>
                </a:solidFill>
                <a:cs typeface="Times New Roman" pitchFamily="18" charset="0"/>
              </a:rPr>
              <a:t>phù</a:t>
            </a:r>
            <a:r>
              <a:rPr lang="en-US" sz="3200" dirty="0">
                <a:solidFill>
                  <a:srgbClr val="213054"/>
                </a:solidFill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213054"/>
                </a:solidFill>
                <a:cs typeface="Times New Roman" pitchFamily="18" charset="0"/>
              </a:rPr>
              <a:t>hợp</a:t>
            </a:r>
            <a:r>
              <a:rPr lang="en-US" sz="3200" dirty="0">
                <a:solidFill>
                  <a:srgbClr val="213054"/>
                </a:solidFill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213054"/>
                </a:solidFill>
                <a:cs typeface="Times New Roman" pitchFamily="18" charset="0"/>
              </a:rPr>
              <a:t>với</a:t>
            </a:r>
            <a:r>
              <a:rPr lang="en-US" sz="3200" dirty="0">
                <a:solidFill>
                  <a:srgbClr val="213054"/>
                </a:solidFill>
                <a:cs typeface="Times New Roman" pitchFamily="18" charset="0"/>
              </a:rPr>
              <a:t> ô </a:t>
            </a:r>
            <a:r>
              <a:rPr lang="en-US" sz="3200" dirty="0" err="1">
                <a:solidFill>
                  <a:srgbClr val="213054"/>
                </a:solidFill>
                <a:cs typeface="Times New Roman" pitchFamily="18" charset="0"/>
              </a:rPr>
              <a:t>trống</a:t>
            </a:r>
            <a:r>
              <a:rPr lang="en-US" sz="3200" dirty="0">
                <a:solidFill>
                  <a:srgbClr val="213054"/>
                </a:solidFill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213054"/>
                </a:solidFill>
                <a:cs typeface="Times New Roman" pitchFamily="18" charset="0"/>
              </a:rPr>
              <a:t>hoặc</a:t>
            </a:r>
            <a:r>
              <a:rPr lang="en-US" sz="3200" dirty="0">
                <a:solidFill>
                  <a:srgbClr val="213054"/>
                </a:solidFill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213054"/>
                </a:solidFill>
                <a:cs typeface="Times New Roman" pitchFamily="18" charset="0"/>
              </a:rPr>
              <a:t>với</a:t>
            </a:r>
            <a:r>
              <a:rPr lang="en-US" sz="3200" dirty="0">
                <a:solidFill>
                  <a:srgbClr val="213054"/>
                </a:solidFill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213054"/>
                </a:solidFill>
                <a:cs typeface="Times New Roman" pitchFamily="18" charset="0"/>
              </a:rPr>
              <a:t>tiếng</a:t>
            </a:r>
            <a:r>
              <a:rPr lang="en-US" sz="3200" dirty="0">
                <a:solidFill>
                  <a:srgbClr val="213054"/>
                </a:solidFill>
                <a:cs typeface="Times New Roman" pitchFamily="18" charset="0"/>
              </a:rPr>
              <a:t> in </a:t>
            </a:r>
            <a:r>
              <a:rPr lang="en-US" sz="3200" dirty="0" err="1">
                <a:solidFill>
                  <a:srgbClr val="213054"/>
                </a:solidFill>
                <a:cs typeface="Times New Roman" pitchFamily="18" charset="0"/>
              </a:rPr>
              <a:t>đậm</a:t>
            </a:r>
            <a:r>
              <a:rPr lang="en-US" sz="3200" dirty="0">
                <a:solidFill>
                  <a:srgbClr val="213054"/>
                </a:solidFill>
                <a:cs typeface="Times New Roman" pitchFamily="18" charset="0"/>
              </a:rPr>
              <a:t>, </a:t>
            </a:r>
            <a:r>
              <a:rPr lang="en-US" sz="3200" dirty="0" err="1">
                <a:solidFill>
                  <a:srgbClr val="213054"/>
                </a:solidFill>
                <a:cs typeface="Times New Roman" pitchFamily="18" charset="0"/>
              </a:rPr>
              <a:t>rồi</a:t>
            </a:r>
            <a:r>
              <a:rPr lang="en-US" sz="3200" dirty="0">
                <a:solidFill>
                  <a:srgbClr val="213054"/>
                </a:solidFill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213054"/>
                </a:solidFill>
                <a:cs typeface="Times New Roman" pitchFamily="18" charset="0"/>
              </a:rPr>
              <a:t>giải</a:t>
            </a:r>
            <a:r>
              <a:rPr lang="en-US" sz="3200" dirty="0">
                <a:solidFill>
                  <a:srgbClr val="213054"/>
                </a:solidFill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213054"/>
                </a:solidFill>
                <a:cs typeface="Times New Roman" pitchFamily="18" charset="0"/>
              </a:rPr>
              <a:t>câu</a:t>
            </a:r>
            <a:r>
              <a:rPr lang="en-US" sz="3200" dirty="0">
                <a:solidFill>
                  <a:srgbClr val="213054"/>
                </a:solidFill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213054"/>
                </a:solidFill>
                <a:cs typeface="Times New Roman" pitchFamily="18" charset="0"/>
              </a:rPr>
              <a:t>đố</a:t>
            </a:r>
            <a:r>
              <a:rPr lang="en-US" sz="3200" dirty="0">
                <a:solidFill>
                  <a:srgbClr val="213054"/>
                </a:solidFill>
                <a:cs typeface="Times New Roman" pitchFamily="18" charset="0"/>
              </a:rPr>
              <a:t>: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7860" y="1913151"/>
            <a:ext cx="1062751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err="1">
                <a:solidFill>
                  <a:srgbClr val="213054"/>
                </a:solidFill>
                <a:cs typeface="Times New Roman" pitchFamily="18" charset="0"/>
              </a:rPr>
              <a:t>Không</a:t>
            </a:r>
            <a:r>
              <a:rPr lang="en-US" sz="3200" dirty="0">
                <a:solidFill>
                  <a:srgbClr val="213054"/>
                </a:solidFill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213054"/>
                </a:solidFill>
                <a:cs typeface="Times New Roman" pitchFamily="18" charset="0"/>
              </a:rPr>
              <a:t>phải</a:t>
            </a:r>
            <a:r>
              <a:rPr lang="en-US" sz="3200" dirty="0">
                <a:solidFill>
                  <a:srgbClr val="213054"/>
                </a:solidFill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213054"/>
                </a:solidFill>
                <a:cs typeface="Times New Roman" pitchFamily="18" charset="0"/>
              </a:rPr>
              <a:t>bò</a:t>
            </a:r>
            <a:r>
              <a:rPr lang="en-US" sz="3200" dirty="0">
                <a:solidFill>
                  <a:srgbClr val="213054"/>
                </a:solidFill>
                <a:cs typeface="Times New Roman" pitchFamily="18" charset="0"/>
              </a:rPr>
              <a:t>, </a:t>
            </a:r>
            <a:r>
              <a:rPr lang="en-US" sz="3200" dirty="0" err="1">
                <a:solidFill>
                  <a:srgbClr val="213054"/>
                </a:solidFill>
                <a:cs typeface="Times New Roman" pitchFamily="18" charset="0"/>
              </a:rPr>
              <a:t>không</a:t>
            </a:r>
            <a:r>
              <a:rPr lang="en-US" sz="3200" dirty="0">
                <a:solidFill>
                  <a:srgbClr val="213054"/>
                </a:solidFill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213054"/>
                </a:solidFill>
                <a:cs typeface="Times New Roman" pitchFamily="18" charset="0"/>
              </a:rPr>
              <a:t>phải</a:t>
            </a:r>
            <a:r>
              <a:rPr lang="en-US" sz="3200" dirty="0">
                <a:solidFill>
                  <a:srgbClr val="213054"/>
                </a:solidFill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213054"/>
                </a:solidFill>
                <a:cs typeface="Times New Roman" pitchFamily="18" charset="0"/>
              </a:rPr>
              <a:t>trâu</a:t>
            </a:r>
            <a:endParaRPr lang="en-US" sz="3200" dirty="0">
              <a:solidFill>
                <a:srgbClr val="213054"/>
              </a:solidFill>
              <a:cs typeface="Times New Roman" pitchFamily="18" charset="0"/>
            </a:endParaRPr>
          </a:p>
          <a:p>
            <a:pPr algn="ctr"/>
            <a:r>
              <a:rPr lang="en-US" sz="3200" dirty="0" err="1">
                <a:solidFill>
                  <a:srgbClr val="213054"/>
                </a:solidFill>
                <a:cs typeface="Times New Roman" pitchFamily="18" charset="0"/>
              </a:rPr>
              <a:t>Uống</a:t>
            </a:r>
            <a:r>
              <a:rPr lang="en-US" sz="3200" dirty="0">
                <a:solidFill>
                  <a:srgbClr val="213054"/>
                </a:solidFill>
                <a:cs typeface="Times New Roman" pitchFamily="18" charset="0"/>
              </a:rPr>
              <a:t>   </a:t>
            </a:r>
            <a:r>
              <a:rPr lang="en-US" sz="3200" dirty="0" err="1">
                <a:solidFill>
                  <a:srgbClr val="213054"/>
                </a:solidFill>
                <a:cs typeface="Times New Roman" pitchFamily="18" charset="0"/>
              </a:rPr>
              <a:t>ước</a:t>
            </a:r>
            <a:r>
              <a:rPr lang="en-US" sz="3200" dirty="0">
                <a:solidFill>
                  <a:srgbClr val="213054"/>
                </a:solidFill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213054"/>
                </a:solidFill>
                <a:cs typeface="Times New Roman" pitchFamily="18" charset="0"/>
              </a:rPr>
              <a:t>ao</a:t>
            </a:r>
            <a:r>
              <a:rPr lang="en-US" sz="3200" dirty="0">
                <a:solidFill>
                  <a:srgbClr val="213054"/>
                </a:solidFill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213054"/>
                </a:solidFill>
                <a:cs typeface="Times New Roman" pitchFamily="18" charset="0"/>
              </a:rPr>
              <a:t>sâu</a:t>
            </a:r>
            <a:r>
              <a:rPr lang="en-US" sz="3200" dirty="0">
                <a:solidFill>
                  <a:srgbClr val="213054"/>
                </a:solidFill>
                <a:cs typeface="Times New Roman" pitchFamily="18" charset="0"/>
              </a:rPr>
              <a:t>,   </a:t>
            </a:r>
            <a:r>
              <a:rPr lang="en-US" sz="3200" dirty="0" err="1">
                <a:solidFill>
                  <a:srgbClr val="213054"/>
                </a:solidFill>
                <a:cs typeface="Times New Roman" pitchFamily="18" charset="0"/>
              </a:rPr>
              <a:t>ên</a:t>
            </a:r>
            <a:r>
              <a:rPr lang="en-US" sz="3200" dirty="0">
                <a:solidFill>
                  <a:srgbClr val="213054"/>
                </a:solidFill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213054"/>
                </a:solidFill>
                <a:cs typeface="Times New Roman" pitchFamily="18" charset="0"/>
              </a:rPr>
              <a:t>cày</a:t>
            </a:r>
            <a:r>
              <a:rPr lang="en-US" sz="3200" dirty="0">
                <a:solidFill>
                  <a:srgbClr val="213054"/>
                </a:solidFill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213054"/>
                </a:solidFill>
                <a:cs typeface="Times New Roman" pitchFamily="18" charset="0"/>
              </a:rPr>
              <a:t>ruộng</a:t>
            </a:r>
            <a:r>
              <a:rPr lang="en-US" sz="3200" dirty="0">
                <a:solidFill>
                  <a:srgbClr val="213054"/>
                </a:solidFill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213054"/>
                </a:solidFill>
                <a:cs typeface="Times New Roman" pitchFamily="18" charset="0"/>
              </a:rPr>
              <a:t>cạn</a:t>
            </a:r>
            <a:r>
              <a:rPr lang="en-US" sz="3200" dirty="0">
                <a:solidFill>
                  <a:srgbClr val="213054"/>
                </a:solidFill>
                <a:cs typeface="Times New Roman" pitchFamily="18" charset="0"/>
              </a:rPr>
              <a:t>.</a:t>
            </a:r>
          </a:p>
          <a:p>
            <a:pPr algn="ctr"/>
            <a:endParaRPr lang="en-US" sz="3200" dirty="0">
              <a:solidFill>
                <a:srgbClr val="213054"/>
              </a:solidFill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79489" y="1440170"/>
            <a:ext cx="42365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213054"/>
                </a:solidFill>
                <a:cs typeface="Times New Roman" pitchFamily="18" charset="0"/>
              </a:rPr>
              <a:t>a) </a:t>
            </a:r>
            <a:r>
              <a:rPr lang="en-US" sz="3200" b="1" dirty="0" err="1">
                <a:solidFill>
                  <a:srgbClr val="213054"/>
                </a:solidFill>
                <a:cs typeface="Times New Roman" pitchFamily="18" charset="0"/>
              </a:rPr>
              <a:t>Chữ</a:t>
            </a:r>
            <a:r>
              <a:rPr lang="en-US" sz="3200" b="1" dirty="0">
                <a:solidFill>
                  <a:srgbClr val="FF0000"/>
                </a:solidFill>
                <a:cs typeface="Times New Roman" pitchFamily="18" charset="0"/>
              </a:rPr>
              <a:t> l </a:t>
            </a:r>
            <a:r>
              <a:rPr lang="en-US" sz="3200" b="1" dirty="0">
                <a:solidFill>
                  <a:srgbClr val="213054"/>
                </a:solidFill>
                <a:cs typeface="Times New Roman" pitchFamily="18" charset="0"/>
              </a:rPr>
              <a:t>hay</a:t>
            </a:r>
            <a:r>
              <a:rPr lang="en-US" sz="3200" b="1" dirty="0">
                <a:solidFill>
                  <a:srgbClr val="FF0000"/>
                </a:solidFill>
                <a:cs typeface="Times New Roman" pitchFamily="18" charset="0"/>
              </a:rPr>
              <a:t> n</a:t>
            </a:r>
            <a:r>
              <a:rPr lang="en-US" sz="3200" b="1" dirty="0">
                <a:solidFill>
                  <a:srgbClr val="213054"/>
                </a:solidFill>
                <a:cs typeface="Times New Roman" pitchFamily="18" charset="0"/>
              </a:rPr>
              <a:t>?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3761" y="3279866"/>
            <a:ext cx="656120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213054"/>
                </a:solidFill>
                <a:cs typeface="Times New Roman" pitchFamily="18" charset="0"/>
              </a:rPr>
              <a:t>b) </a:t>
            </a:r>
            <a:r>
              <a:rPr lang="en-US" sz="3200" b="1" dirty="0" err="1">
                <a:solidFill>
                  <a:srgbClr val="FF0000"/>
                </a:solidFill>
                <a:cs typeface="Times New Roman" pitchFamily="18" charset="0"/>
              </a:rPr>
              <a:t>Dấu</a:t>
            </a:r>
            <a:r>
              <a:rPr lang="en-US" sz="3200" b="1" dirty="0">
                <a:solidFill>
                  <a:srgbClr val="FF0000"/>
                </a:solidFill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cs typeface="Times New Roman" pitchFamily="18" charset="0"/>
              </a:rPr>
              <a:t>hỏi</a:t>
            </a:r>
            <a:r>
              <a:rPr lang="en-US" sz="3200" b="1" dirty="0">
                <a:solidFill>
                  <a:srgbClr val="FF0000"/>
                </a:solidFill>
                <a:cs typeface="Times New Roman" pitchFamily="18" charset="0"/>
              </a:rPr>
              <a:t> </a:t>
            </a:r>
            <a:r>
              <a:rPr lang="en-US" sz="3200" b="1" dirty="0">
                <a:solidFill>
                  <a:srgbClr val="213054"/>
                </a:solidFill>
                <a:cs typeface="Times New Roman" pitchFamily="18" charset="0"/>
              </a:rPr>
              <a:t>hay </a:t>
            </a:r>
            <a:r>
              <a:rPr lang="en-US" sz="3200" b="1" dirty="0" err="1">
                <a:solidFill>
                  <a:srgbClr val="FF0000"/>
                </a:solidFill>
                <a:cs typeface="Times New Roman" pitchFamily="18" charset="0"/>
              </a:rPr>
              <a:t>dấu</a:t>
            </a:r>
            <a:r>
              <a:rPr lang="en-US" sz="3200" b="1" dirty="0">
                <a:solidFill>
                  <a:srgbClr val="FF0000"/>
                </a:solidFill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cs typeface="Times New Roman" pitchFamily="18" charset="0"/>
              </a:rPr>
              <a:t>ngã</a:t>
            </a:r>
            <a:r>
              <a:rPr lang="en-US" sz="3200" b="1" dirty="0">
                <a:solidFill>
                  <a:srgbClr val="213054"/>
                </a:solidFill>
                <a:cs typeface="Times New Roman" pitchFamily="18" charset="0"/>
              </a:rPr>
              <a:t>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71788" y="3839029"/>
            <a:ext cx="6808895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>
                <a:solidFill>
                  <a:srgbClr val="213054"/>
                </a:solidFill>
                <a:cs typeface="Times New Roman" pitchFamily="18" charset="0"/>
              </a:rPr>
              <a:t>Thân</a:t>
            </a:r>
            <a:r>
              <a:rPr lang="en-US" sz="3200" dirty="0">
                <a:solidFill>
                  <a:srgbClr val="213054"/>
                </a:solidFill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213054"/>
                </a:solidFill>
                <a:cs typeface="Times New Roman" pitchFamily="18" charset="0"/>
              </a:rPr>
              <a:t>hình</a:t>
            </a:r>
            <a:r>
              <a:rPr lang="en-US" sz="3200" dirty="0">
                <a:solidFill>
                  <a:srgbClr val="213054"/>
                </a:solidFill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213054"/>
                </a:solidFill>
                <a:cs typeface="Times New Roman" pitchFamily="18" charset="0"/>
              </a:rPr>
              <a:t>chữ</a:t>
            </a:r>
            <a:r>
              <a:rPr lang="en-US" sz="3200" dirty="0">
                <a:solidFill>
                  <a:srgbClr val="213054"/>
                </a:solidFill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213054"/>
                </a:solidFill>
                <a:cs typeface="Times New Roman" pitchFamily="18" charset="0"/>
              </a:rPr>
              <a:t>nhật</a:t>
            </a:r>
            <a:endParaRPr lang="en-US" sz="3200" dirty="0">
              <a:solidFill>
                <a:srgbClr val="213054"/>
              </a:solidFill>
              <a:cs typeface="Times New Roman" pitchFamily="18" charset="0"/>
            </a:endParaRPr>
          </a:p>
          <a:p>
            <a:r>
              <a:rPr lang="en-US" sz="3200" b="1" dirty="0" err="1">
                <a:solidFill>
                  <a:srgbClr val="FF0000"/>
                </a:solidFill>
                <a:cs typeface="Times New Roman" pitchFamily="18" charset="0"/>
              </a:rPr>
              <a:t>Chư</a:t>
            </a:r>
            <a:r>
              <a:rPr lang="en-US" sz="3200" dirty="0">
                <a:solidFill>
                  <a:srgbClr val="213054"/>
                </a:solidFill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213054"/>
                </a:solidFill>
                <a:cs typeface="Times New Roman" pitchFamily="18" charset="0"/>
              </a:rPr>
              <a:t>nghĩa</a:t>
            </a:r>
            <a:r>
              <a:rPr lang="en-US" sz="3200" dirty="0">
                <a:solidFill>
                  <a:srgbClr val="213054"/>
                </a:solidFill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213054"/>
                </a:solidFill>
                <a:cs typeface="Times New Roman" pitchFamily="18" charset="0"/>
              </a:rPr>
              <a:t>đầy</a:t>
            </a:r>
            <a:r>
              <a:rPr lang="en-US" sz="3200" dirty="0">
                <a:solidFill>
                  <a:srgbClr val="213054"/>
                </a:solidFill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213054"/>
                </a:solidFill>
                <a:cs typeface="Times New Roman" pitchFamily="18" charset="0"/>
              </a:rPr>
              <a:t>mình</a:t>
            </a:r>
            <a:endParaRPr lang="en-US" sz="3200" dirty="0">
              <a:solidFill>
                <a:srgbClr val="213054"/>
              </a:solidFill>
              <a:cs typeface="Times New Roman" pitchFamily="18" charset="0"/>
            </a:endParaRPr>
          </a:p>
          <a:p>
            <a:r>
              <a:rPr lang="en-US" sz="3200" dirty="0">
                <a:solidFill>
                  <a:srgbClr val="213054"/>
                </a:solidFill>
                <a:cs typeface="Times New Roman" pitchFamily="18" charset="0"/>
              </a:rPr>
              <a:t>Ai </a:t>
            </a:r>
            <a:r>
              <a:rPr lang="en-US" sz="3200" dirty="0" err="1">
                <a:solidFill>
                  <a:srgbClr val="213054"/>
                </a:solidFill>
                <a:cs typeface="Times New Roman" pitchFamily="18" charset="0"/>
              </a:rPr>
              <a:t>muốn</a:t>
            </a:r>
            <a:r>
              <a:rPr lang="en-US" sz="3200" dirty="0">
                <a:solidFill>
                  <a:srgbClr val="213054"/>
                </a:solidFill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cs typeface="Times New Roman" pitchFamily="18" charset="0"/>
              </a:rPr>
              <a:t>gioi</a:t>
            </a:r>
            <a:r>
              <a:rPr lang="en-US" sz="3200" dirty="0">
                <a:solidFill>
                  <a:srgbClr val="213054"/>
                </a:solidFill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213054"/>
                </a:solidFill>
                <a:cs typeface="Times New Roman" pitchFamily="18" charset="0"/>
              </a:rPr>
              <a:t>nhanh</a:t>
            </a:r>
            <a:endParaRPr lang="en-US" sz="3200" dirty="0">
              <a:solidFill>
                <a:srgbClr val="213054"/>
              </a:solidFill>
              <a:cs typeface="Times New Roman" pitchFamily="18" charset="0"/>
            </a:endParaRPr>
          </a:p>
          <a:p>
            <a:r>
              <a:rPr lang="en-US" sz="3200" dirty="0" err="1">
                <a:solidFill>
                  <a:srgbClr val="213054"/>
                </a:solidFill>
                <a:cs typeface="Times New Roman" pitchFamily="18" charset="0"/>
              </a:rPr>
              <a:t>Đọc</a:t>
            </a:r>
            <a:r>
              <a:rPr lang="en-US" sz="3200" dirty="0">
                <a:solidFill>
                  <a:srgbClr val="213054"/>
                </a:solidFill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213054"/>
                </a:solidFill>
                <a:cs typeface="Times New Roman" pitchFamily="18" charset="0"/>
              </a:rPr>
              <a:t>tôi</a:t>
            </a:r>
            <a:r>
              <a:rPr lang="en-US" sz="3200" dirty="0">
                <a:solidFill>
                  <a:srgbClr val="213054"/>
                </a:solidFill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213054"/>
                </a:solidFill>
                <a:cs typeface="Times New Roman" pitchFamily="18" charset="0"/>
              </a:rPr>
              <a:t>cho</a:t>
            </a:r>
            <a:r>
              <a:rPr lang="en-US" sz="3200" dirty="0">
                <a:solidFill>
                  <a:srgbClr val="213054"/>
                </a:solidFill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cs typeface="Times New Roman" pitchFamily="18" charset="0"/>
              </a:rPr>
              <a:t>ki</a:t>
            </a:r>
            <a:r>
              <a:rPr lang="en-US" sz="3200" b="1" dirty="0">
                <a:solidFill>
                  <a:srgbClr val="213054"/>
                </a:solidFill>
                <a:cs typeface="Times New Roman" pitchFamily="18" charset="0"/>
              </a:rPr>
              <a:t>.</a:t>
            </a:r>
          </a:p>
          <a:p>
            <a:endParaRPr lang="en-US" sz="3200" dirty="0">
              <a:solidFill>
                <a:srgbClr val="213054"/>
              </a:solidFill>
              <a:cs typeface="Times New Roman" pitchFamily="18" charset="0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5806" y="1032387"/>
            <a:ext cx="3065136" cy="3216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0683" y="4419600"/>
            <a:ext cx="4513683" cy="2438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Rectangle 8"/>
          <p:cNvSpPr/>
          <p:nvPr/>
        </p:nvSpPr>
        <p:spPr>
          <a:xfrm>
            <a:off x="1362019" y="2405594"/>
            <a:ext cx="63447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>
                <a:solidFill>
                  <a:srgbClr val="008000"/>
                </a:solidFill>
                <a:cs typeface="Times New Roman" pitchFamily="18" charset="0"/>
              </a:rPr>
              <a:t>■</a:t>
            </a:r>
          </a:p>
        </p:txBody>
      </p:sp>
      <p:sp>
        <p:nvSpPr>
          <p:cNvPr id="10" name="Rectangle 9"/>
          <p:cNvSpPr/>
          <p:nvPr/>
        </p:nvSpPr>
        <p:spPr>
          <a:xfrm>
            <a:off x="3526970" y="2405594"/>
            <a:ext cx="63447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>
                <a:solidFill>
                  <a:srgbClr val="008000"/>
                </a:solidFill>
                <a:cs typeface="Times New Roman" pitchFamily="18" charset="0"/>
              </a:rPr>
              <a:t>■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51824" y="1959003"/>
            <a:ext cx="9637222" cy="1077218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lvl="0" algn="ctr"/>
            <a:r>
              <a:rPr lang="en-US" sz="3200" dirty="0" err="1">
                <a:solidFill>
                  <a:srgbClr val="213054"/>
                </a:solidFill>
                <a:cs typeface="Times New Roman" pitchFamily="18" charset="0"/>
              </a:rPr>
              <a:t>Không</a:t>
            </a:r>
            <a:r>
              <a:rPr lang="en-US" sz="3200" dirty="0">
                <a:solidFill>
                  <a:srgbClr val="213054"/>
                </a:solidFill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213054"/>
                </a:solidFill>
                <a:cs typeface="Times New Roman" pitchFamily="18" charset="0"/>
              </a:rPr>
              <a:t>phải</a:t>
            </a:r>
            <a:r>
              <a:rPr lang="en-US" sz="3200" dirty="0">
                <a:solidFill>
                  <a:srgbClr val="213054"/>
                </a:solidFill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213054"/>
                </a:solidFill>
                <a:cs typeface="Times New Roman" pitchFamily="18" charset="0"/>
              </a:rPr>
              <a:t>bò</a:t>
            </a:r>
            <a:r>
              <a:rPr lang="en-US" sz="3200" dirty="0">
                <a:solidFill>
                  <a:srgbClr val="213054"/>
                </a:solidFill>
                <a:cs typeface="Times New Roman" pitchFamily="18" charset="0"/>
              </a:rPr>
              <a:t>, </a:t>
            </a:r>
            <a:r>
              <a:rPr lang="en-US" sz="3200" dirty="0" err="1">
                <a:solidFill>
                  <a:srgbClr val="213054"/>
                </a:solidFill>
                <a:cs typeface="Times New Roman" pitchFamily="18" charset="0"/>
              </a:rPr>
              <a:t>không</a:t>
            </a:r>
            <a:r>
              <a:rPr lang="en-US" sz="3200" dirty="0">
                <a:solidFill>
                  <a:srgbClr val="213054"/>
                </a:solidFill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213054"/>
                </a:solidFill>
                <a:cs typeface="Times New Roman" pitchFamily="18" charset="0"/>
              </a:rPr>
              <a:t>phải</a:t>
            </a:r>
            <a:r>
              <a:rPr lang="en-US" sz="3200" dirty="0">
                <a:solidFill>
                  <a:srgbClr val="213054"/>
                </a:solidFill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213054"/>
                </a:solidFill>
                <a:cs typeface="Times New Roman" pitchFamily="18" charset="0"/>
              </a:rPr>
              <a:t>trâu</a:t>
            </a:r>
            <a:endParaRPr lang="en-US" sz="3200" dirty="0">
              <a:solidFill>
                <a:srgbClr val="213054"/>
              </a:solidFill>
              <a:cs typeface="Times New Roman" pitchFamily="18" charset="0"/>
            </a:endParaRPr>
          </a:p>
          <a:p>
            <a:pPr lvl="0" algn="ctr"/>
            <a:r>
              <a:rPr lang="en-US" sz="3200" dirty="0" err="1">
                <a:solidFill>
                  <a:srgbClr val="213054"/>
                </a:solidFill>
                <a:cs typeface="Times New Roman" pitchFamily="18" charset="0"/>
              </a:rPr>
              <a:t>Uống</a:t>
            </a:r>
            <a:r>
              <a:rPr lang="en-US" sz="3200" dirty="0">
                <a:solidFill>
                  <a:srgbClr val="213054"/>
                </a:solidFill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cs typeface="Times New Roman" pitchFamily="18" charset="0"/>
              </a:rPr>
              <a:t>n</a:t>
            </a:r>
            <a:r>
              <a:rPr lang="en-US" sz="3200" dirty="0" err="1">
                <a:solidFill>
                  <a:srgbClr val="213054"/>
                </a:solidFill>
                <a:cs typeface="Times New Roman" pitchFamily="18" charset="0"/>
              </a:rPr>
              <a:t>ước</a:t>
            </a:r>
            <a:r>
              <a:rPr lang="en-US" sz="3200" dirty="0">
                <a:solidFill>
                  <a:srgbClr val="213054"/>
                </a:solidFill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213054"/>
                </a:solidFill>
                <a:cs typeface="Times New Roman" pitchFamily="18" charset="0"/>
              </a:rPr>
              <a:t>ao</a:t>
            </a:r>
            <a:r>
              <a:rPr lang="en-US" sz="3200" dirty="0">
                <a:solidFill>
                  <a:srgbClr val="213054"/>
                </a:solidFill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213054"/>
                </a:solidFill>
                <a:cs typeface="Times New Roman" pitchFamily="18" charset="0"/>
              </a:rPr>
              <a:t>sâu</a:t>
            </a:r>
            <a:r>
              <a:rPr lang="en-US" sz="3200" dirty="0">
                <a:solidFill>
                  <a:srgbClr val="213054"/>
                </a:solidFill>
                <a:cs typeface="Times New Roman" pitchFamily="18" charset="0"/>
              </a:rPr>
              <a:t>, </a:t>
            </a:r>
            <a:r>
              <a:rPr lang="en-US" sz="3200" b="1" dirty="0" err="1">
                <a:solidFill>
                  <a:srgbClr val="FF0000"/>
                </a:solidFill>
                <a:cs typeface="Times New Roman" pitchFamily="18" charset="0"/>
              </a:rPr>
              <a:t>l</a:t>
            </a:r>
            <a:r>
              <a:rPr lang="en-US" sz="3200" dirty="0" err="1">
                <a:solidFill>
                  <a:srgbClr val="213054"/>
                </a:solidFill>
                <a:cs typeface="Times New Roman" pitchFamily="18" charset="0"/>
              </a:rPr>
              <a:t>ên</a:t>
            </a:r>
            <a:r>
              <a:rPr lang="en-US" sz="3200" dirty="0">
                <a:solidFill>
                  <a:srgbClr val="213054"/>
                </a:solidFill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213054"/>
                </a:solidFill>
                <a:cs typeface="Times New Roman" pitchFamily="18" charset="0"/>
              </a:rPr>
              <a:t>cày</a:t>
            </a:r>
            <a:r>
              <a:rPr lang="en-US" sz="3200" dirty="0">
                <a:solidFill>
                  <a:srgbClr val="213054"/>
                </a:solidFill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213054"/>
                </a:solidFill>
                <a:cs typeface="Times New Roman" pitchFamily="18" charset="0"/>
              </a:rPr>
              <a:t>ruộng</a:t>
            </a:r>
            <a:r>
              <a:rPr lang="en-US" sz="3200" dirty="0">
                <a:solidFill>
                  <a:srgbClr val="213054"/>
                </a:solidFill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213054"/>
                </a:solidFill>
                <a:cs typeface="Times New Roman" pitchFamily="18" charset="0"/>
              </a:rPr>
              <a:t>cạn</a:t>
            </a:r>
            <a:r>
              <a:rPr lang="en-US" sz="3200" dirty="0">
                <a:solidFill>
                  <a:srgbClr val="213054"/>
                </a:solidFill>
                <a:cs typeface="Times New Roman" pitchFamily="18" charset="0"/>
              </a:rPr>
              <a:t>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70450" y="3864641"/>
            <a:ext cx="6937176" cy="2554545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lvl="0"/>
            <a:r>
              <a:rPr lang="en-US" sz="3200" dirty="0" err="1">
                <a:solidFill>
                  <a:srgbClr val="213054"/>
                </a:solidFill>
                <a:cs typeface="Times New Roman" pitchFamily="18" charset="0"/>
              </a:rPr>
              <a:t>Thân</a:t>
            </a:r>
            <a:r>
              <a:rPr lang="en-US" sz="3200" dirty="0">
                <a:solidFill>
                  <a:srgbClr val="213054"/>
                </a:solidFill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213054"/>
                </a:solidFill>
                <a:cs typeface="Times New Roman" pitchFamily="18" charset="0"/>
              </a:rPr>
              <a:t>hình</a:t>
            </a:r>
            <a:r>
              <a:rPr lang="en-US" sz="3200" dirty="0">
                <a:solidFill>
                  <a:srgbClr val="213054"/>
                </a:solidFill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213054"/>
                </a:solidFill>
                <a:cs typeface="Times New Roman" pitchFamily="18" charset="0"/>
              </a:rPr>
              <a:t>chữ</a:t>
            </a:r>
            <a:r>
              <a:rPr lang="en-US" sz="3200" dirty="0">
                <a:solidFill>
                  <a:srgbClr val="213054"/>
                </a:solidFill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213054"/>
                </a:solidFill>
                <a:cs typeface="Times New Roman" pitchFamily="18" charset="0"/>
              </a:rPr>
              <a:t>nhật</a:t>
            </a:r>
            <a:endParaRPr lang="en-US" sz="3200" dirty="0">
              <a:solidFill>
                <a:srgbClr val="213054"/>
              </a:solidFill>
              <a:cs typeface="Times New Roman" pitchFamily="18" charset="0"/>
            </a:endParaRPr>
          </a:p>
          <a:p>
            <a:pPr lvl="0"/>
            <a:r>
              <a:rPr lang="en-US" sz="3200" b="1" dirty="0" err="1">
                <a:solidFill>
                  <a:srgbClr val="FF0000"/>
                </a:solidFill>
                <a:cs typeface="Times New Roman" pitchFamily="18" charset="0"/>
              </a:rPr>
              <a:t>Chữ</a:t>
            </a:r>
            <a:r>
              <a:rPr lang="en-US" sz="3200" dirty="0">
                <a:solidFill>
                  <a:srgbClr val="213054"/>
                </a:solidFill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213054"/>
                </a:solidFill>
                <a:cs typeface="Times New Roman" pitchFamily="18" charset="0"/>
              </a:rPr>
              <a:t>nghĩa</a:t>
            </a:r>
            <a:r>
              <a:rPr lang="en-US" sz="3200" dirty="0">
                <a:solidFill>
                  <a:srgbClr val="213054"/>
                </a:solidFill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213054"/>
                </a:solidFill>
                <a:cs typeface="Times New Roman" pitchFamily="18" charset="0"/>
              </a:rPr>
              <a:t>đầy</a:t>
            </a:r>
            <a:r>
              <a:rPr lang="en-US" sz="3200" dirty="0">
                <a:solidFill>
                  <a:srgbClr val="213054"/>
                </a:solidFill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213054"/>
                </a:solidFill>
                <a:cs typeface="Times New Roman" pitchFamily="18" charset="0"/>
              </a:rPr>
              <a:t>mình</a:t>
            </a:r>
            <a:endParaRPr lang="en-US" sz="3200" dirty="0">
              <a:solidFill>
                <a:srgbClr val="213054"/>
              </a:solidFill>
              <a:cs typeface="Times New Roman" pitchFamily="18" charset="0"/>
            </a:endParaRPr>
          </a:p>
          <a:p>
            <a:pPr lvl="0"/>
            <a:r>
              <a:rPr lang="en-US" sz="3200" dirty="0">
                <a:solidFill>
                  <a:srgbClr val="213054"/>
                </a:solidFill>
                <a:cs typeface="Times New Roman" pitchFamily="18" charset="0"/>
              </a:rPr>
              <a:t>Ai </a:t>
            </a:r>
            <a:r>
              <a:rPr lang="en-US" sz="3200" dirty="0" err="1">
                <a:solidFill>
                  <a:srgbClr val="213054"/>
                </a:solidFill>
                <a:cs typeface="Times New Roman" pitchFamily="18" charset="0"/>
              </a:rPr>
              <a:t>muốn</a:t>
            </a:r>
            <a:r>
              <a:rPr lang="en-US" sz="3200" dirty="0">
                <a:solidFill>
                  <a:srgbClr val="213054"/>
                </a:solidFill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cs typeface="Times New Roman" pitchFamily="18" charset="0"/>
              </a:rPr>
              <a:t>giỏi</a:t>
            </a:r>
            <a:r>
              <a:rPr lang="en-US" sz="3200" dirty="0">
                <a:solidFill>
                  <a:srgbClr val="213054"/>
                </a:solidFill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213054"/>
                </a:solidFill>
                <a:cs typeface="Times New Roman" pitchFamily="18" charset="0"/>
              </a:rPr>
              <a:t>nhanh</a:t>
            </a:r>
            <a:endParaRPr lang="en-US" sz="3200" dirty="0">
              <a:solidFill>
                <a:srgbClr val="213054"/>
              </a:solidFill>
              <a:cs typeface="Times New Roman" pitchFamily="18" charset="0"/>
            </a:endParaRPr>
          </a:p>
          <a:p>
            <a:pPr lvl="0"/>
            <a:r>
              <a:rPr lang="en-US" sz="3200" dirty="0" err="1">
                <a:solidFill>
                  <a:srgbClr val="213054"/>
                </a:solidFill>
                <a:cs typeface="Times New Roman" pitchFamily="18" charset="0"/>
              </a:rPr>
              <a:t>Đọc</a:t>
            </a:r>
            <a:r>
              <a:rPr lang="en-US" sz="3200" dirty="0">
                <a:solidFill>
                  <a:srgbClr val="213054"/>
                </a:solidFill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213054"/>
                </a:solidFill>
                <a:cs typeface="Times New Roman" pitchFamily="18" charset="0"/>
              </a:rPr>
              <a:t>tôi</a:t>
            </a:r>
            <a:r>
              <a:rPr lang="en-US" sz="3200" dirty="0">
                <a:solidFill>
                  <a:srgbClr val="213054"/>
                </a:solidFill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213054"/>
                </a:solidFill>
                <a:cs typeface="Times New Roman" pitchFamily="18" charset="0"/>
              </a:rPr>
              <a:t>cho</a:t>
            </a:r>
            <a:r>
              <a:rPr lang="en-US" sz="3200" dirty="0">
                <a:solidFill>
                  <a:srgbClr val="213054"/>
                </a:solidFill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cs typeface="Times New Roman" pitchFamily="18" charset="0"/>
              </a:rPr>
              <a:t>kĩ</a:t>
            </a:r>
            <a:r>
              <a:rPr lang="en-US" sz="3200" b="1" dirty="0">
                <a:solidFill>
                  <a:srgbClr val="213054"/>
                </a:solidFill>
                <a:cs typeface="Times New Roman" pitchFamily="18" charset="0"/>
              </a:rPr>
              <a:t>.</a:t>
            </a:r>
          </a:p>
          <a:p>
            <a:pPr lvl="0"/>
            <a:endParaRPr lang="en-US" sz="3200" dirty="0">
              <a:solidFill>
                <a:srgbClr val="213054"/>
              </a:solidFill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8115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18369530"/>
      </p:ext>
    </p:extLst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7874E0E-4EA5-4539-AE63-531CEF7166D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85" r="15400" b="6796"/>
          <a:stretch/>
        </p:blipFill>
        <p:spPr>
          <a:xfrm>
            <a:off x="-356684" y="743744"/>
            <a:ext cx="3045763" cy="479395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6CFF24D-FF15-4C68-80C2-120CDC9F7B6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72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1201" y="-184838"/>
            <a:ext cx="7635240" cy="727143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F71A913-3563-491C-A410-4A5C7B19CD15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703" b="11698"/>
          <a:stretch/>
        </p:blipFill>
        <p:spPr>
          <a:xfrm>
            <a:off x="8691169" y="4404360"/>
            <a:ext cx="2610189" cy="234486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8C1B58B-484A-4C3F-9600-FD803F0861FF}"/>
              </a:ext>
            </a:extLst>
          </p:cNvPr>
          <p:cNvSpPr txBox="1"/>
          <p:nvPr/>
        </p:nvSpPr>
        <p:spPr>
          <a:xfrm>
            <a:off x="3277508" y="3450881"/>
            <a:ext cx="541366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6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KHỞI ĐỘNG</a:t>
            </a:r>
            <a:endParaRPr lang="en-US" sz="6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708360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9E8A8383-FD90-4B3C-96CF-F729039C08A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04036"/>
            <a:ext cx="12192000" cy="6453963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969E4E6D-11CA-44A7-ABA9-F355B838BCE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8670" t="13514"/>
          <a:stretch/>
        </p:blipFill>
        <p:spPr>
          <a:xfrm>
            <a:off x="1390123" y="404036"/>
            <a:ext cx="10072912" cy="6220047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2420255" y="1861302"/>
            <a:ext cx="8012648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err="1">
                <a:solidFill>
                  <a:srgbClr val="0000FF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Chúng</a:t>
            </a:r>
            <a:r>
              <a:rPr lang="en-US" sz="3200" dirty="0">
                <a:solidFill>
                  <a:srgbClr val="0000FF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 ta </a:t>
            </a:r>
            <a:r>
              <a:rPr lang="en-US" sz="3200" dirty="0" err="1">
                <a:solidFill>
                  <a:srgbClr val="0000FF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sẽ</a:t>
            </a:r>
            <a:r>
              <a:rPr lang="en-US" sz="3200" dirty="0">
                <a:solidFill>
                  <a:srgbClr val="0000FF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cùng</a:t>
            </a:r>
            <a:r>
              <a:rPr lang="en-US" sz="3200" dirty="0">
                <a:solidFill>
                  <a:srgbClr val="0000FF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các</a:t>
            </a:r>
            <a:r>
              <a:rPr lang="en-US" sz="3200" dirty="0">
                <a:solidFill>
                  <a:srgbClr val="0000FF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bạn</a:t>
            </a:r>
            <a:r>
              <a:rPr lang="en-US" sz="3200" dirty="0">
                <a:solidFill>
                  <a:srgbClr val="0000FF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nhỏ</a:t>
            </a:r>
            <a:r>
              <a:rPr lang="en-US" sz="3200" dirty="0">
                <a:solidFill>
                  <a:srgbClr val="0000FF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đi</a:t>
            </a:r>
            <a:r>
              <a:rPr lang="en-US" sz="3200" dirty="0">
                <a:solidFill>
                  <a:srgbClr val="0000FF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 du </a:t>
            </a:r>
            <a:r>
              <a:rPr lang="en-US" sz="3200" dirty="0" err="1">
                <a:solidFill>
                  <a:srgbClr val="0000FF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lịch</a:t>
            </a:r>
            <a:r>
              <a:rPr lang="en-US" sz="3200" dirty="0">
                <a:solidFill>
                  <a:srgbClr val="0000FF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khắp</a:t>
            </a:r>
            <a:r>
              <a:rPr lang="en-US" sz="3200" dirty="0">
                <a:solidFill>
                  <a:srgbClr val="0000FF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nơi</a:t>
            </a:r>
            <a:r>
              <a:rPr lang="en-US" sz="3200" dirty="0">
                <a:solidFill>
                  <a:srgbClr val="0000FF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, </a:t>
            </a:r>
            <a:r>
              <a:rPr lang="en-US" sz="3200" dirty="0" err="1">
                <a:solidFill>
                  <a:srgbClr val="0000FF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ngắm</a:t>
            </a:r>
            <a:r>
              <a:rPr lang="en-US" sz="3200" dirty="0">
                <a:solidFill>
                  <a:srgbClr val="0000FF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nhìn</a:t>
            </a:r>
            <a:r>
              <a:rPr lang="en-US" sz="3200" dirty="0">
                <a:solidFill>
                  <a:srgbClr val="0000FF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những</a:t>
            </a:r>
            <a:r>
              <a:rPr lang="en-US" sz="3200" dirty="0">
                <a:solidFill>
                  <a:srgbClr val="0000FF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phong</a:t>
            </a:r>
            <a:r>
              <a:rPr lang="en-US" sz="3200" dirty="0">
                <a:solidFill>
                  <a:srgbClr val="0000FF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cảnh</a:t>
            </a:r>
            <a:r>
              <a:rPr lang="en-US" sz="3200" dirty="0">
                <a:solidFill>
                  <a:srgbClr val="0000FF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tuyệt</a:t>
            </a:r>
            <a:r>
              <a:rPr lang="en-US" sz="3200" dirty="0">
                <a:solidFill>
                  <a:srgbClr val="0000FF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đẹp</a:t>
            </a:r>
            <a:r>
              <a:rPr lang="en-US" sz="3200" dirty="0">
                <a:solidFill>
                  <a:srgbClr val="0000FF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trên</a:t>
            </a:r>
            <a:r>
              <a:rPr lang="en-US" sz="3200" dirty="0">
                <a:solidFill>
                  <a:srgbClr val="0000FF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thế</a:t>
            </a:r>
            <a:r>
              <a:rPr lang="en-US" sz="3200" dirty="0">
                <a:solidFill>
                  <a:srgbClr val="0000FF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giới</a:t>
            </a:r>
            <a:r>
              <a:rPr lang="en-US" sz="3200" dirty="0">
                <a:solidFill>
                  <a:srgbClr val="0000FF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.</a:t>
            </a:r>
            <a:br>
              <a:rPr lang="en-US" sz="3200" dirty="0">
                <a:solidFill>
                  <a:srgbClr val="0000FF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</a:br>
            <a:r>
              <a:rPr lang="en-US" sz="3200" dirty="0" err="1">
                <a:solidFill>
                  <a:srgbClr val="0000FF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Mỗi</a:t>
            </a:r>
            <a:r>
              <a:rPr lang="en-US" sz="3200" dirty="0">
                <a:solidFill>
                  <a:srgbClr val="0000FF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vùng</a:t>
            </a:r>
            <a:r>
              <a:rPr lang="en-US" sz="3200" dirty="0">
                <a:solidFill>
                  <a:srgbClr val="0000FF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đất</a:t>
            </a:r>
            <a:r>
              <a:rPr lang="en-US" sz="3200" dirty="0">
                <a:solidFill>
                  <a:srgbClr val="0000FF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em</a:t>
            </a:r>
            <a:r>
              <a:rPr lang="en-US" sz="3200" dirty="0">
                <a:solidFill>
                  <a:srgbClr val="0000FF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ghé</a:t>
            </a:r>
            <a:r>
              <a:rPr lang="en-US" sz="3200" dirty="0">
                <a:solidFill>
                  <a:srgbClr val="0000FF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thăm</a:t>
            </a:r>
            <a:r>
              <a:rPr lang="en-US" sz="3200" dirty="0">
                <a:solidFill>
                  <a:srgbClr val="0000FF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, </a:t>
            </a:r>
            <a:r>
              <a:rPr lang="en-US" sz="3200" dirty="0" err="1">
                <a:solidFill>
                  <a:srgbClr val="0000FF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hãy</a:t>
            </a:r>
            <a:r>
              <a:rPr lang="en-US" sz="3200" dirty="0">
                <a:solidFill>
                  <a:srgbClr val="0000FF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trả</a:t>
            </a:r>
            <a:r>
              <a:rPr lang="en-US" sz="3200" dirty="0">
                <a:solidFill>
                  <a:srgbClr val="0000FF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lời</a:t>
            </a:r>
            <a:r>
              <a:rPr lang="en-US" sz="3200" dirty="0">
                <a:solidFill>
                  <a:srgbClr val="0000FF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đúng</a:t>
            </a:r>
            <a:r>
              <a:rPr lang="en-US" sz="3200" dirty="0">
                <a:solidFill>
                  <a:srgbClr val="0000FF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trả</a:t>
            </a:r>
            <a:r>
              <a:rPr lang="en-US" sz="3200" dirty="0">
                <a:solidFill>
                  <a:srgbClr val="0000FF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lời</a:t>
            </a:r>
            <a:r>
              <a:rPr lang="en-US" sz="3200" dirty="0">
                <a:solidFill>
                  <a:srgbClr val="0000FF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một</a:t>
            </a:r>
            <a:r>
              <a:rPr lang="en-US" sz="3200" dirty="0">
                <a:solidFill>
                  <a:srgbClr val="0000FF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câu</a:t>
            </a:r>
            <a:r>
              <a:rPr lang="en-US" sz="3200" dirty="0">
                <a:solidFill>
                  <a:srgbClr val="0000FF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hỏi</a:t>
            </a:r>
            <a:r>
              <a:rPr lang="en-US" sz="3200" dirty="0">
                <a:solidFill>
                  <a:srgbClr val="0000FF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nhé</a:t>
            </a:r>
            <a:r>
              <a:rPr lang="en-US" sz="3200" dirty="0">
                <a:solidFill>
                  <a:srgbClr val="0000FF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!</a:t>
            </a:r>
          </a:p>
          <a:p>
            <a:pPr algn="ctr"/>
            <a:endParaRPr lang="en-US" sz="3200" dirty="0">
              <a:solidFill>
                <a:srgbClr val="0000FF"/>
              </a:solidFill>
              <a:latin typeface="UTM Avo" panose="020406030505060202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3200" dirty="0" err="1">
                <a:solidFill>
                  <a:srgbClr val="0000FF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Sẵn</a:t>
            </a:r>
            <a:r>
              <a:rPr lang="en-US" sz="3200" dirty="0">
                <a:solidFill>
                  <a:srgbClr val="0000FF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sàng</a:t>
            </a:r>
            <a:r>
              <a:rPr lang="en-US" sz="3200" dirty="0">
                <a:solidFill>
                  <a:srgbClr val="0000FF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cho</a:t>
            </a:r>
            <a:r>
              <a:rPr lang="en-US" sz="3200" dirty="0">
                <a:solidFill>
                  <a:srgbClr val="0000FF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chuyến</a:t>
            </a:r>
            <a:r>
              <a:rPr lang="en-US" sz="3200" dirty="0">
                <a:solidFill>
                  <a:srgbClr val="0000FF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tham</a:t>
            </a:r>
            <a:r>
              <a:rPr lang="en-US" sz="3200" dirty="0">
                <a:solidFill>
                  <a:srgbClr val="0000FF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quan</a:t>
            </a:r>
            <a:r>
              <a:rPr lang="en-US" sz="3200" dirty="0">
                <a:solidFill>
                  <a:srgbClr val="0000FF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nào</a:t>
            </a:r>
            <a:r>
              <a:rPr lang="en-US" sz="3200" dirty="0">
                <a:solidFill>
                  <a:srgbClr val="0000FF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114126171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A168451-C49F-4ED5-A37F-ED32C5FCF25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428506"/>
            <a:ext cx="12192000" cy="640983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F7B1D8D1-C1B9-49AE-8EAC-7F6DDD61FDB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64245" y="428506"/>
            <a:ext cx="2317178" cy="1416789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51FD7E76-9B3B-4141-AFAE-1E2EDAF38BA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40216" y="668286"/>
            <a:ext cx="2454127" cy="1500524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1DACDF8F-179F-4448-A2C1-2731285AC848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172829" y="-27957"/>
            <a:ext cx="1793691" cy="182564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3077F0F6-5D29-4428-9D60-144A28A57CA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799009" y="297159"/>
            <a:ext cx="2454127" cy="1500524"/>
          </a:xfrm>
          <a:prstGeom prst="rect">
            <a:avLst/>
          </a:prstGeo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C7C00A20-4C5A-41B6-BA1D-F1567FD01B8D}"/>
              </a:ext>
            </a:extLst>
          </p:cNvPr>
          <p:cNvGrpSpPr/>
          <p:nvPr/>
        </p:nvGrpSpPr>
        <p:grpSpPr>
          <a:xfrm>
            <a:off x="2553550" y="2570326"/>
            <a:ext cx="8705000" cy="3111569"/>
            <a:chOff x="3438380" y="2457307"/>
            <a:chExt cx="8705000" cy="3111569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87D2C799-A748-4D93-893A-5B86BC5C78E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/>
            <a:srcRect t="39829" b="12930"/>
            <a:stretch/>
          </p:blipFill>
          <p:spPr>
            <a:xfrm>
              <a:off x="3438380" y="2994014"/>
              <a:ext cx="7179577" cy="2574862"/>
            </a:xfrm>
            <a:prstGeom prst="rect">
              <a:avLst/>
            </a:prstGeom>
          </p:spPr>
        </p:pic>
        <p:sp>
          <p:nvSpPr>
            <p:cNvPr id="13" name="Rounded Rectangle 75">
              <a:extLst>
                <a:ext uri="{FF2B5EF4-FFF2-40B4-BE49-F238E27FC236}">
                  <a16:creationId xmlns:a16="http://schemas.microsoft.com/office/drawing/2014/main" id="{83BF3329-E62C-4AB9-BC1C-D0C4977EA265}"/>
                </a:ext>
              </a:extLst>
            </p:cNvPr>
            <p:cNvSpPr/>
            <p:nvPr/>
          </p:nvSpPr>
          <p:spPr>
            <a:xfrm>
              <a:off x="4176670" y="2457307"/>
              <a:ext cx="7966710" cy="1124883"/>
            </a:xfrm>
            <a:prstGeom prst="roundRect">
              <a:avLst/>
            </a:prstGeom>
            <a:solidFill>
              <a:srgbClr val="FFFF00"/>
            </a:solidFill>
            <a:ln>
              <a:solidFill>
                <a:srgbClr val="00B050"/>
              </a:solidFill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600">
                  <a:solidFill>
                    <a:srgbClr val="0033CC"/>
                  </a:solidFill>
                  <a:latin typeface="UTM Avo" panose="02040603050506020204" pitchFamily="18" charset="0"/>
                  <a:cs typeface="Arial" panose="020B0604020202020204" pitchFamily="34" charset="0"/>
                </a:rPr>
                <a:t>Các bạn nhỏ trong bài thơ “Bài hát tới trường” cùng nhau đi đâu?</a:t>
              </a:r>
              <a:endParaRPr lang="en-US" sz="3600" dirty="0">
                <a:solidFill>
                  <a:srgbClr val="0033CC"/>
                </a:solidFill>
                <a:latin typeface="UTM Avo" panose="02040603050506020204" pitchFamily="18" charset="0"/>
                <a:cs typeface="Arial" panose="020B0604020202020204" pitchFamily="34" charset="0"/>
              </a:endParaRPr>
            </a:p>
          </p:txBody>
        </p:sp>
      </p:grpSp>
      <p:sp>
        <p:nvSpPr>
          <p:cNvPr id="18" name="Rectangle 17">
            <a:extLst>
              <a:ext uri="{FF2B5EF4-FFF2-40B4-BE49-F238E27FC236}">
                <a16:creationId xmlns:a16="http://schemas.microsoft.com/office/drawing/2014/main" id="{2385A19F-610D-4CCE-AF3F-4D2E42E56A27}"/>
              </a:ext>
            </a:extLst>
          </p:cNvPr>
          <p:cNvSpPr/>
          <p:nvPr/>
        </p:nvSpPr>
        <p:spPr>
          <a:xfrm>
            <a:off x="8810622" y="969008"/>
            <a:ext cx="2879630" cy="828675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solidFill>
                  <a:schemeClr val="tx1"/>
                </a:solidFill>
                <a:latin typeface="UTM Avo" panose="02040603050506020204" pitchFamily="18" charset="0"/>
              </a:rPr>
              <a:t>C. Cùng nhau đi về nhà </a:t>
            </a:r>
            <a:endParaRPr lang="en-US" sz="2800" dirty="0">
              <a:solidFill>
                <a:schemeClr val="tx1"/>
              </a:solidFill>
              <a:latin typeface="UTM Avo" panose="02040603050506020204" pitchFamily="18" charset="0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12CC465C-3091-4A57-8140-18A37F59182F}"/>
              </a:ext>
            </a:extLst>
          </p:cNvPr>
          <p:cNvSpPr/>
          <p:nvPr/>
        </p:nvSpPr>
        <p:spPr>
          <a:xfrm>
            <a:off x="5685580" y="969008"/>
            <a:ext cx="2614358" cy="828675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solidFill>
                  <a:schemeClr val="tx1"/>
                </a:solidFill>
                <a:latin typeface="UTM Avo" panose="02040603050506020204" pitchFamily="18" charset="0"/>
              </a:rPr>
              <a:t>B. Cùng nhau đi chơi</a:t>
            </a:r>
            <a:endParaRPr lang="en-US" sz="2800" dirty="0">
              <a:solidFill>
                <a:schemeClr val="tx1"/>
              </a:solidFill>
              <a:latin typeface="UTM Avo" panose="02040603050506020204" pitchFamily="18" charset="0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5625DC11-6CB2-4AF5-8E73-340D133F2E63}"/>
              </a:ext>
            </a:extLst>
          </p:cNvPr>
          <p:cNvSpPr/>
          <p:nvPr/>
        </p:nvSpPr>
        <p:spPr>
          <a:xfrm>
            <a:off x="1722834" y="969008"/>
            <a:ext cx="2865321" cy="828675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solidFill>
                  <a:schemeClr val="tx1"/>
                </a:solidFill>
                <a:latin typeface="UTM Avo" panose="02040603050506020204" pitchFamily="18" charset="0"/>
              </a:rPr>
              <a:t>A. Cùng nhau tới trường</a:t>
            </a:r>
            <a:endParaRPr lang="en-US" sz="2800" dirty="0">
              <a:solidFill>
                <a:schemeClr val="tx1"/>
              </a:solidFill>
              <a:latin typeface="UTM Avo" panose="02040603050506020204" pitchFamily="18" charset="0"/>
            </a:endParaRPr>
          </a:p>
        </p:txBody>
      </p:sp>
      <p:pic>
        <p:nvPicPr>
          <p:cNvPr id="21" name="Tieng-coi-tau-hoa-www_nhacchuongvui_com">
            <a:hlinkClick r:id="" action="ppaction://media"/>
            <a:extLst>
              <a:ext uri="{FF2B5EF4-FFF2-40B4-BE49-F238E27FC236}">
                <a16:creationId xmlns:a16="http://schemas.microsoft.com/office/drawing/2014/main" id="{DD46588F-80A6-4450-8A17-D08AD2F68965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2926.2"/>
                </p14:media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2501871" y="5072295"/>
            <a:ext cx="609600" cy="609600"/>
          </a:xfrm>
          <a:prstGeom prst="rect">
            <a:avLst/>
          </a:prstGeom>
        </p:spPr>
      </p:pic>
      <p:pic>
        <p:nvPicPr>
          <p:cNvPr id="22" name="Tieng-tau-hoa-chay-www_nhacchuongvui_com">
            <a:hlinkClick r:id="" action="ppaction://media"/>
            <a:extLst>
              <a:ext uri="{FF2B5EF4-FFF2-40B4-BE49-F238E27FC236}">
                <a16:creationId xmlns:a16="http://schemas.microsoft.com/office/drawing/2014/main" id="{A5BB83B1-DB1E-4AFC-A70E-CBEB25324225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3">
                  <p14:trim end="45451.4166"/>
                </p14:media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2501871" y="570595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51746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2868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000"/>
                            </p:stCondLst>
                            <p:childTnLst>
                              <p:par>
                                <p:cTn id="12" presetID="47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7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7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Sai-o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Sai-o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6" presetClass="emph" presetSubtype="0" repeatCount="3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8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Tieng-yeah-tre-con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500"/>
                            </p:stCondLst>
                            <p:childTnLst>
                              <p:par>
                                <p:cTn id="56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6 1.11111E-6 L -0.80651 0.00949 " pathEditMode="relative" rAng="0" ptsTypes="AA">
                                      <p:cBhvr>
                                        <p:cTn id="57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326" y="463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9" dur="2568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audio>
              <p:cMediaNode vol="80000">
                <p:cTn id="6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  <p:audio>
              <p:cMediaNode vol="80000">
                <p:cTn id="6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"/>
                </p:tgtEl>
              </p:cMediaNode>
            </p:audio>
          </p:childTnLst>
        </p:cTn>
      </p:par>
    </p:tnLst>
    <p:bldLst>
      <p:bldP spid="18" grpId="0" bldLvl="0" animBg="1"/>
      <p:bldP spid="18" grpId="1" bldLvl="0" animBg="1"/>
      <p:bldP spid="18" grpId="2" animBg="1"/>
      <p:bldP spid="19" grpId="0" bldLvl="0" animBg="1"/>
      <p:bldP spid="19" grpId="1" bldLvl="0" animBg="1"/>
      <p:bldP spid="19" grpId="2" animBg="1"/>
      <p:bldP spid="20" grpId="0" bldLvl="0" animBg="1"/>
      <p:bldP spid="20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23DE10C-8C04-4FBA-97C0-FD0802AB6DD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387626"/>
            <a:ext cx="12192000" cy="6470374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8083835A-FA63-49D4-A184-4334B60ACB4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492475" y="98544"/>
            <a:ext cx="1363210" cy="83350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F6ADD85-64F4-42FF-A0DA-450CEF69ECB3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570007" y="-45437"/>
            <a:ext cx="1666080" cy="101868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B81EAE3-307E-4935-A93D-6791720E602E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400969" y="-235075"/>
            <a:ext cx="1545285" cy="157280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6F2F746-4A6F-4634-B49E-3F0DEC4AB4C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347223" y="387626"/>
            <a:ext cx="1545284" cy="944831"/>
          </a:xfrm>
          <a:prstGeom prst="rect">
            <a:avLst/>
          </a:prstGeom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233691CC-C8F2-4235-AC33-F1E31E9EC20D}"/>
              </a:ext>
            </a:extLst>
          </p:cNvPr>
          <p:cNvGrpSpPr/>
          <p:nvPr/>
        </p:nvGrpSpPr>
        <p:grpSpPr>
          <a:xfrm>
            <a:off x="1000126" y="3021766"/>
            <a:ext cx="11058524" cy="3138402"/>
            <a:chOff x="1932295" y="2430474"/>
            <a:chExt cx="11058524" cy="3138402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87D79AC9-AFA3-44DC-9295-7F5B705E44D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/>
            <a:srcRect t="39829" b="12930"/>
            <a:stretch/>
          </p:blipFill>
          <p:spPr>
            <a:xfrm>
              <a:off x="3438380" y="2994014"/>
              <a:ext cx="7179577" cy="2574862"/>
            </a:xfrm>
            <a:prstGeom prst="rect">
              <a:avLst/>
            </a:prstGeom>
          </p:spPr>
        </p:pic>
        <p:sp>
          <p:nvSpPr>
            <p:cNvPr id="10" name="Rounded Rectangle 75">
              <a:extLst>
                <a:ext uri="{FF2B5EF4-FFF2-40B4-BE49-F238E27FC236}">
                  <a16:creationId xmlns:a16="http://schemas.microsoft.com/office/drawing/2014/main" id="{C29CFA4C-A427-40E5-B95C-C47B629B8FD5}"/>
                </a:ext>
              </a:extLst>
            </p:cNvPr>
            <p:cNvSpPr/>
            <p:nvPr/>
          </p:nvSpPr>
          <p:spPr>
            <a:xfrm>
              <a:off x="1932295" y="2430474"/>
              <a:ext cx="11058524" cy="1124883"/>
            </a:xfrm>
            <a:prstGeom prst="roundRect">
              <a:avLst/>
            </a:prstGeom>
            <a:solidFill>
              <a:srgbClr val="FFFF00"/>
            </a:solidFill>
            <a:ln>
              <a:solidFill>
                <a:srgbClr val="00B050"/>
              </a:solidFill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>
                  <a:solidFill>
                    <a:srgbClr val="0033CC"/>
                  </a:solidFill>
                  <a:latin typeface="UTM Avo" panose="02040603050506020204" pitchFamily="18" charset="0"/>
                  <a:cs typeface="Arial" panose="020B0604020202020204" pitchFamily="34" charset="0"/>
                </a:rPr>
                <a:t>Trong bài thơ: “Bài hát tới trường ”</a:t>
              </a:r>
            </a:p>
            <a:p>
              <a:pPr algn="ctr"/>
              <a:r>
                <a:rPr lang="en-US" sz="3200">
                  <a:solidFill>
                    <a:srgbClr val="0033CC"/>
                  </a:solidFill>
                  <a:latin typeface="UTM Avo" panose="02040603050506020204" pitchFamily="18" charset="0"/>
                  <a:cs typeface="Arial" panose="020B0604020202020204" pitchFamily="34" charset="0"/>
                </a:rPr>
                <a:t>Ở khổ thơ 3 các bạn hỏi nhau những gì trên đường ?</a:t>
              </a:r>
              <a:endParaRPr lang="en-US" sz="3200" dirty="0">
                <a:solidFill>
                  <a:srgbClr val="0033CC"/>
                </a:solidFill>
                <a:latin typeface="UTM Avo" panose="02040603050506020204" pitchFamily="18" charset="0"/>
                <a:cs typeface="Arial" panose="020B0604020202020204" pitchFamily="34" charset="0"/>
              </a:endParaRPr>
            </a:p>
          </p:txBody>
        </p:sp>
      </p:grpSp>
      <p:sp>
        <p:nvSpPr>
          <p:cNvPr id="13" name="Rectangle 12">
            <a:extLst>
              <a:ext uri="{FF2B5EF4-FFF2-40B4-BE49-F238E27FC236}">
                <a16:creationId xmlns:a16="http://schemas.microsoft.com/office/drawing/2014/main" id="{8BD90E5B-FAF3-4FDC-957A-B062D836FF55}"/>
              </a:ext>
            </a:extLst>
          </p:cNvPr>
          <p:cNvSpPr/>
          <p:nvPr/>
        </p:nvSpPr>
        <p:spPr>
          <a:xfrm>
            <a:off x="5004506" y="1500069"/>
            <a:ext cx="3359793" cy="828675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solidFill>
                  <a:schemeClr val="tx1"/>
                </a:solidFill>
                <a:latin typeface="UTM Avo" panose="02040603050506020204" pitchFamily="18" charset="0"/>
              </a:rPr>
              <a:t>B. Về bữa sáng của bạn</a:t>
            </a:r>
            <a:endParaRPr lang="en-US" sz="2800" dirty="0">
              <a:solidFill>
                <a:schemeClr val="tx1"/>
              </a:solidFill>
              <a:latin typeface="UTM Avo" panose="02040603050506020204" pitchFamily="18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9199A197-C92C-4E28-875E-84B539B27799}"/>
              </a:ext>
            </a:extLst>
          </p:cNvPr>
          <p:cNvSpPr/>
          <p:nvPr/>
        </p:nvSpPr>
        <p:spPr>
          <a:xfrm>
            <a:off x="2271714" y="1545924"/>
            <a:ext cx="2531934" cy="828675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  <a:latin typeface="UTM Avo" panose="02040603050506020204" pitchFamily="18" charset="0"/>
              </a:rPr>
              <a:t>A</a:t>
            </a:r>
            <a:r>
              <a:rPr lang="en-US" sz="2800">
                <a:solidFill>
                  <a:schemeClr val="tx1"/>
                </a:solidFill>
                <a:latin typeface="UTM Avo" panose="02040603050506020204" pitchFamily="18" charset="0"/>
              </a:rPr>
              <a:t>. Về bài tập cô giao.</a:t>
            </a:r>
            <a:endParaRPr lang="en-US" sz="2800" dirty="0">
              <a:solidFill>
                <a:schemeClr val="tx1"/>
              </a:solidFill>
              <a:latin typeface="UTM Avo" panose="02040603050506020204" pitchFamily="18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B9CCA00D-A7D9-4C42-96EB-EBAB3C352F3C}"/>
              </a:ext>
            </a:extLst>
          </p:cNvPr>
          <p:cNvSpPr/>
          <p:nvPr/>
        </p:nvSpPr>
        <p:spPr>
          <a:xfrm>
            <a:off x="8497649" y="1496984"/>
            <a:ext cx="3561001" cy="828675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  <a:latin typeface="UTM Avo" panose="02040603050506020204" pitchFamily="18" charset="0"/>
              </a:rPr>
              <a:t>C</a:t>
            </a:r>
            <a:r>
              <a:rPr lang="en-US" sz="2800">
                <a:solidFill>
                  <a:schemeClr val="tx1"/>
                </a:solidFill>
                <a:latin typeface="UTM Avo" panose="02040603050506020204" pitchFamily="18" charset="0"/>
              </a:rPr>
              <a:t>.  Về từng đồ dùng học tập.</a:t>
            </a:r>
            <a:endParaRPr lang="en-US" sz="2800" dirty="0">
              <a:solidFill>
                <a:schemeClr val="tx1"/>
              </a:solidFill>
              <a:latin typeface="UTM Avo" panose="02040603050506020204" pitchFamily="18" charset="0"/>
            </a:endParaRPr>
          </a:p>
        </p:txBody>
      </p:sp>
      <p:pic>
        <p:nvPicPr>
          <p:cNvPr id="16" name="Tieng-coi-tau-hoa-www_nhacchuongvui_com">
            <a:hlinkClick r:id="" action="ppaction://media"/>
            <a:extLst>
              <a:ext uri="{FF2B5EF4-FFF2-40B4-BE49-F238E27FC236}">
                <a16:creationId xmlns:a16="http://schemas.microsoft.com/office/drawing/2014/main" id="{8D7C6A49-3F6D-4314-840F-D93E9F48D50E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2926.2"/>
                </p14:media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2469787" y="5550568"/>
            <a:ext cx="609600" cy="609600"/>
          </a:xfrm>
          <a:prstGeom prst="rect">
            <a:avLst/>
          </a:prstGeom>
        </p:spPr>
      </p:pic>
      <p:pic>
        <p:nvPicPr>
          <p:cNvPr id="17" name="Tieng-tau-hoa-chay-www_nhacchuongvui_com">
            <a:hlinkClick r:id="" action="ppaction://media"/>
            <a:extLst>
              <a:ext uri="{FF2B5EF4-FFF2-40B4-BE49-F238E27FC236}">
                <a16:creationId xmlns:a16="http://schemas.microsoft.com/office/drawing/2014/main" id="{D9690505-770A-4575-A0F9-696A39E48925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3">
                  <p14:trim end="45451.4166"/>
                </p14:media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2469787" y="618423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5645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2870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000"/>
                            </p:stCondLst>
                            <p:childTnLst>
                              <p:par>
                                <p:cTn id="12" presetID="47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7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7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Sai-o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Sai-o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6" presetClass="emph" presetSubtype="0" repeatCount="3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8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Tieng-yeah-tre-con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500"/>
                            </p:stCondLst>
                            <p:childTnLst>
                              <p:par>
                                <p:cTn id="56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-4.81481E-6 L -0.80651 0.0095 " pathEditMode="relative" rAng="0" ptsTypes="AA">
                                      <p:cBhvr>
                                        <p:cTn id="57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326" y="463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9" dur="2572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audio>
              <p:cMediaNode vol="80000">
                <p:cTn id="6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  <p:audio>
              <p:cMediaNode vol="80000">
                <p:cTn id="6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  <p:bldLst>
      <p:bldP spid="13" grpId="0" bldLvl="0" animBg="1"/>
      <p:bldP spid="13" grpId="1" bldLvl="0" animBg="1"/>
      <p:bldP spid="13" grpId="2" animBg="1"/>
      <p:bldP spid="14" grpId="0" bldLvl="0" animBg="1"/>
      <p:bldP spid="14" grpId="1" bldLvl="0" animBg="1"/>
      <p:bldP spid="14" grpId="2" animBg="1"/>
      <p:bldP spid="15" grpId="0" bldLvl="0" animBg="1"/>
      <p:bldP spid="15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7C09789C-2010-4ED1-98D3-22D19A53F561}"/>
              </a:ext>
            </a:extLst>
          </p:cNvPr>
          <p:cNvGrpSpPr/>
          <p:nvPr/>
        </p:nvGrpSpPr>
        <p:grpSpPr>
          <a:xfrm>
            <a:off x="0" y="428506"/>
            <a:ext cx="12192000" cy="6429494"/>
            <a:chOff x="0" y="0"/>
            <a:chExt cx="12192000" cy="6858000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97A1466E-53C4-4854-BECC-0719A0957D9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0" y="0"/>
              <a:ext cx="12192000" cy="6401655"/>
            </a:xfrm>
            <a:prstGeom prst="rect">
              <a:avLst/>
            </a:prstGeom>
          </p:spPr>
        </p:pic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49496685-A0BC-42B4-A7F6-8AA3AAD7585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/>
            <a:srcRect t="96910" b="576"/>
            <a:stretch/>
          </p:blipFill>
          <p:spPr>
            <a:xfrm>
              <a:off x="0" y="6160169"/>
              <a:ext cx="12192000" cy="697831"/>
            </a:xfrm>
            <a:prstGeom prst="rect">
              <a:avLst/>
            </a:prstGeom>
          </p:spPr>
        </p:pic>
      </p:grpSp>
      <p:pic>
        <p:nvPicPr>
          <p:cNvPr id="6" name="Picture 5">
            <a:extLst>
              <a:ext uri="{FF2B5EF4-FFF2-40B4-BE49-F238E27FC236}">
                <a16:creationId xmlns:a16="http://schemas.microsoft.com/office/drawing/2014/main" id="{2851420A-FEDB-46C0-B55C-2BCE6A678CC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64245" y="428506"/>
            <a:ext cx="2317178" cy="141678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FC433B3-5E92-4BDB-80A1-2085078927B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032928" y="629304"/>
            <a:ext cx="2454127" cy="150052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751B571-313B-495A-8276-DE6EEE42C10F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50284" y="-46442"/>
            <a:ext cx="1793691" cy="182564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761A1AC0-D39B-46DE-AD81-F2F80D11A54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537356" y="629304"/>
            <a:ext cx="2454127" cy="1500524"/>
          </a:xfrm>
          <a:prstGeom prst="rect">
            <a:avLst/>
          </a:prstGeom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43D280EA-F8EF-415A-A109-13D7EC4E60F5}"/>
              </a:ext>
            </a:extLst>
          </p:cNvPr>
          <p:cNvSpPr/>
          <p:nvPr/>
        </p:nvSpPr>
        <p:spPr>
          <a:xfrm>
            <a:off x="1401470" y="1056798"/>
            <a:ext cx="2559784" cy="828675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>
                <a:solidFill>
                  <a:schemeClr val="tx1"/>
                </a:solidFill>
                <a:latin typeface="UTM Avo" panose="02040603050506020204" pitchFamily="18" charset="0"/>
              </a:rPr>
              <a:t>A. Cái mũ</a:t>
            </a:r>
            <a:endParaRPr lang="en-US" sz="3200" dirty="0">
              <a:solidFill>
                <a:schemeClr val="tx1"/>
              </a:solidFill>
              <a:latin typeface="UTM Avo" panose="02040603050506020204" pitchFamily="18" charset="0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B0D39B1D-7C72-451B-B84E-A906F8CA7E3A}"/>
              </a:ext>
            </a:extLst>
          </p:cNvPr>
          <p:cNvSpPr/>
          <p:nvPr/>
        </p:nvSpPr>
        <p:spPr>
          <a:xfrm>
            <a:off x="8189835" y="1048316"/>
            <a:ext cx="2360933" cy="828675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chemeClr val="tx1"/>
                </a:solidFill>
                <a:latin typeface="UTM Avo" panose="02040603050506020204" pitchFamily="18" charset="0"/>
              </a:rPr>
              <a:t>C</a:t>
            </a:r>
            <a:r>
              <a:rPr lang="en-US" sz="3200">
                <a:solidFill>
                  <a:schemeClr val="tx1"/>
                </a:solidFill>
                <a:latin typeface="UTM Avo" panose="02040603050506020204" pitchFamily="18" charset="0"/>
              </a:rPr>
              <a:t>. Sách vở</a:t>
            </a:r>
            <a:endParaRPr lang="en-US" sz="3200" dirty="0">
              <a:solidFill>
                <a:schemeClr val="tx1"/>
              </a:solidFill>
              <a:latin typeface="UTM Avo" panose="02040603050506020204" pitchFamily="18" charset="0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5C47EB67-8468-43B7-9EE6-6D559E7AF1DD}"/>
              </a:ext>
            </a:extLst>
          </p:cNvPr>
          <p:cNvSpPr/>
          <p:nvPr/>
        </p:nvSpPr>
        <p:spPr>
          <a:xfrm>
            <a:off x="5194850" y="1237957"/>
            <a:ext cx="2387636" cy="647515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solidFill>
                  <a:schemeClr val="tx1"/>
                </a:solidFill>
                <a:latin typeface="UTM Avo" panose="02040603050506020204" pitchFamily="18" charset="0"/>
              </a:rPr>
              <a:t>B. Quần áo</a:t>
            </a:r>
            <a:endParaRPr lang="en-US" sz="2800" dirty="0">
              <a:solidFill>
                <a:schemeClr val="tx1"/>
              </a:solidFill>
              <a:latin typeface="UTM Avo" panose="02040603050506020204" pitchFamily="18" charset="0"/>
            </a:endParaRPr>
          </a:p>
        </p:txBody>
      </p:sp>
      <p:pic>
        <p:nvPicPr>
          <p:cNvPr id="20" name="Tieng-coi-tau-hoa-www_nhacchuongvui_com">
            <a:hlinkClick r:id="" action="ppaction://media"/>
            <a:extLst>
              <a:ext uri="{FF2B5EF4-FFF2-40B4-BE49-F238E27FC236}">
                <a16:creationId xmlns:a16="http://schemas.microsoft.com/office/drawing/2014/main" id="{E76BE61F-52DE-448B-B3BF-722B6F1E6BB8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2926.2"/>
                </p14:media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2825249" y="4971778"/>
            <a:ext cx="609600" cy="609600"/>
          </a:xfrm>
          <a:prstGeom prst="rect">
            <a:avLst/>
          </a:prstGeom>
        </p:spPr>
      </p:pic>
      <p:pic>
        <p:nvPicPr>
          <p:cNvPr id="21" name="Tieng-tau-hoa-chay-www_nhacchuongvui_com">
            <a:hlinkClick r:id="" action="ppaction://media"/>
            <a:extLst>
              <a:ext uri="{FF2B5EF4-FFF2-40B4-BE49-F238E27FC236}">
                <a16:creationId xmlns:a16="http://schemas.microsoft.com/office/drawing/2014/main" id="{18AAD607-F2FD-4CDF-93DA-4D9F8CAA4A0E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3">
                  <p14:trim end="45451.4166"/>
                </p14:media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2825249" y="6305538"/>
            <a:ext cx="609600" cy="609600"/>
          </a:xfrm>
          <a:prstGeom prst="rect">
            <a:avLst/>
          </a:prstGeom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F9C81CA4-2691-4BDC-A5BE-BC61B78EDE41}"/>
              </a:ext>
            </a:extLst>
          </p:cNvPr>
          <p:cNvGrpSpPr/>
          <p:nvPr/>
        </p:nvGrpSpPr>
        <p:grpSpPr>
          <a:xfrm>
            <a:off x="1257301" y="2129828"/>
            <a:ext cx="9501188" cy="3146750"/>
            <a:chOff x="2181000" y="2422126"/>
            <a:chExt cx="9501188" cy="3146750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741AA50A-C1C2-40C2-A496-8FF07685DBB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/>
            <a:srcRect t="39829" b="12930"/>
            <a:stretch/>
          </p:blipFill>
          <p:spPr>
            <a:xfrm>
              <a:off x="3438380" y="3401258"/>
              <a:ext cx="7179577" cy="2167618"/>
            </a:xfrm>
            <a:prstGeom prst="rect">
              <a:avLst/>
            </a:prstGeom>
          </p:spPr>
        </p:pic>
        <p:sp>
          <p:nvSpPr>
            <p:cNvPr id="14" name="Rounded Rectangle 75">
              <a:extLst>
                <a:ext uri="{FF2B5EF4-FFF2-40B4-BE49-F238E27FC236}">
                  <a16:creationId xmlns:a16="http://schemas.microsoft.com/office/drawing/2014/main" id="{CE56B1E3-F2F6-43B2-BF7D-C16FFC2B3617}"/>
                </a:ext>
              </a:extLst>
            </p:cNvPr>
            <p:cNvSpPr/>
            <p:nvPr/>
          </p:nvSpPr>
          <p:spPr>
            <a:xfrm>
              <a:off x="2181000" y="2422126"/>
              <a:ext cx="9501188" cy="1384047"/>
            </a:xfrm>
            <a:prstGeom prst="roundRect">
              <a:avLst/>
            </a:prstGeom>
            <a:solidFill>
              <a:srgbClr val="FFFF00"/>
            </a:solidFill>
            <a:ln>
              <a:solidFill>
                <a:srgbClr val="00B050"/>
              </a:solidFill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>
                  <a:solidFill>
                    <a:srgbClr val="0033CC"/>
                  </a:solidFill>
                  <a:latin typeface="+mj-lt"/>
                  <a:cs typeface="Arial" panose="020B0604020202020204" pitchFamily="34" charset="0"/>
                </a:rPr>
                <a:t>Từ in đậm trong câu sau miêu tả đặc điểm của sự vật nào? “Áo quần </a:t>
              </a:r>
              <a:r>
                <a:rPr lang="en-US" sz="2800" b="1" u="sng">
                  <a:solidFill>
                    <a:srgbClr val="0033CC"/>
                  </a:solidFill>
                  <a:latin typeface="+mj-lt"/>
                  <a:cs typeface="Arial" panose="020B0604020202020204" pitchFamily="34" charset="0"/>
                </a:rPr>
                <a:t>sạch sẽ</a:t>
              </a:r>
              <a:r>
                <a:rPr lang="en-US" sz="2800">
                  <a:solidFill>
                    <a:srgbClr val="0033CC"/>
                  </a:solidFill>
                  <a:latin typeface="+mj-lt"/>
                  <a:cs typeface="Arial" panose="020B0604020202020204" pitchFamily="34" charset="0"/>
                </a:rPr>
                <a:t>”</a:t>
              </a:r>
              <a:endParaRPr lang="en-US" sz="2800" dirty="0">
                <a:solidFill>
                  <a:srgbClr val="0033CC"/>
                </a:solidFill>
                <a:latin typeface="+mj-lt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63174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70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870"/>
                            </p:stCondLst>
                            <p:childTnLst>
                              <p:par>
                                <p:cTn id="8" presetID="47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7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7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Sai-o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Sai-o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6" presetClass="emph" presetSubtype="0" repeatCount="3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Tieng-yeah-tre-con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2" dur="2572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audio>
              <p:cMediaNode vol="80000">
                <p:cTn id="5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  <p:audio>
              <p:cMediaNode vol="80000">
                <p:cTn id="5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</p:childTnLst>
        </p:cTn>
      </p:par>
    </p:tnLst>
    <p:bldLst>
      <p:bldP spid="17" grpId="0" bldLvl="0" animBg="1"/>
      <p:bldP spid="17" grpId="1" bldLvl="0" animBg="1"/>
      <p:bldP spid="17" grpId="2" animBg="1"/>
      <p:bldP spid="18" grpId="0" bldLvl="0" animBg="1"/>
      <p:bldP spid="18" grpId="1" bldLvl="0" animBg="1"/>
      <p:bldP spid="18" grpId="2" animBg="1"/>
      <p:bldP spid="19" grpId="0" bldLvl="0" animBg="1"/>
      <p:bldP spid="19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8017565" y="1589980"/>
            <a:ext cx="4174435" cy="5342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298"/>
              </a:spcBef>
            </a:pPr>
            <a:r>
              <a:rPr lang="vi-VN" sz="2781" dirty="0">
                <a:cs typeface="Times New Roman" pitchFamily="18" charset="0"/>
              </a:rPr>
              <a:t>- Lọ đầy mực viết?</a:t>
            </a:r>
            <a:br>
              <a:rPr lang="vi-VN" sz="2781" dirty="0">
                <a:cs typeface="Times New Roman" pitchFamily="18" charset="0"/>
              </a:rPr>
            </a:br>
            <a:r>
              <a:rPr lang="vi-VN" sz="2781" dirty="0">
                <a:cs typeface="Times New Roman" pitchFamily="18" charset="0"/>
              </a:rPr>
              <a:t>- Thì ở trên tay.</a:t>
            </a:r>
            <a:br>
              <a:rPr lang="vi-VN" sz="2781" dirty="0">
                <a:cs typeface="Times New Roman" pitchFamily="18" charset="0"/>
              </a:rPr>
            </a:br>
            <a:r>
              <a:rPr lang="vi-VN" sz="2781" dirty="0">
                <a:cs typeface="Times New Roman" pitchFamily="18" charset="0"/>
              </a:rPr>
              <a:t>- Còn bài thơ hay?</a:t>
            </a:r>
            <a:br>
              <a:rPr lang="vi-VN" sz="2781" dirty="0">
                <a:cs typeface="Times New Roman" pitchFamily="18" charset="0"/>
              </a:rPr>
            </a:br>
            <a:r>
              <a:rPr lang="vi-VN" sz="2781" dirty="0">
                <a:cs typeface="Times New Roman" pitchFamily="18" charset="0"/>
              </a:rPr>
              <a:t>- Ở ngay dưới mũ.</a:t>
            </a:r>
            <a:endParaRPr lang="en-US" sz="2781" dirty="0">
              <a:cs typeface="Times New Roman" pitchFamily="18" charset="0"/>
            </a:endParaRPr>
          </a:p>
          <a:p>
            <a:pPr>
              <a:spcBef>
                <a:spcPts val="298"/>
              </a:spcBef>
            </a:pPr>
            <a:endParaRPr lang="vi-VN" sz="2781" dirty="0">
              <a:cs typeface="Times New Roman" pitchFamily="18" charset="0"/>
            </a:endParaRPr>
          </a:p>
          <a:p>
            <a:pPr>
              <a:spcBef>
                <a:spcPts val="298"/>
              </a:spcBef>
            </a:pPr>
            <a:r>
              <a:rPr lang="vi-VN" sz="2781" dirty="0">
                <a:cs typeface="Times New Roman" pitchFamily="18" charset="0"/>
              </a:rPr>
              <a:t>Bạn bè đông đủ</a:t>
            </a:r>
            <a:br>
              <a:rPr lang="vi-VN" sz="2781" dirty="0">
                <a:cs typeface="Times New Roman" pitchFamily="18" charset="0"/>
              </a:rPr>
            </a:br>
            <a:r>
              <a:rPr lang="vi-VN" sz="2781" dirty="0">
                <a:cs typeface="Times New Roman" pitchFamily="18" charset="0"/>
              </a:rPr>
              <a:t>Không thiếu một ai</a:t>
            </a:r>
            <a:br>
              <a:rPr lang="vi-VN" sz="2781" dirty="0">
                <a:cs typeface="Times New Roman" pitchFamily="18" charset="0"/>
              </a:rPr>
            </a:br>
            <a:r>
              <a:rPr lang="vi-VN" sz="2781" dirty="0">
                <a:cs typeface="Times New Roman" pitchFamily="18" charset="0"/>
              </a:rPr>
              <a:t>Nhưng mà bạn ơi</a:t>
            </a:r>
            <a:br>
              <a:rPr lang="vi-VN" sz="2781" dirty="0">
                <a:cs typeface="Times New Roman" pitchFamily="18" charset="0"/>
              </a:rPr>
            </a:br>
            <a:r>
              <a:rPr lang="vi-VN" sz="2781" dirty="0">
                <a:cs typeface="Times New Roman" pitchFamily="18" charset="0"/>
              </a:rPr>
              <a:t>Xin đừng chạy vội</a:t>
            </a:r>
            <a:br>
              <a:rPr lang="vi-VN" sz="2781" dirty="0">
                <a:cs typeface="Times New Roman" pitchFamily="18" charset="0"/>
              </a:rPr>
            </a:br>
            <a:r>
              <a:rPr lang="vi-VN" sz="2781" dirty="0">
                <a:cs typeface="Times New Roman" pitchFamily="18" charset="0"/>
              </a:rPr>
              <a:t>Có đoàn có đội</a:t>
            </a:r>
            <a:br>
              <a:rPr lang="vi-VN" sz="2781" dirty="0">
                <a:cs typeface="Times New Roman" pitchFamily="18" charset="0"/>
              </a:rPr>
            </a:br>
            <a:r>
              <a:rPr lang="vi-VN" sz="2781" dirty="0">
                <a:cs typeface="Times New Roman" pitchFamily="18" charset="0"/>
              </a:rPr>
              <a:t>Tới trường cùng nhau...</a:t>
            </a:r>
          </a:p>
          <a:p>
            <a:pPr algn="r">
              <a:spcBef>
                <a:spcPts val="298"/>
              </a:spcBef>
            </a:pPr>
            <a:r>
              <a:rPr lang="vi-VN" dirty="0">
                <a:cs typeface="Times New Roman" pitchFamily="18" charset="0"/>
              </a:rPr>
              <a:t>NGUYỄN </a:t>
            </a:r>
            <a:r>
              <a:rPr lang="vi-VN">
                <a:cs typeface="Times New Roman" pitchFamily="18" charset="0"/>
              </a:rPr>
              <a:t>TRỌNG TẠO</a:t>
            </a:r>
            <a:endParaRPr lang="vi-VN" dirty="0">
              <a:cs typeface="Times New Roman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070603" y="621225"/>
            <a:ext cx="3913669" cy="6236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298"/>
              </a:spcBef>
            </a:pPr>
            <a:r>
              <a:rPr lang="vi-VN" sz="2781" dirty="0">
                <a:cs typeface="Times New Roman" pitchFamily="18" charset="0"/>
              </a:rPr>
              <a:t>Bố mẹ đi làm</a:t>
            </a:r>
            <a:br>
              <a:rPr lang="vi-VN" sz="2781" dirty="0">
                <a:cs typeface="Times New Roman" pitchFamily="18" charset="0"/>
              </a:rPr>
            </a:br>
            <a:r>
              <a:rPr lang="vi-VN" sz="2781" dirty="0">
                <a:cs typeface="Times New Roman" pitchFamily="18" charset="0"/>
              </a:rPr>
              <a:t>Ta đi học nhé</a:t>
            </a:r>
            <a:br>
              <a:rPr lang="vi-VN" sz="2781" dirty="0">
                <a:cs typeface="Times New Roman" pitchFamily="18" charset="0"/>
              </a:rPr>
            </a:br>
            <a:r>
              <a:rPr lang="vi-VN" sz="2781" dirty="0">
                <a:cs typeface="Times New Roman" pitchFamily="18" charset="0"/>
              </a:rPr>
              <a:t>Áo quần sạch sẽ</a:t>
            </a:r>
            <a:br>
              <a:rPr lang="vi-VN" sz="2781" dirty="0">
                <a:cs typeface="Times New Roman" pitchFamily="18" charset="0"/>
              </a:rPr>
            </a:br>
            <a:r>
              <a:rPr lang="vi-VN" sz="2781" dirty="0">
                <a:cs typeface="Times New Roman" pitchFamily="18" charset="0"/>
              </a:rPr>
              <a:t>Bầu trời trong xanh.</a:t>
            </a:r>
            <a:endParaRPr lang="en-US" sz="2781" dirty="0">
              <a:cs typeface="Times New Roman" pitchFamily="18" charset="0"/>
            </a:endParaRPr>
          </a:p>
          <a:p>
            <a:pPr>
              <a:spcBef>
                <a:spcPts val="298"/>
              </a:spcBef>
            </a:pPr>
            <a:endParaRPr lang="vi-VN" sz="2781" dirty="0">
              <a:cs typeface="Times New Roman" pitchFamily="18" charset="0"/>
            </a:endParaRPr>
          </a:p>
          <a:p>
            <a:pPr>
              <a:spcBef>
                <a:spcPts val="298"/>
              </a:spcBef>
            </a:pPr>
            <a:r>
              <a:rPr lang="vi-VN" sz="2781" dirty="0">
                <a:cs typeface="Times New Roman" pitchFamily="18" charset="0"/>
              </a:rPr>
              <a:t>Giữ gìn bàn chân</a:t>
            </a:r>
            <a:br>
              <a:rPr lang="vi-VN" sz="2781" dirty="0">
                <a:cs typeface="Times New Roman" pitchFamily="18" charset="0"/>
              </a:rPr>
            </a:br>
            <a:r>
              <a:rPr lang="vi-VN" sz="2781" dirty="0">
                <a:cs typeface="Times New Roman" pitchFamily="18" charset="0"/>
              </a:rPr>
              <a:t>Đừng quên đôi dép</a:t>
            </a:r>
            <a:br>
              <a:rPr lang="vi-VN" sz="2781" dirty="0">
                <a:cs typeface="Times New Roman" pitchFamily="18" charset="0"/>
              </a:rPr>
            </a:br>
            <a:r>
              <a:rPr lang="vi-VN" sz="2781" dirty="0">
                <a:cs typeface="Times New Roman" pitchFamily="18" charset="0"/>
              </a:rPr>
              <a:t>Giữ gương mặt đẹp</a:t>
            </a:r>
            <a:br>
              <a:rPr lang="vi-VN" sz="2781" dirty="0">
                <a:cs typeface="Times New Roman" pitchFamily="18" charset="0"/>
              </a:rPr>
            </a:br>
            <a:r>
              <a:rPr lang="vi-VN" sz="2781" dirty="0">
                <a:cs typeface="Times New Roman" pitchFamily="18" charset="0"/>
              </a:rPr>
              <a:t>Nhớ đừng giận nhau.</a:t>
            </a:r>
            <a:endParaRPr lang="en-US" sz="2781" dirty="0">
              <a:cs typeface="Times New Roman" pitchFamily="18" charset="0"/>
            </a:endParaRPr>
          </a:p>
          <a:p>
            <a:pPr>
              <a:spcBef>
                <a:spcPts val="298"/>
              </a:spcBef>
            </a:pPr>
            <a:endParaRPr lang="vi-VN" sz="2781" dirty="0">
              <a:cs typeface="Times New Roman" pitchFamily="18" charset="0"/>
            </a:endParaRPr>
          </a:p>
          <a:p>
            <a:pPr>
              <a:spcBef>
                <a:spcPts val="298"/>
              </a:spcBef>
            </a:pPr>
            <a:r>
              <a:rPr lang="en-US" sz="2781" dirty="0">
                <a:cs typeface="Times New Roman" pitchFamily="18" charset="0"/>
              </a:rPr>
              <a:t>-</a:t>
            </a:r>
            <a:r>
              <a:rPr lang="vi-VN" sz="2781" dirty="0">
                <a:cs typeface="Times New Roman" pitchFamily="18" charset="0"/>
              </a:rPr>
              <a:t>Thước kẻ bạn đâu?</a:t>
            </a:r>
            <a:br>
              <a:rPr lang="vi-VN" sz="2781" dirty="0">
                <a:cs typeface="Times New Roman" pitchFamily="18" charset="0"/>
              </a:rPr>
            </a:br>
            <a:r>
              <a:rPr lang="vi-VN" sz="2781" dirty="0">
                <a:cs typeface="Times New Roman" pitchFamily="18" charset="0"/>
              </a:rPr>
              <a:t>- Ở trong cặp sách.</a:t>
            </a:r>
            <a:br>
              <a:rPr lang="vi-VN" sz="2781" dirty="0">
                <a:cs typeface="Times New Roman" pitchFamily="18" charset="0"/>
              </a:rPr>
            </a:br>
            <a:r>
              <a:rPr lang="vi-VN" sz="2781" dirty="0">
                <a:cs typeface="Times New Roman" pitchFamily="18" charset="0"/>
              </a:rPr>
              <a:t>- Cây bút bạn đâu?</a:t>
            </a:r>
            <a:br>
              <a:rPr lang="vi-VN" sz="2781" dirty="0">
                <a:cs typeface="Times New Roman" pitchFamily="18" charset="0"/>
              </a:rPr>
            </a:br>
            <a:r>
              <a:rPr lang="vi-VN" sz="2781" dirty="0">
                <a:cs typeface="Times New Roman" pitchFamily="18" charset="0"/>
              </a:rPr>
              <a:t>- Ở trong cặp sách</a:t>
            </a:r>
            <a:endParaRPr lang="en-US" sz="2781" dirty="0">
              <a:cs typeface="Times New Roman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61589" y="621225"/>
            <a:ext cx="380901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Bài</a:t>
            </a:r>
            <a:r>
              <a:rPr lang="en-US" sz="32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 hát </a:t>
            </a:r>
            <a:r>
              <a:rPr lang="en-US" sz="32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tới</a:t>
            </a:r>
            <a:r>
              <a:rPr 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trường</a:t>
            </a:r>
            <a:endParaRPr lang="vi-VN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itchFamily="18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28299" y="1900238"/>
            <a:ext cx="3809014" cy="50322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70254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40895" y="1008710"/>
            <a:ext cx="5237151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US" sz="2700">
                <a:solidFill>
                  <a:srgbClr val="000000"/>
                </a:solidFill>
                <a:cs typeface="HP001 4 hang 1 ô ly" panose="020B0603050302020204" charset="0"/>
              </a:rPr>
              <a:t>Bố mẹ đi làm</a:t>
            </a:r>
          </a:p>
          <a:p>
            <a:pPr lvl="0">
              <a:defRPr/>
            </a:pPr>
            <a:r>
              <a:rPr lang="en-US" sz="2700">
                <a:solidFill>
                  <a:srgbClr val="000000"/>
                </a:solidFill>
                <a:cs typeface="HP001 4 hang 1 ô ly" panose="020B0603050302020204" charset="0"/>
              </a:rPr>
              <a:t>Ta đi học nhé</a:t>
            </a:r>
          </a:p>
          <a:p>
            <a:pPr lvl="0">
              <a:defRPr/>
            </a:pPr>
            <a:r>
              <a:rPr lang="en-US" sz="2700">
                <a:solidFill>
                  <a:srgbClr val="000000"/>
                </a:solidFill>
                <a:cs typeface="HP001 4 hang 1 ô ly" panose="020B0603050302020204" charset="0"/>
              </a:rPr>
              <a:t>Áo quần sạch sẽ</a:t>
            </a:r>
          </a:p>
          <a:p>
            <a:pPr lvl="0">
              <a:defRPr/>
            </a:pPr>
            <a:r>
              <a:rPr lang="en-US" sz="2700">
                <a:solidFill>
                  <a:srgbClr val="000000"/>
                </a:solidFill>
                <a:cs typeface="HP001 4 hang 1 ô ly" panose="020B0603050302020204" charset="0"/>
              </a:rPr>
              <a:t>Bầu trời trong xanh.</a:t>
            </a:r>
          </a:p>
          <a:p>
            <a:pPr lvl="0">
              <a:defRPr/>
            </a:pPr>
            <a:endParaRPr lang="en-US" sz="2700">
              <a:solidFill>
                <a:srgbClr val="000000"/>
              </a:solidFill>
              <a:cs typeface="HP001 4 hang 1 ô ly" panose="020B0603050302020204" charset="0"/>
            </a:endParaRPr>
          </a:p>
          <a:p>
            <a:pPr lvl="0">
              <a:defRPr/>
            </a:pPr>
            <a:r>
              <a:rPr lang="en-US" sz="2700">
                <a:solidFill>
                  <a:srgbClr val="000000"/>
                </a:solidFill>
                <a:cs typeface="HP001 4 hang 1 ô ly" panose="020B0603050302020204" charset="0"/>
              </a:rPr>
              <a:t>Giữ gìn bàn chân</a:t>
            </a:r>
          </a:p>
          <a:p>
            <a:pPr lvl="0">
              <a:defRPr/>
            </a:pPr>
            <a:r>
              <a:rPr lang="en-US" sz="2700">
                <a:solidFill>
                  <a:srgbClr val="000000"/>
                </a:solidFill>
                <a:cs typeface="HP001 4 hang 1 ô ly" panose="020B0603050302020204" charset="0"/>
              </a:rPr>
              <a:t>Đừng quên đôi dép.</a:t>
            </a:r>
          </a:p>
          <a:p>
            <a:pPr lvl="0">
              <a:defRPr/>
            </a:pPr>
            <a:r>
              <a:rPr lang="en-US" sz="2700">
                <a:solidFill>
                  <a:srgbClr val="000000"/>
                </a:solidFill>
                <a:cs typeface="HP001 4 hang 1 ô ly" panose="020B0603050302020204" charset="0"/>
              </a:rPr>
              <a:t>Giữ gương mặt đẹp</a:t>
            </a:r>
          </a:p>
          <a:p>
            <a:pPr lvl="0">
              <a:defRPr/>
            </a:pPr>
            <a:r>
              <a:rPr lang="en-US" sz="2700">
                <a:solidFill>
                  <a:srgbClr val="000000"/>
                </a:solidFill>
                <a:cs typeface="HP001 4 hang 1 ô ly" panose="020B0603050302020204" charset="0"/>
              </a:rPr>
              <a:t>Nhớ đừng giận nhau.</a:t>
            </a:r>
          </a:p>
          <a:p>
            <a:pPr lvl="0">
              <a:defRPr/>
            </a:pPr>
            <a:endParaRPr lang="en-US" sz="2700">
              <a:solidFill>
                <a:srgbClr val="000000"/>
              </a:solidFill>
              <a:cs typeface="HP001 4 hang 1 ô ly" panose="020B0603050302020204" charset="0"/>
            </a:endParaRPr>
          </a:p>
          <a:p>
            <a:pPr marL="571500" lvl="0" indent="-571500">
              <a:buFontTx/>
              <a:buChar char="-"/>
              <a:defRPr/>
            </a:pPr>
            <a:r>
              <a:rPr lang="en-US" sz="2700">
                <a:solidFill>
                  <a:srgbClr val="000000"/>
                </a:solidFill>
                <a:cs typeface="HP001 4 hang 1 ô ly" panose="020B0603050302020204" charset="0"/>
              </a:rPr>
              <a:t>Thước kẻ bạn đâu?</a:t>
            </a:r>
          </a:p>
          <a:p>
            <a:pPr marL="457200" lvl="0" indent="-457200">
              <a:buFontTx/>
              <a:buChar char="-"/>
              <a:defRPr/>
            </a:pPr>
            <a:r>
              <a:rPr lang="en-US" sz="2700">
                <a:solidFill>
                  <a:srgbClr val="000000"/>
                </a:solidFill>
                <a:cs typeface="HP001 4 hang 1 ô ly" panose="020B0603050302020204" charset="0"/>
              </a:rPr>
              <a:t>Ở trong cặp sách.</a:t>
            </a:r>
          </a:p>
          <a:p>
            <a:pPr marL="457200" lvl="0" indent="-457200">
              <a:buFontTx/>
              <a:buChar char="-"/>
              <a:defRPr/>
            </a:pPr>
            <a:r>
              <a:rPr lang="en-US" sz="2700">
                <a:solidFill>
                  <a:srgbClr val="000000"/>
                </a:solidFill>
                <a:cs typeface="HP001 4 hang 1 ô ly" panose="020B0603050302020204" charset="0"/>
              </a:rPr>
              <a:t>Cây bút bạn đâu?</a:t>
            </a:r>
          </a:p>
          <a:p>
            <a:pPr marL="457200" lvl="0" indent="-457200">
              <a:buFontTx/>
              <a:buChar char="-"/>
              <a:defRPr/>
            </a:pPr>
            <a:r>
              <a:rPr lang="en-US" sz="2700">
                <a:solidFill>
                  <a:srgbClr val="000000"/>
                </a:solidFill>
                <a:cs typeface="HP001 4 hang 1 ô ly" panose="020B0603050302020204" charset="0"/>
              </a:rPr>
              <a:t>Ở trong cặp sách.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09336" y="458906"/>
            <a:ext cx="42341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>
                <a:solidFill>
                  <a:srgbClr val="FF0000"/>
                </a:solidFill>
              </a:rPr>
              <a:t>Bài hát tới trường</a:t>
            </a:r>
            <a:endParaRPr lang="vi-VN" sz="3600">
              <a:solidFill>
                <a:srgbClr val="FF0000"/>
              </a:solidFill>
            </a:endParaRPr>
          </a:p>
        </p:txBody>
      </p:sp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1200DAC7-D4CE-4A42-9AAA-EB097B152121}"/>
              </a:ext>
            </a:extLst>
          </p:cNvPr>
          <p:cNvSpPr/>
          <p:nvPr/>
        </p:nvSpPr>
        <p:spPr>
          <a:xfrm>
            <a:off x="5009923" y="3993847"/>
            <a:ext cx="4504748" cy="535235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512156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000" b="1" kern="0">
                <a:solidFill>
                  <a:prstClr val="black"/>
                </a:solidFill>
                <a:latin typeface="+mj-lt"/>
                <a:ea typeface="华康海报体W12(P)" panose="040B0C00000000000000" pitchFamily="82" charset="-122"/>
                <a:cs typeface="Times New Roman" pitchFamily="18" charset="0"/>
              </a:rPr>
              <a:t>3. </a:t>
            </a:r>
            <a:r>
              <a:rPr lang="en-US" altLang="zh-CN" sz="2000" b="1" kern="0" dirty="0" err="1">
                <a:solidFill>
                  <a:prstClr val="black"/>
                </a:solidFill>
                <a:latin typeface="+mj-lt"/>
                <a:ea typeface="华康海报体W12(P)" panose="040B0C00000000000000" pitchFamily="82" charset="-122"/>
                <a:cs typeface="Times New Roman" pitchFamily="18" charset="0"/>
              </a:rPr>
              <a:t>Tên</a:t>
            </a:r>
            <a:r>
              <a:rPr lang="en-US" altLang="zh-CN" sz="2000" b="1" kern="0" dirty="0">
                <a:solidFill>
                  <a:prstClr val="black"/>
                </a:solidFill>
                <a:latin typeface="+mj-lt"/>
                <a:ea typeface="华康海报体W12(P)" panose="040B0C00000000000000" pitchFamily="82" charset="-122"/>
                <a:cs typeface="Times New Roman" pitchFamily="18" charset="0"/>
              </a:rPr>
              <a:t> </a:t>
            </a:r>
            <a:r>
              <a:rPr lang="en-US" altLang="zh-CN" sz="2000" b="1" kern="0" dirty="0" err="1">
                <a:solidFill>
                  <a:prstClr val="black"/>
                </a:solidFill>
                <a:latin typeface="+mj-lt"/>
                <a:ea typeface="华康海报体W12(P)" panose="040B0C00000000000000" pitchFamily="82" charset="-122"/>
                <a:cs typeface="Times New Roman" pitchFamily="18" charset="0"/>
              </a:rPr>
              <a:t>bài</a:t>
            </a:r>
            <a:r>
              <a:rPr lang="en-US" altLang="zh-CN" sz="2000" b="1" kern="0" dirty="0">
                <a:solidFill>
                  <a:prstClr val="black"/>
                </a:solidFill>
                <a:latin typeface="+mj-lt"/>
                <a:ea typeface="华康海报体W12(P)" panose="040B0C00000000000000" pitchFamily="82" charset="-122"/>
                <a:cs typeface="Times New Roman" pitchFamily="18" charset="0"/>
              </a:rPr>
              <a:t> </a:t>
            </a:r>
            <a:r>
              <a:rPr lang="en-US" altLang="zh-CN" sz="2000" b="1" kern="0" dirty="0" err="1">
                <a:solidFill>
                  <a:prstClr val="black"/>
                </a:solidFill>
                <a:latin typeface="+mj-lt"/>
                <a:ea typeface="华康海报体W12(P)" panose="040B0C00000000000000" pitchFamily="82" charset="-122"/>
                <a:cs typeface="Times New Roman" pitchFamily="18" charset="0"/>
              </a:rPr>
              <a:t>được</a:t>
            </a:r>
            <a:r>
              <a:rPr lang="en-US" altLang="zh-CN" sz="2000" b="1" kern="0" dirty="0">
                <a:solidFill>
                  <a:prstClr val="black"/>
                </a:solidFill>
                <a:latin typeface="+mj-lt"/>
                <a:ea typeface="华康海报体W12(P)" panose="040B0C00000000000000" pitchFamily="82" charset="-122"/>
                <a:cs typeface="Times New Roman" pitchFamily="18" charset="0"/>
              </a:rPr>
              <a:t> </a:t>
            </a:r>
            <a:r>
              <a:rPr lang="en-US" altLang="zh-CN" sz="2000" b="1" kern="0" dirty="0" err="1">
                <a:solidFill>
                  <a:prstClr val="black"/>
                </a:solidFill>
                <a:latin typeface="+mj-lt"/>
                <a:ea typeface="华康海报体W12(P)" panose="040B0C00000000000000" pitchFamily="82" charset="-122"/>
                <a:cs typeface="Times New Roman" pitchFamily="18" charset="0"/>
              </a:rPr>
              <a:t>viết</a:t>
            </a:r>
            <a:r>
              <a:rPr lang="en-US" altLang="zh-CN" sz="2000" b="1" kern="0" dirty="0">
                <a:solidFill>
                  <a:prstClr val="black"/>
                </a:solidFill>
                <a:latin typeface="+mj-lt"/>
                <a:ea typeface="华康海报体W12(P)" panose="040B0C00000000000000" pitchFamily="82" charset="-122"/>
                <a:cs typeface="Times New Roman" pitchFamily="18" charset="0"/>
              </a:rPr>
              <a:t> ở </a:t>
            </a:r>
            <a:r>
              <a:rPr lang="en-US" altLang="zh-CN" sz="2000" b="1" kern="0" dirty="0" err="1">
                <a:solidFill>
                  <a:prstClr val="black"/>
                </a:solidFill>
                <a:latin typeface="+mj-lt"/>
                <a:ea typeface="华康海报体W12(P)" panose="040B0C00000000000000" pitchFamily="82" charset="-122"/>
                <a:cs typeface="Times New Roman" pitchFamily="18" charset="0"/>
              </a:rPr>
              <a:t>vị</a:t>
            </a:r>
            <a:r>
              <a:rPr lang="en-US" altLang="zh-CN" sz="2000" b="1" kern="0" dirty="0">
                <a:solidFill>
                  <a:prstClr val="black"/>
                </a:solidFill>
                <a:latin typeface="+mj-lt"/>
                <a:ea typeface="华康海报体W12(P)" panose="040B0C00000000000000" pitchFamily="82" charset="-122"/>
                <a:cs typeface="Times New Roman" pitchFamily="18" charset="0"/>
              </a:rPr>
              <a:t> </a:t>
            </a:r>
            <a:r>
              <a:rPr lang="en-US" altLang="zh-CN" sz="2000" b="1" kern="0" dirty="0" err="1">
                <a:solidFill>
                  <a:prstClr val="black"/>
                </a:solidFill>
                <a:latin typeface="+mj-lt"/>
                <a:ea typeface="华康海报体W12(P)" panose="040B0C00000000000000" pitchFamily="82" charset="-122"/>
                <a:cs typeface="Times New Roman" pitchFamily="18" charset="0"/>
              </a:rPr>
              <a:t>trí</a:t>
            </a:r>
            <a:r>
              <a:rPr lang="en-US" altLang="zh-CN" sz="2000" b="1" kern="0" dirty="0">
                <a:solidFill>
                  <a:prstClr val="black"/>
                </a:solidFill>
                <a:latin typeface="+mj-lt"/>
                <a:ea typeface="华康海报体W12(P)" panose="040B0C00000000000000" pitchFamily="82" charset="-122"/>
                <a:cs typeface="Times New Roman" pitchFamily="18" charset="0"/>
              </a:rPr>
              <a:t> </a:t>
            </a:r>
            <a:r>
              <a:rPr lang="en-US" altLang="zh-CN" sz="2000" b="1" kern="0" dirty="0" err="1">
                <a:solidFill>
                  <a:prstClr val="black"/>
                </a:solidFill>
                <a:latin typeface="+mj-lt"/>
                <a:ea typeface="华康海报体W12(P)" panose="040B0C00000000000000" pitchFamily="82" charset="-122"/>
                <a:cs typeface="Times New Roman" pitchFamily="18" charset="0"/>
              </a:rPr>
              <a:t>nào</a:t>
            </a:r>
            <a:r>
              <a:rPr lang="vi-VN" altLang="zh-CN" sz="2000" b="1" kern="0" dirty="0">
                <a:solidFill>
                  <a:prstClr val="black"/>
                </a:solidFill>
                <a:latin typeface="+mj-lt"/>
                <a:ea typeface="华康海报体W12(P)" panose="040B0C00000000000000" pitchFamily="82" charset="-122"/>
                <a:cs typeface="Times New Roman" pitchFamily="18" charset="0"/>
              </a:rPr>
              <a:t>?</a:t>
            </a:r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748B796C-A799-4FC9-BA99-305566B2B420}"/>
              </a:ext>
            </a:extLst>
          </p:cNvPr>
          <p:cNvSpPr/>
          <p:nvPr/>
        </p:nvSpPr>
        <p:spPr>
          <a:xfrm>
            <a:off x="5009923" y="2376467"/>
            <a:ext cx="7215190" cy="888190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512156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000" b="1" kern="0">
                <a:solidFill>
                  <a:prstClr val="black"/>
                </a:solidFill>
                <a:latin typeface="+mj-lt"/>
                <a:ea typeface="华康海报体W12(P)" panose="040B0C00000000000000" pitchFamily="82" charset="-122"/>
                <a:cs typeface="Times New Roman" pitchFamily="18" charset="0"/>
              </a:rPr>
              <a:t>2.</a:t>
            </a:r>
            <a:r>
              <a:rPr lang="en-US" altLang="zh-CN" sz="2000" b="1" kern="0">
                <a:solidFill>
                  <a:prstClr val="black"/>
                </a:solidFill>
                <a:ea typeface="华康海报体W12(P)" panose="040B0C00000000000000" pitchFamily="82" charset="-122"/>
                <a:cs typeface="Times New Roman" pitchFamily="18" charset="0"/>
              </a:rPr>
              <a:t> Bài </a:t>
            </a:r>
            <a:r>
              <a:rPr lang="vi-VN" altLang="zh-CN" sz="2000" b="1" kern="0">
                <a:solidFill>
                  <a:prstClr val="black"/>
                </a:solidFill>
                <a:ea typeface="华康海报体W12(P)" panose="040B0C00000000000000" pitchFamily="82" charset="-122"/>
                <a:cs typeface="Times New Roman" pitchFamily="18" charset="0"/>
              </a:rPr>
              <a:t>chính tả  </a:t>
            </a:r>
            <a:r>
              <a:rPr lang="en-US" altLang="zh-CN" sz="2000" b="1" kern="0">
                <a:solidFill>
                  <a:prstClr val="black"/>
                </a:solidFill>
                <a:ea typeface="华康海报体W12(P)" panose="040B0C00000000000000" pitchFamily="82" charset="-122"/>
                <a:cs typeface="Times New Roman" pitchFamily="18" charset="0"/>
              </a:rPr>
              <a:t>có mấy dòng</a:t>
            </a:r>
            <a:r>
              <a:rPr lang="vi-VN" altLang="zh-CN" sz="2000" b="1" kern="0">
                <a:solidFill>
                  <a:prstClr val="black"/>
                </a:solidFill>
                <a:ea typeface="华康海报体W12(P)" panose="040B0C00000000000000" pitchFamily="82" charset="-122"/>
                <a:cs typeface="Times New Roman" pitchFamily="18" charset="0"/>
              </a:rPr>
              <a:t>?</a:t>
            </a:r>
            <a:r>
              <a:rPr lang="en-US" altLang="zh-CN" sz="2000" b="1" kern="0">
                <a:solidFill>
                  <a:prstClr val="black"/>
                </a:solidFill>
                <a:ea typeface="华康海报体W12(P)" panose="040B0C00000000000000" pitchFamily="82" charset="-122"/>
                <a:cs typeface="Times New Roman" pitchFamily="18" charset="0"/>
              </a:rPr>
              <a:t> </a:t>
            </a:r>
            <a:r>
              <a:rPr lang="en-US" altLang="zh-CN" sz="2000" b="1" kern="0">
                <a:solidFill>
                  <a:prstClr val="black"/>
                </a:solidFill>
                <a:latin typeface="+mj-lt"/>
                <a:ea typeface="华康海报体W12(P)" panose="040B0C00000000000000" pitchFamily="82" charset="-122"/>
                <a:cs typeface="Times New Roman" pitchFamily="18" charset="0"/>
              </a:rPr>
              <a:t> Mỗi dòng có mấy ch</a:t>
            </a:r>
            <a:r>
              <a:rPr lang="vi-VN" altLang="zh-CN" sz="2000" b="1" kern="0">
                <a:solidFill>
                  <a:prstClr val="black"/>
                </a:solidFill>
                <a:latin typeface="+mj-lt"/>
                <a:ea typeface="华康海报体W12(P)" panose="040B0C00000000000000" pitchFamily="82" charset="-122"/>
                <a:cs typeface="Times New Roman" pitchFamily="18" charset="0"/>
              </a:rPr>
              <a:t>ữ?</a:t>
            </a:r>
            <a:endParaRPr lang="vi-VN" altLang="zh-CN" sz="2000" b="1" kern="0" dirty="0">
              <a:solidFill>
                <a:prstClr val="black"/>
              </a:solidFill>
              <a:latin typeface="+mj-lt"/>
              <a:ea typeface="华康海报体W12(P)" panose="040B0C00000000000000" pitchFamily="82" charset="-122"/>
              <a:cs typeface="Times New Roman" pitchFamily="18" charset="0"/>
            </a:endParaRPr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3043E901-61A9-451B-A950-F7BA5F103550}"/>
              </a:ext>
            </a:extLst>
          </p:cNvPr>
          <p:cNvSpPr/>
          <p:nvPr/>
        </p:nvSpPr>
        <p:spPr>
          <a:xfrm>
            <a:off x="5148082" y="5183019"/>
            <a:ext cx="4796553" cy="552951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512156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000" b="1" kern="0">
                <a:solidFill>
                  <a:prstClr val="black"/>
                </a:solidFill>
                <a:latin typeface="+mj-lt"/>
                <a:ea typeface="华康海报体W12(P)" panose="040B0C00000000000000" pitchFamily="82" charset="-122"/>
                <a:cs typeface="Times New Roman" pitchFamily="18" charset="0"/>
              </a:rPr>
              <a:t>4. </a:t>
            </a:r>
            <a:r>
              <a:rPr lang="en-US" altLang="zh-CN" sz="2000" b="1" kern="0" dirty="0" err="1">
                <a:solidFill>
                  <a:prstClr val="black"/>
                </a:solidFill>
                <a:latin typeface="+mj-lt"/>
                <a:ea typeface="华康海报体W12(P)" panose="040B0C00000000000000" pitchFamily="82" charset="-122"/>
                <a:cs typeface="Times New Roman" pitchFamily="18" charset="0"/>
              </a:rPr>
              <a:t>Chữ</a:t>
            </a:r>
            <a:r>
              <a:rPr lang="en-US" altLang="zh-CN" sz="2000" b="1" kern="0" dirty="0">
                <a:solidFill>
                  <a:prstClr val="black"/>
                </a:solidFill>
                <a:latin typeface="+mj-lt"/>
                <a:ea typeface="华康海报体W12(P)" panose="040B0C00000000000000" pitchFamily="82" charset="-122"/>
                <a:cs typeface="Times New Roman" pitchFamily="18" charset="0"/>
              </a:rPr>
              <a:t> </a:t>
            </a:r>
            <a:r>
              <a:rPr lang="en-US" altLang="zh-CN" sz="2000" b="1" kern="0" dirty="0" err="1">
                <a:solidFill>
                  <a:prstClr val="black"/>
                </a:solidFill>
                <a:latin typeface="+mj-lt"/>
                <a:ea typeface="华康海报体W12(P)" panose="040B0C00000000000000" pitchFamily="82" charset="-122"/>
                <a:cs typeface="Times New Roman" pitchFamily="18" charset="0"/>
              </a:rPr>
              <a:t>đầu</a:t>
            </a:r>
            <a:r>
              <a:rPr lang="en-US" altLang="zh-CN" sz="2000" b="1" kern="0" dirty="0">
                <a:solidFill>
                  <a:prstClr val="black"/>
                </a:solidFill>
                <a:latin typeface="+mj-lt"/>
                <a:ea typeface="华康海报体W12(P)" panose="040B0C00000000000000" pitchFamily="82" charset="-122"/>
                <a:cs typeface="Times New Roman" pitchFamily="18" charset="0"/>
              </a:rPr>
              <a:t> </a:t>
            </a:r>
            <a:r>
              <a:rPr lang="en-US" altLang="zh-CN" sz="2000" b="1" kern="0" dirty="0" err="1">
                <a:solidFill>
                  <a:prstClr val="black"/>
                </a:solidFill>
                <a:latin typeface="+mj-lt"/>
                <a:ea typeface="华康海报体W12(P)" panose="040B0C00000000000000" pitchFamily="82" charset="-122"/>
                <a:cs typeface="Times New Roman" pitchFamily="18" charset="0"/>
              </a:rPr>
              <a:t>dòng</a:t>
            </a:r>
            <a:r>
              <a:rPr lang="en-US" altLang="zh-CN" sz="2000" b="1" kern="0" dirty="0">
                <a:solidFill>
                  <a:prstClr val="black"/>
                </a:solidFill>
                <a:latin typeface="+mj-lt"/>
                <a:ea typeface="华康海报体W12(P)" panose="040B0C00000000000000" pitchFamily="82" charset="-122"/>
                <a:cs typeface="Times New Roman" pitchFamily="18" charset="0"/>
              </a:rPr>
              <a:t> </a:t>
            </a:r>
            <a:r>
              <a:rPr lang="en-US" altLang="zh-CN" sz="2000" b="1" kern="0" dirty="0" err="1">
                <a:solidFill>
                  <a:prstClr val="black"/>
                </a:solidFill>
                <a:latin typeface="+mj-lt"/>
                <a:ea typeface="华康海报体W12(P)" panose="040B0C00000000000000" pitchFamily="82" charset="-122"/>
                <a:cs typeface="Times New Roman" pitchFamily="18" charset="0"/>
              </a:rPr>
              <a:t>viết</a:t>
            </a:r>
            <a:r>
              <a:rPr lang="en-US" altLang="zh-CN" sz="2000" b="1" kern="0" dirty="0">
                <a:solidFill>
                  <a:prstClr val="black"/>
                </a:solidFill>
                <a:latin typeface="+mj-lt"/>
                <a:ea typeface="华康海报体W12(P)" panose="040B0C00000000000000" pitchFamily="82" charset="-122"/>
                <a:cs typeface="Times New Roman" pitchFamily="18" charset="0"/>
              </a:rPr>
              <a:t> </a:t>
            </a:r>
            <a:r>
              <a:rPr lang="en-US" altLang="zh-CN" sz="2000" b="1" kern="0" dirty="0" err="1">
                <a:solidFill>
                  <a:prstClr val="black"/>
                </a:solidFill>
                <a:latin typeface="+mj-lt"/>
                <a:ea typeface="华康海报体W12(P)" panose="040B0C00000000000000" pitchFamily="82" charset="-122"/>
                <a:cs typeface="Times New Roman" pitchFamily="18" charset="0"/>
              </a:rPr>
              <a:t>như</a:t>
            </a:r>
            <a:r>
              <a:rPr lang="en-US" altLang="zh-CN" sz="2000" b="1" kern="0" dirty="0">
                <a:solidFill>
                  <a:prstClr val="black"/>
                </a:solidFill>
                <a:latin typeface="+mj-lt"/>
                <a:ea typeface="华康海报体W12(P)" panose="040B0C00000000000000" pitchFamily="82" charset="-122"/>
                <a:cs typeface="Times New Roman" pitchFamily="18" charset="0"/>
              </a:rPr>
              <a:t> </a:t>
            </a:r>
            <a:r>
              <a:rPr lang="en-US" altLang="zh-CN" sz="2000" b="1" kern="0" dirty="0" err="1">
                <a:solidFill>
                  <a:prstClr val="black"/>
                </a:solidFill>
                <a:latin typeface="+mj-lt"/>
                <a:ea typeface="华康海报体W12(P)" panose="040B0C00000000000000" pitchFamily="82" charset="-122"/>
                <a:cs typeface="Times New Roman" pitchFamily="18" charset="0"/>
              </a:rPr>
              <a:t>thế</a:t>
            </a:r>
            <a:r>
              <a:rPr lang="en-US" altLang="zh-CN" sz="2000" b="1" kern="0" dirty="0">
                <a:solidFill>
                  <a:prstClr val="black"/>
                </a:solidFill>
                <a:latin typeface="+mj-lt"/>
                <a:ea typeface="华康海报体W12(P)" panose="040B0C00000000000000" pitchFamily="82" charset="-122"/>
                <a:cs typeface="Times New Roman" pitchFamily="18" charset="0"/>
              </a:rPr>
              <a:t> </a:t>
            </a:r>
            <a:r>
              <a:rPr lang="en-US" altLang="zh-CN" sz="2000" b="1" kern="0" dirty="0" err="1">
                <a:solidFill>
                  <a:prstClr val="black"/>
                </a:solidFill>
                <a:latin typeface="+mj-lt"/>
                <a:ea typeface="华康海报体W12(P)" panose="040B0C00000000000000" pitchFamily="82" charset="-122"/>
                <a:cs typeface="Times New Roman" pitchFamily="18" charset="0"/>
              </a:rPr>
              <a:t>nào</a:t>
            </a:r>
            <a:r>
              <a:rPr lang="vi-VN" altLang="zh-CN" sz="2000" b="1" kern="0" dirty="0">
                <a:solidFill>
                  <a:prstClr val="black"/>
                </a:solidFill>
                <a:latin typeface="+mj-lt"/>
                <a:ea typeface="华康海报体W12(P)" panose="040B0C00000000000000" pitchFamily="82" charset="-122"/>
                <a:cs typeface="Times New Roman" pitchFamily="18" charset="0"/>
              </a:rPr>
              <a:t>?</a:t>
            </a:r>
          </a:p>
        </p:txBody>
      </p:sp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1200DAC7-D4CE-4A42-9AAA-EB097B152121}"/>
              </a:ext>
            </a:extLst>
          </p:cNvPr>
          <p:cNvSpPr/>
          <p:nvPr/>
        </p:nvSpPr>
        <p:spPr>
          <a:xfrm>
            <a:off x="5009923" y="637720"/>
            <a:ext cx="5931754" cy="535235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512156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000" b="1" kern="0">
                <a:solidFill>
                  <a:prstClr val="black"/>
                </a:solidFill>
                <a:latin typeface="+mj-lt"/>
                <a:ea typeface="华康海报体W12(P)" panose="040B0C00000000000000" pitchFamily="82" charset="-122"/>
                <a:cs typeface="Times New Roman" pitchFamily="18" charset="0"/>
              </a:rPr>
              <a:t>1. Bài thơ muốn nói với em điều gì ?</a:t>
            </a:r>
            <a:endParaRPr lang="vi-VN" altLang="zh-CN" sz="2000" b="1" kern="0" dirty="0">
              <a:solidFill>
                <a:prstClr val="black"/>
              </a:solidFill>
              <a:latin typeface="+mj-lt"/>
              <a:ea typeface="华康海报体W12(P)" panose="040B0C00000000000000" pitchFamily="82" charset="-122"/>
              <a:cs typeface="Times New Roman" pitchFamily="18" charset="0"/>
            </a:endParaRPr>
          </a:p>
        </p:txBody>
      </p:sp>
      <p:cxnSp>
        <p:nvCxnSpPr>
          <p:cNvPr id="10" name="Straight Connector 9"/>
          <p:cNvCxnSpPr/>
          <p:nvPr/>
        </p:nvCxnSpPr>
        <p:spPr>
          <a:xfrm>
            <a:off x="4763658" y="782071"/>
            <a:ext cx="0" cy="585936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5172077" y="1215535"/>
            <a:ext cx="689088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/>
            <a:r>
              <a:rPr lang="en-US" sz="2800"/>
              <a:t>- </a:t>
            </a:r>
            <a:r>
              <a:rPr lang="en-US" sz="2600"/>
              <a:t>Đi học thật là vui. </a:t>
            </a:r>
            <a:r>
              <a:rPr lang="en-US" altLang="zh-CN" sz="2600" kern="0">
                <a:ea typeface="华康海报体W12(P)" panose="040B0C00000000000000" pitchFamily="82" charset="-122"/>
                <a:cs typeface="Times New Roman" pitchFamily="18" charset="0"/>
              </a:rPr>
              <a:t>Bên cạnh đó có rất nhiều điều thú vị đang chờ các em .</a:t>
            </a:r>
          </a:p>
        </p:txBody>
      </p:sp>
      <p:sp>
        <p:nvSpPr>
          <p:cNvPr id="15" name="TextBox 15">
            <a:extLst>
              <a:ext uri="{FF2B5EF4-FFF2-40B4-BE49-F238E27FC236}">
                <a16:creationId xmlns:a16="http://schemas.microsoft.com/office/drawing/2014/main" id="{7AB242FA-9B44-4D6F-961F-0A0B62E7DCB7}"/>
              </a:ext>
            </a:extLst>
          </p:cNvPr>
          <p:cNvSpPr txBox="1"/>
          <p:nvPr/>
        </p:nvSpPr>
        <p:spPr>
          <a:xfrm>
            <a:off x="5172076" y="3345181"/>
            <a:ext cx="689088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n-US" sz="2600">
                <a:cs typeface="Times New Roman" panose="02020603050405020304" pitchFamily="18" charset="0"/>
              </a:rPr>
              <a:t>- Bài thơ có 12 dòng. </a:t>
            </a:r>
            <a:r>
              <a:rPr lang="en-US" sz="2600">
                <a:latin typeface="+mj-lt"/>
                <a:cs typeface="Times New Roman" panose="02020603050405020304" pitchFamily="18" charset="0"/>
              </a:rPr>
              <a:t>Mỗi dòng có 4 chữ. </a:t>
            </a:r>
            <a:endParaRPr lang="en-US" sz="2600" dirty="0"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16" name="TextBox 17">
            <a:extLst>
              <a:ext uri="{FF2B5EF4-FFF2-40B4-BE49-F238E27FC236}">
                <a16:creationId xmlns:a16="http://schemas.microsoft.com/office/drawing/2014/main" id="{9D5F9BC5-4172-4AD2-BE09-A40EA58C49B5}"/>
              </a:ext>
            </a:extLst>
          </p:cNvPr>
          <p:cNvSpPr txBox="1"/>
          <p:nvPr/>
        </p:nvSpPr>
        <p:spPr>
          <a:xfrm>
            <a:off x="5172073" y="5849290"/>
            <a:ext cx="7019923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n-US" sz="2600">
                <a:latin typeface="+mj-lt"/>
                <a:cs typeface="Times New Roman" panose="02020603050405020304" pitchFamily="18" charset="0"/>
              </a:rPr>
              <a:t>- Viết hoa. Viết </a:t>
            </a:r>
            <a:r>
              <a:rPr lang="en-US" sz="2600">
                <a:cs typeface="Times New Roman" panose="02020603050405020304" pitchFamily="18" charset="0"/>
              </a:rPr>
              <a:t>cách lề vở khoảng 3 ô li.</a:t>
            </a:r>
            <a:endParaRPr lang="en-US" sz="2600" dirty="0">
              <a:cs typeface="Times New Roman" panose="02020603050405020304" pitchFamily="18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E6FC04B-7EDE-49C4-A4DC-3ECA2E5112CC}"/>
              </a:ext>
            </a:extLst>
          </p:cNvPr>
          <p:cNvSpPr txBox="1"/>
          <p:nvPr/>
        </p:nvSpPr>
        <p:spPr>
          <a:xfrm>
            <a:off x="5172075" y="4536366"/>
            <a:ext cx="678538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n-US" sz="2600">
                <a:latin typeface="+mj-lt"/>
                <a:cs typeface="Times New Roman" panose="02020603050405020304" pitchFamily="18" charset="0"/>
              </a:rPr>
              <a:t>- Giữa trang vở, cách lề vở khoảng 4 ô li.</a:t>
            </a:r>
            <a:endParaRPr lang="en-US" sz="2600" dirty="0">
              <a:latin typeface="+mj-lt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8860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12" grpId="0"/>
      <p:bldP spid="15" grpId="0"/>
      <p:bldP spid="16" grpId="0"/>
      <p:bldP spid="1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40895" y="1008710"/>
            <a:ext cx="5237151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2700">
                <a:solidFill>
                  <a:srgbClr val="000000"/>
                </a:solidFill>
                <a:cs typeface="HP001 4 hang 1 ô ly" panose="020B0603050302020204" charset="0"/>
              </a:rPr>
              <a:t>Bố mẹ đi làm</a:t>
            </a:r>
          </a:p>
          <a:p>
            <a:pPr>
              <a:defRPr/>
            </a:pPr>
            <a:r>
              <a:rPr lang="en-US" sz="2700">
                <a:solidFill>
                  <a:srgbClr val="000000"/>
                </a:solidFill>
                <a:cs typeface="HP001 4 hang 1 ô ly" panose="020B0603050302020204" charset="0"/>
              </a:rPr>
              <a:t>Ta đi học nhé</a:t>
            </a:r>
          </a:p>
          <a:p>
            <a:pPr>
              <a:defRPr/>
            </a:pPr>
            <a:r>
              <a:rPr lang="en-US" sz="2700">
                <a:solidFill>
                  <a:srgbClr val="000000"/>
                </a:solidFill>
                <a:cs typeface="HP001 4 hang 1 ô ly" panose="020B0603050302020204" charset="0"/>
              </a:rPr>
              <a:t>Áo quần sạch sẽ</a:t>
            </a:r>
          </a:p>
          <a:p>
            <a:pPr>
              <a:defRPr/>
            </a:pPr>
            <a:r>
              <a:rPr lang="en-US" sz="2700">
                <a:solidFill>
                  <a:srgbClr val="000000"/>
                </a:solidFill>
                <a:cs typeface="HP001 4 hang 1 ô ly" panose="020B0603050302020204" charset="0"/>
              </a:rPr>
              <a:t>Bầu trời trong xanh.</a:t>
            </a:r>
          </a:p>
          <a:p>
            <a:pPr>
              <a:defRPr/>
            </a:pPr>
            <a:endParaRPr lang="en-US" sz="2700">
              <a:solidFill>
                <a:srgbClr val="000000"/>
              </a:solidFill>
              <a:cs typeface="HP001 4 hang 1 ô ly" panose="020B0603050302020204" charset="0"/>
            </a:endParaRPr>
          </a:p>
          <a:p>
            <a:pPr>
              <a:defRPr/>
            </a:pPr>
            <a:r>
              <a:rPr lang="en-US" sz="2700">
                <a:solidFill>
                  <a:srgbClr val="000000"/>
                </a:solidFill>
                <a:cs typeface="HP001 4 hang 1 ô ly" panose="020B0603050302020204" charset="0"/>
              </a:rPr>
              <a:t>Giữ gìn bàn chân</a:t>
            </a:r>
          </a:p>
          <a:p>
            <a:pPr>
              <a:defRPr/>
            </a:pPr>
            <a:r>
              <a:rPr lang="en-US" sz="2700">
                <a:solidFill>
                  <a:srgbClr val="000000"/>
                </a:solidFill>
                <a:cs typeface="HP001 4 hang 1 ô ly" panose="020B0603050302020204" charset="0"/>
              </a:rPr>
              <a:t>Đừng quên đôi dép.</a:t>
            </a:r>
          </a:p>
          <a:p>
            <a:pPr>
              <a:defRPr/>
            </a:pPr>
            <a:r>
              <a:rPr lang="en-US" sz="2700">
                <a:solidFill>
                  <a:srgbClr val="000000"/>
                </a:solidFill>
                <a:cs typeface="HP001 4 hang 1 ô ly" panose="020B0603050302020204" charset="0"/>
              </a:rPr>
              <a:t>Giữ gương mặt đẹp</a:t>
            </a:r>
          </a:p>
          <a:p>
            <a:pPr>
              <a:defRPr/>
            </a:pPr>
            <a:r>
              <a:rPr lang="en-US" sz="2700">
                <a:solidFill>
                  <a:srgbClr val="000000"/>
                </a:solidFill>
                <a:cs typeface="HP001 4 hang 1 ô ly" panose="020B0603050302020204" charset="0"/>
              </a:rPr>
              <a:t>Nhớ đừng giận nhau.</a:t>
            </a:r>
          </a:p>
          <a:p>
            <a:pPr>
              <a:defRPr/>
            </a:pPr>
            <a:endParaRPr lang="en-US" sz="2700">
              <a:solidFill>
                <a:srgbClr val="000000"/>
              </a:solidFill>
              <a:cs typeface="HP001 4 hang 1 ô ly" panose="020B0603050302020204" charset="0"/>
            </a:endParaRPr>
          </a:p>
          <a:p>
            <a:pPr marL="571500" indent="-571500">
              <a:buFontTx/>
              <a:buChar char="-"/>
              <a:defRPr/>
            </a:pPr>
            <a:r>
              <a:rPr lang="en-US" sz="2700">
                <a:solidFill>
                  <a:srgbClr val="000000"/>
                </a:solidFill>
                <a:cs typeface="HP001 4 hang 1 ô ly" panose="020B0603050302020204" charset="0"/>
              </a:rPr>
              <a:t>Thước kẻ bạn đâu?</a:t>
            </a:r>
          </a:p>
          <a:p>
            <a:pPr marL="457200" indent="-457200">
              <a:buFontTx/>
              <a:buChar char="-"/>
              <a:defRPr/>
            </a:pPr>
            <a:r>
              <a:rPr lang="en-US" sz="2700">
                <a:solidFill>
                  <a:srgbClr val="000000"/>
                </a:solidFill>
                <a:cs typeface="HP001 4 hang 1 ô ly" panose="020B0603050302020204" charset="0"/>
              </a:rPr>
              <a:t>Ở trong cặp sách.</a:t>
            </a:r>
          </a:p>
          <a:p>
            <a:pPr marL="457200" indent="-457200">
              <a:buFontTx/>
              <a:buChar char="-"/>
              <a:defRPr/>
            </a:pPr>
            <a:r>
              <a:rPr lang="en-US" sz="2700">
                <a:solidFill>
                  <a:srgbClr val="000000"/>
                </a:solidFill>
                <a:cs typeface="HP001 4 hang 1 ô ly" panose="020B0603050302020204" charset="0"/>
              </a:rPr>
              <a:t>Cây bút bạn đâu?</a:t>
            </a:r>
          </a:p>
          <a:p>
            <a:pPr marL="457200" indent="-457200">
              <a:buFontTx/>
              <a:buChar char="-"/>
              <a:defRPr/>
            </a:pPr>
            <a:r>
              <a:rPr lang="en-US" sz="2700">
                <a:solidFill>
                  <a:srgbClr val="000000"/>
                </a:solidFill>
                <a:cs typeface="HP001 4 hang 1 ô ly" panose="020B0603050302020204" charset="0"/>
              </a:rPr>
              <a:t>Ở trong cặp sách.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09337" y="458906"/>
            <a:ext cx="43341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>
                <a:solidFill>
                  <a:srgbClr val="FF0000"/>
                </a:solidFill>
              </a:rPr>
              <a:t>Bài hát tới trường</a:t>
            </a:r>
            <a:endParaRPr lang="vi-VN" sz="3600">
              <a:solidFill>
                <a:srgbClr val="FF0000"/>
              </a:solidFill>
            </a:endParaRPr>
          </a:p>
        </p:txBody>
      </p:sp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1200DAC7-D4CE-4A42-9AAA-EB097B152121}"/>
              </a:ext>
            </a:extLst>
          </p:cNvPr>
          <p:cNvSpPr/>
          <p:nvPr/>
        </p:nvSpPr>
        <p:spPr>
          <a:xfrm>
            <a:off x="5716295" y="622941"/>
            <a:ext cx="5931754" cy="826031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512156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3600" b="1" kern="0">
                <a:solidFill>
                  <a:prstClr val="black"/>
                </a:solidFill>
                <a:ea typeface="华康海报体W12(P)" panose="040B0C00000000000000" pitchFamily="82" charset="-122"/>
                <a:cs typeface="Times New Roman" pitchFamily="18" charset="0"/>
              </a:rPr>
              <a:t> LUYỆN TỪ KHÓ</a:t>
            </a:r>
            <a:endParaRPr lang="vi-VN" altLang="zh-CN" sz="3600" b="1" kern="0" dirty="0">
              <a:solidFill>
                <a:prstClr val="black"/>
              </a:solidFill>
              <a:latin typeface="+mj-lt"/>
              <a:ea typeface="华康海报体W12(P)" panose="040B0C00000000000000" pitchFamily="82" charset="-122"/>
              <a:cs typeface="Times New Roman" pitchFamily="18" charset="0"/>
            </a:endParaRPr>
          </a:p>
        </p:txBody>
      </p:sp>
      <p:cxnSp>
        <p:nvCxnSpPr>
          <p:cNvPr id="10" name="Straight Connector 9"/>
          <p:cNvCxnSpPr/>
          <p:nvPr/>
        </p:nvCxnSpPr>
        <p:spPr>
          <a:xfrm>
            <a:off x="5578046" y="583140"/>
            <a:ext cx="0" cy="585936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5856504" y="1738755"/>
            <a:ext cx="633665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>
                <a:solidFill>
                  <a:schemeClr val="accent1"/>
                </a:solidFill>
              </a:rPr>
              <a:t>- sạch sẽ </a:t>
            </a:r>
            <a:endParaRPr lang="vi-VN" sz="3600">
              <a:solidFill>
                <a:schemeClr val="accent1"/>
              </a:solidFill>
            </a:endParaRPr>
          </a:p>
        </p:txBody>
      </p:sp>
      <p:sp>
        <p:nvSpPr>
          <p:cNvPr id="15" name="TextBox 15">
            <a:extLst>
              <a:ext uri="{FF2B5EF4-FFF2-40B4-BE49-F238E27FC236}">
                <a16:creationId xmlns:a16="http://schemas.microsoft.com/office/drawing/2014/main" id="{7AB242FA-9B44-4D6F-961F-0A0B62E7DCB7}"/>
              </a:ext>
            </a:extLst>
          </p:cNvPr>
          <p:cNvSpPr txBox="1"/>
          <p:nvPr/>
        </p:nvSpPr>
        <p:spPr>
          <a:xfrm>
            <a:off x="5736057" y="2565389"/>
            <a:ext cx="347828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n-US" sz="3200">
                <a:solidFill>
                  <a:schemeClr val="accent1"/>
                </a:solidFill>
                <a:cs typeface="Times New Roman" panose="02020603050405020304" pitchFamily="18" charset="0"/>
              </a:rPr>
              <a:t> - trong xanh</a:t>
            </a:r>
            <a:endParaRPr lang="en-US" sz="3200" dirty="0">
              <a:solidFill>
                <a:schemeClr val="accent1"/>
              </a:solidFill>
              <a:cs typeface="Times New Roman" panose="02020603050405020304" pitchFamily="18" charset="0"/>
            </a:endParaRPr>
          </a:p>
        </p:txBody>
      </p:sp>
      <p:sp>
        <p:nvSpPr>
          <p:cNvPr id="16" name="TextBox 17">
            <a:extLst>
              <a:ext uri="{FF2B5EF4-FFF2-40B4-BE49-F238E27FC236}">
                <a16:creationId xmlns:a16="http://schemas.microsoft.com/office/drawing/2014/main" id="{9D5F9BC5-4172-4AD2-BE09-A40EA58C49B5}"/>
              </a:ext>
            </a:extLst>
          </p:cNvPr>
          <p:cNvSpPr txBox="1"/>
          <p:nvPr/>
        </p:nvSpPr>
        <p:spPr>
          <a:xfrm>
            <a:off x="5768917" y="4061880"/>
            <a:ext cx="63327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n-US" sz="3200">
                <a:solidFill>
                  <a:schemeClr val="accent1"/>
                </a:solidFill>
                <a:cs typeface="Times New Roman" panose="02020603050405020304" pitchFamily="18" charset="0"/>
              </a:rPr>
              <a:t>- cặp sách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E6FC04B-7EDE-49C4-A4DC-3ECA2E5112CC}"/>
              </a:ext>
            </a:extLst>
          </p:cNvPr>
          <p:cNvSpPr txBox="1"/>
          <p:nvPr/>
        </p:nvSpPr>
        <p:spPr>
          <a:xfrm>
            <a:off x="5856504" y="3281987"/>
            <a:ext cx="294987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n-US" sz="3200">
                <a:solidFill>
                  <a:schemeClr val="accent1"/>
                </a:solidFill>
                <a:cs typeface="Times New Roman" panose="02020603050405020304" pitchFamily="18" charset="0"/>
              </a:rPr>
              <a:t>- gương mặt</a:t>
            </a:r>
            <a:endParaRPr lang="en-US" sz="3200" dirty="0">
              <a:solidFill>
                <a:schemeClr val="accent1"/>
              </a:solidFill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8149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2" grpId="0"/>
      <p:bldP spid="15" grpId="0"/>
      <p:bldP spid="16" grpId="0"/>
      <p:bldP spid="17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UTM Avo">
      <a:majorFont>
        <a:latin typeface="UTM Avo"/>
        <a:ea typeface=""/>
        <a:cs typeface=""/>
      </a:majorFont>
      <a:minorFont>
        <a:latin typeface="UTM Av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1787</TotalTime>
  <Words>749</Words>
  <Application>Microsoft Office PowerPoint</Application>
  <PresentationFormat>Widescreen</PresentationFormat>
  <Paragraphs>104</Paragraphs>
  <Slides>14</Slides>
  <Notes>1</Notes>
  <HiddenSlides>0</HiddenSlides>
  <MMClips>6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9" baseType="lpstr">
      <vt:lpstr>Arial</vt:lpstr>
      <vt:lpstr>Calibri</vt:lpstr>
      <vt:lpstr>Times New Roman</vt:lpstr>
      <vt:lpstr>UTM Avo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tran thao</dc:creator>
  <cp:lastModifiedBy>Vũ Trọng Đông</cp:lastModifiedBy>
  <cp:revision>220</cp:revision>
  <dcterms:created xsi:type="dcterms:W3CDTF">2021-06-07T06:59:14Z</dcterms:created>
  <dcterms:modified xsi:type="dcterms:W3CDTF">2022-02-28T10:39:29Z</dcterms:modified>
</cp:coreProperties>
</file>