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3" r:id="rId3"/>
    <p:sldId id="257" r:id="rId4"/>
    <p:sldId id="258" r:id="rId5"/>
    <p:sldId id="259" r:id="rId6"/>
    <p:sldId id="264" r:id="rId7"/>
    <p:sldId id="266" r:id="rId8"/>
    <p:sldId id="275" r:id="rId9"/>
    <p:sldId id="274" r:id="rId10"/>
    <p:sldId id="271" r:id="rId11"/>
    <p:sldId id="272" r:id="rId12"/>
    <p:sldId id="276" r:id="rId13"/>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091"/>
    <a:srgbClr val="BEE395"/>
    <a:srgbClr val="EBF6F9"/>
    <a:srgbClr val="FBD6B7"/>
    <a:srgbClr val="E824B5"/>
    <a:srgbClr val="00DA63"/>
    <a:srgbClr val="0DFF7A"/>
    <a:srgbClr val="A9DA74"/>
    <a:srgbClr val="00863D"/>
    <a:srgbClr val="009E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1/16/2021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a:t>
            </a:fld>
            <a:endParaRPr lang="en-US"/>
          </a:p>
        </p:txBody>
      </p:sp>
    </p:spTree>
    <p:extLst>
      <p:ext uri="{BB962C8B-B14F-4D97-AF65-F5344CB8AC3E}">
        <p14:creationId xmlns:p14="http://schemas.microsoft.com/office/powerpoint/2010/main" val="126722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cho hs chọn</a:t>
            </a:r>
            <a:r>
              <a:rPr lang="en-US" baseline="0" smtClean="0"/>
              <a:t> từ. HS chọn vào từ nào thì GV nhấp vào từ đó. Nhấp đúng từ ‘xoạc”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có</a:t>
            </a:r>
            <a:r>
              <a:rPr lang="en-US" baseline="0" smtClean="0"/>
              <a:t> thể cho HS viết từ khó vào bảng con nếu HS còn nhầm lẫn nhiều và thường xuyên. Từ khó mỗi vùng miền sẽ khác nhau nên GV tự linh động.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chiếu</a:t>
            </a:r>
            <a:r>
              <a:rPr lang="en-US" baseline="0" smtClean="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Vì</a:t>
            </a:r>
            <a:r>
              <a:rPr lang="en-US" baseline="0" smtClean="0"/>
              <a:t> bài tập đọc liên quan đến các loài vật và tình bạn nên phần này mình làm  game theo chủ đề đó luôn. GV dẫn dắt răng khu rừng đang thiếu vắng các loài vật. Các em hãy là thật tốt các BT để các loài vật quay về nhé! Sau khi 6 con vật xuất hiện, mn enter là có thêm chim chóc bay về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1591159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1/16/2021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hyperlink" Target="https://www.facebook.com/groups/443096903751589"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3" Type="http://schemas.openxmlformats.org/officeDocument/2006/relationships/image" Target="../media/image4.jp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6.xml"/><Relationship Id="rId16" Type="http://schemas.microsoft.com/office/2007/relationships/hdphoto" Target="../media/hdphoto2.wdp"/><Relationship Id="rId1" Type="http://schemas.openxmlformats.org/officeDocument/2006/relationships/slideLayout" Target="../slideLayouts/slideLayout6.xml"/><Relationship Id="rId6" Type="http://schemas.openxmlformats.org/officeDocument/2006/relationships/image" Target="../media/image15.gif"/><Relationship Id="rId11" Type="http://schemas.openxmlformats.org/officeDocument/2006/relationships/image" Target="../media/image20.png"/><Relationship Id="rId5" Type="http://schemas.openxmlformats.org/officeDocument/2006/relationships/image" Target="../media/image14.gif"/><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 Id="rId14" Type="http://schemas.openxmlformats.org/officeDocument/2006/relationships/image" Target="../media/image23.gif"/></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nvGrpSpPr>
          <p:cNvPr id="10" name="Group 9"/>
          <p:cNvGrpSpPr/>
          <p:nvPr/>
        </p:nvGrpSpPr>
        <p:grpSpPr>
          <a:xfrm>
            <a:off x="9605030" y="1777591"/>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9E4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143000" y="2412173"/>
            <a:ext cx="6553201" cy="1150177"/>
            <a:chOff x="1143000" y="2412173"/>
            <a:chExt cx="6553201" cy="1150177"/>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7413" y="2469755"/>
              <a:ext cx="5768788" cy="1092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412173"/>
              <a:ext cx="1017587" cy="1017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905001" y="2579060"/>
              <a:ext cx="5121462" cy="646319"/>
            </a:xfrm>
            <a:prstGeom prst="rect">
              <a:avLst/>
            </a:prstGeom>
            <a:noFill/>
          </p:spPr>
          <p:txBody>
            <a:bodyPr wrap="square" lIns="91428" tIns="45714" rIns="91428" bIns="45714" rtlCol="0">
              <a:spAutoFit/>
            </a:bodyPr>
            <a:lstStyle/>
            <a:p>
              <a:pPr algn="ctr"/>
              <a:r>
                <a:rPr lang="en-US" sz="3600" b="1" smtClean="0">
                  <a:solidFill>
                    <a:srgbClr val="00863D"/>
                  </a:solidFill>
                  <a:latin typeface="Arial-Rounded" pitchFamily="34" charset="0"/>
                  <a:ea typeface="Arial-Rounded" pitchFamily="34" charset="0"/>
                  <a:cs typeface="Arial-Rounded" pitchFamily="34" charset="0"/>
                </a:rPr>
                <a:t>GIẢI THƯỞNG TÌNH BẠN</a:t>
              </a:r>
              <a:endParaRPr lang="en-US" sz="3600" b="1">
                <a:solidFill>
                  <a:srgbClr val="00863D"/>
                </a:solidFill>
                <a:latin typeface="Arial-Rounded" pitchFamily="34" charset="0"/>
                <a:ea typeface="Arial-Rounded" pitchFamily="34" charset="0"/>
                <a:cs typeface="Arial-Rounded" pitchFamily="34" charset="0"/>
              </a:endParaRPr>
            </a:p>
          </p:txBody>
        </p:sp>
      </p:grpSp>
      <p:grpSp>
        <p:nvGrpSpPr>
          <p:cNvPr id="21" name="Group 20"/>
          <p:cNvGrpSpPr/>
          <p:nvPr/>
        </p:nvGrpSpPr>
        <p:grpSpPr>
          <a:xfrm>
            <a:off x="-2957976" y="-1125796"/>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57670" y="-569524"/>
              <a:ext cx="2069022" cy="1668318"/>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400948" y="-328142"/>
              <a:ext cx="1671987" cy="144903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79085">
            <a:off x="-573646" y="-979687"/>
            <a:ext cx="2462213"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2700" y="178394"/>
            <a:ext cx="1341530" cy="1107984"/>
          </a:xfrm>
          <a:prstGeom prst="rect">
            <a:avLst/>
          </a:prstGeom>
          <a:noFill/>
        </p:spPr>
        <p:txBody>
          <a:bodyPr wrap="square" lIns="91428" tIns="45714" rIns="91428" bIns="45714" rtlCol="0">
            <a:spAutoFit/>
          </a:bodyPr>
          <a:lstStyle/>
          <a:p>
            <a:pPr algn="ctr"/>
            <a:r>
              <a:rPr lang="en-US" sz="6600" b="1" smtClean="0">
                <a:solidFill>
                  <a:srgbClr val="00863D"/>
                </a:solidFill>
                <a:latin typeface="Arial Rounded MT Bold" pitchFamily="34" charset="0"/>
                <a:ea typeface="Arial-Rounded" pitchFamily="34" charset="0"/>
                <a:cs typeface="Times New Roman" pitchFamily="18" charset="0"/>
              </a:rPr>
              <a:t>1</a:t>
            </a:r>
            <a:endParaRPr lang="en-US" sz="6600" b="1">
              <a:solidFill>
                <a:srgbClr val="00863D"/>
              </a:solidFill>
              <a:latin typeface="Arial Rounded MT Bold" pitchFamily="34" charset="0"/>
              <a:ea typeface="Arial-Rounded" pitchFamily="34" charset="0"/>
              <a:cs typeface="Times New Roman" pitchFamily="18" charset="0"/>
            </a:endParaRPr>
          </a:p>
        </p:txBody>
      </p:sp>
      <p:sp>
        <p:nvSpPr>
          <p:cNvPr id="29" name="TextBox 28"/>
          <p:cNvSpPr txBox="1"/>
          <p:nvPr/>
        </p:nvSpPr>
        <p:spPr>
          <a:xfrm>
            <a:off x="1905000" y="437711"/>
            <a:ext cx="6172200" cy="923318"/>
          </a:xfrm>
          <a:prstGeom prst="rect">
            <a:avLst/>
          </a:prstGeom>
          <a:noFill/>
        </p:spPr>
        <p:txBody>
          <a:bodyPr wrap="square" lIns="91428" tIns="45714" rIns="91428" bIns="45714" rtlCol="0">
            <a:spAutoFit/>
          </a:bodyPr>
          <a:lstStyle/>
          <a:p>
            <a:pPr algn="ctr"/>
            <a:r>
              <a:rPr lang="en-US" sz="5400" b="1" smtClean="0">
                <a:ln w="3175">
                  <a:solidFill>
                    <a:schemeClr val="bg1"/>
                  </a:solidFill>
                </a:ln>
                <a:solidFill>
                  <a:schemeClr val="bg1"/>
                </a:solidFill>
                <a:latin typeface="Arial-Rounded" pitchFamily="34" charset="0"/>
                <a:ea typeface="Arial-Rounded" pitchFamily="34" charset="0"/>
                <a:cs typeface="Arial-Rounded" pitchFamily="34" charset="0"/>
              </a:rPr>
              <a:t>TÔI VÀ CÁC BẠN</a:t>
            </a:r>
            <a:endParaRPr lang="en-US" sz="5400" b="1">
              <a:ln w="3175">
                <a:solidFill>
                  <a:schemeClr val="bg1"/>
                </a:solidFill>
              </a:ln>
              <a:solidFill>
                <a:schemeClr val="bg1"/>
              </a:solidFill>
              <a:latin typeface="Arial-Rounded" pitchFamily="34" charset="0"/>
              <a:ea typeface="Arial-Rounded" pitchFamily="34" charset="0"/>
              <a:cs typeface="Arial-Rounded" pitchFamily="34" charset="0"/>
            </a:endParaRPr>
          </a:p>
        </p:txBody>
      </p:sp>
      <p:sp>
        <p:nvSpPr>
          <p:cNvPr id="33" name="TextBox 32"/>
          <p:cNvSpPr txBox="1"/>
          <p:nvPr/>
        </p:nvSpPr>
        <p:spPr>
          <a:xfrm>
            <a:off x="1150938" y="2434696"/>
            <a:ext cx="990600" cy="954095"/>
          </a:xfrm>
          <a:prstGeom prst="rect">
            <a:avLst/>
          </a:prstGeom>
          <a:noFill/>
        </p:spPr>
        <p:txBody>
          <a:bodyPr wrap="square" lIns="91428" tIns="45714" rIns="91428" bIns="45714" rtlCol="0">
            <a:spAutoFit/>
          </a:bodyPr>
          <a:lstStyle/>
          <a:p>
            <a:pPr algn="ctr"/>
            <a:r>
              <a:rPr lang="en-US" sz="2400" b="1" smtClean="0">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4</a:t>
            </a:r>
            <a:endParaRPr lang="en-US" sz="3200" b="1">
              <a:solidFill>
                <a:schemeClr val="bg1"/>
              </a:solidFill>
              <a:latin typeface="Arial Rounded MT Bold" pitchFamily="34" charset="0"/>
              <a:ea typeface="Arial-Rounded" pitchFamily="34" charset="0"/>
              <a:cs typeface="Times New Roman" pitchFamily="18" charset="0"/>
            </a:endParaRP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96937" y="1581150"/>
            <a:ext cx="2971800" cy="646331"/>
          </a:xfrm>
          <a:prstGeom prst="rect">
            <a:avLst/>
          </a:prstGeom>
          <a:solidFill>
            <a:srgbClr val="EBF6F9"/>
          </a:solidFill>
        </p:spPr>
        <p:txBody>
          <a:bodyPr wrap="square" rtlCol="0">
            <a:spAutoFit/>
          </a:bodyPr>
          <a:lstStyle/>
          <a:p>
            <a:pPr algn="ctr"/>
            <a:r>
              <a:rPr lang="en-US" sz="3600" b="1" smtClean="0">
                <a:latin typeface="Arial-Rounded" pitchFamily="34" charset="0"/>
                <a:ea typeface="Arial-Rounded" pitchFamily="34" charset="0"/>
                <a:cs typeface="Arial-Rounded" pitchFamily="34" charset="0"/>
              </a:rPr>
              <a:t>Củng cố</a:t>
            </a:r>
          </a:p>
        </p:txBody>
      </p:sp>
      <p:grpSp>
        <p:nvGrpSpPr>
          <p:cNvPr id="3" name="Group 2"/>
          <p:cNvGrpSpPr/>
          <p:nvPr/>
        </p:nvGrpSpPr>
        <p:grpSpPr>
          <a:xfrm>
            <a:off x="2815937" y="1538035"/>
            <a:ext cx="1143000" cy="732560"/>
            <a:chOff x="-10391" y="474426"/>
            <a:chExt cx="1143000" cy="732560"/>
          </a:xfrm>
        </p:grpSpPr>
        <p:sp>
          <p:nvSpPr>
            <p:cNvPr id="5" name="Oval 4"/>
            <p:cNvSpPr/>
            <p:nvPr/>
          </p:nvSpPr>
          <p:spPr>
            <a:xfrm>
              <a:off x="205220" y="474426"/>
              <a:ext cx="732560" cy="73256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solidFill>
                  <a:schemeClr val="bg1"/>
                </a:solidFill>
                <a:latin typeface="Arial Rounded MT Bold" pitchFamily="34" charset="0"/>
                <a:cs typeface="Times New Roman" pitchFamily="18" charset="0"/>
              </a:endParaRPr>
            </a:p>
          </p:txBody>
        </p:sp>
        <p:sp>
          <p:nvSpPr>
            <p:cNvPr id="6" name="TextBox 5"/>
            <p:cNvSpPr txBox="1"/>
            <p:nvPr/>
          </p:nvSpPr>
          <p:spPr>
            <a:xfrm>
              <a:off x="-10391" y="542558"/>
              <a:ext cx="1143000" cy="584763"/>
            </a:xfrm>
            <a:prstGeom prst="rect">
              <a:avLst/>
            </a:prstGeom>
            <a:noFill/>
          </p:spPr>
          <p:txBody>
            <a:bodyPr wrap="square" lIns="91428" tIns="45714" rIns="91428" bIns="45714" rtlCol="0">
              <a:spAutoFit/>
            </a:bodyPr>
            <a:lstStyle/>
            <a:p>
              <a:pPr algn="ctr"/>
              <a:r>
                <a:rPr lang="en-US" sz="3200" b="1">
                  <a:solidFill>
                    <a:schemeClr val="bg1"/>
                  </a:solidFill>
                  <a:latin typeface="Arial Rounded MT Bold" pitchFamily="34" charset="0"/>
                  <a:cs typeface="Times New Roman" pitchFamily="18" charset="0"/>
                </a:rPr>
                <a:t>10</a:t>
              </a:r>
            </a:p>
          </p:txBody>
        </p:sp>
      </p:gr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133350"/>
            <a:ext cx="7162800" cy="954107"/>
          </a:xfrm>
          <a:prstGeom prst="rect">
            <a:avLst/>
          </a:prstGeom>
          <a:solidFill>
            <a:schemeClr val="accent5">
              <a:lumMod val="20000"/>
              <a:lumOff val="80000"/>
            </a:schemeClr>
          </a:solidFill>
        </p:spPr>
        <p:txBody>
          <a:bodyPr wrap="square" rtlCol="0">
            <a:spAutoFit/>
          </a:bodyPr>
          <a:lstStyle/>
          <a:p>
            <a:pPr algn="ctr"/>
            <a:r>
              <a:rPr lang="en-US" sz="2800" b="1" smtClean="0">
                <a:latin typeface="Arial-Rounded" pitchFamily="34" charset="0"/>
                <a:ea typeface="Arial-Rounded" pitchFamily="34" charset="0"/>
                <a:cs typeface="Arial-Rounded" pitchFamily="34" charset="0"/>
              </a:rPr>
              <a:t>Dặn dò: + Xem lại bài trang 14      trang 17</a:t>
            </a:r>
          </a:p>
          <a:p>
            <a:pPr algn="ctr"/>
            <a:r>
              <a:rPr lang="en-US" sz="2800" b="1" smtClean="0">
                <a:latin typeface="Arial-Rounded" pitchFamily="34" charset="0"/>
                <a:ea typeface="Arial-Rounded" pitchFamily="34" charset="0"/>
                <a:cs typeface="Arial-Rounded" pitchFamily="34" charset="0"/>
              </a:rPr>
              <a:t>+ </a:t>
            </a:r>
            <a:r>
              <a:rPr lang="en-US" sz="2800" b="1">
                <a:latin typeface="Arial-Rounded" pitchFamily="34" charset="0"/>
                <a:ea typeface="Arial-Rounded" pitchFamily="34" charset="0"/>
                <a:cs typeface="Arial-Rounded" pitchFamily="34" charset="0"/>
              </a:rPr>
              <a:t>Xem bài </a:t>
            </a:r>
            <a:r>
              <a:rPr lang="en-US" sz="2800" b="1" i="1" smtClean="0">
                <a:latin typeface="Arial-Rounded" pitchFamily="34" charset="0"/>
                <a:ea typeface="Arial-Rounded" pitchFamily="34" charset="0"/>
                <a:cs typeface="Arial-Rounded" pitchFamily="34" charset="0"/>
              </a:rPr>
              <a:t>Sinh nhật của voi </a:t>
            </a:r>
            <a:r>
              <a:rPr lang="en-US" sz="2800" b="1" smtClean="0">
                <a:latin typeface="Arial-Rounded" pitchFamily="34" charset="0"/>
                <a:ea typeface="Arial-Rounded" pitchFamily="34" charset="0"/>
                <a:cs typeface="Arial-Rounded" pitchFamily="34" charset="0"/>
              </a:rPr>
              <a:t>(trang 18 </a:t>
            </a:r>
            <a:r>
              <a:rPr lang="en-US" sz="2800" b="1">
                <a:latin typeface="Arial-Rounded" pitchFamily="34" charset="0"/>
                <a:ea typeface="Arial-Rounded" pitchFamily="34" charset="0"/>
                <a:cs typeface="Arial-Rounded" pitchFamily="34" charset="0"/>
              </a:rPr>
              <a:t>+ </a:t>
            </a:r>
            <a:r>
              <a:rPr lang="en-US" sz="2800" b="1" smtClean="0">
                <a:latin typeface="Arial-Rounded" pitchFamily="34" charset="0"/>
                <a:ea typeface="Arial-Rounded" pitchFamily="34" charset="0"/>
                <a:cs typeface="Arial-Rounded" pitchFamily="34" charset="0"/>
              </a:rPr>
              <a:t>19)</a:t>
            </a:r>
            <a:endParaRPr lang="en-US" sz="2800" b="1">
              <a:latin typeface="Arial-Rounded" pitchFamily="34" charset="0"/>
              <a:ea typeface="Arial-Rounded" pitchFamily="34" charset="0"/>
              <a:cs typeface="Arial-Rounded" pitchFamily="34" charset="0"/>
            </a:endParaRPr>
          </a:p>
        </p:txBody>
      </p:sp>
      <p:cxnSp>
        <p:nvCxnSpPr>
          <p:cNvPr id="3" name="Straight Arrow Connector 2"/>
          <p:cNvCxnSpPr/>
          <p:nvPr/>
        </p:nvCxnSpPr>
        <p:spPr>
          <a:xfrm>
            <a:off x="5898573" y="429491"/>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3280171"/>
          </a:xfrm>
        </p:spPr>
        <p:txBody>
          <a:bodyPr>
            <a:normAutofit/>
          </a:bodyPr>
          <a:lstStyle/>
          <a:p>
            <a:pPr algn="l"/>
            <a:r>
              <a:rPr lang="en-US" sz="2400" smtClean="0">
                <a:latin typeface="Arial" pitchFamily="34" charset="0"/>
                <a:cs typeface="Arial" pitchFamily="34" charset="0"/>
              </a:rPr>
              <a:t>Chào quý thầy cô!</a:t>
            </a:r>
            <a:br>
              <a:rPr lang="en-US" sz="2400" smtClean="0">
                <a:latin typeface="Arial" pitchFamily="34" charset="0"/>
                <a:cs typeface="Arial" pitchFamily="34" charset="0"/>
              </a:rPr>
            </a:br>
            <a:r>
              <a:rPr lang="en-US" sz="2400" smtClean="0">
                <a:latin typeface="Arial" pitchFamily="34" charset="0"/>
                <a:cs typeface="Arial" pitchFamily="34" charset="0"/>
              </a:rPr>
              <a:t>Cảm ơn thầy cô đã tin tưởng và sử dụng sản phẩm của mình. Nếu thấy cô cần trọn bộ giáo án, mời thầy cô liên hệ sđt: 0916.604.268</a:t>
            </a:r>
            <a:br>
              <a:rPr lang="en-US" sz="2400" smtClean="0">
                <a:latin typeface="Arial" pitchFamily="34" charset="0"/>
                <a:cs typeface="Arial" pitchFamily="34" charset="0"/>
              </a:rPr>
            </a:br>
            <a:r>
              <a:rPr lang="en-US" sz="2400" smtClean="0">
                <a:latin typeface="Arial" pitchFamily="34" charset="0"/>
                <a:cs typeface="Arial" pitchFamily="34" charset="0"/>
              </a:rPr>
              <a:t>Và tham gia nhóm để cập nhật tài liệu ngay. Link nhóm: </a:t>
            </a:r>
            <a:r>
              <a:rPr lang="en-US" sz="2400">
                <a:hlinkClick r:id="rId2"/>
              </a:rPr>
              <a:t>https</a:t>
            </a:r>
            <a:r>
              <a:rPr lang="en-US" sz="2400">
                <a:hlinkClick r:id="rId2"/>
              </a:rPr>
              <a:t>://</a:t>
            </a:r>
            <a:r>
              <a:rPr lang="en-US" sz="2400" smtClean="0">
                <a:hlinkClick r:id="rId2"/>
              </a:rPr>
              <a:t>www.facebook.com/groups/443096903751589</a:t>
            </a:r>
            <a:r>
              <a:rPr lang="en-US" sz="2400" smtClean="0"/>
              <a:t/>
            </a:r>
            <a:br>
              <a:rPr lang="en-US" sz="2400" smtClean="0"/>
            </a:br>
            <a:r>
              <a:rPr lang="en-US" sz="2400" smtClean="0"/>
              <a:t>Facebook chính chủ: </a:t>
            </a:r>
            <a:r>
              <a:rPr lang="en-US" sz="2400">
                <a:hlinkClick r:id="rId3"/>
              </a:rPr>
              <a:t>https://www.facebook.com/nhilinh.phan/</a:t>
            </a:r>
            <a:endParaRPr lang="en-US" sz="2400">
              <a:latin typeface="Arial" pitchFamily="34" charset="0"/>
              <a:cs typeface="Arial" pitchFamily="34" charset="0"/>
            </a:endParaRPr>
          </a:p>
        </p:txBody>
      </p:sp>
    </p:spTree>
    <p:extLst>
      <p:ext uri="{BB962C8B-B14F-4D97-AF65-F5344CB8AC3E}">
        <p14:creationId xmlns:p14="http://schemas.microsoft.com/office/powerpoint/2010/main" val="389699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480363"/>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1905000" y="2344535"/>
            <a:ext cx="5326568" cy="857250"/>
          </a:xfrm>
          <a:solidFill>
            <a:srgbClr val="A9DA74"/>
          </a:solidFill>
        </p:spPr>
        <p:txBody>
          <a:bodyPr/>
          <a:lstStyle/>
          <a:p>
            <a:r>
              <a:rPr lang="en-US" smtClean="0">
                <a:latin typeface="Arial-Rounded" pitchFamily="34" charset="0"/>
                <a:ea typeface="Arial-Rounded" pitchFamily="34" charset="0"/>
                <a:cs typeface="Arial-Rounded" pitchFamily="34" charset="0"/>
              </a:rPr>
              <a:t>Ôn và khởi động</a:t>
            </a:r>
            <a:endParaRPr lang="en-US">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10359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5" name="Rectangle 4"/>
          <p:cNvSpPr/>
          <p:nvPr/>
        </p:nvSpPr>
        <p:spPr>
          <a:xfrm>
            <a:off x="0" y="5010150"/>
            <a:ext cx="9144000" cy="13335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6" name="Oval 15"/>
          <p:cNvSpPr/>
          <p:nvPr/>
        </p:nvSpPr>
        <p:spPr>
          <a:xfrm>
            <a:off x="209550" y="590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5</a:t>
            </a:r>
            <a:endParaRPr lang="en-US" sz="2800" b="1">
              <a:solidFill>
                <a:schemeClr val="bg1"/>
              </a:solidFill>
              <a:latin typeface="Arial Rounded MT Bold" pitchFamily="34" charset="0"/>
              <a:cs typeface="Times New Roman" pitchFamily="18" charset="0"/>
            </a:endParaRPr>
          </a:p>
        </p:txBody>
      </p:sp>
      <p:sp>
        <p:nvSpPr>
          <p:cNvPr id="17" name="TextBox 16"/>
          <p:cNvSpPr txBox="1"/>
          <p:nvPr/>
        </p:nvSpPr>
        <p:spPr>
          <a:xfrm>
            <a:off x="876300" y="679846"/>
            <a:ext cx="7391400" cy="461653"/>
          </a:xfrm>
          <a:prstGeom prst="rect">
            <a:avLst/>
          </a:prstGeom>
          <a:noFill/>
        </p:spPr>
        <p:txBody>
          <a:bodyPr wrap="square" lIns="91428" tIns="45714" rIns="91428" bIns="45714" rtlCol="0">
            <a:spAutoFit/>
          </a:bodyPr>
          <a:lstStyle/>
          <a:p>
            <a:pPr algn="just"/>
            <a:r>
              <a:rPr lang="en-US" sz="2400" b="1" smtClean="0">
                <a:latin typeface="Arial-Rounded" pitchFamily="34" charset="0"/>
                <a:ea typeface="Arial-Rounded" pitchFamily="34" charset="0"/>
                <a:cs typeface="Arial-Rounded" pitchFamily="34" charset="0"/>
              </a:rPr>
              <a:t>Chọn từ ngữ để hoàn thiện câu và viết câu vào vở</a:t>
            </a:r>
            <a:endParaRPr lang="en-US" sz="2400" b="1">
              <a:latin typeface="Arial-Rounded" pitchFamily="34" charset="0"/>
              <a:ea typeface="Arial-Rounded" pitchFamily="34" charset="0"/>
              <a:cs typeface="Arial-Rounded" pitchFamily="34" charset="0"/>
            </a:endParaRPr>
          </a:p>
        </p:txBody>
      </p:sp>
      <p:sp>
        <p:nvSpPr>
          <p:cNvPr id="7" name="TextBox 6"/>
          <p:cNvSpPr txBox="1"/>
          <p:nvPr/>
        </p:nvSpPr>
        <p:spPr>
          <a:xfrm>
            <a:off x="893618" y="1467530"/>
            <a:ext cx="6781800" cy="584763"/>
          </a:xfrm>
          <a:prstGeom prst="rect">
            <a:avLst/>
          </a:prstGeom>
          <a:solidFill>
            <a:srgbClr val="BEE395"/>
          </a:solid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bổ ích			</a:t>
            </a:r>
            <a:endParaRPr lang="en-US" sz="3200" b="1">
              <a:latin typeface="Arial-Rounded" pitchFamily="34" charset="0"/>
              <a:ea typeface="Arial-Rounded" pitchFamily="34" charset="0"/>
              <a:cs typeface="Arial-Rounded" pitchFamily="34" charset="0"/>
            </a:endParaRPr>
          </a:p>
        </p:txBody>
      </p:sp>
      <p:sp>
        <p:nvSpPr>
          <p:cNvPr id="11" name="TextBox 10"/>
          <p:cNvSpPr txBox="1"/>
          <p:nvPr/>
        </p:nvSpPr>
        <p:spPr>
          <a:xfrm>
            <a:off x="751242" y="2458831"/>
            <a:ext cx="633535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Khi tập múa, em phải tập (…….) chân.</a:t>
            </a:r>
            <a:endParaRPr lang="en-US" sz="2800" b="1">
              <a:latin typeface="Arial-Rounded" pitchFamily="34" charset="0"/>
              <a:ea typeface="Arial-Rounded" pitchFamily="34" charset="0"/>
              <a:cs typeface="Arial-Rounded" pitchFamily="34" charset="0"/>
            </a:endParaRPr>
          </a:p>
        </p:txBody>
      </p:sp>
      <p:sp>
        <p:nvSpPr>
          <p:cNvPr id="12" name="TextBox 11"/>
          <p:cNvSpPr txBox="1"/>
          <p:nvPr/>
        </p:nvSpPr>
        <p:spPr>
          <a:xfrm>
            <a:off x="3886200" y="1489048"/>
            <a:ext cx="990600" cy="523208"/>
          </a:xfrm>
          <a:prstGeom prst="rect">
            <a:avLst/>
          </a:prstGeom>
          <a:solidFill>
            <a:srgbClr val="BEE395"/>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xoạc</a:t>
            </a:r>
            <a:endParaRPr lang="en-US" sz="2800" b="1">
              <a:latin typeface="Arial-Rounded" pitchFamily="34" charset="0"/>
              <a:ea typeface="Arial-Rounded" pitchFamily="34" charset="0"/>
              <a:cs typeface="Arial-Rounded" pitchFamily="34" charset="0"/>
            </a:endParaRPr>
          </a:p>
        </p:txBody>
      </p:sp>
      <p:sp>
        <p:nvSpPr>
          <p:cNvPr id="13" name="TextBox 12"/>
          <p:cNvSpPr txBox="1"/>
          <p:nvPr/>
        </p:nvSpPr>
        <p:spPr>
          <a:xfrm>
            <a:off x="904009" y="1513696"/>
            <a:ext cx="2459182" cy="523208"/>
          </a:xfrm>
          <a:prstGeom prst="rect">
            <a:avLst/>
          </a:prstGeom>
          <a:solidFill>
            <a:srgbClr val="BEE395"/>
          </a:solidFill>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a:t>
            </a:r>
            <a:r>
              <a:rPr lang="en-US" sz="2800" b="1" smtClean="0">
                <a:latin typeface="Arial-Rounded" pitchFamily="34" charset="0"/>
                <a:ea typeface="Arial-Rounded" pitchFamily="34" charset="0"/>
                <a:cs typeface="Arial-Rounded" pitchFamily="34" charset="0"/>
              </a:rPr>
              <a:t>i lại</a:t>
            </a:r>
            <a:endParaRPr lang="en-US" sz="2800" b="1">
              <a:latin typeface="Arial-Rounded" pitchFamily="34" charset="0"/>
              <a:ea typeface="Arial-Rounded" pitchFamily="34" charset="0"/>
              <a:cs typeface="Arial-Rounded" pitchFamily="34" charset="0"/>
            </a:endParaRPr>
          </a:p>
        </p:txBody>
      </p:sp>
      <p:sp>
        <p:nvSpPr>
          <p:cNvPr id="10" name="TextBox 9"/>
          <p:cNvSpPr txBox="1"/>
          <p:nvPr/>
        </p:nvSpPr>
        <p:spPr>
          <a:xfrm>
            <a:off x="5715000" y="1513696"/>
            <a:ext cx="1905000" cy="523208"/>
          </a:xfrm>
          <a:prstGeom prst="rect">
            <a:avLst/>
          </a:prstGeom>
          <a:solidFill>
            <a:srgbClr val="BEE395"/>
          </a:solidFill>
          <a:ln>
            <a:noFill/>
          </a:ln>
        </p:spPr>
        <p:txBody>
          <a:bodyPr wrap="square" lIns="91428" tIns="45714" rIns="91428" bIns="45714" rtlCol="0">
            <a:spAutoFit/>
          </a:bodyPr>
          <a:lstStyle/>
          <a:p>
            <a:pPr algn="just"/>
            <a:r>
              <a:rPr lang="en-US" sz="2800" b="1">
                <a:latin typeface="Arial-Rounded" pitchFamily="34" charset="0"/>
                <a:ea typeface="Arial-Rounded" pitchFamily="34" charset="0"/>
                <a:cs typeface="Arial-Rounded" pitchFamily="34" charset="0"/>
              </a:rPr>
              <a:t>đ</a:t>
            </a:r>
            <a:r>
              <a:rPr lang="en-US" sz="2800" b="1" smtClean="0">
                <a:latin typeface="Arial-Rounded" pitchFamily="34" charset="0"/>
                <a:ea typeface="Arial-Rounded" pitchFamily="34" charset="0"/>
                <a:cs typeface="Arial-Rounded" pitchFamily="34" charset="0"/>
              </a:rPr>
              <a:t>ứng dậy</a:t>
            </a:r>
            <a:endParaRPr lang="en-US" sz="2800" b="1">
              <a:latin typeface="Arial-Rounded" pitchFamily="34" charset="0"/>
              <a:ea typeface="Arial-Rounded" pitchFamily="34" charset="0"/>
              <a:cs typeface="Arial-Rounded" pitchFamily="34" charset="0"/>
            </a:endParaRPr>
          </a:p>
        </p:txBody>
      </p:sp>
      <p:grpSp>
        <p:nvGrpSpPr>
          <p:cNvPr id="6" name="Group 5"/>
          <p:cNvGrpSpPr/>
          <p:nvPr/>
        </p:nvGrpSpPr>
        <p:grpSpPr>
          <a:xfrm>
            <a:off x="-73983" y="3503807"/>
            <a:ext cx="8973247" cy="2147323"/>
            <a:chOff x="-73983" y="3503807"/>
            <a:chExt cx="8973247" cy="2147323"/>
          </a:xfrm>
        </p:grpSpPr>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3983" y="3971178"/>
              <a:ext cx="6561741" cy="584775"/>
            </a:xfrm>
            <a:prstGeom prst="rect">
              <a:avLst/>
            </a:prstGeom>
          </p:spPr>
          <p:txBody>
            <a:bodyPr wrap="square">
              <a:spAutoFit/>
            </a:bodyPr>
            <a:lstStyle/>
            <a:p>
              <a:pPr algn="ctr"/>
              <a:r>
                <a:rPr lang="en-US" sz="3200" b="1">
                  <a:solidFill>
                    <a:srgbClr val="7030A0"/>
                  </a:solidFill>
                  <a:latin typeface="HP001 4 hàng" pitchFamily="34" charset="0"/>
                  <a:ea typeface="Arial-Rounded" pitchFamily="34" charset="0"/>
                  <a:cs typeface="Arial-Rounded" pitchFamily="34" charset="0"/>
                </a:rPr>
                <a:t>Khi Ǉập júa, em </a:t>
              </a:r>
              <a:r>
                <a:rPr lang="el-GR" sz="3200" b="1">
                  <a:solidFill>
                    <a:srgbClr val="7030A0"/>
                  </a:solidFill>
                  <a:latin typeface="HP001 4 hàng" pitchFamily="34" charset="0"/>
                  <a:ea typeface="Arial-Rounded" pitchFamily="34" charset="0"/>
                  <a:cs typeface="Arial-Rounded" pitchFamily="34" charset="0"/>
                </a:rPr>
                <a:t>ι</a:t>
              </a:r>
              <a:r>
                <a:rPr lang="en-US" sz="3200" b="1">
                  <a:solidFill>
                    <a:srgbClr val="7030A0"/>
                  </a:solidFill>
                  <a:latin typeface="HP001 4 hàng" pitchFamily="34" charset="0"/>
                  <a:ea typeface="Arial-Rounded" pitchFamily="34" charset="0"/>
                  <a:cs typeface="Arial-Rounded" pitchFamily="34" charset="0"/>
                </a:rPr>
                <a:t>ải xĲc </a:t>
              </a:r>
              <a:r>
                <a:rPr lang="el-GR" sz="3200" b="1">
                  <a:solidFill>
                    <a:srgbClr val="7030A0"/>
                  </a:solidFill>
                  <a:latin typeface="HP001 4 hàng" pitchFamily="34" charset="0"/>
                  <a:ea typeface="Arial-Rounded" pitchFamily="34" charset="0"/>
                  <a:cs typeface="Arial-Rounded" pitchFamily="34" charset="0"/>
                </a:rPr>
                <a:t>ε</a:t>
              </a:r>
              <a:r>
                <a:rPr lang="en-US" sz="3200" b="1">
                  <a:solidFill>
                    <a:srgbClr val="7030A0"/>
                  </a:solidFill>
                  <a:latin typeface="HP001 4 hàng" pitchFamily="34" charset="0"/>
                  <a:ea typeface="Arial-Rounded" pitchFamily="34" charset="0"/>
                  <a:cs typeface="Arial-Rounded" pitchFamily="34" charset="0"/>
                </a:rPr>
                <a:t>ân.</a:t>
              </a: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0"/>
                                        </p:tgtEl>
                                        <p:attrNameLst>
                                          <p:attrName>r</p:attrName>
                                        </p:attrNameLst>
                                      </p:cBhvr>
                                    </p:animRot>
                                    <p:animRot by="-240000">
                                      <p:cBhvr>
                                        <p:cTn id="22" dur="200" fill="hold">
                                          <p:stCondLst>
                                            <p:cond delay="200"/>
                                          </p:stCondLst>
                                        </p:cTn>
                                        <p:tgtEl>
                                          <p:spTgt spid="10"/>
                                        </p:tgtEl>
                                        <p:attrNameLst>
                                          <p:attrName>r</p:attrName>
                                        </p:attrNameLst>
                                      </p:cBhvr>
                                    </p:animRot>
                                    <p:animRot by="240000">
                                      <p:cBhvr>
                                        <p:cTn id="23" dur="200" fill="hold">
                                          <p:stCondLst>
                                            <p:cond delay="400"/>
                                          </p:stCondLst>
                                        </p:cTn>
                                        <p:tgtEl>
                                          <p:spTgt spid="10"/>
                                        </p:tgtEl>
                                        <p:attrNameLst>
                                          <p:attrName>r</p:attrName>
                                        </p:attrNameLst>
                                      </p:cBhvr>
                                    </p:animRot>
                                    <p:animRot by="-240000">
                                      <p:cBhvr>
                                        <p:cTn id="24" dur="200" fill="hold">
                                          <p:stCondLst>
                                            <p:cond delay="600"/>
                                          </p:stCondLst>
                                        </p:cTn>
                                        <p:tgtEl>
                                          <p:spTgt spid="10"/>
                                        </p:tgtEl>
                                        <p:attrNameLst>
                                          <p:attrName>r</p:attrName>
                                        </p:attrNameLst>
                                      </p:cBhvr>
                                    </p:animRot>
                                    <p:animRot by="120000">
                                      <p:cBhvr>
                                        <p:cTn id="25" dur="200" fill="hold">
                                          <p:stCondLst>
                                            <p:cond delay="800"/>
                                          </p:stCondLst>
                                        </p:cTn>
                                        <p:tgtEl>
                                          <p:spTgt spid="10"/>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0"/>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3.33333E-6 -2.09877E-6 L 0.0875 0.1892 " pathEditMode="relative" rAng="0" ptsTypes="AA">
                                      <p:cBhvr>
                                        <p:cTn id="30" dur="2000" fill="hold"/>
                                        <p:tgtEl>
                                          <p:spTgt spid="12"/>
                                        </p:tgtEl>
                                        <p:attrNameLst>
                                          <p:attrName>ppt_x</p:attrName>
                                          <p:attrName>ppt_y</p:attrName>
                                        </p:attrNameLst>
                                      </p:cBhvr>
                                      <p:rCtr x="4375" y="9444"/>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34636"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6</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561110" y="358576"/>
            <a:ext cx="86868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kể lại câu chuyện </a:t>
            </a:r>
            <a:r>
              <a:rPr lang="en-US" sz="2800" b="1" i="1" smtClean="0">
                <a:latin typeface="Arial-Rounded" pitchFamily="34" charset="0"/>
                <a:ea typeface="Arial-Rounded" pitchFamily="34" charset="0"/>
                <a:cs typeface="Arial-Rounded" pitchFamily="34" charset="0"/>
              </a:rPr>
              <a:t>Giải thưởng tình bạn</a:t>
            </a:r>
            <a:endParaRPr lang="en-US" sz="2800" b="1">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6524" r="7368" b="23288"/>
          <a:stretch/>
        </p:blipFill>
        <p:spPr bwMode="auto">
          <a:xfrm rot="16200000">
            <a:off x="2306532" y="915880"/>
            <a:ext cx="3997537" cy="4038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117764" y="819151"/>
            <a:ext cx="8873836" cy="3496540"/>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37406" y="1741143"/>
              <a:ext cx="7421671" cy="2531189"/>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2170980 w 7920841"/>
                <a:gd name="connsiteY7" fmla="*/ 2825518 h 2895600"/>
                <a:gd name="connsiteX8" fmla="*/ 64538 w 7920841"/>
                <a:gd name="connsiteY8" fmla="*/ 2895600 h 2895600"/>
                <a:gd name="connsiteX9" fmla="*/ 55156 w 7920841"/>
                <a:gd name="connsiteY9" fmla="*/ 1625991 h 2895600"/>
                <a:gd name="connsiteX10" fmla="*/ 223527 w 7920841"/>
                <a:gd name="connsiteY10" fmla="*/ 1016020 h 2895600"/>
                <a:gd name="connsiteX11" fmla="*/ 55155 w 7920841"/>
                <a:gd name="connsiteY11" fmla="*/ 448384 h 2895600"/>
                <a:gd name="connsiteX12" fmla="*/ 64538 w 7920841"/>
                <a:gd name="connsiteY12" fmla="*/ 0 h 2895600"/>
                <a:gd name="connsiteX0" fmla="*/ 64538 w 7920841"/>
                <a:gd name="connsiteY0" fmla="*/ 0 h 2935998"/>
                <a:gd name="connsiteX1" fmla="*/ 7873883 w 7920841"/>
                <a:gd name="connsiteY1" fmla="*/ 0 h 2935998"/>
                <a:gd name="connsiteX2" fmla="*/ 7741859 w 7920841"/>
                <a:gd name="connsiteY2" fmla="*/ 510363 h 2935998"/>
                <a:gd name="connsiteX3" fmla="*/ 7888552 w 7920841"/>
                <a:gd name="connsiteY3" fmla="*/ 928723 h 2935998"/>
                <a:gd name="connsiteX4" fmla="*/ 7628503 w 7920841"/>
                <a:gd name="connsiteY4" fmla="*/ 1908771 h 2935998"/>
                <a:gd name="connsiteX5" fmla="*/ 7917889 w 7920841"/>
                <a:gd name="connsiteY5" fmla="*/ 2462711 h 2935998"/>
                <a:gd name="connsiteX6" fmla="*/ 7873883 w 7920841"/>
                <a:gd name="connsiteY6" fmla="*/ 2895600 h 2935998"/>
                <a:gd name="connsiteX7" fmla="*/ 5482815 w 7920841"/>
                <a:gd name="connsiteY7" fmla="*/ 2917717 h 2935998"/>
                <a:gd name="connsiteX8" fmla="*/ 2170980 w 7920841"/>
                <a:gd name="connsiteY8" fmla="*/ 2825518 h 2935998"/>
                <a:gd name="connsiteX9" fmla="*/ 64538 w 7920841"/>
                <a:gd name="connsiteY9" fmla="*/ 2895600 h 2935998"/>
                <a:gd name="connsiteX10" fmla="*/ 55156 w 7920841"/>
                <a:gd name="connsiteY10" fmla="*/ 1625991 h 2935998"/>
                <a:gd name="connsiteX11" fmla="*/ 223527 w 7920841"/>
                <a:gd name="connsiteY11" fmla="*/ 1016020 h 2935998"/>
                <a:gd name="connsiteX12" fmla="*/ 55155 w 7920841"/>
                <a:gd name="connsiteY12" fmla="*/ 448384 h 2935998"/>
                <a:gd name="connsiteX13" fmla="*/ 64538 w 7920841"/>
                <a:gd name="connsiteY13" fmla="*/ 0 h 2935998"/>
                <a:gd name="connsiteX0" fmla="*/ 64538 w 7920841"/>
                <a:gd name="connsiteY0" fmla="*/ 0 h 2935998"/>
                <a:gd name="connsiteX1" fmla="*/ 3195815 w 7920841"/>
                <a:gd name="connsiteY1" fmla="*/ 59544 h 2935998"/>
                <a:gd name="connsiteX2" fmla="*/ 7873883 w 7920841"/>
                <a:gd name="connsiteY2" fmla="*/ 0 h 2935998"/>
                <a:gd name="connsiteX3" fmla="*/ 7741859 w 7920841"/>
                <a:gd name="connsiteY3" fmla="*/ 510363 h 2935998"/>
                <a:gd name="connsiteX4" fmla="*/ 7888552 w 7920841"/>
                <a:gd name="connsiteY4" fmla="*/ 928723 h 2935998"/>
                <a:gd name="connsiteX5" fmla="*/ 7628503 w 7920841"/>
                <a:gd name="connsiteY5" fmla="*/ 1908771 h 2935998"/>
                <a:gd name="connsiteX6" fmla="*/ 7917889 w 7920841"/>
                <a:gd name="connsiteY6" fmla="*/ 2462711 h 2935998"/>
                <a:gd name="connsiteX7" fmla="*/ 7873883 w 7920841"/>
                <a:gd name="connsiteY7" fmla="*/ 2895600 h 2935998"/>
                <a:gd name="connsiteX8" fmla="*/ 5482815 w 7920841"/>
                <a:gd name="connsiteY8" fmla="*/ 2917717 h 2935998"/>
                <a:gd name="connsiteX9" fmla="*/ 2170980 w 7920841"/>
                <a:gd name="connsiteY9" fmla="*/ 2825518 h 2935998"/>
                <a:gd name="connsiteX10" fmla="*/ 64538 w 7920841"/>
                <a:gd name="connsiteY10" fmla="*/ 2895600 h 2935998"/>
                <a:gd name="connsiteX11" fmla="*/ 55156 w 7920841"/>
                <a:gd name="connsiteY11" fmla="*/ 1625991 h 2935998"/>
                <a:gd name="connsiteX12" fmla="*/ 223527 w 7920841"/>
                <a:gd name="connsiteY12" fmla="*/ 1016020 h 2935998"/>
                <a:gd name="connsiteX13" fmla="*/ 55155 w 7920841"/>
                <a:gd name="connsiteY13" fmla="*/ 448384 h 2935998"/>
                <a:gd name="connsiteX14" fmla="*/ 64538 w 7920841"/>
                <a:gd name="connsiteY14" fmla="*/ 0 h 2935998"/>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628503 w 7920841"/>
                <a:gd name="connsiteY6" fmla="*/ 1941426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741859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0841"/>
                <a:gd name="connsiteY0" fmla="*/ 32655 h 2968653"/>
                <a:gd name="connsiteX1" fmla="*/ 3195815 w 7920841"/>
                <a:gd name="connsiteY1" fmla="*/ 92199 h 2968653"/>
                <a:gd name="connsiteX2" fmla="*/ 5450451 w 7920841"/>
                <a:gd name="connsiteY2" fmla="*/ 0 h 2968653"/>
                <a:gd name="connsiteX3" fmla="*/ 7873883 w 7920841"/>
                <a:gd name="connsiteY3" fmla="*/ 32655 h 2968653"/>
                <a:gd name="connsiteX4" fmla="*/ 7806586 w 7920841"/>
                <a:gd name="connsiteY4" fmla="*/ 543018 h 2968653"/>
                <a:gd name="connsiteX5" fmla="*/ 7888552 w 7920841"/>
                <a:gd name="connsiteY5" fmla="*/ 961378 h 2968653"/>
                <a:gd name="connsiteX6" fmla="*/ 7768743 w 7920841"/>
                <a:gd name="connsiteY6" fmla="*/ 1908049 h 2968653"/>
                <a:gd name="connsiteX7" fmla="*/ 7917889 w 7920841"/>
                <a:gd name="connsiteY7" fmla="*/ 2495366 h 2968653"/>
                <a:gd name="connsiteX8" fmla="*/ 7873883 w 7920841"/>
                <a:gd name="connsiteY8" fmla="*/ 2928255 h 2968653"/>
                <a:gd name="connsiteX9" fmla="*/ 5482815 w 7920841"/>
                <a:gd name="connsiteY9" fmla="*/ 2950372 h 2968653"/>
                <a:gd name="connsiteX10" fmla="*/ 2170980 w 7920841"/>
                <a:gd name="connsiteY10" fmla="*/ 2858173 h 2968653"/>
                <a:gd name="connsiteX11" fmla="*/ 64538 w 7920841"/>
                <a:gd name="connsiteY11" fmla="*/ 2928255 h 2968653"/>
                <a:gd name="connsiteX12" fmla="*/ 55156 w 7920841"/>
                <a:gd name="connsiteY12" fmla="*/ 1658646 h 2968653"/>
                <a:gd name="connsiteX13" fmla="*/ 223527 w 7920841"/>
                <a:gd name="connsiteY13" fmla="*/ 1048675 h 2968653"/>
                <a:gd name="connsiteX14" fmla="*/ 55155 w 7920841"/>
                <a:gd name="connsiteY14" fmla="*/ 481039 h 2968653"/>
                <a:gd name="connsiteX15" fmla="*/ 64538 w 7920841"/>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223527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55156 w 7928667"/>
                <a:gd name="connsiteY12" fmla="*/ 1658646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81039 h 2968653"/>
                <a:gd name="connsiteX15" fmla="*/ 64538 w 7928667"/>
                <a:gd name="connsiteY15" fmla="*/ 32655 h 2968653"/>
                <a:gd name="connsiteX0" fmla="*/ 64538 w 7928667"/>
                <a:gd name="connsiteY0" fmla="*/ 32655 h 2968653"/>
                <a:gd name="connsiteX1" fmla="*/ 3195815 w 7928667"/>
                <a:gd name="connsiteY1" fmla="*/ 92199 h 2968653"/>
                <a:gd name="connsiteX2" fmla="*/ 5450451 w 7928667"/>
                <a:gd name="connsiteY2" fmla="*/ 0 h 2968653"/>
                <a:gd name="connsiteX3" fmla="*/ 7873883 w 7928667"/>
                <a:gd name="connsiteY3" fmla="*/ 32655 h 2968653"/>
                <a:gd name="connsiteX4" fmla="*/ 7806586 w 7928667"/>
                <a:gd name="connsiteY4" fmla="*/ 543018 h 2968653"/>
                <a:gd name="connsiteX5" fmla="*/ 7888552 w 7928667"/>
                <a:gd name="connsiteY5" fmla="*/ 961378 h 2968653"/>
                <a:gd name="connsiteX6" fmla="*/ 7768743 w 7928667"/>
                <a:gd name="connsiteY6" fmla="*/ 1908049 h 2968653"/>
                <a:gd name="connsiteX7" fmla="*/ 7917889 w 7928667"/>
                <a:gd name="connsiteY7" fmla="*/ 2495366 h 2968653"/>
                <a:gd name="connsiteX8" fmla="*/ 7873883 w 7928667"/>
                <a:gd name="connsiteY8" fmla="*/ 2928255 h 2968653"/>
                <a:gd name="connsiteX9" fmla="*/ 5482815 w 7928667"/>
                <a:gd name="connsiteY9" fmla="*/ 2950372 h 2968653"/>
                <a:gd name="connsiteX10" fmla="*/ 2170980 w 7928667"/>
                <a:gd name="connsiteY10" fmla="*/ 2858173 h 2968653"/>
                <a:gd name="connsiteX11" fmla="*/ 64538 w 7928667"/>
                <a:gd name="connsiteY11" fmla="*/ 2928255 h 2968653"/>
                <a:gd name="connsiteX12" fmla="*/ 44368 w 7928667"/>
                <a:gd name="connsiteY12" fmla="*/ 1814402 h 2968653"/>
                <a:gd name="connsiteX13" fmla="*/ 180376 w 7928667"/>
                <a:gd name="connsiteY13" fmla="*/ 1048675 h 2968653"/>
                <a:gd name="connsiteX14" fmla="*/ 55155 w 7928667"/>
                <a:gd name="connsiteY14" fmla="*/ 469913 h 2968653"/>
                <a:gd name="connsiteX15" fmla="*/ 64538 w 7928667"/>
                <a:gd name="connsiteY15" fmla="*/ 32655 h 2968653"/>
                <a:gd name="connsiteX0" fmla="*/ 196241 w 8060370"/>
                <a:gd name="connsiteY0" fmla="*/ 32655 h 2968653"/>
                <a:gd name="connsiteX1" fmla="*/ 3327518 w 8060370"/>
                <a:gd name="connsiteY1" fmla="*/ 92199 h 2968653"/>
                <a:gd name="connsiteX2" fmla="*/ 5582154 w 8060370"/>
                <a:gd name="connsiteY2" fmla="*/ 0 h 2968653"/>
                <a:gd name="connsiteX3" fmla="*/ 8005586 w 8060370"/>
                <a:gd name="connsiteY3" fmla="*/ 32655 h 2968653"/>
                <a:gd name="connsiteX4" fmla="*/ 7938289 w 8060370"/>
                <a:gd name="connsiteY4" fmla="*/ 543018 h 2968653"/>
                <a:gd name="connsiteX5" fmla="*/ 8020255 w 8060370"/>
                <a:gd name="connsiteY5" fmla="*/ 961378 h 2968653"/>
                <a:gd name="connsiteX6" fmla="*/ 7900446 w 8060370"/>
                <a:gd name="connsiteY6" fmla="*/ 1908049 h 2968653"/>
                <a:gd name="connsiteX7" fmla="*/ 8049592 w 8060370"/>
                <a:gd name="connsiteY7" fmla="*/ 2495366 h 2968653"/>
                <a:gd name="connsiteX8" fmla="*/ 8005586 w 8060370"/>
                <a:gd name="connsiteY8" fmla="*/ 2928255 h 2968653"/>
                <a:gd name="connsiteX9" fmla="*/ 5614518 w 8060370"/>
                <a:gd name="connsiteY9" fmla="*/ 2950372 h 2968653"/>
                <a:gd name="connsiteX10" fmla="*/ 2302683 w 8060370"/>
                <a:gd name="connsiteY10" fmla="*/ 2858173 h 2968653"/>
                <a:gd name="connsiteX11" fmla="*/ 196241 w 8060370"/>
                <a:gd name="connsiteY11" fmla="*/ 2928255 h 2968653"/>
                <a:gd name="connsiteX12" fmla="*/ 176071 w 8060370"/>
                <a:gd name="connsiteY12" fmla="*/ 1814402 h 2968653"/>
                <a:gd name="connsiteX13" fmla="*/ 312079 w 8060370"/>
                <a:gd name="connsiteY13" fmla="*/ 1048675 h 2968653"/>
                <a:gd name="connsiteX14" fmla="*/ 196241 w 8060370"/>
                <a:gd name="connsiteY14" fmla="*/ 32655 h 2968653"/>
                <a:gd name="connsiteX0" fmla="*/ 20335 w 7884464"/>
                <a:gd name="connsiteY0" fmla="*/ 32655 h 2968653"/>
                <a:gd name="connsiteX1" fmla="*/ 3151612 w 7884464"/>
                <a:gd name="connsiteY1" fmla="*/ 92199 h 2968653"/>
                <a:gd name="connsiteX2" fmla="*/ 5406248 w 7884464"/>
                <a:gd name="connsiteY2" fmla="*/ 0 h 2968653"/>
                <a:gd name="connsiteX3" fmla="*/ 7829680 w 7884464"/>
                <a:gd name="connsiteY3" fmla="*/ 32655 h 2968653"/>
                <a:gd name="connsiteX4" fmla="*/ 7762383 w 7884464"/>
                <a:gd name="connsiteY4" fmla="*/ 543018 h 2968653"/>
                <a:gd name="connsiteX5" fmla="*/ 7844349 w 7884464"/>
                <a:gd name="connsiteY5" fmla="*/ 961378 h 2968653"/>
                <a:gd name="connsiteX6" fmla="*/ 7724540 w 7884464"/>
                <a:gd name="connsiteY6" fmla="*/ 1908049 h 2968653"/>
                <a:gd name="connsiteX7" fmla="*/ 7873686 w 7884464"/>
                <a:gd name="connsiteY7" fmla="*/ 2495366 h 2968653"/>
                <a:gd name="connsiteX8" fmla="*/ 7829680 w 7884464"/>
                <a:gd name="connsiteY8" fmla="*/ 2928255 h 2968653"/>
                <a:gd name="connsiteX9" fmla="*/ 5438612 w 7884464"/>
                <a:gd name="connsiteY9" fmla="*/ 2950372 h 2968653"/>
                <a:gd name="connsiteX10" fmla="*/ 2126777 w 7884464"/>
                <a:gd name="connsiteY10" fmla="*/ 2858173 h 2968653"/>
                <a:gd name="connsiteX11" fmla="*/ 20335 w 7884464"/>
                <a:gd name="connsiteY11" fmla="*/ 2928255 h 2968653"/>
                <a:gd name="connsiteX12" fmla="*/ 165 w 7884464"/>
                <a:gd name="connsiteY12" fmla="*/ 1814402 h 2968653"/>
                <a:gd name="connsiteX13" fmla="*/ 136173 w 7884464"/>
                <a:gd name="connsiteY13" fmla="*/ 1048675 h 2968653"/>
                <a:gd name="connsiteX14" fmla="*/ 20335 w 7884464"/>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 name="connsiteX0" fmla="*/ 20335 w 7873686"/>
                <a:gd name="connsiteY0" fmla="*/ 32655 h 2968653"/>
                <a:gd name="connsiteX1" fmla="*/ 3151612 w 7873686"/>
                <a:gd name="connsiteY1" fmla="*/ 92199 h 2968653"/>
                <a:gd name="connsiteX2" fmla="*/ 5406248 w 7873686"/>
                <a:gd name="connsiteY2" fmla="*/ 0 h 2968653"/>
                <a:gd name="connsiteX3" fmla="*/ 7829680 w 7873686"/>
                <a:gd name="connsiteY3" fmla="*/ 32655 h 2968653"/>
                <a:gd name="connsiteX4" fmla="*/ 7762383 w 7873686"/>
                <a:gd name="connsiteY4" fmla="*/ 543018 h 2968653"/>
                <a:gd name="connsiteX5" fmla="*/ 7844349 w 7873686"/>
                <a:gd name="connsiteY5" fmla="*/ 961378 h 2968653"/>
                <a:gd name="connsiteX6" fmla="*/ 7724540 w 7873686"/>
                <a:gd name="connsiteY6" fmla="*/ 1908049 h 2968653"/>
                <a:gd name="connsiteX7" fmla="*/ 7873686 w 7873686"/>
                <a:gd name="connsiteY7" fmla="*/ 2495366 h 2968653"/>
                <a:gd name="connsiteX8" fmla="*/ 7829680 w 7873686"/>
                <a:gd name="connsiteY8" fmla="*/ 2928255 h 2968653"/>
                <a:gd name="connsiteX9" fmla="*/ 5438612 w 7873686"/>
                <a:gd name="connsiteY9" fmla="*/ 2950372 h 2968653"/>
                <a:gd name="connsiteX10" fmla="*/ 2126777 w 7873686"/>
                <a:gd name="connsiteY10" fmla="*/ 2858173 h 2968653"/>
                <a:gd name="connsiteX11" fmla="*/ 20335 w 7873686"/>
                <a:gd name="connsiteY11" fmla="*/ 2928255 h 2968653"/>
                <a:gd name="connsiteX12" fmla="*/ 165 w 7873686"/>
                <a:gd name="connsiteY12" fmla="*/ 1814402 h 2968653"/>
                <a:gd name="connsiteX13" fmla="*/ 136173 w 7873686"/>
                <a:gd name="connsiteY13" fmla="*/ 1048675 h 2968653"/>
                <a:gd name="connsiteX14" fmla="*/ 20335 w 7873686"/>
                <a:gd name="connsiteY14" fmla="*/ 32655 h 2968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73686" h="2968653">
                  <a:moveTo>
                    <a:pt x="20335" y="32655"/>
                  </a:moveTo>
                  <a:cubicBezTo>
                    <a:pt x="1060498" y="33295"/>
                    <a:pt x="2111449" y="91559"/>
                    <a:pt x="3151612" y="92199"/>
                  </a:cubicBezTo>
                  <a:cubicBezTo>
                    <a:pt x="3903157" y="80674"/>
                    <a:pt x="4654703" y="11525"/>
                    <a:pt x="5406248" y="0"/>
                  </a:cubicBezTo>
                  <a:lnTo>
                    <a:pt x="7829680" y="32655"/>
                  </a:lnTo>
                  <a:cubicBezTo>
                    <a:pt x="7824790" y="202776"/>
                    <a:pt x="7767273" y="372897"/>
                    <a:pt x="7762383" y="543018"/>
                  </a:cubicBezTo>
                  <a:cubicBezTo>
                    <a:pt x="7757493" y="666977"/>
                    <a:pt x="7805232" y="759944"/>
                    <a:pt x="7844349" y="961378"/>
                  </a:cubicBezTo>
                  <a:cubicBezTo>
                    <a:pt x="7868798" y="1281605"/>
                    <a:pt x="7758771" y="1525843"/>
                    <a:pt x="7724540" y="1908049"/>
                  </a:cubicBezTo>
                  <a:cubicBezTo>
                    <a:pt x="7778327" y="2279925"/>
                    <a:pt x="7815363" y="2189838"/>
                    <a:pt x="7873686" y="2495366"/>
                  </a:cubicBezTo>
                  <a:cubicBezTo>
                    <a:pt x="7867584" y="2766412"/>
                    <a:pt x="7844349" y="2783959"/>
                    <a:pt x="7829680" y="2928255"/>
                  </a:cubicBezTo>
                  <a:cubicBezTo>
                    <a:pt x="7423834" y="2994485"/>
                    <a:pt x="6389096" y="2962052"/>
                    <a:pt x="5438612" y="2950372"/>
                  </a:cubicBezTo>
                  <a:cubicBezTo>
                    <a:pt x="4488128" y="2938692"/>
                    <a:pt x="3029823" y="2852255"/>
                    <a:pt x="2126777" y="2858173"/>
                  </a:cubicBezTo>
                  <a:cubicBezTo>
                    <a:pt x="1273601" y="2858484"/>
                    <a:pt x="873511" y="2927944"/>
                    <a:pt x="20335" y="2928255"/>
                  </a:cubicBezTo>
                  <a:cubicBezTo>
                    <a:pt x="318610" y="2494562"/>
                    <a:pt x="-8353" y="2127665"/>
                    <a:pt x="165" y="1814402"/>
                  </a:cubicBezTo>
                  <a:cubicBezTo>
                    <a:pt x="8683" y="1501139"/>
                    <a:pt x="103495" y="1317252"/>
                    <a:pt x="136173" y="1048675"/>
                  </a:cubicBezTo>
                  <a:cubicBezTo>
                    <a:pt x="139535" y="751717"/>
                    <a:pt x="100299" y="425703"/>
                    <a:pt x="20335" y="326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92783" y="1325604"/>
            <a:ext cx="7860532"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Nai và hoẵng về đích cuối cùng. Nhưng cả hai đều</a:t>
            </a:r>
            <a:endParaRPr lang="en-US" sz="2800">
              <a:latin typeface="Arial-Rounded" pitchFamily="34" charset="0"/>
              <a:ea typeface="Arial-Rounded" pitchFamily="34" charset="0"/>
              <a:cs typeface="Arial-Rounded" pitchFamily="34" charset="0"/>
            </a:endParaRPr>
          </a:p>
        </p:txBody>
      </p:sp>
      <p:sp>
        <p:nvSpPr>
          <p:cNvPr id="29" name="TextBox 28"/>
          <p:cNvSpPr txBox="1"/>
          <p:nvPr/>
        </p:nvSpPr>
        <p:spPr>
          <a:xfrm>
            <a:off x="572607" y="2008918"/>
            <a:ext cx="5769313" cy="523208"/>
          </a:xfrm>
          <a:prstGeom prst="rect">
            <a:avLst/>
          </a:prstGeom>
          <a:noFill/>
        </p:spPr>
        <p:txBody>
          <a:bodyPr wrap="square" lIns="91428" tIns="45714" rIns="91428" bIns="45714" rtlCol="0">
            <a:spAutoFit/>
          </a:bodyPr>
          <a:lstStyle/>
          <a:p>
            <a:pPr algn="just"/>
            <a:r>
              <a:rPr lang="en-US" sz="2800">
                <a:latin typeface="Arial-Rounded" pitchFamily="34" charset="0"/>
                <a:ea typeface="Arial-Rounded" pitchFamily="34" charset="0"/>
                <a:cs typeface="Arial-Rounded" pitchFamily="34" charset="0"/>
              </a:rPr>
              <a:t>đ</a:t>
            </a:r>
            <a:r>
              <a:rPr lang="en-US" sz="2800" smtClean="0">
                <a:latin typeface="Arial-Rounded" pitchFamily="34" charset="0"/>
                <a:ea typeface="Arial-Rounded" pitchFamily="34" charset="0"/>
                <a:cs typeface="Arial-Rounded" pitchFamily="34" charset="0"/>
              </a:rPr>
              <a:t>ược tặng giải thưởng.</a:t>
            </a:r>
            <a:endParaRPr lang="en-US" sz="2800">
              <a:latin typeface="Arial-Rounded" pitchFamily="34" charset="0"/>
              <a:ea typeface="Arial-Rounded" pitchFamily="34" charset="0"/>
              <a:cs typeface="Arial-Rounded" pitchFamily="34" charset="0"/>
            </a:endParaRPr>
          </a:p>
        </p:txBody>
      </p:sp>
      <p:sp>
        <p:nvSpPr>
          <p:cNvPr id="21" name="Oval 20"/>
          <p:cNvSpPr/>
          <p:nvPr/>
        </p:nvSpPr>
        <p:spPr>
          <a:xfrm>
            <a:off x="117764" y="209550"/>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7</a:t>
            </a:r>
            <a:endParaRPr lang="en-US" sz="2800" b="1">
              <a:solidFill>
                <a:schemeClr val="bg1"/>
              </a:solidFill>
              <a:latin typeface="Arial Rounded MT Bold" pitchFamily="34" charset="0"/>
              <a:cs typeface="Times New Roman" pitchFamily="18" charset="0"/>
            </a:endParaRPr>
          </a:p>
        </p:txBody>
      </p:sp>
      <p:sp>
        <p:nvSpPr>
          <p:cNvPr id="22" name="TextBox 21"/>
          <p:cNvSpPr txBox="1"/>
          <p:nvPr/>
        </p:nvSpPr>
        <p:spPr>
          <a:xfrm>
            <a:off x="744682" y="296748"/>
            <a:ext cx="2379518"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Nghe viết</a:t>
            </a:r>
            <a:endParaRPr lang="en-US" sz="2800" b="1">
              <a:latin typeface="Arial-Rounded" pitchFamily="34" charset="0"/>
              <a:ea typeface="Arial-Rounded" pitchFamily="34" charset="0"/>
              <a:cs typeface="Arial-Rounded" pitchFamily="34" charset="0"/>
            </a:endParaRPr>
          </a:p>
        </p:txBody>
      </p:sp>
      <p:sp>
        <p:nvSpPr>
          <p:cNvPr id="11" name="TextBox 10"/>
          <p:cNvSpPr txBox="1"/>
          <p:nvPr/>
        </p:nvSpPr>
        <p:spPr>
          <a:xfrm>
            <a:off x="1026883"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Khi viết chữ đầu dòng, ta lưu ý gì?</a:t>
            </a:r>
            <a:endParaRPr lang="en-US" sz="2800" b="1">
              <a:latin typeface="Arial-Rounded" pitchFamily="34" charset="0"/>
              <a:ea typeface="Arial-Rounded" pitchFamily="34" charset="0"/>
              <a:cs typeface="Arial-Rounded" pitchFamily="34" charset="0"/>
            </a:endParaRPr>
          </a:p>
        </p:txBody>
      </p:sp>
      <p:sp>
        <p:nvSpPr>
          <p:cNvPr id="5" name="Right Arrow 4"/>
          <p:cNvSpPr/>
          <p:nvPr/>
        </p:nvSpPr>
        <p:spPr>
          <a:xfrm>
            <a:off x="662623" y="1492460"/>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Những chữ nào viết hoa? Vì sao?</a:t>
            </a:r>
            <a:endParaRPr lang="en-US" sz="2800" b="1">
              <a:latin typeface="Arial-Rounded" pitchFamily="34" charset="0"/>
              <a:ea typeface="Arial-Rounded" pitchFamily="34" charset="0"/>
              <a:cs typeface="Arial-Rounded" pitchFamily="34" charset="0"/>
            </a:endParaRPr>
          </a:p>
        </p:txBody>
      </p:sp>
      <p:sp>
        <p:nvSpPr>
          <p:cNvPr id="24" name="TextBox 23"/>
          <p:cNvSpPr txBox="1"/>
          <p:nvPr/>
        </p:nvSpPr>
        <p:spPr>
          <a:xfrm>
            <a:off x="1331682"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Kết thúc câu có dấu gì?</a:t>
            </a:r>
            <a:endParaRPr lang="en-US" sz="2800" b="1">
              <a:latin typeface="Arial-Rounded" pitchFamily="34" charset="0"/>
              <a:ea typeface="Arial-Rounded" pitchFamily="34" charset="0"/>
              <a:cs typeface="Arial-Rounded" pitchFamily="34" charset="0"/>
            </a:endParaRPr>
          </a:p>
        </p:txBody>
      </p:sp>
      <p:sp>
        <p:nvSpPr>
          <p:cNvPr id="20" name="Oval 19"/>
          <p:cNvSpPr/>
          <p:nvPr/>
        </p:nvSpPr>
        <p:spPr>
          <a:xfrm>
            <a:off x="6341920" y="28765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903215" y="2227889"/>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315691"/>
            <a:ext cx="6918037" cy="523208"/>
          </a:xfrm>
          <a:prstGeom prst="rect">
            <a:avLst/>
          </a:prstGeom>
          <a:solidFill>
            <a:schemeClr val="bg1"/>
          </a:solidFill>
        </p:spPr>
        <p:txBody>
          <a:bodyPr wrap="square" lIns="91428" tIns="45714" rIns="91428" bIns="45714" rtlCol="0">
            <a:spAutoFit/>
          </a:bodyPr>
          <a:lstStyle/>
          <a:p>
            <a:pPr algn="ctr"/>
            <a:r>
              <a:rPr lang="en-US" sz="2800" b="1" smtClean="0">
                <a:latin typeface="Arial-Rounded" pitchFamily="34" charset="0"/>
                <a:ea typeface="Arial-Rounded" pitchFamily="34" charset="0"/>
                <a:cs typeface="Arial-Rounded" pitchFamily="34" charset="0"/>
              </a:rPr>
              <a:t>Em hãy tìm từ dễ viết lẫn trong bài.</a:t>
            </a:r>
            <a:endParaRPr lang="en-US" sz="2800" b="1">
              <a:latin typeface="Arial-Rounded" pitchFamily="34" charset="0"/>
              <a:ea typeface="Arial-Rounded" pitchFamily="34" charset="0"/>
              <a:cs typeface="Arial-Rounded" pitchFamily="34" charset="0"/>
            </a:endParaRPr>
          </a:p>
        </p:txBody>
      </p:sp>
      <p:cxnSp>
        <p:nvCxnSpPr>
          <p:cNvPr id="28" name="Straight Connector 27"/>
          <p:cNvCxnSpPr/>
          <p:nvPr/>
        </p:nvCxnSpPr>
        <p:spPr>
          <a:xfrm>
            <a:off x="5347854" y="2532126"/>
            <a:ext cx="91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917209" y="3086201"/>
            <a:ext cx="732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92138" y="1783554"/>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0366" y="2029082"/>
            <a:ext cx="4772972" cy="215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7" name="Straight Connector 16"/>
          <p:cNvCxnSpPr/>
          <p:nvPr/>
        </p:nvCxnSpPr>
        <p:spPr>
          <a:xfrm>
            <a:off x="1074713" y="1790756"/>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5747903" y="155495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32" presetClass="emph" presetSubtype="0" fill="hold" grpId="0" nodeType="afterEffect">
                                  <p:stCondLst>
                                    <p:cond delay="0"/>
                                  </p:stCondLst>
                                  <p:childTnLst>
                                    <p:animRot by="120000">
                                      <p:cBhvr>
                                        <p:cTn id="15" dur="300" fill="hold">
                                          <p:stCondLst>
                                            <p:cond delay="0"/>
                                          </p:stCondLst>
                                        </p:cTn>
                                        <p:tgtEl>
                                          <p:spTgt spid="5"/>
                                        </p:tgtEl>
                                        <p:attrNameLst>
                                          <p:attrName>r</p:attrName>
                                        </p:attrNameLst>
                                      </p:cBhvr>
                                    </p:animRot>
                                    <p:animRot by="-240000">
                                      <p:cBhvr>
                                        <p:cTn id="16" dur="600" fill="hold">
                                          <p:stCondLst>
                                            <p:cond delay="600"/>
                                          </p:stCondLst>
                                        </p:cTn>
                                        <p:tgtEl>
                                          <p:spTgt spid="5"/>
                                        </p:tgtEl>
                                        <p:attrNameLst>
                                          <p:attrName>r</p:attrName>
                                        </p:attrNameLst>
                                      </p:cBhvr>
                                    </p:animRot>
                                    <p:animRot by="240000">
                                      <p:cBhvr>
                                        <p:cTn id="17" dur="600" fill="hold">
                                          <p:stCondLst>
                                            <p:cond delay="1200"/>
                                          </p:stCondLst>
                                        </p:cTn>
                                        <p:tgtEl>
                                          <p:spTgt spid="5"/>
                                        </p:tgtEl>
                                        <p:attrNameLst>
                                          <p:attrName>r</p:attrName>
                                        </p:attrNameLst>
                                      </p:cBhvr>
                                    </p:animRot>
                                    <p:animRot by="-240000">
                                      <p:cBhvr>
                                        <p:cTn id="18" dur="600" fill="hold">
                                          <p:stCondLst>
                                            <p:cond delay="1800"/>
                                          </p:stCondLst>
                                        </p:cTn>
                                        <p:tgtEl>
                                          <p:spTgt spid="5"/>
                                        </p:tgtEl>
                                        <p:attrNameLst>
                                          <p:attrName>r</p:attrName>
                                        </p:attrNameLst>
                                      </p:cBhvr>
                                    </p:animRot>
                                    <p:animRot by="120000">
                                      <p:cBhvr>
                                        <p:cTn id="19" dur="600" fill="hold">
                                          <p:stCondLst>
                                            <p:cond delay="2400"/>
                                          </p:stCondLst>
                                        </p:cTn>
                                        <p:tgtEl>
                                          <p:spTgt spid="5"/>
                                        </p:tgtEl>
                                        <p:attrNameLst>
                                          <p:attrName>r</p:attrName>
                                        </p:attrNameLst>
                                      </p:cBhvr>
                                    </p:animRot>
                                  </p:childTnLst>
                                </p:cTn>
                              </p:par>
                            </p:childTnLst>
                          </p:cTn>
                        </p:par>
                        <p:par>
                          <p:cTn id="20" fill="hold">
                            <p:stCondLst>
                              <p:cond delay="3500"/>
                            </p:stCondLst>
                            <p:childTnLst>
                              <p:par>
                                <p:cTn id="21" presetID="10" presetClass="exit" presetSubtype="0" fill="hold" grpId="2" nodeType="after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7"/>
                                        </p:tgtEl>
                                      </p:cBhvr>
                                    </p:animEffect>
                                    <p:set>
                                      <p:cBhvr>
                                        <p:cTn id="41" dur="1" fill="hold">
                                          <p:stCondLst>
                                            <p:cond delay="499"/>
                                          </p:stCondLst>
                                        </p:cTn>
                                        <p:tgtEl>
                                          <p:spTgt spid="17"/>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34"/>
                                        </p:tgtEl>
                                      </p:cBhvr>
                                    </p:animEffect>
                                    <p:set>
                                      <p:cBhvr>
                                        <p:cTn id="44" dur="1" fill="hold">
                                          <p:stCondLst>
                                            <p:cond delay="499"/>
                                          </p:stCondLst>
                                        </p:cTn>
                                        <p:tgtEl>
                                          <p:spTgt spid="3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par>
                          <p:cTn id="58" fill="hold">
                            <p:stCondLst>
                              <p:cond delay="500"/>
                            </p:stCondLst>
                            <p:childTnLst>
                              <p:par>
                                <p:cTn id="59" presetID="8" presetClass="emph" presetSubtype="0" fill="hold" grpId="1" nodeType="afterEffect">
                                  <p:stCondLst>
                                    <p:cond delay="0"/>
                                  </p:stCondLst>
                                  <p:childTnLst>
                                    <p:animRot by="21600000">
                                      <p:cBhvr>
                                        <p:cTn id="60" dur="2500" fill="hold"/>
                                        <p:tgtEl>
                                          <p:spTgt spid="26"/>
                                        </p:tgtEl>
                                        <p:attrNameLst>
                                          <p:attrName>r</p:attrName>
                                        </p:attrNameLst>
                                      </p:cBhvr>
                                    </p:animRo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par>
                          <p:cTn id="66" fill="hold">
                            <p:stCondLst>
                              <p:cond delay="500"/>
                            </p:stCondLst>
                            <p:childTnLst>
                              <p:par>
                                <p:cTn id="67" presetID="8" presetClass="emph" presetSubtype="0" fill="hold" grpId="1" nodeType="afterEffect">
                                  <p:stCondLst>
                                    <p:cond delay="0"/>
                                  </p:stCondLst>
                                  <p:childTnLst>
                                    <p:animRot by="21600000">
                                      <p:cBhvr>
                                        <p:cTn id="68" dur="2500" fill="hold"/>
                                        <p:tgtEl>
                                          <p:spTgt spid="25"/>
                                        </p:tgtEl>
                                        <p:attrNameLst>
                                          <p:attrName>r</p:attrName>
                                        </p:attrNameLst>
                                      </p:cBhvr>
                                    </p:animRot>
                                  </p:childTnLst>
                                </p:cTn>
                              </p:par>
                              <p:par>
                                <p:cTn id="69" presetID="8" presetClass="emph" presetSubtype="0" fill="hold" grpId="1" nodeType="withEffect">
                                  <p:stCondLst>
                                    <p:cond delay="0"/>
                                  </p:stCondLst>
                                  <p:childTnLst>
                                    <p:animRot by="21600000">
                                      <p:cBhvr>
                                        <p:cTn id="70" dur="2500" fill="hold"/>
                                        <p:tgtEl>
                                          <p:spTgt spid="20"/>
                                        </p:tgtEl>
                                        <p:attrNameLst>
                                          <p:attrName>r</p:attrName>
                                        </p:attrNameLst>
                                      </p:cBhvr>
                                    </p:animRo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500"/>
                                        <p:tgtEl>
                                          <p:spTgt spid="27"/>
                                        </p:tgtEl>
                                      </p:cBhvr>
                                    </p:animEffect>
                                  </p:childTnLst>
                                </p:cTn>
                              </p:par>
                              <p:par>
                                <p:cTn id="76" presetID="10" presetClass="entr" presetSubtype="0" fill="hold" nodeType="with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fade">
                                      <p:cBhvr>
                                        <p:cTn id="78" dur="500"/>
                                        <p:tgtEl>
                                          <p:spTgt spid="28"/>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5" grpId="1" animBg="1"/>
      <p:bldP spid="5" grpId="2" animBg="1"/>
      <p:bldP spid="13" grpId="0" animBg="1"/>
      <p:bldP spid="24" grpId="0" animBg="1"/>
      <p:bldP spid="20" grpId="0" animBg="1"/>
      <p:bldP spid="20" grpId="1" animBg="1"/>
      <p:bldP spid="26" grpId="0" animBg="1"/>
      <p:bldP spid="26" grpId="1" animBg="1"/>
      <p:bldP spid="27" grpId="0" animBg="1"/>
      <p:bldP spid="25" grpId="0" animBg="1"/>
      <p:bldP spid="2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8"/>
          <a:stretch/>
        </p:blipFill>
        <p:spPr bwMode="auto">
          <a:xfrm>
            <a:off x="161769" y="1352550"/>
            <a:ext cx="8830726" cy="2299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24393" y="1855893"/>
            <a:ext cx="8596701" cy="646331"/>
          </a:xfrm>
          <a:prstGeom prst="rect">
            <a:avLst/>
          </a:prstGeom>
        </p:spPr>
        <p:txBody>
          <a:bodyPr wrap="square">
            <a:spAutoFit/>
          </a:bodyPr>
          <a:lstStyle/>
          <a:p>
            <a:pPr algn="just"/>
            <a:r>
              <a:rPr lang="vi-VN" sz="3600" b="1">
                <a:solidFill>
                  <a:srgbClr val="7030A0"/>
                </a:solidFill>
                <a:latin typeface="HP001 4 hàng" pitchFamily="34" charset="0"/>
              </a:rPr>
              <a:t> Nai và hƋng ωϙ đíε cuĒ </a:t>
            </a:r>
            <a:r>
              <a:rPr lang="vi-VN" sz="3600" b="1" smtClean="0">
                <a:solidFill>
                  <a:srgbClr val="7030A0"/>
                </a:solidFill>
                <a:latin typeface="HP001 4 hàng" pitchFamily="34" charset="0"/>
              </a:rPr>
              <a:t>cùng</a:t>
            </a:r>
            <a:r>
              <a:rPr lang="en-US" sz="3600" b="1" smtClean="0">
                <a:solidFill>
                  <a:srgbClr val="7030A0"/>
                </a:solidFill>
                <a:latin typeface="HP001 4 hàng" pitchFamily="34" charset="0"/>
              </a:rPr>
              <a:t>. </a:t>
            </a:r>
            <a:r>
              <a:rPr lang="vi-VN" sz="3600" b="1">
                <a:solidFill>
                  <a:srgbClr val="7030A0"/>
                </a:solidFill>
                <a:latin typeface="HP001 4 hàng" pitchFamily="34" charset="0"/>
              </a:rPr>
              <a:t>Nǖưng</a:t>
            </a:r>
            <a:endParaRPr lang="en-US" sz="3600" b="1">
              <a:solidFill>
                <a:srgbClr val="7030A0"/>
              </a:solidFill>
              <a:latin typeface="HP001 4 hàng" pitchFamily="34" charset="0"/>
            </a:endParaRPr>
          </a:p>
        </p:txBody>
      </p:sp>
      <p:sp>
        <p:nvSpPr>
          <p:cNvPr id="14" name="Rectangle 13"/>
          <p:cNvSpPr/>
          <p:nvPr/>
        </p:nvSpPr>
        <p:spPr>
          <a:xfrm>
            <a:off x="97221" y="2556014"/>
            <a:ext cx="7371274" cy="646331"/>
          </a:xfrm>
          <a:prstGeom prst="rect">
            <a:avLst/>
          </a:prstGeom>
        </p:spPr>
        <p:txBody>
          <a:bodyPr wrap="square">
            <a:spAutoFit/>
          </a:bodyPr>
          <a:lstStyle/>
          <a:p>
            <a:pPr algn="just"/>
            <a:r>
              <a:rPr lang="vi-VN" sz="3600" b="1" smtClean="0">
                <a:solidFill>
                  <a:srgbClr val="7030A0"/>
                </a:solidFill>
                <a:latin typeface="HP001 4 hàng" pitchFamily="34" charset="0"/>
              </a:rPr>
              <a:t>cả </a:t>
            </a:r>
            <a:r>
              <a:rPr lang="vi-VN" sz="3600" b="1">
                <a:solidFill>
                  <a:srgbClr val="7030A0"/>
                </a:solidFill>
                <a:latin typeface="HP001 4 hàng" pitchFamily="34" charset="0"/>
              </a:rPr>
              <a:t>hai Αϛu đưϑ Ǉặng giải κưŋg</a:t>
            </a:r>
            <a:r>
              <a:rPr lang="en-US" sz="3600" b="1" smtClean="0">
                <a:solidFill>
                  <a:srgbClr val="7030A0"/>
                </a:solidFill>
                <a:latin typeface="HP001 4 hàng" pitchFamily="34" charset="0"/>
              </a:rPr>
              <a:t>.</a:t>
            </a:r>
            <a:endParaRPr lang="en-US" sz="3600" b="1">
              <a:solidFill>
                <a:srgbClr val="7030A0"/>
              </a:solidFill>
              <a:latin typeface="HP001 4 hàng"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6" y="895266"/>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8</a:t>
            </a:r>
            <a:endParaRPr lang="en-US" sz="2800" b="1">
              <a:solidFill>
                <a:schemeClr val="bg1"/>
              </a:solidFill>
              <a:latin typeface="Arial Rounded MT Bold" pitchFamily="34" charset="0"/>
              <a:cs typeface="Times New Roman" pitchFamily="18" charset="0"/>
            </a:endParaRPr>
          </a:p>
        </p:txBody>
      </p:sp>
      <p:sp>
        <p:nvSpPr>
          <p:cNvPr id="6" name="TextBox 5"/>
          <p:cNvSpPr txBox="1"/>
          <p:nvPr/>
        </p:nvSpPr>
        <p:spPr>
          <a:xfrm>
            <a:off x="692726" y="895350"/>
            <a:ext cx="8251825" cy="584763"/>
          </a:xfrm>
          <a:prstGeom prst="rect">
            <a:avLst/>
          </a:prstGeom>
          <a:noFill/>
        </p:spPr>
        <p:txBody>
          <a:bodyPr wrap="square" lIns="91428" tIns="45714" rIns="91428" bIns="45714" rtlCol="0">
            <a:spAutoFit/>
          </a:bodyPr>
          <a:lstStyle/>
          <a:p>
            <a:pPr algn="just"/>
            <a:r>
              <a:rPr lang="en-US" sz="3200" b="1" smtClean="0">
                <a:latin typeface="Arial-Rounded" pitchFamily="34" charset="0"/>
                <a:ea typeface="Arial-Rounded" pitchFamily="34" charset="0"/>
                <a:cs typeface="Arial-Rounded" pitchFamily="34" charset="0"/>
              </a:rPr>
              <a:t>Chọn vần phù hợp thay cho ô vuông</a:t>
            </a:r>
            <a:endParaRPr lang="en-US" sz="3200" b="1">
              <a:latin typeface="Arial-Rounded" pitchFamily="34" charset="0"/>
              <a:ea typeface="Arial-Rounded" pitchFamily="34" charset="0"/>
              <a:cs typeface="Arial-Rounded" pitchFamily="34" charset="0"/>
            </a:endParaRPr>
          </a:p>
        </p:txBody>
      </p:sp>
      <p:sp>
        <p:nvSpPr>
          <p:cNvPr id="7" name="TextBox 6"/>
          <p:cNvSpPr txBox="1"/>
          <p:nvPr/>
        </p:nvSpPr>
        <p:spPr>
          <a:xfrm>
            <a:off x="0" y="2038350"/>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 </a:t>
            </a:r>
            <a:r>
              <a:rPr lang="en-US" sz="3200" i="1" smtClean="0">
                <a:latin typeface="Arial-Rounded" pitchFamily="34" charset="0"/>
                <a:ea typeface="Arial-Rounded" pitchFamily="34" charset="0"/>
                <a:cs typeface="Arial-Rounded" pitchFamily="34" charset="0"/>
              </a:rPr>
              <a:t>ươc</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ươt?</a:t>
            </a:r>
            <a:endParaRPr lang="en-US" sz="3200" i="1">
              <a:latin typeface="Arial-Rounded" pitchFamily="34" charset="0"/>
              <a:ea typeface="Arial-Rounded" pitchFamily="34" charset="0"/>
              <a:cs typeface="Arial-Rounded" pitchFamily="34" charset="0"/>
            </a:endParaRPr>
          </a:p>
        </p:txBody>
      </p:sp>
      <p:sp>
        <p:nvSpPr>
          <p:cNvPr id="8" name="TextBox 7"/>
          <p:cNvSpPr txBox="1"/>
          <p:nvPr/>
        </p:nvSpPr>
        <p:spPr>
          <a:xfrm>
            <a:off x="0" y="2952750"/>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a:t>
            </a:r>
            <a:r>
              <a:rPr lang="en-US" sz="3200" i="1" smtClean="0">
                <a:latin typeface="Arial-Rounded" pitchFamily="34" charset="0"/>
                <a:ea typeface="Arial-Rounded" pitchFamily="34" charset="0"/>
                <a:cs typeface="Arial-Rounded" pitchFamily="34" charset="0"/>
              </a:rPr>
              <a:t>inh</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in?</a:t>
            </a:r>
            <a:endParaRPr lang="en-US" sz="3200" i="1">
              <a:latin typeface="Arial-Rounded" pitchFamily="34" charset="0"/>
              <a:ea typeface="Arial-Rounded" pitchFamily="34" charset="0"/>
              <a:cs typeface="Arial-Rounded" pitchFamily="34" charset="0"/>
            </a:endParaRPr>
          </a:p>
        </p:txBody>
      </p:sp>
      <p:sp>
        <p:nvSpPr>
          <p:cNvPr id="9" name="TextBox 8"/>
          <p:cNvSpPr txBox="1"/>
          <p:nvPr/>
        </p:nvSpPr>
        <p:spPr>
          <a:xfrm>
            <a:off x="3124200" y="20383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đi</a:t>
            </a:r>
            <a:endParaRPr lang="en-US" sz="3200" i="1">
              <a:latin typeface="Arial-Rounded" pitchFamily="34" charset="0"/>
              <a:ea typeface="Arial-Rounded" pitchFamily="34" charset="0"/>
              <a:cs typeface="Arial-Rounded" pitchFamily="34" charset="0"/>
            </a:endParaRPr>
          </a:p>
        </p:txBody>
      </p:sp>
      <p:grpSp>
        <p:nvGrpSpPr>
          <p:cNvPr id="3" name="Group 2"/>
          <p:cNvGrpSpPr/>
          <p:nvPr/>
        </p:nvGrpSpPr>
        <p:grpSpPr>
          <a:xfrm>
            <a:off x="7197440" y="2038350"/>
            <a:ext cx="1981200" cy="707874"/>
            <a:chOff x="6781800" y="2038350"/>
            <a:chExt cx="1981200" cy="707874"/>
          </a:xfrm>
        </p:grpSpPr>
        <p:sp>
          <p:nvSpPr>
            <p:cNvPr id="11" name="TextBox 10"/>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12" name="TextBox 11"/>
            <p:cNvSpPr txBox="1"/>
            <p:nvPr/>
          </p:nvSpPr>
          <p:spPr>
            <a:xfrm>
              <a:off x="7068741" y="2038350"/>
              <a:ext cx="367505" cy="707874"/>
            </a:xfrm>
            <a:prstGeom prst="rect">
              <a:avLst/>
            </a:prstGeom>
            <a:noFill/>
          </p:spPr>
          <p:txBody>
            <a:bodyPr wrap="square" lIns="91428" tIns="45714" rIns="91428" bIns="45714" rtlCol="0">
              <a:spAutoFit/>
            </a:bodyPr>
            <a:lstStyle/>
            <a:p>
              <a:pPr algn="just"/>
              <a:r>
                <a:rPr lang="en-US" sz="4000" smtClean="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grpSp>
        <p:nvGrpSpPr>
          <p:cNvPr id="4" name="Group 3"/>
          <p:cNvGrpSpPr/>
          <p:nvPr/>
        </p:nvGrpSpPr>
        <p:grpSpPr>
          <a:xfrm>
            <a:off x="4986917" y="1968673"/>
            <a:ext cx="1981200" cy="654439"/>
            <a:chOff x="4903789" y="1968673"/>
            <a:chExt cx="1981200" cy="654439"/>
          </a:xfrm>
        </p:grpSpPr>
        <p:sp>
          <p:nvSpPr>
            <p:cNvPr id="10" name="TextBox 9"/>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3" name="TextBox 12"/>
            <p:cNvSpPr txBox="1"/>
            <p:nvPr/>
          </p:nvSpPr>
          <p:spPr>
            <a:xfrm>
              <a:off x="5355140" y="1968673"/>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4" name="TextBox 13"/>
          <p:cNvSpPr txBox="1"/>
          <p:nvPr/>
        </p:nvSpPr>
        <p:spPr>
          <a:xfrm>
            <a:off x="3516847" y="1961342"/>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15" name="TextBox 14"/>
          <p:cNvSpPr txBox="1"/>
          <p:nvPr/>
        </p:nvSpPr>
        <p:spPr>
          <a:xfrm>
            <a:off x="31734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grpSp>
        <p:nvGrpSpPr>
          <p:cNvPr id="19" name="Group 18"/>
          <p:cNvGrpSpPr/>
          <p:nvPr/>
        </p:nvGrpSpPr>
        <p:grpSpPr>
          <a:xfrm>
            <a:off x="5085339" y="2931967"/>
            <a:ext cx="1550989" cy="605546"/>
            <a:chOff x="5002211" y="2931967"/>
            <a:chExt cx="1550989" cy="605546"/>
          </a:xfrm>
        </p:grpSpPr>
        <p:sp>
          <p:nvSpPr>
            <p:cNvPr id="16" name="TextBox 15"/>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sp>
          <p:nvSpPr>
            <p:cNvPr id="17" name="TextBox 16"/>
            <p:cNvSpPr txBox="1"/>
            <p:nvPr/>
          </p:nvSpPr>
          <p:spPr>
            <a:xfrm>
              <a:off x="6185695" y="2931967"/>
              <a:ext cx="367505"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grpSp>
      <p:sp>
        <p:nvSpPr>
          <p:cNvPr id="18" name="TextBox 17"/>
          <p:cNvSpPr txBox="1"/>
          <p:nvPr/>
        </p:nvSpPr>
        <p:spPr>
          <a:xfrm>
            <a:off x="7162804" y="29527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20" name="Rectangle 19"/>
          <p:cNvSpPr/>
          <p:nvPr/>
        </p:nvSpPr>
        <p:spPr>
          <a:xfrm>
            <a:off x="3470805" y="224233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22119" y="224233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471126" y="2232652"/>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461811"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050973" y="3136744"/>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400698" y="3144306"/>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1123"/>
          <a:stretch/>
        </p:blipFill>
        <p:spPr>
          <a:xfrm>
            <a:off x="2658802" y="520700"/>
            <a:ext cx="6485197" cy="4495800"/>
          </a:xfrm>
          <a:prstGeom prst="rect">
            <a:avLst/>
          </a:prstGeom>
        </p:spPr>
      </p:pic>
      <p:pic>
        <p:nvPicPr>
          <p:cNvPr id="40" name="Picture 13" descr="Cartoon Birds Flying In The Sky Animal Kid Animated Birds Flying - Low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10406" y="284704"/>
            <a:ext cx="3397894" cy="226423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5" descr="Flying See Ya Sticker by dieselraptor for iOS &amp; Android | GIPHY"/>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7212" y="676565"/>
            <a:ext cx="633086" cy="63308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9354" y="4335286"/>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v        dự</a:t>
            </a:r>
            <a:endParaRPr lang="en-US" sz="3200" i="1">
              <a:latin typeface="Arial-Rounded" pitchFamily="34" charset="0"/>
              <a:ea typeface="Arial-Rounded" pitchFamily="34" charset="0"/>
              <a:cs typeface="Arial-Rounded" pitchFamily="34" charset="0"/>
            </a:endParaRPr>
          </a:p>
        </p:txBody>
      </p:sp>
      <p:sp>
        <p:nvSpPr>
          <p:cNvPr id="38" name="TextBox 37"/>
          <p:cNvSpPr txBox="1"/>
          <p:nvPr/>
        </p:nvSpPr>
        <p:spPr>
          <a:xfrm>
            <a:off x="277154" y="4352603"/>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24" name="Group 23"/>
          <p:cNvGrpSpPr/>
          <p:nvPr/>
        </p:nvGrpSpPr>
        <p:grpSpPr>
          <a:xfrm>
            <a:off x="94455" y="3788623"/>
            <a:ext cx="1550989" cy="614780"/>
            <a:chOff x="5002211" y="2952750"/>
            <a:chExt cx="1550989" cy="614780"/>
          </a:xfrm>
        </p:grpSpPr>
        <p:sp>
          <p:nvSpPr>
            <p:cNvPr id="26" name="TextBox 25"/>
            <p:cNvSpPr txBox="1"/>
            <p:nvPr/>
          </p:nvSpPr>
          <p:spPr>
            <a:xfrm>
              <a:off x="6071395" y="2982767"/>
              <a:ext cx="367505"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a:t>
              </a:r>
              <a:endParaRPr lang="en-US" sz="3200" i="1">
                <a:latin typeface="Arial-Rounded" pitchFamily="34" charset="0"/>
                <a:ea typeface="Arial-Rounded" pitchFamily="34" charset="0"/>
                <a:cs typeface="Arial-Rounded" pitchFamily="34" charset="0"/>
              </a:endParaRPr>
            </a:p>
          </p:txBody>
        </p:sp>
        <p:sp>
          <p:nvSpPr>
            <p:cNvPr id="25" name="TextBox 24"/>
            <p:cNvSpPr txBox="1"/>
            <p:nvPr/>
          </p:nvSpPr>
          <p:spPr>
            <a:xfrm>
              <a:off x="5002211" y="2952750"/>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đội h</a:t>
              </a:r>
              <a:endParaRPr lang="en-US" sz="3200" i="1">
                <a:latin typeface="Arial-Rounded" pitchFamily="34" charset="0"/>
                <a:ea typeface="Arial-Rounded" pitchFamily="34" charset="0"/>
                <a:cs typeface="Arial-Rounded" pitchFamily="34" charset="0"/>
              </a:endParaRPr>
            </a:p>
          </p:txBody>
        </p:sp>
      </p:grpSp>
      <p:sp>
        <p:nvSpPr>
          <p:cNvPr id="37" name="TextBox 36"/>
          <p:cNvSpPr txBox="1"/>
          <p:nvPr/>
        </p:nvSpPr>
        <p:spPr>
          <a:xfrm>
            <a:off x="946150" y="3796064"/>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inh</a:t>
            </a:r>
            <a:endParaRPr lang="en-US" sz="3200" i="1">
              <a:latin typeface="Arial-Rounded" pitchFamily="34" charset="0"/>
              <a:ea typeface="Arial-Rounded" pitchFamily="34" charset="0"/>
              <a:cs typeface="Arial-Rounded" pitchFamily="34" charset="0"/>
            </a:endParaRPr>
          </a:p>
        </p:txBody>
      </p:sp>
      <p:grpSp>
        <p:nvGrpSpPr>
          <p:cNvPr id="18" name="Group 17"/>
          <p:cNvGrpSpPr/>
          <p:nvPr/>
        </p:nvGrpSpPr>
        <p:grpSpPr>
          <a:xfrm>
            <a:off x="152400" y="2054739"/>
            <a:ext cx="1981200" cy="707874"/>
            <a:chOff x="6781800" y="2038350"/>
            <a:chExt cx="1981200" cy="707874"/>
          </a:xfrm>
        </p:grpSpPr>
        <p:sp>
          <p:nvSpPr>
            <p:cNvPr id="19" name="TextBox 18"/>
            <p:cNvSpPr txBox="1"/>
            <p:nvPr/>
          </p:nvSpPr>
          <p:spPr>
            <a:xfrm>
              <a:off x="6781800" y="2038350"/>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r       đuổi</a:t>
              </a:r>
              <a:endParaRPr lang="en-US" sz="3200" i="1">
                <a:latin typeface="Arial-Rounded" pitchFamily="34" charset="0"/>
                <a:ea typeface="Arial-Rounded" pitchFamily="34" charset="0"/>
                <a:cs typeface="Arial-Rounded" pitchFamily="34" charset="0"/>
              </a:endParaRPr>
            </a:p>
          </p:txBody>
        </p:sp>
        <p:sp>
          <p:nvSpPr>
            <p:cNvPr id="20" name="TextBox 19"/>
            <p:cNvSpPr txBox="1"/>
            <p:nvPr/>
          </p:nvSpPr>
          <p:spPr>
            <a:xfrm>
              <a:off x="7144941" y="2038350"/>
              <a:ext cx="367505" cy="707874"/>
            </a:xfrm>
            <a:prstGeom prst="rect">
              <a:avLst/>
            </a:prstGeom>
            <a:noFill/>
          </p:spPr>
          <p:txBody>
            <a:bodyPr wrap="square" lIns="91428" tIns="45714" rIns="91428" bIns="45714" rtlCol="0">
              <a:spAutoFit/>
            </a:bodyPr>
            <a:lstStyle/>
            <a:p>
              <a:pPr algn="just"/>
              <a:r>
                <a:rPr lang="en-US" sz="4000" smtClean="0">
                  <a:latin typeface="Arial-Rounded" pitchFamily="34" charset="0"/>
                  <a:ea typeface="Arial-Rounded" pitchFamily="34" charset="0"/>
                  <a:cs typeface="Arial-Rounded" pitchFamily="34" charset="0"/>
                </a:rPr>
                <a:t>.</a:t>
              </a:r>
              <a:endParaRPr lang="en-US" sz="4000" i="1">
                <a:latin typeface="Arial-Rounded" pitchFamily="34" charset="0"/>
                <a:ea typeface="Arial-Rounded" pitchFamily="34" charset="0"/>
                <a:cs typeface="Arial-Rounded" pitchFamily="34" charset="0"/>
              </a:endParaRPr>
            </a:p>
          </p:txBody>
        </p:sp>
      </p:grpSp>
      <p:sp>
        <p:nvSpPr>
          <p:cNvPr id="35" name="TextBox 34"/>
          <p:cNvSpPr txBox="1"/>
          <p:nvPr/>
        </p:nvSpPr>
        <p:spPr>
          <a:xfrm>
            <a:off x="275137" y="2066209"/>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ươt</a:t>
            </a:r>
            <a:endParaRPr lang="en-US" sz="3200" i="1">
              <a:latin typeface="Arial-Rounded" pitchFamily="34" charset="0"/>
              <a:ea typeface="Arial-Rounded" pitchFamily="34" charset="0"/>
              <a:cs typeface="Arial-Rounded" pitchFamily="34" charset="0"/>
            </a:endParaRPr>
          </a:p>
        </p:txBody>
      </p:sp>
      <p:grpSp>
        <p:nvGrpSpPr>
          <p:cNvPr id="13" name="Group 12"/>
          <p:cNvGrpSpPr/>
          <p:nvPr/>
        </p:nvGrpSpPr>
        <p:grpSpPr>
          <a:xfrm>
            <a:off x="165100" y="1492646"/>
            <a:ext cx="1981200" cy="603639"/>
            <a:chOff x="4903789" y="2019473"/>
            <a:chExt cx="1981200" cy="603639"/>
          </a:xfrm>
        </p:grpSpPr>
        <p:sp>
          <p:nvSpPr>
            <p:cNvPr id="14" name="TextBox 13"/>
            <p:cNvSpPr txBox="1"/>
            <p:nvPr/>
          </p:nvSpPr>
          <p:spPr>
            <a:xfrm>
              <a:off x="4903789" y="2038349"/>
              <a:ext cx="19812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n       suối</a:t>
              </a:r>
              <a:endParaRPr lang="en-US" sz="3200" i="1">
                <a:latin typeface="Arial-Rounded" pitchFamily="34" charset="0"/>
                <a:ea typeface="Arial-Rounded" pitchFamily="34" charset="0"/>
                <a:cs typeface="Arial-Rounded" pitchFamily="34" charset="0"/>
              </a:endParaRPr>
            </a:p>
          </p:txBody>
        </p:sp>
        <p:sp>
          <p:nvSpPr>
            <p:cNvPr id="15" name="TextBox 14"/>
            <p:cNvSpPr txBox="1"/>
            <p:nvPr/>
          </p:nvSpPr>
          <p:spPr>
            <a:xfrm>
              <a:off x="5405940" y="2019473"/>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grpSp>
      <p:sp>
        <p:nvSpPr>
          <p:cNvPr id="17" name="TextBox 16"/>
          <p:cNvSpPr txBox="1"/>
          <p:nvPr/>
        </p:nvSpPr>
        <p:spPr>
          <a:xfrm>
            <a:off x="368300" y="1516538"/>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ươc</a:t>
            </a:r>
            <a:endParaRPr lang="en-US" sz="3200">
              <a:latin typeface="Arial-Rounded" pitchFamily="34" charset="0"/>
              <a:ea typeface="Arial-Rounded" pitchFamily="34" charset="0"/>
              <a:cs typeface="Arial-Rounded" pitchFamily="34" charset="0"/>
            </a:endParaRPr>
          </a:p>
        </p:txBody>
      </p:sp>
      <p:sp>
        <p:nvSpPr>
          <p:cNvPr id="5" name="TextBox 4"/>
          <p:cNvSpPr txBox="1"/>
          <p:nvPr/>
        </p:nvSpPr>
        <p:spPr>
          <a:xfrm>
            <a:off x="152400" y="982353"/>
            <a:ext cx="17526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đi </a:t>
            </a:r>
            <a:endParaRPr lang="en-US" sz="3200" i="1">
              <a:latin typeface="Arial-Rounded" pitchFamily="34" charset="0"/>
              <a:ea typeface="Arial-Rounded" pitchFamily="34" charset="0"/>
              <a:cs typeface="Arial-Rounded" pitchFamily="34" charset="0"/>
            </a:endParaRPr>
          </a:p>
        </p:txBody>
      </p:sp>
      <p:sp>
        <p:nvSpPr>
          <p:cNvPr id="7" name="TextBox 6"/>
          <p:cNvSpPr txBox="1"/>
          <p:nvPr/>
        </p:nvSpPr>
        <p:spPr>
          <a:xfrm>
            <a:off x="381000" y="993108"/>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ươc</a:t>
            </a:r>
            <a:endParaRPr lang="en-US" sz="3200" i="1">
              <a:latin typeface="Arial-Rounded" pitchFamily="34" charset="0"/>
              <a:ea typeface="Arial-Rounded" pitchFamily="34" charset="0"/>
              <a:cs typeface="Arial-Rounded" pitchFamily="34" charset="0"/>
            </a:endParaRPr>
          </a:p>
        </p:txBody>
      </p:sp>
      <p:sp>
        <p:nvSpPr>
          <p:cNvPr id="8" name="TextBox 7"/>
          <p:cNvSpPr txBox="1"/>
          <p:nvPr/>
        </p:nvSpPr>
        <p:spPr>
          <a:xfrm>
            <a:off x="671649" y="970354"/>
            <a:ext cx="367505"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t>
            </a:r>
            <a:endParaRPr lang="en-US" sz="2800" i="1">
              <a:latin typeface="Arial-Rounded" pitchFamily="34" charset="0"/>
              <a:ea typeface="Arial-Rounded" pitchFamily="34" charset="0"/>
              <a:cs typeface="Arial-Rounded" pitchFamily="34" charset="0"/>
            </a:endParaRPr>
          </a:p>
        </p:txBody>
      </p:sp>
      <p:sp>
        <p:nvSpPr>
          <p:cNvPr id="4" name="TextBox 3"/>
          <p:cNvSpPr txBox="1"/>
          <p:nvPr/>
        </p:nvSpPr>
        <p:spPr>
          <a:xfrm>
            <a:off x="0" y="520700"/>
            <a:ext cx="2819400" cy="523208"/>
          </a:xfrm>
          <a:prstGeom prst="rect">
            <a:avLst/>
          </a:prstGeom>
          <a:noFill/>
        </p:spPr>
        <p:txBody>
          <a:bodyPr wrap="square" lIns="91428" tIns="45714" rIns="91428" bIns="45714" rtlCol="0">
            <a:spAutoFit/>
          </a:bodyPr>
          <a:lstStyle/>
          <a:p>
            <a:pPr algn="just"/>
            <a:r>
              <a:rPr lang="en-US" sz="2800" smtClean="0">
                <a:latin typeface="Arial-Rounded" pitchFamily="34" charset="0"/>
                <a:ea typeface="Arial-Rounded" pitchFamily="34" charset="0"/>
                <a:cs typeface="Arial-Rounded" pitchFamily="34" charset="0"/>
              </a:rPr>
              <a:t>a. </a:t>
            </a:r>
            <a:r>
              <a:rPr lang="en-US" sz="2800" i="1" smtClean="0">
                <a:latin typeface="Arial-Rounded" pitchFamily="34" charset="0"/>
                <a:ea typeface="Arial-Rounded" pitchFamily="34" charset="0"/>
                <a:cs typeface="Arial-Rounded" pitchFamily="34" charset="0"/>
              </a:rPr>
              <a:t>ươc</a:t>
            </a:r>
            <a:r>
              <a:rPr lang="en-US" sz="2800" smtClean="0">
                <a:latin typeface="Arial-Rounded" pitchFamily="34" charset="0"/>
                <a:ea typeface="Arial-Rounded" pitchFamily="34" charset="0"/>
                <a:cs typeface="Arial-Rounded" pitchFamily="34" charset="0"/>
              </a:rPr>
              <a:t> hay </a:t>
            </a:r>
            <a:r>
              <a:rPr lang="en-US" sz="2800" i="1" smtClean="0">
                <a:latin typeface="Arial-Rounded" pitchFamily="34" charset="0"/>
                <a:ea typeface="Arial-Rounded" pitchFamily="34" charset="0"/>
                <a:cs typeface="Arial-Rounded" pitchFamily="34" charset="0"/>
              </a:rPr>
              <a:t>ươt?</a:t>
            </a:r>
            <a:endParaRPr lang="en-US" sz="2800" i="1">
              <a:latin typeface="Arial-Rounded" pitchFamily="34" charset="0"/>
              <a:ea typeface="Arial-Rounded" pitchFamily="34" charset="0"/>
              <a:cs typeface="Arial-Rounded" pitchFamily="34" charset="0"/>
            </a:endParaRPr>
          </a:p>
        </p:txBody>
      </p:sp>
      <p:sp>
        <p:nvSpPr>
          <p:cNvPr id="6" name="Rectangle 5"/>
          <p:cNvSpPr/>
          <p:nvPr/>
        </p:nvSpPr>
        <p:spPr>
          <a:xfrm>
            <a:off x="531949" y="120636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07786" y="2629337"/>
            <a:ext cx="1187227" cy="1033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137400" y="2923535"/>
            <a:ext cx="990600" cy="115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500302" y="1715508"/>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6086" y="2249041"/>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0" y="2661733"/>
            <a:ext cx="29718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b. </a:t>
            </a:r>
            <a:r>
              <a:rPr lang="en-US" sz="3200" i="1" smtClean="0">
                <a:latin typeface="Arial-Rounded" pitchFamily="34" charset="0"/>
                <a:ea typeface="Arial-Rounded" pitchFamily="34" charset="0"/>
                <a:cs typeface="Arial-Rounded" pitchFamily="34" charset="0"/>
              </a:rPr>
              <a:t>inh</a:t>
            </a:r>
            <a:r>
              <a:rPr lang="en-US" sz="3200" smtClean="0">
                <a:latin typeface="Arial-Rounded" pitchFamily="34" charset="0"/>
                <a:ea typeface="Arial-Rounded" pitchFamily="34" charset="0"/>
                <a:cs typeface="Arial-Rounded" pitchFamily="34" charset="0"/>
              </a:rPr>
              <a:t> hay </a:t>
            </a:r>
            <a:r>
              <a:rPr lang="en-US" sz="3200" i="1" smtClean="0">
                <a:latin typeface="Arial-Rounded" pitchFamily="34" charset="0"/>
                <a:ea typeface="Arial-Rounded" pitchFamily="34" charset="0"/>
                <a:cs typeface="Arial-Rounded" pitchFamily="34" charset="0"/>
              </a:rPr>
              <a:t>in?</a:t>
            </a:r>
            <a:endParaRPr lang="en-US" sz="3200" i="1">
              <a:latin typeface="Arial-Rounded" pitchFamily="34" charset="0"/>
              <a:ea typeface="Arial-Rounded" pitchFamily="34" charset="0"/>
              <a:cs typeface="Arial-Rounded" pitchFamily="34" charset="0"/>
            </a:endParaRPr>
          </a:p>
        </p:txBody>
      </p:sp>
      <p:sp>
        <p:nvSpPr>
          <p:cNvPr id="23" name="TextBox 22"/>
          <p:cNvSpPr txBox="1"/>
          <p:nvPr/>
        </p:nvSpPr>
        <p:spPr>
          <a:xfrm>
            <a:off x="144599" y="3245845"/>
            <a:ext cx="1550989"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t     tức</a:t>
            </a:r>
            <a:endParaRPr lang="en-US" sz="3200" i="1">
              <a:latin typeface="Arial-Rounded" pitchFamily="34" charset="0"/>
              <a:ea typeface="Arial-Rounded" pitchFamily="34" charset="0"/>
              <a:cs typeface="Arial-Rounded" pitchFamily="34" charset="0"/>
            </a:endParaRPr>
          </a:p>
        </p:txBody>
      </p:sp>
      <p:sp>
        <p:nvSpPr>
          <p:cNvPr id="28" name="Rectangle 27"/>
          <p:cNvSpPr/>
          <p:nvPr/>
        </p:nvSpPr>
        <p:spPr>
          <a:xfrm>
            <a:off x="398361" y="4519280"/>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1060089" y="3972617"/>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2"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5660" r="50000"/>
          <a:stretch/>
        </p:blipFill>
        <p:spPr bwMode="auto">
          <a:xfrm>
            <a:off x="5901399" y="2469055"/>
            <a:ext cx="1420727" cy="18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2101301"/>
            <a:ext cx="1398762" cy="203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2971800" y="2702428"/>
            <a:ext cx="2538606" cy="22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6433" y="3868879"/>
            <a:ext cx="701933" cy="1084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59989" y="3249401"/>
            <a:ext cx="876300" cy="584763"/>
          </a:xfrm>
          <a:prstGeom prst="rect">
            <a:avLst/>
          </a:prstGeom>
          <a:noFill/>
        </p:spPr>
        <p:txBody>
          <a:bodyPr wrap="square" lIns="91428" tIns="45714" rIns="91428" bIns="45714" rtlCol="0">
            <a:spAutoFit/>
          </a:bodyPr>
          <a:lstStyle/>
          <a:p>
            <a:pPr algn="just"/>
            <a:r>
              <a:rPr lang="en-US" sz="3200" smtClean="0">
                <a:latin typeface="Arial-Rounded" pitchFamily="34" charset="0"/>
                <a:ea typeface="Arial-Rounded" pitchFamily="34" charset="0"/>
                <a:cs typeface="Arial-Rounded" pitchFamily="34" charset="0"/>
              </a:rPr>
              <a:t>in</a:t>
            </a:r>
            <a:endParaRPr lang="en-US" sz="3200">
              <a:latin typeface="Arial-Rounded" pitchFamily="34" charset="0"/>
              <a:ea typeface="Arial-Rounded" pitchFamily="34" charset="0"/>
              <a:cs typeface="Arial-Rounded" pitchFamily="34" charset="0"/>
            </a:endParaRPr>
          </a:p>
        </p:txBody>
      </p:sp>
      <p:sp>
        <p:nvSpPr>
          <p:cNvPr id="30" name="Rectangle 29"/>
          <p:cNvSpPr/>
          <p:nvPr/>
        </p:nvSpPr>
        <p:spPr>
          <a:xfrm>
            <a:off x="381000" y="3388275"/>
            <a:ext cx="299901" cy="299901"/>
          </a:xfrm>
          <a:prstGeom prst="rect">
            <a:avLst/>
          </a:prstGeom>
          <a:solidFill>
            <a:srgbClr val="F9C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7" descr="Animated Sprites:"/>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859459" y="2033708"/>
            <a:ext cx="773241" cy="77324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2819400" y="2696075"/>
            <a:ext cx="1170186" cy="658230"/>
          </a:xfrm>
          <a:prstGeom prst="rect">
            <a:avLst/>
          </a:prstGeom>
        </p:spPr>
      </p:pic>
      <p:pic>
        <p:nvPicPr>
          <p:cNvPr id="43" name="Picture 16"/>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1659" b="97749" l="9422" r="97990"/>
                    </a14:imgEffect>
                  </a14:imgLayer>
                </a14:imgProps>
              </a:ext>
              <a:ext uri="{28A0092B-C50C-407E-A947-70E740481C1C}">
                <a14:useLocalDpi xmlns:a14="http://schemas.microsoft.com/office/drawing/2010/main" val="0"/>
              </a:ext>
            </a:extLst>
          </a:blip>
          <a:srcRect/>
          <a:stretch>
            <a:fillRect/>
          </a:stretch>
        </p:blipFill>
        <p:spPr bwMode="auto">
          <a:xfrm flipH="1">
            <a:off x="3662056" y="2512755"/>
            <a:ext cx="579047" cy="613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420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4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500"/>
                                        <p:tgtEl>
                                          <p:spTgt spid="40"/>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500"/>
                                        <p:tgtEl>
                                          <p:spTgt spid="42"/>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4098"/>
                                        </p:tgtEl>
                                        <p:attrNameLst>
                                          <p:attrName>style.visibility</p:attrName>
                                        </p:attrNameLst>
                                      </p:cBhvr>
                                      <p:to>
                                        <p:strVal val="visible"/>
                                      </p:to>
                                    </p:set>
                                    <p:animEffect transition="in" filter="fade">
                                      <p:cBhvr>
                                        <p:cTn id="33" dur="1000"/>
                                        <p:tgtEl>
                                          <p:spTgt spid="4098"/>
                                        </p:tgtEl>
                                      </p:cBhvr>
                                    </p:animEffect>
                                  </p:childTnLst>
                                </p:cTn>
                              </p:par>
                            </p:childTnLst>
                          </p:cTn>
                        </p:par>
                      </p:childTnLst>
                    </p:cTn>
                  </p:par>
                </p:childTnLst>
              </p:cTn>
              <p:nextCondLst>
                <p:cond evt="onClick" delay="0">
                  <p:tgtEl>
                    <p:spTgt spid="6"/>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grpId="0" nodeType="clickEffect">
                                  <p:stCondLst>
                                    <p:cond delay="0"/>
                                  </p:stCondLst>
                                  <p:childTnLst>
                                    <p:animEffect transition="out" filter="fade">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1000"/>
                            </p:stCondLst>
                            <p:childTnLst>
                              <p:par>
                                <p:cTn id="45" presetID="10" presetClass="entr" presetSubtype="0" fill="hold" nodeType="afterEffect">
                                  <p:stCondLst>
                                    <p:cond delay="0"/>
                                  </p:stCondLst>
                                  <p:childTnLst>
                                    <p:set>
                                      <p:cBhvr>
                                        <p:cTn id="46" dur="1" fill="hold">
                                          <p:stCondLst>
                                            <p:cond delay="0"/>
                                          </p:stCondLst>
                                        </p:cTn>
                                        <p:tgtEl>
                                          <p:spTgt spid="4099"/>
                                        </p:tgtEl>
                                        <p:attrNameLst>
                                          <p:attrName>style.visibility</p:attrName>
                                        </p:attrNameLst>
                                      </p:cBhvr>
                                      <p:to>
                                        <p:strVal val="visible"/>
                                      </p:to>
                                    </p:set>
                                    <p:animEffect transition="in" filter="fade">
                                      <p:cBhvr>
                                        <p:cTn id="47" dur="1000"/>
                                        <p:tgtEl>
                                          <p:spTgt spid="4099"/>
                                        </p:tgtEl>
                                      </p:cBhvr>
                                    </p:animEffect>
                                  </p:childTnLst>
                                </p:cTn>
                              </p:par>
                            </p:childTnLst>
                          </p:cTn>
                        </p:par>
                      </p:childTnLst>
                    </p:cTn>
                  </p:par>
                </p:childTnLst>
              </p:cTn>
              <p:nextCondLst>
                <p:cond evt="onClick" delay="0">
                  <p:tgtEl>
                    <p:spTgt spid="16"/>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grpId="0" nodeType="clickEffect">
                                  <p:stCondLst>
                                    <p:cond delay="0"/>
                                  </p:stCondLst>
                                  <p:childTnLst>
                                    <p:animEffect transition="out" filter="fade">
                                      <p:cBhvr>
                                        <p:cTn id="52" dur="500"/>
                                        <p:tgtEl>
                                          <p:spTgt spid="21"/>
                                        </p:tgtEl>
                                      </p:cBhvr>
                                    </p:animEffect>
                                    <p:set>
                                      <p:cBhvr>
                                        <p:cTn id="53" dur="1" fill="hold">
                                          <p:stCondLst>
                                            <p:cond delay="499"/>
                                          </p:stCondLst>
                                        </p:cTn>
                                        <p:tgtEl>
                                          <p:spTgt spid="21"/>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par>
                          <p:cTn id="58" fill="hold">
                            <p:stCondLst>
                              <p:cond delay="1000"/>
                            </p:stCondLst>
                            <p:childTnLst>
                              <p:par>
                                <p:cTn id="59" presetID="10" presetClass="entr" presetSubtype="0" fill="hold" nodeType="afterEffect">
                                  <p:stCondLst>
                                    <p:cond delay="0"/>
                                  </p:stCondLst>
                                  <p:childTnLst>
                                    <p:set>
                                      <p:cBhvr>
                                        <p:cTn id="60" dur="1" fill="hold">
                                          <p:stCondLst>
                                            <p:cond delay="0"/>
                                          </p:stCondLst>
                                        </p:cTn>
                                        <p:tgtEl>
                                          <p:spTgt spid="4102"/>
                                        </p:tgtEl>
                                        <p:attrNameLst>
                                          <p:attrName>style.visibility</p:attrName>
                                        </p:attrNameLst>
                                      </p:cBhvr>
                                      <p:to>
                                        <p:strVal val="visible"/>
                                      </p:to>
                                    </p:set>
                                    <p:animEffect transition="in" filter="fade">
                                      <p:cBhvr>
                                        <p:cTn id="61" dur="1750"/>
                                        <p:tgtEl>
                                          <p:spTgt spid="4102"/>
                                        </p:tgtEl>
                                      </p:cBhvr>
                                    </p:animEffec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30"/>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30"/>
                                        </p:tgtEl>
                                      </p:cBhvr>
                                    </p:animEffect>
                                    <p:set>
                                      <p:cBhvr>
                                        <p:cTn id="67" dur="1" fill="hold">
                                          <p:stCondLst>
                                            <p:cond delay="499"/>
                                          </p:stCondLst>
                                        </p:cTn>
                                        <p:tgtEl>
                                          <p:spTgt spid="30"/>
                                        </p:tgtEl>
                                        <p:attrNameLst>
                                          <p:attrName>style.visibility</p:attrName>
                                        </p:attrNameLst>
                                      </p:cBhvr>
                                      <p:to>
                                        <p:strVal val="hidden"/>
                                      </p:to>
                                    </p:set>
                                  </p:childTnLst>
                                </p:cTn>
                              </p:par>
                            </p:childTnLst>
                          </p:cTn>
                        </p:par>
                        <p:par>
                          <p:cTn id="68" fill="hold">
                            <p:stCondLst>
                              <p:cond delay="500"/>
                            </p:stCondLst>
                            <p:childTnLst>
                              <p:par>
                                <p:cTn id="69" presetID="10" presetClass="entr" presetSubtype="0"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500"/>
                                        <p:tgtEl>
                                          <p:spTgt spid="36"/>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750"/>
                                        <p:tgtEl>
                                          <p:spTgt spid="1026"/>
                                        </p:tgtEl>
                                      </p:cBhvr>
                                    </p:animEffect>
                                  </p:childTnLst>
                                </p:cTn>
                              </p:par>
                            </p:childTnLst>
                          </p:cTn>
                        </p:par>
                      </p:childTnLst>
                    </p:cTn>
                  </p:par>
                </p:childTnLst>
              </p:cTn>
              <p:nextCondLst>
                <p:cond evt="onClick" delay="0">
                  <p:tgtEl>
                    <p:spTgt spid="30"/>
                  </p:tgtEl>
                </p:cond>
              </p:nextCondLst>
            </p:seq>
            <p:seq concurrent="1" nextAc="seek">
              <p:cTn id="76" restart="whenNotActive" fill="hold" evtFilter="cancelBubble" nodeType="interactiveSeq">
                <p:stCondLst>
                  <p:cond evt="onClick" delay="0">
                    <p:tgtEl>
                      <p:spTgt spid="29"/>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grpId="0" nodeType="clickEffect">
                                  <p:stCondLst>
                                    <p:cond delay="0"/>
                                  </p:stCondLst>
                                  <p:childTnLst>
                                    <p:animEffect transition="out" filter="fade">
                                      <p:cBhvr>
                                        <p:cTn id="80" dur="500"/>
                                        <p:tgtEl>
                                          <p:spTgt spid="29"/>
                                        </p:tgtEl>
                                      </p:cBhvr>
                                    </p:animEffect>
                                    <p:set>
                                      <p:cBhvr>
                                        <p:cTn id="81" dur="1" fill="hold">
                                          <p:stCondLst>
                                            <p:cond delay="499"/>
                                          </p:stCondLst>
                                        </p:cTn>
                                        <p:tgtEl>
                                          <p:spTgt spid="29"/>
                                        </p:tgtEl>
                                        <p:attrNameLst>
                                          <p:attrName>style.visibility</p:attrName>
                                        </p:attrNameLst>
                                      </p:cBhvr>
                                      <p:to>
                                        <p:strVal val="hidden"/>
                                      </p:to>
                                    </p:se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par>
                          <p:cTn id="86" fill="hold">
                            <p:stCondLst>
                              <p:cond delay="1000"/>
                            </p:stCondLst>
                            <p:childTnLst>
                              <p:par>
                                <p:cTn id="87" presetID="10" presetClass="entr" presetSubtype="0" fill="hold" nodeType="afterEffect">
                                  <p:stCondLst>
                                    <p:cond delay="0"/>
                                  </p:stCondLst>
                                  <p:childTnLst>
                                    <p:set>
                                      <p:cBhvr>
                                        <p:cTn id="88" dur="1" fill="hold">
                                          <p:stCondLst>
                                            <p:cond delay="0"/>
                                          </p:stCondLst>
                                        </p:cTn>
                                        <p:tgtEl>
                                          <p:spTgt spid="1027"/>
                                        </p:tgtEl>
                                        <p:attrNameLst>
                                          <p:attrName>style.visibility</p:attrName>
                                        </p:attrNameLst>
                                      </p:cBhvr>
                                      <p:to>
                                        <p:strVal val="visible"/>
                                      </p:to>
                                    </p:set>
                                    <p:animEffect transition="in" filter="fade">
                                      <p:cBhvr>
                                        <p:cTn id="89" dur="1500"/>
                                        <p:tgtEl>
                                          <p:spTgt spid="1027"/>
                                        </p:tgtEl>
                                      </p:cBhvr>
                                    </p:animEffect>
                                  </p:childTnLst>
                                </p:cTn>
                              </p:par>
                            </p:childTnLst>
                          </p:cTn>
                        </p:par>
                      </p:childTnLst>
                    </p:cTn>
                  </p:par>
                </p:childTnLst>
              </p:cTn>
              <p:nextCondLst>
                <p:cond evt="onClick" delay="0">
                  <p:tgtEl>
                    <p:spTgt spid="29"/>
                  </p:tgtEl>
                </p:cond>
              </p:nextCondLst>
            </p:seq>
            <p:seq concurrent="1" nextAc="seek">
              <p:cTn id="90" restart="whenNotActive" fill="hold" evtFilter="cancelBubble" nodeType="interactiveSeq">
                <p:stCondLst>
                  <p:cond evt="onClick" delay="0">
                    <p:tgtEl>
                      <p:spTgt spid="28"/>
                    </p:tgtEl>
                  </p:cond>
                </p:stCondLst>
                <p:endSync evt="end" delay="0">
                  <p:rtn val="all"/>
                </p:endSync>
                <p:childTnLst>
                  <p:par>
                    <p:cTn id="91" fill="hold">
                      <p:stCondLst>
                        <p:cond delay="0"/>
                      </p:stCondLst>
                      <p:childTnLst>
                        <p:par>
                          <p:cTn id="92" fill="hold">
                            <p:stCondLst>
                              <p:cond delay="0"/>
                            </p:stCondLst>
                            <p:childTnLst>
                              <p:par>
                                <p:cTn id="93" presetID="10" presetClass="exit" presetSubtype="0" fill="hold" grpId="0" nodeType="clickEffect">
                                  <p:stCondLst>
                                    <p:cond delay="0"/>
                                  </p:stCondLst>
                                  <p:childTnLst>
                                    <p:animEffect transition="out" filter="fade">
                                      <p:cBhvr>
                                        <p:cTn id="94" dur="500"/>
                                        <p:tgtEl>
                                          <p:spTgt spid="28"/>
                                        </p:tgtEl>
                                      </p:cBhvr>
                                    </p:animEffect>
                                    <p:set>
                                      <p:cBhvr>
                                        <p:cTn id="95" dur="1" fill="hold">
                                          <p:stCondLst>
                                            <p:cond delay="499"/>
                                          </p:stCondLst>
                                        </p:cTn>
                                        <p:tgtEl>
                                          <p:spTgt spid="28"/>
                                        </p:tgtEl>
                                        <p:attrNameLst>
                                          <p:attrName>style.visibility</p:attrName>
                                        </p:attrNameLst>
                                      </p:cBhvr>
                                      <p:to>
                                        <p:strVal val="hidden"/>
                                      </p:to>
                                    </p:se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childTnLst>
                          </p:cTn>
                        </p:par>
                        <p:par>
                          <p:cTn id="100" fill="hold">
                            <p:stCondLst>
                              <p:cond delay="1000"/>
                            </p:stCondLst>
                            <p:childTnLst>
                              <p:par>
                                <p:cTn id="101" presetID="10" presetClass="entr" presetSubtype="0" fill="hold" nodeType="afterEffect">
                                  <p:stCondLst>
                                    <p:cond delay="0"/>
                                  </p:stCondLst>
                                  <p:childTnLst>
                                    <p:set>
                                      <p:cBhvr>
                                        <p:cTn id="102" dur="1" fill="hold">
                                          <p:stCondLst>
                                            <p:cond delay="0"/>
                                          </p:stCondLst>
                                        </p:cTn>
                                        <p:tgtEl>
                                          <p:spTgt spid="1028"/>
                                        </p:tgtEl>
                                        <p:attrNameLst>
                                          <p:attrName>style.visibility</p:attrName>
                                        </p:attrNameLst>
                                      </p:cBhvr>
                                      <p:to>
                                        <p:strVal val="visible"/>
                                      </p:to>
                                    </p:set>
                                    <p:animEffect transition="in" filter="fade">
                                      <p:cBhvr>
                                        <p:cTn id="103" dur="1750"/>
                                        <p:tgtEl>
                                          <p:spTgt spid="1028"/>
                                        </p:tgtEl>
                                      </p:cBhvr>
                                    </p:animEffect>
                                  </p:childTnLst>
                                </p:cTn>
                              </p:par>
                            </p:childTnLst>
                          </p:cTn>
                        </p:par>
                      </p:childTnLst>
                    </p:cTn>
                  </p:par>
                </p:childTnLst>
              </p:cTn>
              <p:nextCondLst>
                <p:cond evt="onClick" delay="0">
                  <p:tgtEl>
                    <p:spTgt spid="28"/>
                  </p:tgtEl>
                </p:cond>
              </p:nextCondLst>
            </p:seq>
          </p:childTnLst>
        </p:cTn>
      </p:par>
    </p:tnLst>
    <p:bldLst>
      <p:bldP spid="38" grpId="0"/>
      <p:bldP spid="37" grpId="0"/>
      <p:bldP spid="35" grpId="0"/>
      <p:bldP spid="17" grpId="0"/>
      <p:bldP spid="7" grpId="0"/>
      <p:bldP spid="6" grpId="0" animBg="1"/>
      <p:bldP spid="16" grpId="0" animBg="1"/>
      <p:bldP spid="21" grpId="0" animBg="1"/>
      <p:bldP spid="28" grpId="0" animBg="1"/>
      <p:bldP spid="29" grpId="0" animBg="1"/>
      <p:bldP spid="36"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676" t="26890" r="52534" b="23809"/>
          <a:stretch/>
        </p:blipFill>
        <p:spPr bwMode="auto">
          <a:xfrm>
            <a:off x="0" y="1042971"/>
            <a:ext cx="2816071" cy="3944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558" t="27182" r="23363" b="23809"/>
          <a:stretch/>
        </p:blipFill>
        <p:spPr bwMode="auto">
          <a:xfrm>
            <a:off x="6326415" y="1161597"/>
            <a:ext cx="2803071" cy="3846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117764" y="271378"/>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chemeClr val="bg1"/>
                </a:solidFill>
                <a:latin typeface="Arial Rounded MT Bold" pitchFamily="34" charset="0"/>
                <a:cs typeface="Times New Roman" pitchFamily="18" charset="0"/>
              </a:rPr>
              <a:t>9</a:t>
            </a:r>
            <a:endParaRPr lang="en-US" sz="2800" b="1">
              <a:solidFill>
                <a:schemeClr val="bg1"/>
              </a:solidFill>
              <a:latin typeface="Arial Rounded MT Bold" pitchFamily="34" charset="0"/>
              <a:cs typeface="Times New Roman" pitchFamily="18" charset="0"/>
            </a:endParaRPr>
          </a:p>
        </p:txBody>
      </p:sp>
      <p:sp>
        <p:nvSpPr>
          <p:cNvPr id="3" name="TextBox 2"/>
          <p:cNvSpPr txBox="1"/>
          <p:nvPr/>
        </p:nvSpPr>
        <p:spPr>
          <a:xfrm>
            <a:off x="744682" y="358576"/>
            <a:ext cx="7391400" cy="523208"/>
          </a:xfrm>
          <a:prstGeom prst="rect">
            <a:avLst/>
          </a:prstGeom>
          <a:noFill/>
        </p:spPr>
        <p:txBody>
          <a:bodyPr wrap="square" lIns="91428" tIns="45714" rIns="91428" bIns="45714" rtlCol="0">
            <a:spAutoFit/>
          </a:bodyPr>
          <a:lstStyle/>
          <a:p>
            <a:pPr algn="just"/>
            <a:r>
              <a:rPr lang="en-US" sz="2800" b="1" smtClean="0">
                <a:latin typeface="Arial-Rounded" pitchFamily="34" charset="0"/>
                <a:ea typeface="Arial-Rounded" pitchFamily="34" charset="0"/>
                <a:cs typeface="Arial-Rounded" pitchFamily="34" charset="0"/>
              </a:rPr>
              <a:t>Quan sát tranh và dùng từ ngữ để nói theo tranh</a:t>
            </a:r>
            <a:endParaRPr lang="en-US" sz="2800" b="1">
              <a:latin typeface="Arial-Rounded" pitchFamily="34" charset="0"/>
              <a:ea typeface="Arial-Rounded" pitchFamily="34" charset="0"/>
              <a:cs typeface="Arial-Rounded" pitchFamily="34" charset="0"/>
            </a:endParaRPr>
          </a:p>
        </p:txBody>
      </p:sp>
      <p:sp>
        <p:nvSpPr>
          <p:cNvPr id="6" name="Oval 5"/>
          <p:cNvSpPr/>
          <p:nvPr/>
        </p:nvSpPr>
        <p:spPr>
          <a:xfrm rot="204183">
            <a:off x="3617367" y="1165169"/>
            <a:ext cx="1939873"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học</a:t>
            </a:r>
            <a:endParaRPr lang="en-US" sz="2400" b="1">
              <a:solidFill>
                <a:schemeClr val="bg1"/>
              </a:solidFill>
              <a:latin typeface="Arial-Rounded" pitchFamily="34" charset="0"/>
              <a:ea typeface="Arial-Rounded" pitchFamily="34" charset="0"/>
              <a:cs typeface="Arial-Rounded" pitchFamily="34" charset="0"/>
            </a:endParaRPr>
          </a:p>
        </p:txBody>
      </p:sp>
      <p:sp>
        <p:nvSpPr>
          <p:cNvPr id="12" name="Oval 11"/>
          <p:cNvSpPr/>
          <p:nvPr/>
        </p:nvSpPr>
        <p:spPr>
          <a:xfrm rot="21311009">
            <a:off x="3526626" y="2077139"/>
            <a:ext cx="2010481"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ăn</a:t>
            </a:r>
            <a:endParaRPr lang="en-US" sz="2400" b="1">
              <a:solidFill>
                <a:schemeClr val="bg1"/>
              </a:solidFill>
              <a:latin typeface="Arial-Rounded" pitchFamily="34" charset="0"/>
              <a:ea typeface="Arial-Rounded" pitchFamily="34" charset="0"/>
              <a:cs typeface="Arial-Rounded" pitchFamily="34" charset="0"/>
            </a:endParaRPr>
          </a:p>
        </p:txBody>
      </p:sp>
      <p:sp>
        <p:nvSpPr>
          <p:cNvPr id="13" name="Oval 12"/>
          <p:cNvSpPr/>
          <p:nvPr/>
        </p:nvSpPr>
        <p:spPr>
          <a:xfrm rot="21420666">
            <a:off x="3502159" y="2940952"/>
            <a:ext cx="2073414"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chơi</a:t>
            </a:r>
            <a:endParaRPr lang="en-US" sz="2400" b="1">
              <a:solidFill>
                <a:schemeClr val="bg1"/>
              </a:solidFill>
              <a:latin typeface="Arial-Rounded" pitchFamily="34" charset="0"/>
              <a:ea typeface="Arial-Rounded" pitchFamily="34" charset="0"/>
              <a:cs typeface="Arial-Rounded" pitchFamily="34" charset="0"/>
            </a:endParaRPr>
          </a:p>
        </p:txBody>
      </p:sp>
      <p:sp>
        <p:nvSpPr>
          <p:cNvPr id="14" name="Oval 13"/>
          <p:cNvSpPr/>
          <p:nvPr/>
        </p:nvSpPr>
        <p:spPr>
          <a:xfrm rot="214482">
            <a:off x="3617466" y="3861556"/>
            <a:ext cx="1828800" cy="6096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latin typeface="Arial-Rounded" pitchFamily="34" charset="0"/>
                <a:ea typeface="Arial-Rounded" pitchFamily="34" charset="0"/>
                <a:cs typeface="Arial-Rounded" pitchFamily="34" charset="0"/>
              </a:rPr>
              <a:t>cùng vẽ</a:t>
            </a:r>
            <a:endParaRPr lang="en-US" sz="2400" b="1">
              <a:solidFill>
                <a:schemeClr val="bg1"/>
              </a:solidFill>
              <a:latin typeface="Arial-Rounded" pitchFamily="34" charset="0"/>
              <a:ea typeface="Arial-Rounded" pitchFamily="34" charset="0"/>
              <a:cs typeface="Arial-Rounded" pitchFamily="34" charset="0"/>
            </a:endParaRPr>
          </a:p>
        </p:txBody>
      </p:sp>
      <p:sp>
        <p:nvSpPr>
          <p:cNvPr id="7" name="Oval 6"/>
          <p:cNvSpPr/>
          <p:nvPr/>
        </p:nvSpPr>
        <p:spPr>
          <a:xfrm>
            <a:off x="654628" y="971550"/>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1</a:t>
            </a:r>
            <a:endParaRPr lang="en-US" b="1">
              <a:latin typeface="Arial-Rounded" pitchFamily="34" charset="0"/>
              <a:ea typeface="Arial-Rounded" pitchFamily="34" charset="0"/>
              <a:cs typeface="Arial-Rounded" pitchFamily="34" charset="0"/>
            </a:endParaRPr>
          </a:p>
        </p:txBody>
      </p:sp>
      <p:sp>
        <p:nvSpPr>
          <p:cNvPr id="16" name="Oval 15"/>
          <p:cNvSpPr/>
          <p:nvPr/>
        </p:nvSpPr>
        <p:spPr>
          <a:xfrm>
            <a:off x="8136082" y="1009473"/>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2</a:t>
            </a:r>
            <a:endParaRPr lang="en-US" b="1">
              <a:latin typeface="Arial-Rounded" pitchFamily="34" charset="0"/>
              <a:ea typeface="Arial-Rounded" pitchFamily="34" charset="0"/>
              <a:cs typeface="Arial-Rounded" pitchFamily="34" charset="0"/>
            </a:endParaRPr>
          </a:p>
        </p:txBody>
      </p:sp>
      <p:sp>
        <p:nvSpPr>
          <p:cNvPr id="17" name="Oval 16"/>
          <p:cNvSpPr/>
          <p:nvPr/>
        </p:nvSpPr>
        <p:spPr>
          <a:xfrm>
            <a:off x="644633" y="3015107"/>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3</a:t>
            </a:r>
            <a:endParaRPr lang="en-US" b="1">
              <a:latin typeface="Arial-Rounded" pitchFamily="34" charset="0"/>
              <a:ea typeface="Arial-Rounded" pitchFamily="34" charset="0"/>
              <a:cs typeface="Arial-Rounded" pitchFamily="34" charset="0"/>
            </a:endParaRPr>
          </a:p>
        </p:txBody>
      </p:sp>
      <p:sp>
        <p:nvSpPr>
          <p:cNvPr id="18" name="Oval 17"/>
          <p:cNvSpPr/>
          <p:nvPr/>
        </p:nvSpPr>
        <p:spPr>
          <a:xfrm>
            <a:off x="8267700" y="3090642"/>
            <a:ext cx="457200" cy="457200"/>
          </a:xfrm>
          <a:prstGeom prst="ellipse">
            <a:avLst/>
          </a:prstGeom>
          <a:solidFill>
            <a:srgbClr val="00DA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smtClean="0">
                <a:latin typeface="Arial-Rounded" pitchFamily="34" charset="0"/>
                <a:ea typeface="Arial-Rounded" pitchFamily="34" charset="0"/>
                <a:cs typeface="Arial-Rounded" pitchFamily="34" charset="0"/>
              </a:rPr>
              <a:t>4</a:t>
            </a:r>
            <a:endParaRPr lang="en-US" b="1">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75623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77778E-7 3.45679E-6 L 0.33767 0.10493 " pathEditMode="relative" rAng="0" ptsTypes="AA">
                                      <p:cBhvr>
                                        <p:cTn id="6" dur="2000" fill="hold"/>
                                        <p:tgtEl>
                                          <p:spTgt spid="14"/>
                                        </p:tgtEl>
                                        <p:attrNameLst>
                                          <p:attrName>ppt_x</p:attrName>
                                          <p:attrName>ppt_y</p:attrName>
                                        </p:attrNameLst>
                                      </p:cBhvr>
                                      <p:rCtr x="16875" y="5247"/>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3.88889E-6 -2.46914E-6 L -0.36007 0.24383 " pathEditMode="relative" rAng="0" ptsTypes="AA">
                                      <p:cBhvr>
                                        <p:cTn id="11" dur="2000" fill="hold"/>
                                        <p:tgtEl>
                                          <p:spTgt spid="6"/>
                                        </p:tgtEl>
                                        <p:attrNameLst>
                                          <p:attrName>ppt_x</p:attrName>
                                          <p:attrName>ppt_y</p:attrName>
                                        </p:attrNameLst>
                                      </p:cBhvr>
                                      <p:rCtr x="-18003" y="12191"/>
                                    </p:animMotion>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3.88889E-6 -2.96296E-6 L 0.33784 0.06667 " pathEditMode="relative" rAng="0" ptsTypes="AA">
                                      <p:cBhvr>
                                        <p:cTn id="16" dur="2000" fill="hold"/>
                                        <p:tgtEl>
                                          <p:spTgt spid="12"/>
                                        </p:tgtEl>
                                        <p:attrNameLst>
                                          <p:attrName>ppt_x</p:attrName>
                                          <p:attrName>ppt_y</p:attrName>
                                        </p:attrNameLst>
                                      </p:cBhvr>
                                      <p:rCtr x="16892" y="3333"/>
                                    </p:animMotion>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4.16667E-6 -2.83951E-6 L -0.33802 0.28364 " pathEditMode="relative" rAng="0" ptsTypes="AA">
                                      <p:cBhvr>
                                        <p:cTn id="21" dur="2000" fill="hold"/>
                                        <p:tgtEl>
                                          <p:spTgt spid="13"/>
                                        </p:tgtEl>
                                        <p:attrNameLst>
                                          <p:attrName>ppt_x</p:attrName>
                                          <p:attrName>ppt_y</p:attrName>
                                        </p:attrNameLst>
                                      </p:cBhvr>
                                      <p:rCtr x="-16910" y="14167"/>
                                    </p:animMotion>
                                  </p:childTnLst>
                                </p:cTn>
                              </p:par>
                            </p:childTnLst>
                          </p:cTn>
                        </p:par>
                      </p:childTnLst>
                    </p:cTn>
                  </p:par>
                </p:childTnLst>
              </p:cTn>
              <p:nextCondLst>
                <p:cond evt="onClick" delay="0">
                  <p:tgtEl>
                    <p:spTgt spid="13"/>
                  </p:tgtEl>
                </p:cond>
              </p:nextCondLst>
            </p:seq>
          </p:childTnLst>
        </p:cTn>
      </p:par>
    </p:tnLst>
    <p:bldLst>
      <p:bldP spid="6"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455</Words>
  <PresentationFormat>On-screen Show (16:9)</PresentationFormat>
  <Paragraphs>84</Paragraphs>
  <Slides>12</Slides>
  <Notes>6</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Ôn và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Chào quý thầy cô! Cảm ơn thầy cô đã tin tưởng và sử dụng sản phẩm của mình. Nếu thấy cô cần trọn bộ giáo án, mời thầy cô liên hệ sđt: 0916.604.268 Và tham gia nhóm để cập nhật tài liệu ngay. Link nhóm: https://www.facebook.com/groups/443096903751589 Facebook chính chủ: https://www.facebook.com/nhilinh.phan/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2020-12-08T15:48:47Z</dcterms:created>
  <dcterms:modified xsi:type="dcterms:W3CDTF">2021-01-15T22:40:42Z</dcterms:modified>
</cp:coreProperties>
</file>