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audio2.wav" ContentType="audio/wav"/>
  <Override PartName="/ppt/media/audio3.wav" ContentType="audio/wav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75" r:id="rId2"/>
    <p:sldId id="257" r:id="rId3"/>
    <p:sldId id="259" r:id="rId4"/>
    <p:sldId id="467" r:id="rId5"/>
    <p:sldId id="476" r:id="rId6"/>
    <p:sldId id="480" r:id="rId7"/>
    <p:sldId id="471" r:id="rId8"/>
    <p:sldId id="479" r:id="rId9"/>
    <p:sldId id="481" r:id="rId10"/>
    <p:sldId id="482" r:id="rId11"/>
    <p:sldId id="472" r:id="rId12"/>
    <p:sldId id="484" r:id="rId13"/>
    <p:sldId id="28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66FF"/>
    <a:srgbClr val="9900CC"/>
    <a:srgbClr val="FF66FF"/>
    <a:srgbClr val="CC00CC"/>
    <a:srgbClr val="00FFFF"/>
    <a:srgbClr val="CC6600"/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4B166-B042-44D6-9908-6B2B7863F4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B052F-4380-48AF-A81A-013DE31C32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DA4AB-5A3A-4EEB-AED2-1C538A426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C9CFC-CFAA-4627-BF36-183856DBF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DBBBC-C4FC-4B92-A748-F10FD4CD9C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642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863AA1-3F4A-4309-9CBF-F02A661AF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F55BE4-26CF-45EB-B57D-EEF85D8395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28D25-22DD-4DAC-B6C4-9E01ABDBA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F0606F-3A78-4C83-830C-087E5AC9A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B51E-6045-4ADA-8540-D722DF748B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8732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C282BC-A160-4EB7-B3F5-B3994EE279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D01454-F81D-4469-9B18-4527961E81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BB9C2B-8D89-4423-94C1-0B1D45973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5C43BB-BF72-44A7-B789-E6B634E15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FC14CD-E693-4F61-919F-8A7F394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46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C3FA8-9B65-457E-895E-F18138145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9F37E-3D7B-4B88-B8A8-0DC489B4A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BFBC8-B4F5-454F-889C-BAACB75BA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FA3549-C440-45B4-AE63-E40288685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96195-2E57-44F3-858B-41987BF8D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2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84BAED-91F3-40EA-AD26-621654EC4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5C2995-27EF-40DA-8610-B9FE2551A6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A81E3-4D9F-4AC1-87E5-2AC83196A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8C64B9-151C-446D-AC3A-1B15569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05D994-D135-448C-A856-AEE4ACD71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779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367A7D-EC1D-47ED-9BFE-2163E7DDB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732A8-728D-4607-A113-EC9842D378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71615-3A8F-45B6-8C90-B91005718C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2F894-1D68-4CF6-971B-F97AE328D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678977-CD24-4CB6-A13F-1D24F7ABC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6D6EB9-B846-4BD5-B822-2969CF30B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35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690375-E951-40A6-ADB5-FF73B48A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CEBA12-C7DD-46B6-9C27-E81E64A796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8AAF4C-2BAC-404F-A859-B7738DD9DD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0BFA2-D059-4080-B881-5BAC6F8563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28691D-6A93-4A7B-9E36-14B8E5BD55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663C96-045D-4067-A377-1DA49F6D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384C23-5796-48CF-9C60-A02F0C4E1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494489-F660-4AD0-8848-EDDE49E43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84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4B26EA-D7FA-44AB-AF8C-7306C7330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FA2011-2BDD-4E1E-B91B-ED25D17F8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A43E6A-F122-419F-9816-595C419BB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49614-E730-4685-B46D-CF7F06E22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544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3B99EE-74D0-4AA6-A641-76F133D9F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D14B81-7CB5-415E-9429-90672EE44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9A067E-EDE4-4C58-9171-E4EE3DBDD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E1E83-FA5A-461F-ACFB-DDBDB3CEB8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B66C21-9565-4EDA-97B7-91B49B387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FA71AF-2EB9-4065-8923-C36489FEC0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F6C0E3-7A2B-40F4-B7D3-CEDA1A1B3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65F2A8-4073-4E31-BFB8-8850E4EF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8B4DD-D2BD-4C10-8D78-3B5809C3C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340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D34B4-E093-47BB-AC06-872463C38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669F35C-7070-4226-AA7D-DEF99BBCA6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7F11AE-D676-4118-811E-70A2ED9D9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4404A-2C1A-47D8-86D8-DABF1154E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6B29F5-53DA-4747-937D-558465FC1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F71814-6C09-4AAA-AA46-A0A0F6231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88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789D9E-C530-4AB8-8B7A-66CB1C912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9E6C7F-8534-4382-9F09-A5021B6736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A09C28-9090-48B5-BF86-4BBB4425EB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406C2-CDAE-48D6-A372-035999F5F9CA}" type="datetimeFigureOut">
              <a:rPr lang="en-US" smtClean="0"/>
              <a:t>7/31/2022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F62B5-DC6A-4690-9427-82B707732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444B86-1025-48F7-9074-FF899044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F7C69-E913-4812-BEE3-F6B536525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72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audio" Target="../media/audio2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png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4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" descr="909398Barres_etoiles__14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077" y="0"/>
            <a:ext cx="24384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523" y="6019801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3835" y="6019802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 descr="50272Barres_divers__30_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5383" y="6019799"/>
            <a:ext cx="2384323" cy="611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WordArt 21"/>
          <p:cNvSpPr>
            <a:spLocks noChangeArrowheads="1" noChangeShapeType="1" noTextEdit="1"/>
          </p:cNvSpPr>
          <p:nvPr/>
        </p:nvSpPr>
        <p:spPr bwMode="auto">
          <a:xfrm>
            <a:off x="151821" y="873067"/>
            <a:ext cx="2616200" cy="1676400"/>
          </a:xfrm>
          <a:prstGeom prst="rect">
            <a:avLst/>
          </a:prstGeom>
        </p:spPr>
        <p:txBody>
          <a:bodyPr spcFirstLastPara="1" wrap="none" lIns="121917" tIns="60958" rIns="121917" bIns="60958" fromWordArt="1">
            <a:prstTxWarp prst="textArchUp">
              <a:avLst>
                <a:gd name="adj" fmla="val 9467292"/>
              </a:avLst>
            </a:prstTxWarp>
          </a:bodyPr>
          <a:lstStyle/>
          <a:p>
            <a:pPr algn="ctr"/>
            <a:r>
              <a:rPr lang="vi-VN" b="1" kern="10" dirty="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</a:t>
            </a:r>
            <a:r>
              <a:rPr lang="vi-VN" b="1" kern="10">
                <a:ln w="9525">
                  <a:solidFill>
                    <a:srgbClr val="0000FF"/>
                  </a:solidFill>
                  <a:miter lim="800000"/>
                  <a:headEnd/>
                  <a:tailEnd/>
                </a:ln>
                <a:solidFill>
                  <a:srgbClr val="8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THCS </a:t>
            </a:r>
            <a:endParaRPr lang="en-US" b="1" kern="10" dirty="0">
              <a:ln w="9525">
                <a:solidFill>
                  <a:srgbClr val="0000FF"/>
                </a:solidFill>
                <a:miter lim="800000"/>
                <a:headEnd/>
                <a:tailEnd/>
              </a:ln>
              <a:solidFill>
                <a:srgbClr val="8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" name="Picture 22" descr="bs00554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46" y="1032725"/>
            <a:ext cx="190245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" name="Group 15"/>
          <p:cNvGrpSpPr>
            <a:grpSpLocks/>
          </p:cNvGrpSpPr>
          <p:nvPr/>
        </p:nvGrpSpPr>
        <p:grpSpPr bwMode="auto">
          <a:xfrm rot="5400000">
            <a:off x="317500" y="4584700"/>
            <a:ext cx="1905000" cy="2336800"/>
            <a:chOff x="4464" y="3072"/>
            <a:chExt cx="1200" cy="1104"/>
          </a:xfrm>
        </p:grpSpPr>
        <p:sp>
          <p:nvSpPr>
            <p:cNvPr id="31" name="Line 16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17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18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19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5" name="Group 9"/>
          <p:cNvGrpSpPr>
            <a:grpSpLocks/>
          </p:cNvGrpSpPr>
          <p:nvPr/>
        </p:nvGrpSpPr>
        <p:grpSpPr bwMode="auto">
          <a:xfrm>
            <a:off x="9448800" y="4876800"/>
            <a:ext cx="2540000" cy="1752600"/>
            <a:chOff x="4464" y="3072"/>
            <a:chExt cx="1200" cy="1104"/>
          </a:xfrm>
        </p:grpSpPr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4560" y="3984"/>
              <a:ext cx="1056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11"/>
            <p:cNvSpPr>
              <a:spLocks noChangeShapeType="1"/>
            </p:cNvSpPr>
            <p:nvPr/>
          </p:nvSpPr>
          <p:spPr bwMode="auto">
            <a:xfrm flipH="1">
              <a:off x="5472" y="3168"/>
              <a:ext cx="0" cy="96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12"/>
            <p:cNvSpPr>
              <a:spLocks noChangeShapeType="1"/>
            </p:cNvSpPr>
            <p:nvPr/>
          </p:nvSpPr>
          <p:spPr bwMode="auto">
            <a:xfrm flipV="1">
              <a:off x="4464" y="4080"/>
              <a:ext cx="1200" cy="0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13"/>
            <p:cNvSpPr>
              <a:spLocks noChangeShapeType="1"/>
            </p:cNvSpPr>
            <p:nvPr/>
          </p:nvSpPr>
          <p:spPr bwMode="auto">
            <a:xfrm>
              <a:off x="5568" y="3072"/>
              <a:ext cx="0" cy="1104"/>
            </a:xfrm>
            <a:prstGeom prst="line">
              <a:avLst/>
            </a:prstGeom>
            <a:noFill/>
            <a:ln w="9525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40" name="Picture 14" descr="FLY-AGARIC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5486400"/>
            <a:ext cx="1016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WordArt 23"/>
          <p:cNvSpPr>
            <a:spLocks noChangeArrowheads="1" noChangeShapeType="1" noTextEdit="1"/>
          </p:cNvSpPr>
          <p:nvPr/>
        </p:nvSpPr>
        <p:spPr bwMode="auto">
          <a:xfrm>
            <a:off x="1438137" y="1964723"/>
            <a:ext cx="9676020" cy="3249419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Deflate">
              <a:avLst>
                <a:gd name="adj" fmla="val 23491"/>
              </a:avLst>
            </a:prstTxWarp>
          </a:bodyPr>
          <a:lstStyle/>
          <a:p>
            <a:pPr algn="ctr"/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CHÀO </a:t>
            </a:r>
            <a:r>
              <a:rPr lang="en-US" b="1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MỪNG </a:t>
            </a:r>
            <a:r>
              <a:rPr lang="en-US" b="1" kern="10" dirty="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Times New Roman" panose="02020603050405020304" pitchFamily="18" charset="0"/>
              </a:rPr>
              <a:t>CÁC EM ĐẾN VỚI BUỔI HỌC TRỰC TUYẾN</a:t>
            </a:r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/>
            <a:endParaRPr lang="en-US" b="1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sp>
        <p:nvSpPr>
          <p:cNvPr id="45" name="WordArt 25"/>
          <p:cNvSpPr>
            <a:spLocks noChangeArrowheads="1" noChangeShapeType="1" noTextEdit="1"/>
          </p:cNvSpPr>
          <p:nvPr/>
        </p:nvSpPr>
        <p:spPr bwMode="auto">
          <a:xfrm>
            <a:off x="3059788" y="3833206"/>
            <a:ext cx="6212417" cy="827087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smtClean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80"/>
                </a:solidFill>
                <a:effectLst>
                  <a:outerShdw dist="107763" dir="18900000" algn="ctr" rotWithShape="0">
                    <a:srgbClr val="868686">
                      <a:alpha val="50000"/>
                    </a:srgbClr>
                  </a:outerShdw>
                </a:effectLst>
                <a:latin typeface="Times" pitchFamily="18" charset="0"/>
                <a:cs typeface="Times" pitchFamily="18" charset="0"/>
              </a:rPr>
              <a:t>CÔNG NGHỆ - KHỐI 7</a:t>
            </a:r>
            <a:endParaRPr lang="en-US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80"/>
              </a:solidFill>
              <a:effectLst>
                <a:outerShdw dist="107763" dir="18900000" algn="ctr" rotWithShape="0">
                  <a:srgbClr val="868686">
                    <a:alpha val="50000"/>
                  </a:srgbClr>
                </a:outerShdw>
              </a:effectLst>
              <a:latin typeface="Times" pitchFamily="18" charset="0"/>
              <a:cs typeface="Times" pitchFamily="18" charset="0"/>
            </a:endParaRPr>
          </a:p>
        </p:txBody>
      </p:sp>
      <p:pic>
        <p:nvPicPr>
          <p:cNvPr id="43" name="Picture 42" descr="ag00218_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518479">
            <a:off x="10484908" y="5500688"/>
            <a:ext cx="9757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" name="WordArt 25"/>
          <p:cNvSpPr>
            <a:spLocks noChangeArrowheads="1" noChangeShapeType="1" noTextEdit="1"/>
          </p:cNvSpPr>
          <p:nvPr/>
        </p:nvSpPr>
        <p:spPr bwMode="auto">
          <a:xfrm>
            <a:off x="2002972" y="4746166"/>
            <a:ext cx="8969828" cy="1229858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ÔN TẬP CHƯƠNG I VÀ II</a:t>
            </a:r>
            <a:endParaRPr lang="en-US" b="1" kern="1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97446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3803" y="1231900"/>
            <a:ext cx="8229600" cy="562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95802" y="163650"/>
            <a:ext cx="1118029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PHIẾU HỌC TẬP SỐ 3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Lựa chọn mảnh ghép sao cho phù hợp với quy trình trồng trọt và nhân giống bằng phương pháp giâm cành: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2"/>
          <p:cNvSpPr txBox="1">
            <a:spLocks noChangeArrowheads="1"/>
          </p:cNvSpPr>
          <p:nvPr/>
        </p:nvSpPr>
        <p:spPr bwMode="auto">
          <a:xfrm>
            <a:off x="220565" y="1548645"/>
            <a:ext cx="3468223" cy="9423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Xác định diện tích đất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Vệ sinh đất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Làm đất và cải tạo đất</a:t>
            </a:r>
          </a:p>
        </p:txBody>
      </p:sp>
      <p:sp>
        <p:nvSpPr>
          <p:cNvPr id="42" name="Text Box 2"/>
          <p:cNvSpPr txBox="1">
            <a:spLocks noChangeArrowheads="1"/>
          </p:cNvSpPr>
          <p:nvPr/>
        </p:nvSpPr>
        <p:spPr bwMode="auto">
          <a:xfrm>
            <a:off x="220565" y="2634423"/>
            <a:ext cx="3468223" cy="921577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Xác định thời vụ</a:t>
            </a: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Kiểm tra hạt giống, đất trồng</a:t>
            </a:r>
          </a:p>
          <a:p>
            <a:pPr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Tiến hành gieo giống</a:t>
            </a:r>
          </a:p>
        </p:txBody>
      </p:sp>
      <p:sp>
        <p:nvSpPr>
          <p:cNvPr id="43" name="Text Box 2"/>
          <p:cNvSpPr txBox="1">
            <a:spLocks noChangeArrowheads="1"/>
          </p:cNvSpPr>
          <p:nvPr/>
        </p:nvSpPr>
        <p:spPr bwMode="auto">
          <a:xfrm>
            <a:off x="220565" y="3683793"/>
            <a:ext cx="3462435" cy="72231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Kiểm tra sản phẩm cây trồng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Tiến hành thu hoạch</a:t>
            </a:r>
          </a:p>
        </p:txBody>
      </p:sp>
      <p:sp>
        <p:nvSpPr>
          <p:cNvPr id="44" name="Text Box 2"/>
          <p:cNvSpPr txBox="1">
            <a:spLocks noChangeArrowheads="1"/>
          </p:cNvSpPr>
          <p:nvPr/>
        </p:nvSpPr>
        <p:spPr bwMode="auto">
          <a:xfrm>
            <a:off x="220564" y="5898197"/>
            <a:ext cx="2903635" cy="3756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Chuẩn bị giống cây trồng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5" name="Text Box 2"/>
          <p:cNvSpPr txBox="1">
            <a:spLocks noChangeArrowheads="1"/>
          </p:cNvSpPr>
          <p:nvPr/>
        </p:nvSpPr>
        <p:spPr bwMode="auto">
          <a:xfrm>
            <a:off x="827726" y="6373177"/>
            <a:ext cx="1689309" cy="3937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/>
                <a:ea typeface="Calibri"/>
                <a:cs typeface="Times New Roman"/>
              </a:rPr>
              <a:t>Chăm sóc</a:t>
            </a:r>
            <a:endParaRPr lang="en-US" sz="200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6" name="Text Box 2"/>
          <p:cNvSpPr txBox="1">
            <a:spLocks noChangeArrowheads="1"/>
          </p:cNvSpPr>
          <p:nvPr/>
        </p:nvSpPr>
        <p:spPr bwMode="auto">
          <a:xfrm>
            <a:off x="307975" y="4505958"/>
            <a:ext cx="3468223" cy="136175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1. Chuẩn bị giá thể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2. Chuẩn bị cành giâm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3. Giâm cành vào giá thể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sz="2000"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4. Chăm sóc cành giâm</a:t>
            </a:r>
          </a:p>
        </p:txBody>
      </p:sp>
    </p:spTree>
    <p:extLst>
      <p:ext uri="{BB962C8B-B14F-4D97-AF65-F5344CB8AC3E}">
        <p14:creationId xmlns:p14="http://schemas.microsoft.com/office/powerpoint/2010/main" val="1744065578"/>
      </p:ext>
    </p:extLst>
  </p:cSld>
  <p:clrMapOvr>
    <a:masterClrMapping/>
  </p:clrMapOvr>
  <p:transition spd="slow">
    <p:pull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4.44444E-6 L 0.67083 -0.064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-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0.44167 -0.5185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-2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22222E-6 L 0.67083 0.0185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42" y="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1.85185E-6 L 0.43958 -0.3592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79" y="-1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3.33333E-6 L 0.675 0.1222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750" y="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1.11022E-16 L 0.66146 0.1092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73" y="5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397453" y="217661"/>
            <a:ext cx="8301940" cy="6332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C/ HOẠT ĐỘNG LUYỆN TẬP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0" y="1166336"/>
            <a:ext cx="106553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H1. Trồng trọt có vai trò và triển vọng như thế nào trong sản xuất?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H2. Trồng trọt công nghệ cao có đặc điểm gì? Hãy cho biết ưu và nhược điểm của trồng trọt công nghệ cao?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H3. Trình bày tóm tắt 5 quy trình trồng trọt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H4. Ở địa phương em, phương thức canh tác nào đang sử dụng phổ biến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2562553" y="90660"/>
            <a:ext cx="8301940" cy="598657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HOẠT ĐỘNG VẬN DỤNG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17522" y="1346367"/>
            <a:ext cx="111571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Mỗi nhóm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HS hãy thiết kế mô hình nhân giống bằng giâm cành trên thùng xốp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031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bbon: Tilted Up 3">
            <a:extLst>
              <a:ext uri="{FF2B5EF4-FFF2-40B4-BE49-F238E27FC236}">
                <a16:creationId xmlns:a16="http://schemas.microsoft.com/office/drawing/2014/main" id="{B2EFE4B1-A5DF-4ECF-8043-F10AA30E4E27}"/>
              </a:ext>
            </a:extLst>
          </p:cNvPr>
          <p:cNvSpPr/>
          <p:nvPr/>
        </p:nvSpPr>
        <p:spPr>
          <a:xfrm>
            <a:off x="2166344" y="54979"/>
            <a:ext cx="8264324" cy="809625"/>
          </a:xfrm>
          <a:prstGeom prst="ribbon2">
            <a:avLst/>
          </a:prstGeom>
          <a:solidFill>
            <a:srgbClr val="339933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82B5A-5ECE-4C29-8FE7-BB2C8FF9C407}"/>
              </a:ext>
            </a:extLst>
          </p:cNvPr>
          <p:cNvSpPr txBox="1"/>
          <p:nvPr/>
        </p:nvSpPr>
        <p:spPr>
          <a:xfrm>
            <a:off x="4260310" y="57430"/>
            <a:ext cx="4076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ớng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137F118-06AB-46F5-AB18-27B487FC034E}"/>
              </a:ext>
            </a:extLst>
          </p:cNvPr>
          <p:cNvSpPr txBox="1"/>
          <p:nvPr/>
        </p:nvSpPr>
        <p:spPr>
          <a:xfrm>
            <a:off x="590843" y="1216296"/>
            <a:ext cx="1118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SGK. </a:t>
            </a:r>
          </a:p>
          <a:p>
            <a:pPr algn="just"/>
            <a:r>
              <a:rPr lang="pt-BR" sz="3200" dirty="0">
                <a:latin typeface="Times New Roman" pitchFamily="18" charset="0"/>
                <a:cs typeface="Times New Roman" pitchFamily="18" charset="0"/>
              </a:rPr>
              <a:t>- Đọc mục “Em có biết”.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6: Rừng ở Việt Nam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Rừng có vai trò gì đối với tự nhiên và đời sống sinh vật?</a:t>
            </a:r>
          </a:p>
          <a:p>
            <a:pPr algn="just"/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+ Có những loại rừng phổ biến nào ở Việt Nam?</a:t>
            </a:r>
          </a:p>
        </p:txBody>
      </p:sp>
    </p:spTree>
    <p:extLst>
      <p:ext uri="{BB962C8B-B14F-4D97-AF65-F5344CB8AC3E}">
        <p14:creationId xmlns:p14="http://schemas.microsoft.com/office/powerpoint/2010/main" val="26741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3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5063" y="901157"/>
            <a:ext cx="106386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Chiếu hình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ảnh; yêu cầu hs quan sát và </a:t>
            </a:r>
            <a:r>
              <a:rPr lang="de-DE" sz="3200" smtClean="0"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de-DE" sz="3200">
                <a:latin typeface="Times New Roman" pitchFamily="18" charset="0"/>
                <a:cs typeface="Times New Roman" pitchFamily="18" charset="0"/>
              </a:rPr>
              <a:t>động cá nhân theo yêu cầu của GV. Hoàn thành </a:t>
            </a:r>
            <a:r>
              <a:rPr lang="de-DE" sz="3200" smtClean="0">
                <a:latin typeface="Times New Roman" pitchFamily="18" charset="0"/>
                <a:cs typeface="Times New Roman" pitchFamily="18" charset="0"/>
              </a:rPr>
              <a:t>vào bảng phụ về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vai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trò của trồng </a:t>
            </a:r>
            <a:r>
              <a:rPr lang="en-US" sz="3200" smtClean="0">
                <a:latin typeface="Times New Roman" pitchFamily="18" charset="0"/>
                <a:cs typeface="Times New Roman" pitchFamily="18" charset="0"/>
              </a:rPr>
              <a:t>trọt. Sau đó giơ đáp án. GV nhận xét.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815771" y="72574"/>
            <a:ext cx="6357258" cy="725714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A/ HOẠT ĐỘNG KHỞI ĐỘNG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68" y="2565782"/>
            <a:ext cx="6248277" cy="399879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6414446" y="2388358"/>
            <a:ext cx="5677470" cy="440120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800" b="1" i="1">
                <a:latin typeface="Times New Roman" pitchFamily="18" charset="0"/>
                <a:cs typeface="Times New Roman" pitchFamily="18" charset="0"/>
              </a:rPr>
              <a:t>Vai trò của Trồng trọt: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lương thực, thực phẩm cho con người và vật nuôi.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nguyên liệu cho công nghiệp.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Cung cấp nguyên liệu cho xuất khẩu.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Tạo việc làm, tăng thêm thu nhập cho người lao động.</a:t>
            </a:r>
          </a:p>
          <a:p>
            <a:r>
              <a:rPr lang="en-US" sz="2800">
                <a:latin typeface="Times New Roman" pitchFamily="18" charset="0"/>
                <a:cs typeface="Times New Roman" pitchFamily="18" charset="0"/>
              </a:rPr>
              <a:t>- Tạo môi trường sống trong lành cho con người.</a:t>
            </a:r>
          </a:p>
        </p:txBody>
      </p:sp>
    </p:spTree>
    <p:extLst>
      <p:ext uri="{BB962C8B-B14F-4D97-AF65-F5344CB8AC3E}">
        <p14:creationId xmlns:p14="http://schemas.microsoft.com/office/powerpoint/2010/main" val="2037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Tieng vo tay.wav"/>
          </p:stSnd>
        </p:sndAc>
      </p:transition>
    </mc:Choice>
    <mc:Fallback xmlns="">
      <p:transition spd="slow">
        <p:split orient="vert"/>
        <p:sndAc>
          <p:stSnd>
            <p:snd r:embed="rId4" name="Tieng vo tay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2DE734E-3910-42A5-BC93-0770CC5DC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356665" cy="6858000"/>
          </a:xfrm>
          <a:prstGeom prst="rect">
            <a:avLst/>
          </a:prstGeom>
        </p:spPr>
      </p:pic>
      <p:sp>
        <p:nvSpPr>
          <p:cNvPr id="3" name="Rectangle 22">
            <a:extLst>
              <a:ext uri="{FF2B5EF4-FFF2-40B4-BE49-F238E27FC236}">
                <a16:creationId xmlns:a16="http://schemas.microsoft.com/office/drawing/2014/main" id="{77B87CC6-A48D-4C3E-B4D7-AD07A96EA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7785" y="770547"/>
            <a:ext cx="70918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5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Tuần 11 - Tiết 11 </a:t>
            </a:r>
            <a:r>
              <a:rPr lang="en-US" altLang="en-US" sz="5400" b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endParaRPr lang="en-US" altLang="en-US" sz="5400" b="1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0BE28-145F-4D07-B2DF-4C6D7EB8355B}"/>
              </a:ext>
            </a:extLst>
          </p:cNvPr>
          <p:cNvSpPr txBox="1"/>
          <p:nvPr/>
        </p:nvSpPr>
        <p:spPr>
          <a:xfrm>
            <a:off x="198017" y="2551837"/>
            <a:ext cx="574570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 TẬP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kern="1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CHƯƠNG I VÀ II</a:t>
            </a:r>
            <a:endParaRPr lang="en-US" sz="54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723" y="2306766"/>
            <a:ext cx="6248277" cy="39987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6374741"/>
      </p:ext>
    </p:extLst>
  </p:cSld>
  <p:clrMapOvr>
    <a:masterClrMapping/>
  </p:clrMapOvr>
  <p:transition spd="slow">
    <p:randomBar dir="vert"/>
    <p:sndAc>
      <p:stSnd>
        <p:snd r:embed="rId2" name="Tieng vo tay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55344" y="718997"/>
            <a:ext cx="10822674" cy="1569660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32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I/ Hệ </a:t>
            </a:r>
            <a:r>
              <a:rPr lang="en-US" sz="32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thống hóa kiến thức Chương 1</a:t>
            </a:r>
            <a:endParaRPr lang="en-US" sz="32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Vai trò, triển vọng và đặc điểm nghề trồng trọt ở Việt nam.</a:t>
            </a:r>
          </a:p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- Các phương thức trồng trọt ở Việt nam</a:t>
            </a:r>
            <a:endParaRPr lang="en-US" sz="32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5344" y="2537544"/>
            <a:ext cx="10822673" cy="377026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GV giao nhiệm vụ học tập cặp đôi, nhắc lại kiến thức cốt lõi về: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Vai trò, triển vọng và đặc điểm nghề trồng trọt ở Việt nam trong SGK trả lời câu hỏi phiếu học tập số 1.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+ Lắp ráp mảnh ghép các phương thức trồng trọt ở Việt nam vào phiếu học tập số 2.</a:t>
            </a:r>
          </a:p>
          <a:p>
            <a:pPr algn="just">
              <a:spcAft>
                <a:spcPts val="600"/>
              </a:spcAft>
            </a:pPr>
            <a:r>
              <a:rPr lang="en-US" sz="3200">
                <a:latin typeface="Times New Roman" pitchFamily="18" charset="0"/>
                <a:cs typeface="Times New Roman" pitchFamily="18" charset="0"/>
              </a:rPr>
              <a:t>- GV đặt câu hỏi về mối quan hệ giữa kiến thức chương 1 và vẽ sơ đồ minh họa nhằm hệ thống hóa kiến thức của Chương 1.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431BE2-811F-4D94-9442-1A44BA584DFE}"/>
              </a:ext>
            </a:extLst>
          </p:cNvPr>
          <p:cNvSpPr txBox="1"/>
          <p:nvPr/>
        </p:nvSpPr>
        <p:spPr>
          <a:xfrm>
            <a:off x="6734172" y="3867775"/>
            <a:ext cx="44100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2. </a:t>
            </a:r>
            <a:r>
              <a:rPr lang="en-US" sz="3200" dirty="0" err="1">
                <a:solidFill>
                  <a:schemeClr val="bg1"/>
                </a:solidFill>
              </a:rPr>
              <a:t>Vì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lý</a:t>
            </a:r>
            <a:r>
              <a:rPr lang="en-US" sz="3200" dirty="0">
                <a:solidFill>
                  <a:schemeClr val="bg1"/>
                </a:solidFill>
              </a:rPr>
              <a:t> do </a:t>
            </a:r>
            <a:r>
              <a:rPr lang="en-US" sz="3200" dirty="0" err="1">
                <a:solidFill>
                  <a:schemeClr val="bg1"/>
                </a:solidFill>
              </a:rPr>
              <a:t>xã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hội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err="1">
                <a:solidFill>
                  <a:schemeClr val="bg1"/>
                </a:solidFill>
              </a:rPr>
              <a:t>không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thể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dụng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các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ơng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pháp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lai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gây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đột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biến</a:t>
            </a:r>
            <a:r>
              <a:rPr lang="en-US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190" y="624114"/>
            <a:ext cx="10876964" cy="6029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3341422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82" y="336745"/>
            <a:ext cx="11784330" cy="63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4891502"/>
      </p:ext>
    </p:extLst>
  </p:cSld>
  <p:clrMapOvr>
    <a:masterClrMapping/>
  </p:clrMapOvr>
  <p:transition spd="slow">
    <p:wip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26" y="84408"/>
            <a:ext cx="11563635" cy="674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535903" y="2614585"/>
            <a:ext cx="9124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B; G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385946" y="3488039"/>
            <a:ext cx="118421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A; D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E; H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222174" y="5112122"/>
            <a:ext cx="134798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C; F; I</a:t>
            </a:r>
          </a:p>
        </p:txBody>
      </p:sp>
    </p:spTree>
    <p:extLst>
      <p:ext uri="{BB962C8B-B14F-4D97-AF65-F5344CB8AC3E}">
        <p14:creationId xmlns:p14="http://schemas.microsoft.com/office/powerpoint/2010/main" val="948235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  <p:sndAc>
          <p:stSnd>
            <p:snd r:embed="rId2" name="applause.wav"/>
          </p:stSnd>
        </p:sndAc>
      </p:transition>
    </mc:Choice>
    <mc:Fallback xmlns="">
      <p:transition spd="med">
        <p:fade/>
        <p:sndAc>
          <p:stSnd>
            <p:snd r:embed="rId4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815771" y="101602"/>
            <a:ext cx="8301940" cy="52251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B/ HÌNH THÀNH KIẾN THỨC</a:t>
            </a:r>
            <a:endParaRPr 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624114"/>
            <a:ext cx="822297" cy="745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0849588"/>
              </p:ext>
            </p:extLst>
          </p:nvPr>
        </p:nvGraphicFramePr>
        <p:xfrm>
          <a:off x="1130272" y="624114"/>
          <a:ext cx="10483974" cy="59541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Bitmap Image" r:id="rId5" imgW="4277322" imgH="2333333" progId="Paint.Picture">
                  <p:embed/>
                </p:oleObj>
              </mc:Choice>
              <mc:Fallback>
                <p:oleObj name="Bitmap Image" r:id="rId5" imgW="4277322" imgH="2333333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30272" y="624114"/>
                        <a:ext cx="10483974" cy="595410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59773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  <p:sndAc>
          <p:stSnd>
            <p:snd r:embed="rId3" name="chimes.wav"/>
          </p:stSnd>
        </p:sndAc>
      </p:transition>
    </mc:Choice>
    <mc:Fallback xmlns="">
      <p:transition spd="slow">
        <p:circle/>
        <p:sndAc>
          <p:stSnd>
            <p:snd r:embed="rId7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8F379C9C-588E-4511-80C2-DEF637384429}"/>
              </a:ext>
            </a:extLst>
          </p:cNvPr>
          <p:cNvSpPr txBox="1"/>
          <p:nvPr/>
        </p:nvSpPr>
        <p:spPr>
          <a:xfrm>
            <a:off x="6707633" y="2634422"/>
            <a:ext cx="44100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chemeClr val="bg1"/>
                </a:solidFill>
              </a:rPr>
              <a:t>1. Ng</a:t>
            </a:r>
            <a:r>
              <a:rPr lang="vi-VN" sz="3200" dirty="0">
                <a:solidFill>
                  <a:schemeClr val="bg1"/>
                </a:solidFill>
              </a:rPr>
              <a:t>ư</a:t>
            </a:r>
            <a:r>
              <a:rPr lang="en-US" sz="3200" dirty="0" err="1">
                <a:solidFill>
                  <a:schemeClr val="bg1"/>
                </a:solidFill>
              </a:rPr>
              <a:t>ời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sinh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sản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muộn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và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đẻ</a:t>
            </a: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 err="1">
                <a:solidFill>
                  <a:schemeClr val="bg1"/>
                </a:solidFill>
              </a:rPr>
              <a:t>ít</a:t>
            </a:r>
            <a:r>
              <a:rPr lang="en-US" sz="3200" dirty="0">
                <a:solidFill>
                  <a:schemeClr val="bg1"/>
                </a:solidFill>
              </a:rPr>
              <a:t> con.</a:t>
            </a:r>
          </a:p>
        </p:txBody>
      </p:sp>
      <p:sp>
        <p:nvSpPr>
          <p:cNvPr id="4" name="AutoShape 2" descr="10 Biện pháp rèn chữ viết cho học sinh Tiểu Học hiệu quả - Một số biện pháp  rèn chữ đẹp cho học sinh Tiểu Học - VnDoc.co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57" y="1630837"/>
            <a:ext cx="10773771" cy="505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ounded Rectangle 11"/>
          <p:cNvSpPr/>
          <p:nvPr/>
        </p:nvSpPr>
        <p:spPr>
          <a:xfrm>
            <a:off x="307975" y="162292"/>
            <a:ext cx="2129050" cy="42219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có củ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0016082" y="959079"/>
            <a:ext cx="2175918" cy="40836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ăn quả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414745" y="83512"/>
            <a:ext cx="2438618" cy="70293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Cây hoa và cây cảnh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2386763" y="711639"/>
            <a:ext cx="1842448" cy="982639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Phương thức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307975" y="711639"/>
            <a:ext cx="2027076" cy="131160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Các nhóm cây phổ biến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437025" y="83512"/>
            <a:ext cx="5877494" cy="579755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 dụng quy trình canh tác phổ biến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271748" y="878311"/>
            <a:ext cx="5868537" cy="8159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800">
                <a:solidFill>
                  <a:srgbClr val="FF0000"/>
                </a:solidFill>
                <a:effectLst/>
                <a:latin typeface="Times New Roman"/>
                <a:ea typeface="Calibri"/>
                <a:cs typeface="Times New Roman"/>
              </a:rPr>
              <a:t>Ứng dụng thiết bị và quy trình quản lý tự động hóa</a:t>
            </a:r>
            <a:endParaRPr lang="en-US" sz="2800">
              <a:effectLst/>
              <a:ea typeface="Calibri"/>
              <a:cs typeface="Times New Roman"/>
            </a:endParaRPr>
          </a:p>
        </p:txBody>
      </p:sp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4368800" y="184379"/>
            <a:ext cx="384848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PHIẾU HỌC TẬP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603441" y="719082"/>
            <a:ext cx="11379205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* Lắp ráp mảnh ghép về  các phương thức trồng trọt ở Việt nam vào PHT số 2</a:t>
            </a:r>
            <a:endParaRPr kumimoji="0" lang="en-US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018674"/>
      </p:ext>
    </p:extLst>
  </p:cSld>
  <p:clrMapOvr>
    <a:masterClrMapping/>
  </p:clrMapOvr>
  <p:transition spd="slow">
    <p:randomBar dir="vert"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215E-6 -1.18409E-6 L 0.21372 0.19288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86" y="9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2815E-6 2.17391E-6 L 0.57516 0.30018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752" y="15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89E-6 2.30342E-6 L -0.15853 0.242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27" y="121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8977E-6 2.74746E-6 L 0.03319 0.43501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53" y="217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716E-6 6.19796E-7 L 0.05531 0.40795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59" y="20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4967E-6 3.45051E-6 L 0.08968 0.53099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77" y="265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26305E-6 2.17391E-6 L 0.24327 0.86054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57" y="430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1" animBg="1"/>
      <p:bldP spid="12" grpId="2" animBg="1"/>
      <p:bldP spid="15" grpId="1" animBg="1"/>
      <p:bldP spid="15" grpId="2" animBg="1"/>
      <p:bldP spid="16" grpId="1" animBg="1"/>
      <p:bldP spid="16" grpId="2" animBg="1"/>
      <p:bldP spid="17" grpId="1" animBg="1"/>
      <p:bldP spid="17" grpId="2" animBg="1"/>
      <p:bldP spid="18" grpId="1" animBg="1"/>
      <p:bldP spid="18" grpId="2" animBg="1"/>
      <p:bldP spid="19" grpId="1" animBg="1"/>
      <p:bldP spid="19" grpId="2" animBg="1"/>
      <p:bldP spid="20" grpId="1" animBg="1"/>
      <p:bldP spid="20" grpId="2" animBg="1"/>
      <p:bldP spid="3" grpId="0"/>
      <p:bldP spid="3" grpId="1"/>
      <p:bldP spid="5" grpId="0"/>
      <p:bldP spid="5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922</TotalTime>
  <Words>765</Words>
  <Application>Microsoft Office PowerPoint</Application>
  <PresentationFormat>Widescreen</PresentationFormat>
  <Paragraphs>76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</vt:lpstr>
      <vt:lpstr>Times New Roman</vt:lpstr>
      <vt:lpstr>Office Theme</vt:lpstr>
      <vt:lpstr>Bitmap Image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130</cp:revision>
  <dcterms:created xsi:type="dcterms:W3CDTF">2021-12-16T15:07:13Z</dcterms:created>
  <dcterms:modified xsi:type="dcterms:W3CDTF">2022-07-31T01:02:45Z</dcterms:modified>
</cp:coreProperties>
</file>