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11" r:id="rId7"/>
    <p:sldId id="310" r:id="rId8"/>
    <p:sldId id="322" r:id="rId9"/>
    <p:sldId id="341" r:id="rId10"/>
    <p:sldId id="342" r:id="rId11"/>
    <p:sldId id="343" r:id="rId12"/>
    <p:sldId id="344" r:id="rId13"/>
    <p:sldId id="345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BDFDE-E192-8740-05D6-D03649B0E390}"/>
              </a:ext>
            </a:extLst>
          </p:cNvPr>
          <p:cNvSpPr txBox="1"/>
          <p:nvPr/>
        </p:nvSpPr>
        <p:spPr>
          <a:xfrm>
            <a:off x="3091378" y="1185154"/>
            <a:ext cx="690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STATIVE VERBS IN THE CONTINUOUS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C6CAA-B9A6-A415-266E-E5230070C947}"/>
              </a:ext>
            </a:extLst>
          </p:cNvPr>
          <p:cNvSpPr txBox="1"/>
          <p:nvPr/>
        </p:nvSpPr>
        <p:spPr>
          <a:xfrm>
            <a:off x="494438" y="2000328"/>
            <a:ext cx="11322424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1. Describe a state rather than an action.</a:t>
            </a:r>
            <a:endParaRPr lang="en-US" sz="2800" dirty="0"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Thoughts and opinions (agree, believe, remember, think, understand)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Feelings and emotions (hate, love, prefer)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Senses (appear, feel, hear, look, see, seem, smell, taste)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- Possession (belong, have, own)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2. Stative verbs are not normally used in the continuous form. However, some stative verbs can be used in the continuous form to describe actions, depending on the context.</a:t>
            </a:r>
            <a:endParaRPr lang="en-US" sz="2800" dirty="0"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effectLst/>
                <a:ea typeface="Calibri" panose="020F0502020204030204" pitchFamily="34" charset="0"/>
              </a:rPr>
              <a:t>Eg</a:t>
            </a:r>
            <a:r>
              <a:rPr lang="en-US" sz="2800" dirty="0">
                <a:effectLst/>
                <a:ea typeface="Calibri" panose="020F0502020204030204" pitchFamily="34" charset="0"/>
              </a:rPr>
              <a:t>: My dad </a:t>
            </a:r>
            <a:r>
              <a:rPr lang="en-US" sz="2800" b="1" i="1" dirty="0">
                <a:effectLst/>
                <a:ea typeface="Calibri" panose="020F0502020204030204" pitchFamily="34" charset="0"/>
              </a:rPr>
              <a:t>has</a:t>
            </a:r>
            <a:r>
              <a:rPr lang="en-US" sz="2800" dirty="0">
                <a:effectLst/>
                <a:ea typeface="Calibri" panose="020F0502020204030204" pitchFamily="34" charset="0"/>
              </a:rPr>
              <a:t> a new car.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ea typeface="Calibri" panose="020F0502020204030204" pitchFamily="34" charset="0"/>
              </a:rPr>
              <a:t>       He </a:t>
            </a:r>
            <a:r>
              <a:rPr lang="en-US" sz="2800" b="1" i="1" dirty="0">
                <a:effectLst/>
                <a:ea typeface="Calibri" panose="020F0502020204030204" pitchFamily="34" charset="0"/>
              </a:rPr>
              <a:t>is having </a:t>
            </a:r>
            <a:r>
              <a:rPr lang="en-US" sz="2800" dirty="0">
                <a:effectLst/>
                <a:ea typeface="Calibri" panose="020F0502020204030204" pitchFamily="34" charset="0"/>
              </a:rPr>
              <a:t>a good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forms of the verbs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BDE1C-3EA9-AD32-3C7E-C9912FBB6AA2}"/>
              </a:ext>
            </a:extLst>
          </p:cNvPr>
          <p:cNvSpPr txBox="1"/>
          <p:nvPr/>
        </p:nvSpPr>
        <p:spPr>
          <a:xfrm>
            <a:off x="317557" y="1972587"/>
            <a:ext cx="115568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E36427"/>
                </a:solidFill>
                <a:effectLst/>
                <a:latin typeface="UTMAvoBold"/>
              </a:rPr>
              <a:t>1. </a:t>
            </a:r>
            <a:r>
              <a:rPr lang="en-US" sz="4000" dirty="0">
                <a:solidFill>
                  <a:srgbClr val="242021"/>
                </a:solidFill>
                <a:latin typeface="UTM-Avo"/>
              </a:rPr>
              <a:t>I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think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UTM-Avo"/>
              </a:rPr>
              <a:t>/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am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thinking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that living in the city is good for young people.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  <a:latin typeface="UTMAvoBold"/>
              </a:rPr>
              <a:t>2.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We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are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thinking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UTM-Avo"/>
              </a:rPr>
              <a:t>/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think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of moving out of the city.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  <a:latin typeface="UTMAvoBold"/>
              </a:rPr>
              <a:t>3. </a:t>
            </a:r>
            <a:r>
              <a:rPr lang="en-US" sz="4000" dirty="0">
                <a:solidFill>
                  <a:srgbClr val="242021"/>
                </a:solidFill>
                <a:latin typeface="UTM-Avo"/>
              </a:rPr>
              <a:t>I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don’t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see 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UTM-Avo"/>
              </a:rPr>
              <a:t>/ </a:t>
            </a:r>
            <a:r>
              <a:rPr lang="en-US" sz="4000" b="0" i="0" dirty="0" smtClean="0">
                <a:solidFill>
                  <a:srgbClr val="3077B4"/>
                </a:solidFill>
                <a:effectLst/>
                <a:latin typeface="UTM-Avo"/>
              </a:rPr>
              <a:t>am </a:t>
            </a:r>
            <a:r>
              <a:rPr lang="en-US" sz="4000" b="0" i="0" dirty="0">
                <a:solidFill>
                  <a:srgbClr val="3077B4"/>
                </a:solidFill>
                <a:effectLst/>
                <a:latin typeface="UTM-Avo"/>
              </a:rPr>
              <a:t>not seeing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UTM-Avo"/>
              </a:rPr>
              <a:t>the building. It’s too far away.</a:t>
            </a:r>
            <a:r>
              <a:rPr lang="en-US" sz="4000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22E4D1-0975-E848-6819-6697623E245F}"/>
              </a:ext>
            </a:extLst>
          </p:cNvPr>
          <p:cNvCxnSpPr/>
          <p:nvPr/>
        </p:nvCxnSpPr>
        <p:spPr>
          <a:xfrm>
            <a:off x="1182099" y="2810022"/>
            <a:ext cx="1164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9E2DE0-F635-6F1A-C63C-FDDB7F23B73C}"/>
              </a:ext>
            </a:extLst>
          </p:cNvPr>
          <p:cNvCxnSpPr>
            <a:cxnSpLocks/>
          </p:cNvCxnSpPr>
          <p:nvPr/>
        </p:nvCxnSpPr>
        <p:spPr>
          <a:xfrm>
            <a:off x="1942505" y="4632960"/>
            <a:ext cx="2651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6652F8-5920-F8C2-EC2A-52175CA36475}"/>
              </a:ext>
            </a:extLst>
          </p:cNvPr>
          <p:cNvCxnSpPr>
            <a:cxnSpLocks/>
          </p:cNvCxnSpPr>
          <p:nvPr/>
        </p:nvCxnSpPr>
        <p:spPr>
          <a:xfrm>
            <a:off x="1222786" y="5562753"/>
            <a:ext cx="2171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5860" y="1098271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Find and correct the mistakes in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0B1D5-8878-C8BE-1383-DD4A5BEF3D95}"/>
              </a:ext>
            </a:extLst>
          </p:cNvPr>
          <p:cNvSpPr txBox="1"/>
          <p:nvPr/>
        </p:nvSpPr>
        <p:spPr>
          <a:xfrm>
            <a:off x="878041" y="1942185"/>
            <a:ext cx="111498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E36427"/>
                </a:solidFill>
                <a:effectLst/>
              </a:rPr>
              <a:t>1. </a:t>
            </a:r>
            <a:r>
              <a:rPr lang="en-US" sz="4000" dirty="0">
                <a:solidFill>
                  <a:srgbClr val="242021"/>
                </a:solidFill>
              </a:rPr>
              <a:t>T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he urban lifestyle seems more excitingly to young people.</a:t>
            </a:r>
            <a:br>
              <a:rPr lang="en-US" sz="4000" b="0" i="0" dirty="0">
                <a:solidFill>
                  <a:srgbClr val="242021"/>
                </a:solidFill>
                <a:effectLst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</a:rPr>
              <a:t>2. </a:t>
            </a:r>
            <a:r>
              <a:rPr lang="en-US" sz="4000" dirty="0">
                <a:solidFill>
                  <a:srgbClr val="242021"/>
                </a:solidFill>
              </a:rPr>
              <a:t>T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he museum looks beauty from a distance.</a:t>
            </a:r>
            <a:br>
              <a:rPr lang="en-US" sz="4000" b="0" i="0" dirty="0">
                <a:solidFill>
                  <a:srgbClr val="242021"/>
                </a:solidFill>
                <a:effectLst/>
              </a:rPr>
            </a:br>
            <a:r>
              <a:rPr lang="en-US" sz="4000" b="1" i="0" dirty="0">
                <a:solidFill>
                  <a:srgbClr val="E36427"/>
                </a:solidFill>
                <a:effectLst/>
              </a:rPr>
              <a:t>3. </a:t>
            </a:r>
            <a:r>
              <a:rPr lang="en-US" sz="4000" i="0" dirty="0">
                <a:solidFill>
                  <a:srgbClr val="242021"/>
                </a:solidFill>
                <a:effectLst/>
              </a:rPr>
              <a:t>Wi</a:t>
            </a:r>
            <a:r>
              <a:rPr lang="en-US" sz="4000" b="0" i="0" dirty="0">
                <a:solidFill>
                  <a:srgbClr val="242021"/>
                </a:solidFill>
                <a:effectLst/>
              </a:rPr>
              <a:t>dening the road sounds a good solve to traffic problems in the area.</a:t>
            </a:r>
            <a:r>
              <a:rPr lang="en-US" sz="40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159E0C-0C16-3DF9-71BD-3BE5C593FCCC}"/>
              </a:ext>
            </a:extLst>
          </p:cNvPr>
          <p:cNvCxnSpPr>
            <a:cxnSpLocks/>
          </p:cNvCxnSpPr>
          <p:nvPr/>
        </p:nvCxnSpPr>
        <p:spPr>
          <a:xfrm>
            <a:off x="8056107" y="2768435"/>
            <a:ext cx="1972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621C22-D788-72A6-58F2-1414D21B4119}"/>
              </a:ext>
            </a:extLst>
          </p:cNvPr>
          <p:cNvCxnSpPr>
            <a:cxnSpLocks/>
          </p:cNvCxnSpPr>
          <p:nvPr/>
        </p:nvCxnSpPr>
        <p:spPr>
          <a:xfrm>
            <a:off x="5393205" y="4593462"/>
            <a:ext cx="1511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6A8223-B79C-CACF-F84F-0334423B0AFE}"/>
              </a:ext>
            </a:extLst>
          </p:cNvPr>
          <p:cNvCxnSpPr>
            <a:cxnSpLocks/>
          </p:cNvCxnSpPr>
          <p:nvPr/>
        </p:nvCxnSpPr>
        <p:spPr>
          <a:xfrm>
            <a:off x="8422595" y="5505160"/>
            <a:ext cx="1248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7461C1-8AEB-FB91-81C4-D270F3CE4B34}"/>
              </a:ext>
            </a:extLst>
          </p:cNvPr>
          <p:cNvSpPr txBox="1"/>
          <p:nvPr/>
        </p:nvSpPr>
        <p:spPr>
          <a:xfrm>
            <a:off x="7619682" y="2703266"/>
            <a:ext cx="284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=&gt; exciting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75168-5E1B-3571-9EC5-20DCF682293C}"/>
              </a:ext>
            </a:extLst>
          </p:cNvPr>
          <p:cNvSpPr txBox="1"/>
          <p:nvPr/>
        </p:nvSpPr>
        <p:spPr>
          <a:xfrm>
            <a:off x="4596877" y="4498504"/>
            <a:ext cx="284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=&gt; beautiful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5B506-E9C8-1A77-C192-E5FA2192D7AF}"/>
              </a:ext>
            </a:extLst>
          </p:cNvPr>
          <p:cNvSpPr txBox="1"/>
          <p:nvPr/>
        </p:nvSpPr>
        <p:spPr>
          <a:xfrm>
            <a:off x="7568694" y="5769734"/>
            <a:ext cx="284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=&gt; solution</a:t>
            </a: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5860" y="1098271"/>
            <a:ext cx="99613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Talk about future developments in your </a:t>
            </a:r>
            <a:r>
              <a:rPr lang="en-US" sz="3200" b="1" dirty="0" err="1">
                <a:cs typeface="Arial" panose="020B0604020202020204" pitchFamily="34" charset="0"/>
              </a:rPr>
              <a:t>neighbourhood</a:t>
            </a:r>
            <a:r>
              <a:rPr lang="en-US" sz="3200" b="1" dirty="0">
                <a:cs typeface="Arial" panose="020B0604020202020204" pitchFamily="34" charset="0"/>
              </a:rPr>
              <a:t>. Use stative verbs in continuous form and linking verbs.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F6E0E-79CB-8149-8268-8EE5C6275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27" y="2454556"/>
            <a:ext cx="4962237" cy="39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cities and smart living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Linking final consonants to initial vowels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Stative verbs in the continuous form and Linking verbs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82533" y="90310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0166" y="1941015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15567" y="3185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83500" y="970276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Put pieces </a:t>
            </a:r>
            <a:r>
              <a:rPr lang="en-US" dirty="0">
                <a:solidFill>
                  <a:schemeClr val="tx1"/>
                </a:solidFill>
              </a:rPr>
              <a:t>of paper together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865584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mark the linking sounds.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3497" y="3083957"/>
            <a:ext cx="4879385" cy="913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</a:t>
            </a:r>
            <a:r>
              <a:rPr lang="en-US" dirty="0" smtClean="0">
                <a:solidFill>
                  <a:schemeClr val="tx1"/>
                </a:solidFill>
              </a:rPr>
              <a:t>the words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their meanings.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Complete the </a:t>
            </a:r>
            <a:r>
              <a:rPr lang="en-GB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66300" y="1230810"/>
            <a:ext cx="917299" cy="71020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0934" y="2268717"/>
            <a:ext cx="859232" cy="91674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511301"/>
            <a:ext cx="2183000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83500" y="5887226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  <a:stCxn id="31" idx="1"/>
            <a:endCxn id="34" idx="0"/>
          </p:cNvCxnSpPr>
          <p:nvPr/>
        </p:nvCxnSpPr>
        <p:spPr>
          <a:xfrm rot="10800000" flipV="1">
            <a:off x="2389786" y="4866404"/>
            <a:ext cx="560381" cy="10989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96532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3066300" y="3540562"/>
            <a:ext cx="975366" cy="97073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983500" y="4229418"/>
            <a:ext cx="4879382" cy="13014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correct </a:t>
            </a:r>
            <a:r>
              <a:rPr lang="en-US" dirty="0" smtClean="0">
                <a:solidFill>
                  <a:schemeClr val="tx1"/>
                </a:solidFill>
              </a:rPr>
              <a:t>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2. Find and correct the </a:t>
            </a:r>
            <a:r>
              <a:rPr lang="en-US" dirty="0" smtClean="0">
                <a:solidFill>
                  <a:schemeClr val="tx1"/>
                </a:solidFill>
              </a:rPr>
              <a:t>mistakes.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3. Talk about future developments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6"/>
            <a:ext cx="7913869" cy="3520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Ss work in 4 groups. Each group is given some pieces of 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Ss have to put the pieces of paper together into a </a:t>
            </a:r>
            <a:r>
              <a:rPr lang="en-US" sz="3200" dirty="0" smtClean="0"/>
              <a:t>picture and give it a name.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group that has the picture in the shortest time </a:t>
            </a:r>
            <a:r>
              <a:rPr lang="en-US" sz="3200" dirty="0" smtClean="0"/>
              <a:t>and a relevant name is </a:t>
            </a:r>
            <a:r>
              <a:rPr lang="en-US" sz="3200" dirty="0"/>
              <a:t>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0438" y="1286190"/>
            <a:ext cx="668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Put </a:t>
            </a:r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pieces of paper </a:t>
            </a:r>
            <a:r>
              <a:rPr lang="en-US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together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7" name="Picture 1" descr="Xu hướng căn hộ Smart Home - Smart Living sẽ lên ngôi năm 2018">
            <a:extLst>
              <a:ext uri="{FF2B5EF4-FFF2-40B4-BE49-F238E27FC236}">
                <a16:creationId xmlns:a16="http://schemas.microsoft.com/office/drawing/2014/main" id="{BD953A5F-AB11-8FFA-29BC-8B60B3DA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1249218"/>
            <a:ext cx="4415708" cy="24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now Your Stuff: Growing demand for smart home living | The Edge Markets">
            <a:extLst>
              <a:ext uri="{FF2B5EF4-FFF2-40B4-BE49-F238E27FC236}">
                <a16:creationId xmlns:a16="http://schemas.microsoft.com/office/drawing/2014/main" id="{3C6A256F-EE1C-B138-7AFD-1351E7DE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3789216"/>
            <a:ext cx="4415708" cy="29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Security - Seasites">
            <a:extLst>
              <a:ext uri="{FF2B5EF4-FFF2-40B4-BE49-F238E27FC236}">
                <a16:creationId xmlns:a16="http://schemas.microsoft.com/office/drawing/2014/main" id="{498DCBF4-8D84-2FAC-520D-ACBAC6E9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576" y="3843960"/>
            <a:ext cx="4155188" cy="29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2576DDA-749D-06CE-697F-DC8C8FF6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B28F647-E5FE-2091-B1B6-50E64111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2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B712BF4-B971-B035-C0A1-E022258BF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573B12A-89CE-EAF3-B7DB-9ED7D6F1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8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Smart Living: due parole, mille significati - Smaple">
            <a:extLst>
              <a:ext uri="{FF2B5EF4-FFF2-40B4-BE49-F238E27FC236}">
                <a16:creationId xmlns:a16="http://schemas.microsoft.com/office/drawing/2014/main" id="{7D74D810-CDCE-D5F0-1E93-D7BC441FC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1577" y="948054"/>
            <a:ext cx="3972480" cy="275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linking between the words in the sentences.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8D0D3-15B2-F1FC-CC5C-A443D5371EC2}"/>
              </a:ext>
            </a:extLst>
          </p:cNvPr>
          <p:cNvSpPr txBox="1"/>
          <p:nvPr/>
        </p:nvSpPr>
        <p:spPr>
          <a:xfrm>
            <a:off x="1041549" y="2068234"/>
            <a:ext cx="10342215" cy="442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He live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the city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Citie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the future will be mo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 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xciting.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The new high-rise building i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the wes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the city.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A lo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people come to the city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wal</a:t>
            </a:r>
            <a:r>
              <a:rPr lang="en-US" sz="36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cross the famous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bridge.</a:t>
            </a:r>
            <a:endParaRPr lang="en-US" sz="3600" dirty="0"/>
          </a:p>
        </p:txBody>
      </p:sp>
      <p:pic>
        <p:nvPicPr>
          <p:cNvPr id="2" name="Track 17.mp3" descr="Track 17.mp3">
            <a:hlinkClick r:id="" action="ppaction://media"/>
            <a:extLst>
              <a:ext uri="{FF2B5EF4-FFF2-40B4-BE49-F238E27FC236}">
                <a16:creationId xmlns:a16="http://schemas.microsoft.com/office/drawing/2014/main" id="{4A9A6472-2E9B-6C4B-A25D-5FF31F64D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8545" y="393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mark the consonant and vowel sounds that are linked. Then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saying the sentences.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383FF-9071-B2A1-EF9E-A3705DC53B57}"/>
              </a:ext>
            </a:extLst>
          </p:cNvPr>
          <p:cNvSpPr txBox="1"/>
          <p:nvPr/>
        </p:nvSpPr>
        <p:spPr>
          <a:xfrm>
            <a:off x="785677" y="2171508"/>
            <a:ext cx="1111567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Traffic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jams are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city's biggest problem, especially during rush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This is the most beautiful city I’ve ever visited.</a:t>
            </a:r>
          </a:p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Would you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like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guided tour of the city this afternoon?</a:t>
            </a:r>
          </a:p>
          <a:p>
            <a:pPr marL="0" marR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The Fine Art Museum was built in the new urban area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last year.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rack 18.mp3" descr="Track 18.mp3">
            <a:hlinkClick r:id="" action="ppaction://media"/>
            <a:extLst>
              <a:ext uri="{FF2B5EF4-FFF2-40B4-BE49-F238E27FC236}">
                <a16:creationId xmlns:a16="http://schemas.microsoft.com/office/drawing/2014/main" id="{30ED226E-8BB3-DA40-8838-74B13E9C2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7709" y="80401"/>
            <a:ext cx="812800" cy="812800"/>
          </a:xfrm>
          <a:prstGeom prst="rect">
            <a:avLst/>
          </a:prstGeom>
        </p:spPr>
      </p:pic>
      <p:sp>
        <p:nvSpPr>
          <p:cNvPr id="4" name="Curved Up Arrow 3"/>
          <p:cNvSpPr/>
          <p:nvPr/>
        </p:nvSpPr>
        <p:spPr>
          <a:xfrm>
            <a:off x="2975818" y="2826994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1393234" y="3542101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1698955" y="4306319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6656083" y="4313913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3615678" y="5081773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>
            <a:off x="5790278" y="5073601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8234370" y="5073600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2439546" y="5900031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214625" y="5910827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9057986" y="5910826"/>
            <a:ext cx="611443" cy="316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Match the words and phrases with their meanings.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D6DF3E9-6C14-E45A-1471-7CFDDD2E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86670"/>
              </p:ext>
            </p:extLst>
          </p:nvPr>
        </p:nvGraphicFramePr>
        <p:xfrm>
          <a:off x="878040" y="1611004"/>
          <a:ext cx="10970520" cy="514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40">
                  <a:extLst>
                    <a:ext uri="{9D8B030D-6E8A-4147-A177-3AD203B41FA5}">
                      <a16:colId xmlns:a16="http://schemas.microsoft.com/office/drawing/2014/main" val="3706628408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val="1077638094"/>
                    </a:ext>
                  </a:extLst>
                </a:gridCol>
                <a:gridCol w="5960378">
                  <a:extLst>
                    <a:ext uri="{9D8B030D-6E8A-4147-A177-3AD203B41FA5}">
                      <a16:colId xmlns:a16="http://schemas.microsoft.com/office/drawing/2014/main" val="2411028412"/>
                    </a:ext>
                  </a:extLst>
                </a:gridCol>
              </a:tblGrid>
              <a:tr h="9413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city dweller (np)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1 -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lphaL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garden built on the top of a building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8643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2. traffic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jam 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smtClean="0"/>
                        <a:t>n</a:t>
                      </a:r>
                      <a:r>
                        <a:rPr lang="en-US" sz="2800" dirty="0"/>
                        <a:t>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/>
                        <a:t>2 -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b. a very tall, modern building, usually in a city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51909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3. urban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(np)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/>
                        <a:t>3 -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c. a person who lives in the city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01717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4. roof garden (n)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/>
                        <a:t>4 -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d. </a:t>
                      </a:r>
                      <a:r>
                        <a:rPr lang="en-US" sz="2800" dirty="0" smtClean="0"/>
                        <a:t>a situation of too many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vehicles on a road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so that they can move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only very slowly or are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stopped completely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0679"/>
                  </a:ext>
                </a:extLst>
              </a:tr>
              <a:tr h="941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5. skyscraper (n)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5 - 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e. an area in a city where a large number of people live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257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06917B-7264-F941-499A-CE2BF8F31713}"/>
              </a:ext>
            </a:extLst>
          </p:cNvPr>
          <p:cNvSpPr txBox="1"/>
          <p:nvPr/>
        </p:nvSpPr>
        <p:spPr>
          <a:xfrm>
            <a:off x="5430984" y="1585356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1CC08-1243-7599-DC89-F2800E9672AD}"/>
              </a:ext>
            </a:extLst>
          </p:cNvPr>
          <p:cNvSpPr txBox="1"/>
          <p:nvPr/>
        </p:nvSpPr>
        <p:spPr>
          <a:xfrm>
            <a:off x="5425119" y="2574789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104A5-F271-ADB9-C91A-ABE8B8637E8C}"/>
              </a:ext>
            </a:extLst>
          </p:cNvPr>
          <p:cNvSpPr txBox="1"/>
          <p:nvPr/>
        </p:nvSpPr>
        <p:spPr>
          <a:xfrm>
            <a:off x="5422771" y="3511467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639B2-99A6-3092-C4AA-36DFEDDD4D1C}"/>
              </a:ext>
            </a:extLst>
          </p:cNvPr>
          <p:cNvSpPr txBox="1"/>
          <p:nvPr/>
        </p:nvSpPr>
        <p:spPr>
          <a:xfrm>
            <a:off x="5423940" y="4412975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BD606-4630-D90D-7EAE-1847BC41D141}"/>
              </a:ext>
            </a:extLst>
          </p:cNvPr>
          <p:cNvSpPr txBox="1"/>
          <p:nvPr/>
        </p:nvSpPr>
        <p:spPr>
          <a:xfrm>
            <a:off x="5407524" y="5827957"/>
            <a:ext cx="520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A02E09-655F-63E9-60F6-C39A1B1A0979}"/>
              </a:ext>
            </a:extLst>
          </p:cNvPr>
          <p:cNvSpPr txBox="1"/>
          <p:nvPr/>
        </p:nvSpPr>
        <p:spPr>
          <a:xfrm>
            <a:off x="494438" y="1876159"/>
            <a:ext cx="115669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. ________ is a serious problem in many </a:t>
            </a:r>
            <a:r>
              <a:rPr lang="en-US" sz="3200" dirty="0" smtClean="0"/>
              <a:t>big cities </a:t>
            </a:r>
            <a:r>
              <a:rPr lang="en-US" sz="3200" dirty="0"/>
              <a:t>around the world.</a:t>
            </a:r>
          </a:p>
          <a:p>
            <a:r>
              <a:rPr lang="en-US" sz="3200" dirty="0"/>
              <a:t>2. </a:t>
            </a:r>
            <a:r>
              <a:rPr lang="en-US" sz="3200" dirty="0" smtClean="0"/>
              <a:t>The </a:t>
            </a:r>
            <a:r>
              <a:rPr lang="en-US" sz="3200" dirty="0"/>
              <a:t>new underground has </a:t>
            </a:r>
            <a:r>
              <a:rPr lang="en-US" sz="3200" dirty="0" smtClean="0"/>
              <a:t>allowed ____________ </a:t>
            </a:r>
            <a:r>
              <a:rPr lang="en-US" sz="3200" dirty="0"/>
              <a:t>to get around more easily.</a:t>
            </a:r>
          </a:p>
          <a:p>
            <a:r>
              <a:rPr lang="en-US" sz="3200" dirty="0"/>
              <a:t>3. W</a:t>
            </a:r>
            <a:r>
              <a:rPr lang="en-US" sz="3200" dirty="0" smtClean="0"/>
              <a:t>ith </a:t>
            </a:r>
            <a:r>
              <a:rPr lang="en-US" sz="3200" dirty="0"/>
              <a:t>the help of technology, people </a:t>
            </a:r>
            <a:r>
              <a:rPr lang="en-US" sz="3200" dirty="0" smtClean="0"/>
              <a:t>can now </a:t>
            </a:r>
            <a:r>
              <a:rPr lang="en-US" sz="3200" dirty="0"/>
              <a:t>grow vegetables in the </a:t>
            </a:r>
            <a:r>
              <a:rPr lang="en-US" sz="3200" dirty="0" smtClean="0"/>
              <a:t>___________ of high-rise </a:t>
            </a:r>
            <a:r>
              <a:rPr lang="en-US" sz="3200" dirty="0"/>
              <a:t>buildings.</a:t>
            </a:r>
          </a:p>
          <a:p>
            <a:r>
              <a:rPr lang="en-US" sz="3200" dirty="0"/>
              <a:t>4. </a:t>
            </a:r>
            <a:r>
              <a:rPr lang="en-US" sz="3200" dirty="0" smtClean="0"/>
              <a:t>The _________ </a:t>
            </a:r>
            <a:r>
              <a:rPr lang="en-US" sz="3200" dirty="0"/>
              <a:t>attracts people’s </a:t>
            </a:r>
            <a:r>
              <a:rPr lang="en-US" sz="3200" dirty="0" smtClean="0"/>
              <a:t>attention because </a:t>
            </a:r>
            <a:r>
              <a:rPr lang="en-US" sz="3200" dirty="0"/>
              <a:t>of its unusual architecture.</a:t>
            </a:r>
          </a:p>
          <a:p>
            <a:r>
              <a:rPr lang="en-US" sz="3200" dirty="0"/>
              <a:t>5. </a:t>
            </a:r>
            <a:r>
              <a:rPr lang="en-US" sz="3200" dirty="0" smtClean="0"/>
              <a:t>More </a:t>
            </a:r>
            <a:r>
              <a:rPr lang="en-US" sz="3200" dirty="0"/>
              <a:t>people are moving away </a:t>
            </a:r>
            <a:r>
              <a:rPr lang="en-US" sz="3200" dirty="0" smtClean="0"/>
              <a:t>from the ____________ </a:t>
            </a:r>
            <a:r>
              <a:rPr lang="en-US" sz="3200" dirty="0"/>
              <a:t>of large cities to the </a:t>
            </a:r>
            <a:r>
              <a:rPr lang="en-US" sz="3200" dirty="0" smtClean="0"/>
              <a:t>suburbs.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Complete the sentences using the correct forms of the words and phrases in Task </a:t>
            </a:r>
            <a:r>
              <a:rPr lang="en-GB" sz="2800" b="1" dirty="0" smtClean="0">
                <a:cs typeface="Arial" panose="020B0604020202020204" pitchFamily="34" charset="0"/>
              </a:rPr>
              <a:t>1.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5" y="1860755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Traffic jam</a:t>
            </a:r>
            <a:endParaRPr lang="en-U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999F-02C3-7A21-BF46-F884F3DFCB19}"/>
              </a:ext>
            </a:extLst>
          </p:cNvPr>
          <p:cNvSpPr txBox="1"/>
          <p:nvPr/>
        </p:nvSpPr>
        <p:spPr>
          <a:xfrm>
            <a:off x="6792075" y="2830266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city dwellers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E677C-BE87-50B8-7CE7-8B29A58F2863}"/>
              </a:ext>
            </a:extLst>
          </p:cNvPr>
          <p:cNvSpPr txBox="1"/>
          <p:nvPr/>
        </p:nvSpPr>
        <p:spPr>
          <a:xfrm>
            <a:off x="1211677" y="4299717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roof </a:t>
            </a: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gardens</a:t>
            </a:r>
            <a:endParaRPr lang="en-U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6B00-6577-426A-D21B-2624970D60FA}"/>
              </a:ext>
            </a:extLst>
          </p:cNvPr>
          <p:cNvSpPr txBox="1"/>
          <p:nvPr/>
        </p:nvSpPr>
        <p:spPr>
          <a:xfrm>
            <a:off x="1611054" y="4791261"/>
            <a:ext cx="269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skyscraper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C0F72-B9DA-7A29-721D-1887FA9872F7}"/>
              </a:ext>
            </a:extLst>
          </p:cNvPr>
          <p:cNvSpPr txBox="1"/>
          <p:nvPr/>
        </p:nvSpPr>
        <p:spPr>
          <a:xfrm>
            <a:off x="7547158" y="5743975"/>
            <a:ext cx="285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urban </a:t>
            </a:r>
            <a:r>
              <a:rPr lang="en-US" sz="3200" dirty="0" err="1">
                <a:solidFill>
                  <a:srgbClr val="C00000"/>
                </a:solidFill>
                <a:cs typeface="Arial" panose="020B0604020202020204" pitchFamily="34" charset="0"/>
              </a:rPr>
              <a:t>centres</a:t>
            </a:r>
            <a:endParaRPr lang="en-US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3598</TotalTime>
  <Words>793</Words>
  <PresentationFormat>Widescreen</PresentationFormat>
  <Paragraphs>122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Adobe Gothic Std B</vt:lpstr>
      <vt:lpstr>Montserrat Medium</vt:lpstr>
      <vt:lpstr>UTM-Avo</vt:lpstr>
      <vt:lpstr>UTMAvoBold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2023-05-12T08:55:06Z</dcterms:modified>
</cp:coreProperties>
</file>