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1" r:id="rId2"/>
    <p:sldId id="257" r:id="rId3"/>
    <p:sldId id="284" r:id="rId4"/>
    <p:sldId id="285" r:id="rId5"/>
    <p:sldId id="317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1" r:id="rId14"/>
    <p:sldId id="294" r:id="rId15"/>
    <p:sldId id="340" r:id="rId16"/>
    <p:sldId id="331" r:id="rId17"/>
    <p:sldId id="269" r:id="rId18"/>
    <p:sldId id="295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Review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Lesson 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REVIEW 1 (Units 1-3) 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 – Vocabulary, Pronunciation, Grammar, Speaking &amp; Writing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29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994143-16F9-3966-454F-E7D111B4B3F4}"/>
              </a:ext>
            </a:extLst>
          </p:cNvPr>
          <p:cNvSpPr txBox="1"/>
          <p:nvPr/>
        </p:nvSpPr>
        <p:spPr>
          <a:xfrm>
            <a:off x="815975" y="568678"/>
            <a:ext cx="10560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2. The jeans cost 30 dollars, but the dress costs 50 dollars.</a:t>
            </a:r>
            <a:r>
              <a:rPr lang="en-US" sz="3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DBF01-94F9-03CD-841F-D4A24A41A8D0}"/>
              </a:ext>
            </a:extLst>
          </p:cNvPr>
          <p:cNvSpPr txBox="1"/>
          <p:nvPr/>
        </p:nvSpPr>
        <p:spPr>
          <a:xfrm>
            <a:off x="815975" y="1959117"/>
            <a:ext cx="10560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The jeans are (expensive) _________________ than the dress.</a:t>
            </a:r>
            <a:r>
              <a:rPr lang="en-US" sz="3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9664B-A7E4-948F-51EB-12D540EF9A0C}"/>
              </a:ext>
            </a:extLst>
          </p:cNvPr>
          <p:cNvSpPr txBox="1"/>
          <p:nvPr/>
        </p:nvSpPr>
        <p:spPr>
          <a:xfrm>
            <a:off x="815975" y="3349557"/>
            <a:ext cx="10560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3. Ngoc doesn't have to work on Saturdays, but her sister has to work on the weekends.</a:t>
            </a:r>
            <a:r>
              <a:rPr lang="en-US" sz="36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640297-A8FA-2E7E-8476-FD17A4713007}"/>
              </a:ext>
            </a:extLst>
          </p:cNvPr>
          <p:cNvSpPr txBox="1"/>
          <p:nvPr/>
        </p:nvSpPr>
        <p:spPr>
          <a:xfrm>
            <a:off x="815975" y="4739997"/>
            <a:ext cx="10560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Ngoc's sister is (busy) _________________ than her.</a:t>
            </a:r>
            <a:r>
              <a:rPr lang="en-US" sz="36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CFC467-9A05-6CF4-5A33-8690030F8DF6}"/>
              </a:ext>
            </a:extLst>
          </p:cNvPr>
          <p:cNvSpPr txBox="1"/>
          <p:nvPr/>
        </p:nvSpPr>
        <p:spPr>
          <a:xfrm>
            <a:off x="5842000" y="1989383"/>
            <a:ext cx="358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less expensive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4C370-FE80-08A3-7098-2689B0BF8B1E}"/>
              </a:ext>
            </a:extLst>
          </p:cNvPr>
          <p:cNvSpPr txBox="1"/>
          <p:nvPr/>
        </p:nvSpPr>
        <p:spPr>
          <a:xfrm>
            <a:off x="5118100" y="4739997"/>
            <a:ext cx="358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busier </a:t>
            </a:r>
          </a:p>
        </p:txBody>
      </p:sp>
    </p:spTree>
    <p:extLst>
      <p:ext uri="{BB962C8B-B14F-4D97-AF65-F5344CB8AC3E}">
        <p14:creationId xmlns:p14="http://schemas.microsoft.com/office/powerpoint/2010/main" val="28684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DA73E-7F9E-2E8A-C077-2ACF598D1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23" y="381398"/>
            <a:ext cx="3353268" cy="552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CA3349-BF84-6011-F8E0-B1787194CE82}"/>
              </a:ext>
            </a:extLst>
          </p:cNvPr>
          <p:cNvSpPr txBox="1"/>
          <p:nvPr/>
        </p:nvSpPr>
        <p:spPr>
          <a:xfrm>
            <a:off x="422031" y="1059515"/>
            <a:ext cx="1143703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</a:rPr>
              <a:t>a. Circle the word that differs from the other three in the position of primary stress in each of the following questions.</a:t>
            </a:r>
            <a:r>
              <a:rPr lang="en-US" sz="3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16116A-B23D-68E2-0A4C-77553BDD47BC}"/>
              </a:ext>
            </a:extLst>
          </p:cNvPr>
          <p:cNvSpPr txBox="1"/>
          <p:nvPr/>
        </p:nvSpPr>
        <p:spPr>
          <a:xfrm>
            <a:off x="422031" y="2343997"/>
            <a:ext cx="1143328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0" i="0" dirty="0">
                <a:solidFill>
                  <a:srgbClr val="242021"/>
                </a:solidFill>
                <a:effectLst/>
              </a:rPr>
              <a:t>1. A. unreliable 	  B. intelligent 	C. easygoing 	D. educational</a:t>
            </a:r>
            <a:br>
              <a:rPr lang="en-US" sz="3400" b="0" i="0" dirty="0">
                <a:solidFill>
                  <a:srgbClr val="242021"/>
                </a:solidFill>
                <a:effectLst/>
              </a:rPr>
            </a:br>
            <a:r>
              <a:rPr lang="en-US" sz="3400" b="0" i="0" dirty="0">
                <a:solidFill>
                  <a:srgbClr val="242021"/>
                </a:solidFill>
                <a:effectLst/>
              </a:rPr>
              <a:t>2. A. promise 	  B. finish 		C. decide 		D. answer</a:t>
            </a:r>
            <a:r>
              <a:rPr lang="en-US" sz="3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75329-632C-FD71-51BD-8953F9E89D1D}"/>
              </a:ext>
            </a:extLst>
          </p:cNvPr>
          <p:cNvSpPr txBox="1"/>
          <p:nvPr/>
        </p:nvSpPr>
        <p:spPr>
          <a:xfrm>
            <a:off x="425781" y="3628479"/>
            <a:ext cx="1124008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</a:rPr>
              <a:t>b. Circle the word that has the underlined part pronounced differently from the others.</a:t>
            </a:r>
            <a:r>
              <a:rPr lang="en-US" sz="34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902553-81BD-271C-EFBB-7ECC69BFBCBB}"/>
              </a:ext>
            </a:extLst>
          </p:cNvPr>
          <p:cNvSpPr txBox="1"/>
          <p:nvPr/>
        </p:nvSpPr>
        <p:spPr>
          <a:xfrm>
            <a:off x="425781" y="4933080"/>
            <a:ext cx="1123633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0" i="0" dirty="0">
                <a:solidFill>
                  <a:srgbClr val="242021"/>
                </a:solidFill>
                <a:effectLst/>
              </a:rPr>
              <a:t>3. A. decid</a:t>
            </a:r>
            <a:r>
              <a:rPr lang="en-US" sz="3400" b="0" i="0" u="sng" dirty="0">
                <a:solidFill>
                  <a:srgbClr val="242021"/>
                </a:solidFill>
                <a:effectLst/>
              </a:rPr>
              <a:t>ed</a:t>
            </a:r>
            <a:r>
              <a:rPr lang="en-US" sz="3400" b="0" i="0" dirty="0">
                <a:solidFill>
                  <a:srgbClr val="242021"/>
                </a:solidFill>
                <a:effectLst/>
              </a:rPr>
              <a:t> 	  B. plann</a:t>
            </a:r>
            <a:r>
              <a:rPr lang="en-US" sz="3400" b="0" i="0" u="sng" dirty="0">
                <a:solidFill>
                  <a:srgbClr val="242021"/>
                </a:solidFill>
                <a:effectLst/>
              </a:rPr>
              <a:t>ed</a:t>
            </a:r>
            <a:r>
              <a:rPr lang="en-US" sz="3400" b="0" i="0" dirty="0">
                <a:solidFill>
                  <a:srgbClr val="242021"/>
                </a:solidFill>
                <a:effectLst/>
              </a:rPr>
              <a:t> 	C. arrang</a:t>
            </a:r>
            <a:r>
              <a:rPr lang="en-US" sz="3400" b="0" i="0" u="sng" dirty="0">
                <a:solidFill>
                  <a:srgbClr val="242021"/>
                </a:solidFill>
                <a:effectLst/>
              </a:rPr>
              <a:t>ed</a:t>
            </a:r>
            <a:r>
              <a:rPr lang="en-US" sz="3400" b="0" i="0" dirty="0">
                <a:solidFill>
                  <a:srgbClr val="242021"/>
                </a:solidFill>
                <a:effectLst/>
              </a:rPr>
              <a:t> 	D. offer</a:t>
            </a:r>
            <a:r>
              <a:rPr lang="en-US" sz="3400" b="0" i="0" u="sng" dirty="0">
                <a:solidFill>
                  <a:srgbClr val="242021"/>
                </a:solidFill>
                <a:effectLst/>
              </a:rPr>
              <a:t>ed</a:t>
            </a:r>
            <a:br>
              <a:rPr lang="en-US" sz="3400" b="0" i="0" dirty="0">
                <a:solidFill>
                  <a:srgbClr val="242021"/>
                </a:solidFill>
                <a:effectLst/>
              </a:rPr>
            </a:br>
            <a:r>
              <a:rPr lang="en-US" sz="3400" b="0" i="0" dirty="0">
                <a:solidFill>
                  <a:srgbClr val="242021"/>
                </a:solidFill>
                <a:effectLst/>
              </a:rPr>
              <a:t>4. A. s</a:t>
            </a:r>
            <a:r>
              <a:rPr lang="en-US" sz="3400" b="0" i="0" u="sng" dirty="0">
                <a:solidFill>
                  <a:srgbClr val="242021"/>
                </a:solidFill>
                <a:effectLst/>
              </a:rPr>
              <a:t>a</a:t>
            </a:r>
            <a:r>
              <a:rPr lang="en-US" sz="3400" b="0" i="0" dirty="0">
                <a:solidFill>
                  <a:srgbClr val="242021"/>
                </a:solidFill>
                <a:effectLst/>
              </a:rPr>
              <a:t>le 		  B. c</a:t>
            </a:r>
            <a:r>
              <a:rPr lang="en-US" sz="3400" b="0" i="0" u="sng" dirty="0">
                <a:solidFill>
                  <a:srgbClr val="242021"/>
                </a:solidFill>
                <a:effectLst/>
              </a:rPr>
              <a:t>a</a:t>
            </a:r>
            <a:r>
              <a:rPr lang="en-US" sz="3400" b="0" i="0" dirty="0">
                <a:solidFill>
                  <a:srgbClr val="242021"/>
                </a:solidFill>
                <a:effectLst/>
              </a:rPr>
              <a:t>ke 		C. cr</a:t>
            </a:r>
            <a:r>
              <a:rPr lang="en-US" sz="3400" b="0" i="0" u="sng" dirty="0">
                <a:solidFill>
                  <a:srgbClr val="242021"/>
                </a:solidFill>
                <a:effectLst/>
              </a:rPr>
              <a:t>a</a:t>
            </a:r>
            <a:r>
              <a:rPr lang="en-US" sz="3400" b="0" i="0" dirty="0">
                <a:solidFill>
                  <a:srgbClr val="242021"/>
                </a:solidFill>
                <a:effectLst/>
              </a:rPr>
              <a:t>sh 		D. pl</a:t>
            </a:r>
            <a:r>
              <a:rPr lang="en-US" sz="3400" b="0" i="0" u="sng" dirty="0">
                <a:solidFill>
                  <a:srgbClr val="242021"/>
                </a:solidFill>
                <a:effectLst/>
              </a:rPr>
              <a:t>a</a:t>
            </a:r>
            <a:r>
              <a:rPr lang="en-US" sz="3400" b="0" i="0" dirty="0">
                <a:solidFill>
                  <a:srgbClr val="242021"/>
                </a:solidFill>
                <a:effectLst/>
              </a:rPr>
              <a:t>y</a:t>
            </a:r>
            <a:r>
              <a:rPr lang="en-US" sz="3400" dirty="0"/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709916-3B05-9909-4555-960B6C66BA19}"/>
              </a:ext>
            </a:extLst>
          </p:cNvPr>
          <p:cNvSpPr/>
          <p:nvPr/>
        </p:nvSpPr>
        <p:spPr>
          <a:xfrm>
            <a:off x="3247099" y="2373866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623A06-1EB1-AE70-0A90-8952577F6041}"/>
              </a:ext>
            </a:extLst>
          </p:cNvPr>
          <p:cNvSpPr/>
          <p:nvPr/>
        </p:nvSpPr>
        <p:spPr>
          <a:xfrm>
            <a:off x="5861580" y="2897916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ADCB18-6004-E78B-E593-B3870876CF1B}"/>
              </a:ext>
            </a:extLst>
          </p:cNvPr>
          <p:cNvSpPr/>
          <p:nvPr/>
        </p:nvSpPr>
        <p:spPr>
          <a:xfrm>
            <a:off x="814113" y="4942830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76A286-591A-F482-F5CA-CF0C397A1FEB}"/>
              </a:ext>
            </a:extLst>
          </p:cNvPr>
          <p:cNvSpPr/>
          <p:nvPr/>
        </p:nvSpPr>
        <p:spPr>
          <a:xfrm>
            <a:off x="5861580" y="5512217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B3E38-435F-78F9-F2D6-4784D1818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46" y="461044"/>
            <a:ext cx="2667372" cy="562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3604B8-04DE-5AB2-C3BD-F7B48E94EE3F}"/>
              </a:ext>
            </a:extLst>
          </p:cNvPr>
          <p:cNvSpPr/>
          <p:nvPr/>
        </p:nvSpPr>
        <p:spPr>
          <a:xfrm>
            <a:off x="1059767" y="1683393"/>
            <a:ext cx="6792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 or groups of four.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ABF9FFDF-1550-95E7-8534-101D8189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1300" y="527538"/>
            <a:ext cx="2635162" cy="16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B6DF5B-0999-9B58-28FE-20C68CD221F1}"/>
              </a:ext>
            </a:extLst>
          </p:cNvPr>
          <p:cNvSpPr txBox="1"/>
          <p:nvPr/>
        </p:nvSpPr>
        <p:spPr>
          <a:xfrm>
            <a:off x="1059767" y="3303621"/>
            <a:ext cx="973484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</a:rPr>
              <a:t>Think of two fun places on Sunday and then tell your partner(s). </a:t>
            </a:r>
          </a:p>
          <a:p>
            <a:r>
              <a:rPr lang="en-US" sz="3400" b="1" i="0" dirty="0">
                <a:solidFill>
                  <a:srgbClr val="242021"/>
                </a:solidFill>
                <a:effectLst/>
              </a:rPr>
              <a:t>Finally choose the one you all think is the best.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35ABE8-21D3-4241-04FC-6E0CEE5E7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701" y="527538"/>
            <a:ext cx="3971840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48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64D17C-1106-90FF-F4D0-3CB8232B25FC}"/>
              </a:ext>
            </a:extLst>
          </p:cNvPr>
          <p:cNvSpPr txBox="1"/>
          <p:nvPr/>
        </p:nvSpPr>
        <p:spPr>
          <a:xfrm>
            <a:off x="1128931" y="848809"/>
            <a:ext cx="619681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242021"/>
                </a:solidFill>
                <a:effectLst/>
              </a:rPr>
              <a:t>•</a:t>
            </a:r>
            <a:r>
              <a:rPr lang="en-US" sz="3400" b="1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3400" b="1" dirty="0">
                <a:solidFill>
                  <a:srgbClr val="242021"/>
                </a:solidFill>
                <a:effectLst/>
              </a:rPr>
              <a:t>Where you would like to go</a:t>
            </a:r>
            <a:br>
              <a:rPr lang="en-US" sz="3400" b="1" dirty="0">
                <a:solidFill>
                  <a:srgbClr val="242021"/>
                </a:solidFill>
                <a:effectLst/>
              </a:rPr>
            </a:br>
            <a:r>
              <a:rPr lang="en-US" sz="3400" b="1" dirty="0">
                <a:solidFill>
                  <a:srgbClr val="242021"/>
                </a:solidFill>
                <a:effectLst/>
              </a:rPr>
              <a:t>• Why you want to go there</a:t>
            </a:r>
            <a:br>
              <a:rPr lang="en-US" sz="3400" b="1" dirty="0">
                <a:solidFill>
                  <a:srgbClr val="242021"/>
                </a:solidFill>
                <a:effectLst/>
              </a:rPr>
            </a:br>
            <a:r>
              <a:rPr lang="en-US" sz="3400" b="1" dirty="0">
                <a:solidFill>
                  <a:srgbClr val="242021"/>
                </a:solidFill>
                <a:effectLst/>
              </a:rPr>
              <a:t>• What you can do there</a:t>
            </a:r>
            <a:r>
              <a:rPr lang="en-US" sz="3400" b="1" dirty="0"/>
              <a:t>  </a:t>
            </a:r>
            <a:r>
              <a:rPr lang="en-US" sz="3400" dirty="0"/>
              <a:t> 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95EE099-E63A-6155-DCF5-07B8D5373C33}"/>
              </a:ext>
            </a:extLst>
          </p:cNvPr>
          <p:cNvSpPr/>
          <p:nvPr/>
        </p:nvSpPr>
        <p:spPr>
          <a:xfrm>
            <a:off x="2588455" y="3117299"/>
            <a:ext cx="7287065" cy="2256560"/>
          </a:xfrm>
          <a:prstGeom prst="wedgeRoundRectCallout">
            <a:avLst>
              <a:gd name="adj1" fmla="val 57678"/>
              <a:gd name="adj2" fmla="val 6990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/>
              <a:t>I would like to go to the amusement park for entertainment. I can play games and exciting activities there with my family and friends.</a:t>
            </a:r>
          </a:p>
        </p:txBody>
      </p:sp>
    </p:spTree>
    <p:extLst>
      <p:ext uri="{BB962C8B-B14F-4D97-AF65-F5344CB8AC3E}">
        <p14:creationId xmlns:p14="http://schemas.microsoft.com/office/powerpoint/2010/main" val="73264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0589" y="855714"/>
            <a:ext cx="3713583" cy="79892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Consolidation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EAF0B-7B86-957F-4B82-C10DCD417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87" y="484638"/>
            <a:ext cx="2429214" cy="543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BCE848-83EC-D3CE-5BB4-821368709A46}"/>
              </a:ext>
            </a:extLst>
          </p:cNvPr>
          <p:cNvSpPr txBox="1"/>
          <p:nvPr/>
        </p:nvSpPr>
        <p:spPr>
          <a:xfrm>
            <a:off x="1012874" y="1126115"/>
            <a:ext cx="10255348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a. In pairs: Check your partner's writing passages for Units 1-3 using Feedback forms from the lessons.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b. Make a list of things you need to remember for your future writing.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c. Compare your list with another group, and add anything you think is useful.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9341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15931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08" y="466455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4228" y="1362931"/>
            <a:ext cx="9720775" cy="387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FF0000"/>
                </a:solidFill>
              </a:rPr>
              <a:t>Vocabularies &amp; Pronunciation: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consolidate and practice presented in units 1-3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FF0000"/>
                </a:solidFill>
              </a:rPr>
              <a:t>Grammar:</a:t>
            </a:r>
            <a:r>
              <a:rPr lang="en-US" sz="3600" dirty="0">
                <a:solidFill>
                  <a:srgbClr val="002060"/>
                </a:solidFill>
              </a:rPr>
              <a:t> consolidate and practice presented in units 1-3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FF0000"/>
                </a:solidFill>
              </a:rPr>
              <a:t>Speaking:</a:t>
            </a:r>
            <a:r>
              <a:rPr lang="en-US" sz="3600" dirty="0">
                <a:solidFill>
                  <a:srgbClr val="002060"/>
                </a:solidFill>
              </a:rPr>
              <a:t> talk about the best Sunday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FF0000"/>
                </a:solidFill>
              </a:rPr>
              <a:t>Writing:</a:t>
            </a:r>
            <a:r>
              <a:rPr lang="en-US" sz="3600" dirty="0">
                <a:solidFill>
                  <a:srgbClr val="002060"/>
                </a:solidFill>
              </a:rPr>
              <a:t> check of units 1-3 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775" y="2222447"/>
            <a:ext cx="111427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Practice making sentences using Grammar points Units 1-3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– Unit 4 on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-Learn Smart World DHA App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on 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9523" y="618388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23" y="1537394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625523" y="5050858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BD64F7-CC5F-BFFD-50C4-4654837C4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19" y="2056605"/>
            <a:ext cx="2372056" cy="4286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C489BF-B618-2A84-381D-45F8FF3C0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54" y="2664906"/>
            <a:ext cx="2133898" cy="4763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AF9FAB0-9E06-25EC-CBC6-DD9966367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519" y="3261541"/>
            <a:ext cx="2734057" cy="46679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4AE31B3-CAE0-1BAE-BD73-A4AE18F08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39" y="3809683"/>
            <a:ext cx="2181529" cy="4667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ECED2A7-8DD0-DA0E-064C-BB5D6D051D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519" y="4357264"/>
            <a:ext cx="1943371" cy="466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003" y="472156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1" y="3104838"/>
            <a:ext cx="11761848" cy="306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400" dirty="0">
                <a:solidFill>
                  <a:srgbClr val="002060"/>
                </a:solidFill>
              </a:rPr>
              <a:t>consolidate and practice vocabularies presented in units 1-3.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400" dirty="0">
                <a:solidFill>
                  <a:srgbClr val="002060"/>
                </a:solidFill>
              </a:rPr>
              <a:t>consolidate and practice grammar presented in units 1-3.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400" dirty="0">
                <a:solidFill>
                  <a:srgbClr val="002060"/>
                </a:solidFill>
              </a:rPr>
              <a:t>consolidate and practice pronunciation presented in units 1-3.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400" dirty="0">
                <a:solidFill>
                  <a:srgbClr val="002060"/>
                </a:solidFill>
              </a:rPr>
              <a:t>practice speaking.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400" dirty="0">
                <a:solidFill>
                  <a:srgbClr val="002060"/>
                </a:solidFill>
              </a:rPr>
              <a:t>check writing of </a:t>
            </a:r>
            <a:r>
              <a:rPr lang="en-US" sz="3400">
                <a:solidFill>
                  <a:srgbClr val="002060"/>
                </a:solidFill>
              </a:rPr>
              <a:t>units 1-3. </a:t>
            </a:r>
            <a:endParaRPr lang="en-US" sz="3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3" y="1958103"/>
            <a:ext cx="3328619" cy="9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330" y="364028"/>
            <a:ext cx="2635162" cy="16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8926CF-A8E1-4307-D129-F8D698F70ED6}"/>
              </a:ext>
            </a:extLst>
          </p:cNvPr>
          <p:cNvSpPr txBox="1"/>
          <p:nvPr/>
        </p:nvSpPr>
        <p:spPr>
          <a:xfrm>
            <a:off x="1240729" y="2489614"/>
            <a:ext cx="9716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Talk about advantages and disadvantages of shopping online.</a:t>
            </a:r>
          </a:p>
        </p:txBody>
      </p:sp>
    </p:spTree>
    <p:extLst>
      <p:ext uri="{BB962C8B-B14F-4D97-AF65-F5344CB8AC3E}">
        <p14:creationId xmlns:p14="http://schemas.microsoft.com/office/powerpoint/2010/main" val="15176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52A22-288F-DD74-D9ED-F406A468D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8" y="532357"/>
            <a:ext cx="2905530" cy="571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15F315-AD09-6D27-0045-BE4BA9CE01F5}"/>
              </a:ext>
            </a:extLst>
          </p:cNvPr>
          <p:cNvSpPr txBox="1"/>
          <p:nvPr/>
        </p:nvSpPr>
        <p:spPr>
          <a:xfrm>
            <a:off x="3594435" y="401560"/>
            <a:ext cx="808822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</a:rPr>
              <a:t>a. Match the words with the descriptions. There are two extra words which you do not need to use.</a:t>
            </a:r>
            <a:r>
              <a:rPr lang="en-US" sz="3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17DFA-B70C-7DD9-DA06-225D8C2A3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30" y="2314433"/>
            <a:ext cx="10141140" cy="919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2DB6ED-69CF-180F-8FC5-49FBB6F8B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31" y="3673439"/>
            <a:ext cx="8303692" cy="1639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71E15-A9CA-5666-F689-C99825928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295" y="3842047"/>
            <a:ext cx="3500436" cy="14294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5F46EB-9D9E-9C38-A441-B4CB5B55D21C}"/>
              </a:ext>
            </a:extLst>
          </p:cNvPr>
          <p:cNvSpPr txBox="1"/>
          <p:nvPr/>
        </p:nvSpPr>
        <p:spPr>
          <a:xfrm>
            <a:off x="9055100" y="352591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promise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0160F-AE58-3174-3E97-2956BB7371CE}"/>
              </a:ext>
            </a:extLst>
          </p:cNvPr>
          <p:cNvSpPr txBox="1"/>
          <p:nvPr/>
        </p:nvSpPr>
        <p:spPr>
          <a:xfrm>
            <a:off x="9043068" y="409292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refuse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66F9A1-C4F7-CD22-54BA-33508DB7C8E9}"/>
              </a:ext>
            </a:extLst>
          </p:cNvPr>
          <p:cNvSpPr txBox="1"/>
          <p:nvPr/>
        </p:nvSpPr>
        <p:spPr>
          <a:xfrm>
            <a:off x="9104103" y="465797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offer</a:t>
            </a:r>
          </a:p>
        </p:txBody>
      </p:sp>
    </p:spTree>
    <p:extLst>
      <p:ext uri="{BB962C8B-B14F-4D97-AF65-F5344CB8AC3E}">
        <p14:creationId xmlns:p14="http://schemas.microsoft.com/office/powerpoint/2010/main" val="18014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4FDA7D-DA52-55E5-4481-13F456E5E2F7}"/>
              </a:ext>
            </a:extLst>
          </p:cNvPr>
          <p:cNvSpPr txBox="1"/>
          <p:nvPr/>
        </p:nvSpPr>
        <p:spPr>
          <a:xfrm>
            <a:off x="800100" y="465435"/>
            <a:ext cx="1065529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</a:rPr>
              <a:t>b. Fill in the blanks using the words in the box. There are two extra words which you do not need to use.</a:t>
            </a:r>
            <a:r>
              <a:rPr lang="en-US" sz="3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5D9AC-3999-8166-2667-33B228516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71" y="1745888"/>
            <a:ext cx="10009458" cy="893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6A4B6-DF6F-7153-B5D5-D4476C42BE06}"/>
              </a:ext>
            </a:extLst>
          </p:cNvPr>
          <p:cNvSpPr txBox="1"/>
          <p:nvPr/>
        </p:nvSpPr>
        <p:spPr>
          <a:xfrm>
            <a:off x="641350" y="2781081"/>
            <a:ext cx="109791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1. Make sure that you get a ____________ for everything you buy. You will need it if you want to return the goods.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2. Her friends found out that she was an ____________ person. They don't trust what she says anymore.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3. "Share your toys with Jane, please, Julia. Don't be ____________!" said Mom.</a:t>
            </a:r>
            <a:r>
              <a:rPr lang="en-US" sz="36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0F00C3-D6D5-6C9E-E8D8-8D7553790D9B}"/>
              </a:ext>
            </a:extLst>
          </p:cNvPr>
          <p:cNvSpPr txBox="1"/>
          <p:nvPr/>
        </p:nvSpPr>
        <p:spPr>
          <a:xfrm>
            <a:off x="5845577" y="281080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receipt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CB6AD-E048-84C9-7945-1A4400FF9609}"/>
              </a:ext>
            </a:extLst>
          </p:cNvPr>
          <p:cNvSpPr txBox="1"/>
          <p:nvPr/>
        </p:nvSpPr>
        <p:spPr>
          <a:xfrm>
            <a:off x="8220672" y="390896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unreliable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976824-8DC8-AF66-F33A-425747BAB68D}"/>
              </a:ext>
            </a:extLst>
          </p:cNvPr>
          <p:cNvSpPr txBox="1"/>
          <p:nvPr/>
        </p:nvSpPr>
        <p:spPr>
          <a:xfrm>
            <a:off x="683554" y="55510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selfish</a:t>
            </a:r>
          </a:p>
        </p:txBody>
      </p:sp>
    </p:spTree>
    <p:extLst>
      <p:ext uri="{BB962C8B-B14F-4D97-AF65-F5344CB8AC3E}">
        <p14:creationId xmlns:p14="http://schemas.microsoft.com/office/powerpoint/2010/main" val="38746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B6DFB6-FD10-A409-A822-C7AE9F64E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14" y="480029"/>
            <a:ext cx="2667372" cy="581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D14F69-DF53-EAEB-8655-22D59A4ED97F}"/>
              </a:ext>
            </a:extLst>
          </p:cNvPr>
          <p:cNvSpPr txBox="1"/>
          <p:nvPr/>
        </p:nvSpPr>
        <p:spPr>
          <a:xfrm>
            <a:off x="3203574" y="480029"/>
            <a:ext cx="854392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</a:rPr>
              <a:t>a. Write full sentences using the words below.</a:t>
            </a:r>
            <a:endParaRPr lang="en-US" sz="3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C993CB-B8AB-DCDD-DB2B-FF5E6BE31972}"/>
              </a:ext>
            </a:extLst>
          </p:cNvPr>
          <p:cNvSpPr txBox="1"/>
          <p:nvPr/>
        </p:nvSpPr>
        <p:spPr>
          <a:xfrm>
            <a:off x="673100" y="1312206"/>
            <a:ext cx="10909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My mom/mop/living room floor/three times/week.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7C79CA-BE0A-9DA4-20F1-756F6FA7DD39}"/>
              </a:ext>
            </a:extLst>
          </p:cNvPr>
          <p:cNvSpPr txBox="1"/>
          <p:nvPr/>
        </p:nvSpPr>
        <p:spPr>
          <a:xfrm>
            <a:off x="673100" y="2777004"/>
            <a:ext cx="8505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2. Peter's dad/clean/bathroom/twice/week.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D4CA7F-4E59-C2BF-A00C-C2519C657080}"/>
              </a:ext>
            </a:extLst>
          </p:cNvPr>
          <p:cNvSpPr txBox="1"/>
          <p:nvPr/>
        </p:nvSpPr>
        <p:spPr>
          <a:xfrm>
            <a:off x="673100" y="4320738"/>
            <a:ext cx="10909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3. My older brother/tidy/his bedroom/once/month.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FED20A-3184-FE91-56E4-78C7BF9658CA}"/>
              </a:ext>
            </a:extLst>
          </p:cNvPr>
          <p:cNvSpPr txBox="1"/>
          <p:nvPr/>
        </p:nvSpPr>
        <p:spPr>
          <a:xfrm>
            <a:off x="673099" y="2005137"/>
            <a:ext cx="10909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My mom mops the living room floor three times a week.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434D2-279E-21DA-E1FF-E7C4D0B6EB20}"/>
              </a:ext>
            </a:extLst>
          </p:cNvPr>
          <p:cNvSpPr txBox="1"/>
          <p:nvPr/>
        </p:nvSpPr>
        <p:spPr>
          <a:xfrm>
            <a:off x="673100" y="3548871"/>
            <a:ext cx="1033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Peter's dad cleans the bathroom twice a week.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013984-D2ED-BB83-1937-8B9DE07260E5}"/>
              </a:ext>
            </a:extLst>
          </p:cNvPr>
          <p:cNvSpPr txBox="1"/>
          <p:nvPr/>
        </p:nvSpPr>
        <p:spPr>
          <a:xfrm>
            <a:off x="673100" y="5092605"/>
            <a:ext cx="10909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My older brother tidies his bedroom once a month. </a:t>
            </a:r>
          </a:p>
        </p:txBody>
      </p:sp>
    </p:spTree>
    <p:extLst>
      <p:ext uri="{BB962C8B-B14F-4D97-AF65-F5344CB8AC3E}">
        <p14:creationId xmlns:p14="http://schemas.microsoft.com/office/powerpoint/2010/main" val="77600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22EE8E-2DFE-47B4-3AF2-82F1982D145B}"/>
              </a:ext>
            </a:extLst>
          </p:cNvPr>
          <p:cNvSpPr txBox="1"/>
          <p:nvPr/>
        </p:nvSpPr>
        <p:spPr>
          <a:xfrm>
            <a:off x="808037" y="732135"/>
            <a:ext cx="1057592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</a:rPr>
              <a:t>b. Fill in the blanks using the comparative or superlative form of the adjectives.</a:t>
            </a:r>
            <a:r>
              <a:rPr lang="en-US" sz="34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70CAD-2CF8-225E-25B5-93F24125E87D}"/>
              </a:ext>
            </a:extLst>
          </p:cNvPr>
          <p:cNvSpPr txBox="1"/>
          <p:nvPr/>
        </p:nvSpPr>
        <p:spPr>
          <a:xfrm>
            <a:off x="808037" y="2249606"/>
            <a:ext cx="10279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1. They built the castle in 1789, the library in 1890, and the university in 1910.</a:t>
            </a:r>
            <a:r>
              <a:rPr lang="en-US" sz="3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5FA8D-C335-15E6-3F28-73076BEA73DD}"/>
              </a:ext>
            </a:extLst>
          </p:cNvPr>
          <p:cNvSpPr txBox="1"/>
          <p:nvPr/>
        </p:nvSpPr>
        <p:spPr>
          <a:xfrm>
            <a:off x="808036" y="3700566"/>
            <a:ext cx="10380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The university is (new) _________________ of all.</a:t>
            </a:r>
            <a:r>
              <a:rPr lang="en-US" sz="36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DB5C2-E234-4CD8-6543-CCB9DF4B92D7}"/>
              </a:ext>
            </a:extLst>
          </p:cNvPr>
          <p:cNvSpPr txBox="1"/>
          <p:nvPr/>
        </p:nvSpPr>
        <p:spPr>
          <a:xfrm>
            <a:off x="5718967" y="372596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 newest</a:t>
            </a:r>
          </a:p>
        </p:txBody>
      </p:sp>
    </p:spTree>
    <p:extLst>
      <p:ext uri="{BB962C8B-B14F-4D97-AF65-F5344CB8AC3E}">
        <p14:creationId xmlns:p14="http://schemas.microsoft.com/office/powerpoint/2010/main" val="321384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4359</TotalTime>
  <Words>731</Words>
  <Application>Microsoft Office PowerPoint</Application>
  <PresentationFormat>Màn hình rộng</PresentationFormat>
  <Paragraphs>60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2" baseType="lpstr">
      <vt:lpstr>Arial</vt:lpstr>
      <vt:lpstr>Calibri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544</cp:revision>
  <dcterms:created xsi:type="dcterms:W3CDTF">2022-02-12T14:14:43Z</dcterms:created>
  <dcterms:modified xsi:type="dcterms:W3CDTF">2022-07-26T03:38:30Z</dcterms:modified>
</cp:coreProperties>
</file>