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sldIdLst>
    <p:sldId id="277" r:id="rId2"/>
    <p:sldId id="289" r:id="rId3"/>
    <p:sldId id="288" r:id="rId4"/>
    <p:sldId id="283" r:id="rId5"/>
    <p:sldId id="284" r:id="rId6"/>
    <p:sldId id="285" r:id="rId7"/>
    <p:sldId id="282" r:id="rId8"/>
    <p:sldId id="287" r:id="rId9"/>
    <p:sldId id="286" r:id="rId10"/>
    <p:sldId id="292" r:id="rId11"/>
    <p:sldId id="290" r:id="rId12"/>
    <p:sldId id="291" r:id="rId13"/>
    <p:sldId id="271" r:id="rId14"/>
    <p:sldId id="272" r:id="rId15"/>
    <p:sldId id="273" r:id="rId16"/>
    <p:sldId id="258" r:id="rId17"/>
    <p:sldId id="262" r:id="rId18"/>
    <p:sldId id="293" r:id="rId19"/>
    <p:sldId id="294" r:id="rId20"/>
    <p:sldId id="295" r:id="rId21"/>
    <p:sldId id="296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u="sng" kern="1200">
        <a:solidFill>
          <a:srgbClr val="FF99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3300"/>
    <a:srgbClr val="008000"/>
    <a:srgbClr val="0000FF"/>
    <a:srgbClr val="009900"/>
    <a:srgbClr val="00CC00"/>
    <a:srgbClr val="A5002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2000" autoAdjust="0"/>
  </p:normalViewPr>
  <p:slideViewPr>
    <p:cSldViewPr>
      <p:cViewPr>
        <p:scale>
          <a:sx n="70" d="100"/>
          <a:sy n="70" d="100"/>
        </p:scale>
        <p:origin x="-8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u="none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u="none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u="none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u="none">
                <a:solidFill>
                  <a:schemeClr val="tx1"/>
                </a:solidFill>
                <a:latin typeface="Arial" charset="0"/>
              </a:defRPr>
            </a:lvl1pPr>
          </a:lstStyle>
          <a:p>
            <a:fld id="{798EB5EE-9140-4EFF-BC09-F6F4044DC5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2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BC8C-03F3-4287-AB2C-0671032774A8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42098-80DA-4376-A949-17C88D7B9B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59ECB-A6AC-42A7-9472-FBBE4F94C36A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5E19E-006A-453F-86F7-043FB7AB7E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909A-DAEB-46B8-9BF3-B34FEF1F1819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04A13-DB97-477A-9653-CF5A433380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ộ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26EE8-3C6A-436E-9019-048D8C1597DD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F0E7-9ECD-4458-900B-9B2D2C200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0E9E-C5C7-45C3-8FDF-5225BC49E025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B5709-F77A-4F89-98D3-0EB627A022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49C5-5F9E-479A-97CC-14063F230878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BF5A4-86E1-49DB-B6E6-5F810AC6B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BB5F-C0C9-4DD2-8AC6-5EEA895EB59B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95D97-F2D8-4EB3-B028-792DB58029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CBD62-B97B-41F6-8F5C-2A94029B5BDD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A615D-BF7A-4FC6-BF0B-6CC433410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B1D0E-92EC-4397-8249-A2265E687074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9734C-3E60-4B39-B47B-91B5805332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643EF-FDED-4D3B-89FF-99197BA28887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7D281-C697-4453-821E-C2BB13A3C1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CA0B7-424A-4DBA-A920-6FE571F370A6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BA3FA-B46C-4441-832B-839552705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A69A2-4A4C-489A-8149-5F4E6D420060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C3E48-30F8-4F60-8B25-1F833ECEB9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204D472-518B-4DC5-9D2E-ECF00F5B563D}" type="datetime1">
              <a:rPr lang="en-US"/>
              <a:pPr>
                <a:defRPr/>
              </a:pPr>
              <a:t>16/07/2022</a:t>
            </a:fld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Nguyễn Thanh Phong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chemeClr val="tx1"/>
                </a:solidFill>
                <a:latin typeface="Arial" charset="0"/>
              </a:defRPr>
            </a:lvl1pPr>
          </a:lstStyle>
          <a:p>
            <a:fld id="{2DD294D6-FC65-4E8F-9B84-856711A3F0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322" y="6096000"/>
            <a:ext cx="72714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Kiến trúc bên trong nhà hát tp HCM</a:t>
            </a:r>
            <a:endParaRPr lang="en-US" sz="3500" u="non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3226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35108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002060"/>
                </a:solidFill>
              </a:rPr>
              <a:t>1. Sự phản xạ âm</a:t>
            </a:r>
            <a:endParaRPr lang="en-US" sz="3500" u="none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752600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- Thay quyển sách bằng các vật: tấm kính, miếng xốp, tấm vải nhung, tấm gạch men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29718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u="none" smtClean="0">
                <a:solidFill>
                  <a:srgbClr val="002060"/>
                </a:solidFill>
              </a:rPr>
              <a:t>* Nhận xét</a:t>
            </a:r>
          </a:p>
          <a:p>
            <a:r>
              <a:rPr lang="en-US" sz="3500" i="1" u="none" smtClean="0">
                <a:solidFill>
                  <a:srgbClr val="002060"/>
                </a:solidFill>
              </a:rPr>
              <a:t>-&gt; Các vật cứng, bề mặt nhẵn phản xạ âm tốt</a:t>
            </a:r>
          </a:p>
          <a:p>
            <a:r>
              <a:rPr lang="en-US" sz="3500" i="1" u="none" smtClean="0">
                <a:solidFill>
                  <a:srgbClr val="002060"/>
                </a:solidFill>
              </a:rPr>
              <a:t>-&gt; Các vật mềm, xốp, bề mặt gò ghề phản xạ âm kém.</a:t>
            </a:r>
            <a:endParaRPr lang="en-US" sz="3500" i="1" u="none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8532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7" y="1321950"/>
            <a:ext cx="4531057" cy="264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2"/>
          <a:stretch/>
        </p:blipFill>
        <p:spPr bwMode="auto">
          <a:xfrm>
            <a:off x="4495800" y="1321950"/>
            <a:ext cx="4648200" cy="256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7" y="3886200"/>
            <a:ext cx="424502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22" y="3886200"/>
            <a:ext cx="4914900" cy="29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0"/>
            <a:ext cx="845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u="none" smtClean="0">
                <a:solidFill>
                  <a:schemeClr val="tx1"/>
                </a:solidFill>
              </a:rPr>
              <a:t>Phân biệt vật phản xạ âm tốt và vật phản xạ âm kém</a:t>
            </a:r>
            <a:endParaRPr lang="en-US" sz="3500" u="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4357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* Sự hình thành tiếng vang</a:t>
            </a:r>
            <a:endParaRPr lang="en-US" sz="3500" u="none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07458"/>
            <a:ext cx="81932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C00000"/>
                </a:solidFill>
              </a:rPr>
              <a:t>? Em đã từng nghe được tiếng vang ở đâu</a:t>
            </a:r>
            <a:endParaRPr lang="en-US" sz="3500" u="none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14600"/>
            <a:ext cx="4249035" cy="425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34" y="2514600"/>
            <a:ext cx="4882456" cy="431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10461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10526" r="26776" b="10526"/>
          <a:stretch/>
        </p:blipFill>
        <p:spPr bwMode="auto">
          <a:xfrm>
            <a:off x="172453" y="4114800"/>
            <a:ext cx="1295400" cy="272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610600" y="4191000"/>
            <a:ext cx="152400" cy="25687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990600" y="48768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990600" y="46482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080371" y="502473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 smtClean="0">
                <a:solidFill>
                  <a:schemeClr val="tx1"/>
                </a:solidFill>
              </a:rPr>
              <a:t>Âm trực tiếp</a:t>
            </a:r>
            <a:endParaRPr lang="en-US" sz="2400" u="non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6519" y="426720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 smtClean="0">
                <a:solidFill>
                  <a:schemeClr val="tx1"/>
                </a:solidFill>
              </a:rPr>
              <a:t>Âm phản xạ</a:t>
            </a:r>
            <a:endParaRPr lang="en-US" sz="2400" u="none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286000" y="4686300"/>
            <a:ext cx="79437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648200" y="49149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8911668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10526" r="26776" b="10526"/>
          <a:stretch/>
        </p:blipFill>
        <p:spPr bwMode="auto">
          <a:xfrm>
            <a:off x="172453" y="0"/>
            <a:ext cx="1295400" cy="272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610600" y="76200"/>
            <a:ext cx="152400" cy="25687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990600" y="7620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990600" y="533400"/>
            <a:ext cx="76200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080371" y="90993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 smtClean="0">
                <a:solidFill>
                  <a:schemeClr val="tx1"/>
                </a:solidFill>
              </a:rPr>
              <a:t>Âm trực tiếp</a:t>
            </a:r>
            <a:endParaRPr lang="en-US" sz="2400" u="none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6519" y="15240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 smtClean="0">
                <a:solidFill>
                  <a:schemeClr val="tx1"/>
                </a:solidFill>
              </a:rPr>
              <a:t>Âm phản xạ</a:t>
            </a:r>
            <a:endParaRPr lang="en-US" sz="2400" u="none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286000" y="571500"/>
            <a:ext cx="79437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648200" y="8001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207477"/>
              </p:ext>
            </p:extLst>
          </p:nvPr>
        </p:nvGraphicFramePr>
        <p:xfrm>
          <a:off x="-3175" y="3124200"/>
          <a:ext cx="9175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4" imgW="520560" imgH="431640" progId="Equation.DSMT4">
                  <p:embed/>
                </p:oleObj>
              </mc:Choice>
              <mc:Fallback>
                <p:oleObj name="Equation" r:id="rId4" imgW="5205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175" y="3124200"/>
                        <a:ext cx="917575" cy="762000"/>
                      </a:xfrm>
                      <a:prstGeom prst="rect">
                        <a:avLst/>
                      </a:prstGeom>
                      <a:ln>
                        <a:solidFill>
                          <a:srgbClr val="FF0000">
                            <a:alpha val="0"/>
                          </a:srgb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8356" y="3286780"/>
            <a:ext cx="870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none">
                <a:solidFill>
                  <a:srgbClr val="0070C0"/>
                </a:solidFill>
              </a:rPr>
              <a:t>là thời gian từ lúc âm phát ra tới khi nghe được tiếng </a:t>
            </a:r>
            <a:r>
              <a:rPr lang="en-US" b="0" u="none" smtClean="0">
                <a:solidFill>
                  <a:srgbClr val="0070C0"/>
                </a:solidFill>
              </a:rPr>
              <a:t>vang.</a:t>
            </a:r>
            <a:endParaRPr lang="en-US" b="0" u="none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6200" y="3962400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chemeClr val="tx1"/>
                </a:solidFill>
              </a:rPr>
              <a:t>v = </a:t>
            </a:r>
            <a:r>
              <a:rPr lang="en-US" b="0" u="none" smtClean="0">
                <a:solidFill>
                  <a:schemeClr val="tx1"/>
                </a:solidFill>
              </a:rPr>
              <a:t>343 </a:t>
            </a:r>
            <a:r>
              <a:rPr lang="en-US" b="0" u="none">
                <a:solidFill>
                  <a:schemeClr val="tx1"/>
                </a:solidFill>
              </a:rPr>
              <a:t>m/s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7400" y="3962400"/>
            <a:ext cx="4578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rgbClr val="0070C0"/>
                </a:solidFill>
              </a:rPr>
              <a:t>là vận tốc âm trong không khí</a:t>
            </a:r>
            <a:r>
              <a:rPr lang="en-US" b="0" u="none" smtClean="0">
                <a:solidFill>
                  <a:srgbClr val="0070C0"/>
                </a:solidFill>
              </a:rPr>
              <a:t>.</a:t>
            </a:r>
            <a:endParaRPr lang="en-US" b="0" u="none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6200" y="4800600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chemeClr val="tx1"/>
                </a:solidFill>
              </a:rPr>
              <a:t>S = ? m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17744" y="4760893"/>
            <a:ext cx="8516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none">
                <a:solidFill>
                  <a:srgbClr val="0070C0"/>
                </a:solidFill>
              </a:rPr>
              <a:t>là đoạn đường đi của âm từ nguồn âm tới khi nghe </a:t>
            </a:r>
            <a:endParaRPr lang="en-US" b="0" u="none" smtClean="0">
              <a:solidFill>
                <a:srgbClr val="0070C0"/>
              </a:solidFill>
            </a:endParaRPr>
          </a:p>
          <a:p>
            <a:r>
              <a:rPr lang="en-US" b="0" u="none" smtClean="0">
                <a:solidFill>
                  <a:srgbClr val="0070C0"/>
                </a:solidFill>
              </a:rPr>
              <a:t>được </a:t>
            </a:r>
            <a:r>
              <a:rPr lang="en-US" b="0" u="none">
                <a:solidFill>
                  <a:srgbClr val="0070C0"/>
                </a:solidFill>
              </a:rPr>
              <a:t>âm </a:t>
            </a:r>
            <a:r>
              <a:rPr lang="en-US" b="0" u="none" smtClean="0">
                <a:solidFill>
                  <a:srgbClr val="0070C0"/>
                </a:solidFill>
              </a:rPr>
              <a:t>phản </a:t>
            </a:r>
            <a:r>
              <a:rPr lang="en-US" b="0" u="none">
                <a:solidFill>
                  <a:srgbClr val="0070C0"/>
                </a:solidFill>
              </a:rPr>
              <a:t>xạ</a:t>
            </a:r>
            <a:r>
              <a:rPr lang="en-US" b="0" u="none" smtClean="0">
                <a:solidFill>
                  <a:srgbClr val="0070C0"/>
                </a:solidFill>
              </a:rPr>
              <a:t>.</a:t>
            </a:r>
            <a:endParaRPr lang="en-US" b="0" u="none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123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173534"/>
            <a:ext cx="918873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u="none">
                <a:solidFill>
                  <a:schemeClr val="tx1"/>
                </a:solidFill>
              </a:rPr>
              <a:t>t</a:t>
            </a:r>
            <a:r>
              <a:rPr lang="en-US" b="0" u="none" smtClean="0">
                <a:solidFill>
                  <a:schemeClr val="tx1"/>
                </a:solidFill>
              </a:rPr>
              <a:t> =      s : </a:t>
            </a:r>
            <a:r>
              <a:rPr lang="en-US" b="0" u="none" smtClean="0">
                <a:solidFill>
                  <a:srgbClr val="0070C0"/>
                </a:solidFill>
              </a:rPr>
              <a:t>là thời gian từ lúc âm phát ra tới khi nghe được tiếng </a:t>
            </a:r>
          </a:p>
          <a:p>
            <a:r>
              <a:rPr lang="en-US" b="0" u="none">
                <a:solidFill>
                  <a:srgbClr val="0070C0"/>
                </a:solidFill>
              </a:rPr>
              <a:t> </a:t>
            </a:r>
            <a:r>
              <a:rPr lang="en-US" b="0" u="none" smtClean="0">
                <a:solidFill>
                  <a:srgbClr val="0070C0"/>
                </a:solidFill>
              </a:rPr>
              <a:t>              vang.</a:t>
            </a:r>
          </a:p>
          <a:p>
            <a:r>
              <a:rPr lang="en-US" b="0" u="none">
                <a:solidFill>
                  <a:schemeClr val="tx1"/>
                </a:solidFill>
              </a:rPr>
              <a:t>v</a:t>
            </a:r>
            <a:r>
              <a:rPr lang="en-US" b="0" u="none" smtClean="0">
                <a:solidFill>
                  <a:schemeClr val="tx1"/>
                </a:solidFill>
              </a:rPr>
              <a:t> = </a:t>
            </a:r>
            <a:r>
              <a:rPr lang="en-US" b="0" u="none" smtClean="0">
                <a:solidFill>
                  <a:schemeClr val="tx1"/>
                </a:solidFill>
              </a:rPr>
              <a:t>343 </a:t>
            </a:r>
            <a:r>
              <a:rPr lang="en-US" b="0" u="none" smtClean="0">
                <a:solidFill>
                  <a:schemeClr val="tx1"/>
                </a:solidFill>
              </a:rPr>
              <a:t>m/s : </a:t>
            </a:r>
            <a:r>
              <a:rPr lang="en-US" b="0" u="none" smtClean="0">
                <a:solidFill>
                  <a:srgbClr val="0070C0"/>
                </a:solidFill>
              </a:rPr>
              <a:t>là vận tốc âm trong không khí.</a:t>
            </a:r>
          </a:p>
          <a:p>
            <a:r>
              <a:rPr lang="en-US" b="0" u="none" smtClean="0">
                <a:solidFill>
                  <a:schemeClr val="tx1"/>
                </a:solidFill>
              </a:rPr>
              <a:t>S = ? m : </a:t>
            </a:r>
            <a:r>
              <a:rPr lang="en-US" b="0" u="none">
                <a:solidFill>
                  <a:srgbClr val="0070C0"/>
                </a:solidFill>
              </a:rPr>
              <a:t>là đoạn đường đi của âm từ nguồn âm tới khi nghe </a:t>
            </a:r>
            <a:endParaRPr lang="en-US" b="0" u="none" smtClean="0">
              <a:solidFill>
                <a:srgbClr val="0070C0"/>
              </a:solidFill>
            </a:endParaRPr>
          </a:p>
          <a:p>
            <a:r>
              <a:rPr lang="en-US" b="0" u="none">
                <a:solidFill>
                  <a:srgbClr val="0070C0"/>
                </a:solidFill>
              </a:rPr>
              <a:t> </a:t>
            </a:r>
            <a:r>
              <a:rPr lang="en-US" b="0" u="none" smtClean="0">
                <a:solidFill>
                  <a:srgbClr val="0070C0"/>
                </a:solidFill>
              </a:rPr>
              <a:t>               được âm </a:t>
            </a:r>
            <a:r>
              <a:rPr lang="en-US" b="0" u="none">
                <a:solidFill>
                  <a:srgbClr val="0070C0"/>
                </a:solidFill>
              </a:rPr>
              <a:t>phả xạ</a:t>
            </a:r>
            <a:r>
              <a:rPr lang="en-US" b="0" u="none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0" u="none" smtClean="0">
                <a:solidFill>
                  <a:srgbClr val="FF0000"/>
                </a:solidFill>
              </a:rPr>
              <a:t>Giải</a:t>
            </a:r>
          </a:p>
          <a:p>
            <a:pPr algn="ctr"/>
            <a:r>
              <a:rPr lang="en-US" b="0" u="none" smtClean="0">
                <a:solidFill>
                  <a:schemeClr val="tx1"/>
                </a:solidFill>
              </a:rPr>
              <a:t>Đoạn đường đi của âm thanh đi từ lúc phát ra tới khi nghe </a:t>
            </a:r>
          </a:p>
          <a:p>
            <a:pPr algn="ctr"/>
            <a:r>
              <a:rPr lang="en-US" b="0" u="none" smtClean="0">
                <a:solidFill>
                  <a:schemeClr val="tx1"/>
                </a:solidFill>
              </a:rPr>
              <a:t>được tiếng vang</a:t>
            </a:r>
          </a:p>
          <a:p>
            <a:endParaRPr lang="en-US" b="0" u="none">
              <a:solidFill>
                <a:schemeClr val="tx1"/>
              </a:solidFill>
            </a:endParaRPr>
          </a:p>
          <a:p>
            <a:endParaRPr lang="en-US" b="0" u="none" smtClean="0">
              <a:solidFill>
                <a:schemeClr val="tx1"/>
              </a:solidFill>
            </a:endParaRPr>
          </a:p>
          <a:p>
            <a:r>
              <a:rPr lang="en-US" b="0" u="none" smtClean="0">
                <a:solidFill>
                  <a:schemeClr val="tx1"/>
                </a:solidFill>
              </a:rPr>
              <a:t>Khoảng cách của người tới bức tường là </a:t>
            </a:r>
          </a:p>
          <a:p>
            <a:endParaRPr lang="en-US" b="0" u="none" smtClean="0">
              <a:solidFill>
                <a:schemeClr val="tx1"/>
              </a:solidFill>
            </a:endParaRPr>
          </a:p>
          <a:p>
            <a:endParaRPr lang="en-US" b="0" u="none">
              <a:solidFill>
                <a:schemeClr val="tx1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382393"/>
              </p:ext>
            </p:extLst>
          </p:nvPr>
        </p:nvGraphicFramePr>
        <p:xfrm>
          <a:off x="685800" y="76200"/>
          <a:ext cx="381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3" imgW="215640" imgH="431640" progId="Equation.DSMT4">
                  <p:embed/>
                </p:oleObj>
              </mc:Choice>
              <mc:Fallback>
                <p:oleObj name="Equation" r:id="rId3" imgW="2156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76200"/>
                        <a:ext cx="381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08123"/>
              </p:ext>
            </p:extLst>
          </p:nvPr>
        </p:nvGraphicFramePr>
        <p:xfrm>
          <a:off x="2974975" y="3605213"/>
          <a:ext cx="31845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5" imgW="1688760" imgH="431640" progId="Equation.DSMT4">
                  <p:embed/>
                </p:oleObj>
              </mc:Choice>
              <mc:Fallback>
                <p:oleObj name="Equation" r:id="rId5" imgW="1688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4975" y="3605213"/>
                        <a:ext cx="3184525" cy="8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267721"/>
              </p:ext>
            </p:extLst>
          </p:nvPr>
        </p:nvGraphicFramePr>
        <p:xfrm>
          <a:off x="5992813" y="4495800"/>
          <a:ext cx="247967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7" imgW="1091880" imgH="203040" progId="Equation.DSMT4">
                  <p:embed/>
                </p:oleObj>
              </mc:Choice>
              <mc:Fallback>
                <p:oleObj name="Equation" r:id="rId7" imgW="1091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92813" y="4495800"/>
                        <a:ext cx="2479675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18845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52400" y="1066800"/>
            <a:ext cx="89154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sz="3500" u="none" smtClean="0">
                <a:solidFill>
                  <a:srgbClr val="FF0000"/>
                </a:solidFill>
                <a:cs typeface="Times New Roman" pitchFamily="18" charset="0"/>
              </a:rPr>
              <a:t>? 1.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Em đã từng nghe tiếng vang ở đâu?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6200" y="2057400"/>
            <a:ext cx="89154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sz="3500" u="none" smtClean="0">
                <a:solidFill>
                  <a:srgbClr val="FF0000"/>
                </a:solidFill>
                <a:cs typeface="Times New Roman" pitchFamily="18" charset="0"/>
              </a:rPr>
              <a:t>? 2. 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Tại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sao trong phòng kín ta thường nghe thấy âm to hơn so với khi ta nghe chính âm đó ngoài trời?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6200" y="4077831"/>
            <a:ext cx="8915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n-US" sz="3500" u="none" smtClean="0">
                <a:solidFill>
                  <a:srgbClr val="FF0000"/>
                </a:solidFill>
                <a:cs typeface="Times New Roman" pitchFamily="18" charset="0"/>
              </a:rPr>
              <a:t>? 3. 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Khi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nói trong phòng rất lớn thì nghe được tiếng vang. Nhưng nói to như vậy trong phòng nhỏ thì lại không nghe thấy tiếng vang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 Trong phòng nào có âm phản xạ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en-US" sz="3500" b="0" u="none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81000"/>
            <a:ext cx="214353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C00000"/>
                </a:solidFill>
              </a:rPr>
              <a:t>Luyên tập</a:t>
            </a:r>
            <a:endParaRPr lang="en-US" sz="3500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-76200" y="1828800"/>
            <a:ext cx="942565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500" b="0" i="1" u="none">
                <a:solidFill>
                  <a:schemeClr val="tx1"/>
                </a:solidFill>
                <a:cs typeface="Times New Roman" pitchFamily="18" charset="0"/>
              </a:rPr>
              <a:t>Kết luận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- Âm dội lại khi gặp mặt chắn là âm phản xạ.</a:t>
            </a:r>
          </a:p>
          <a:p>
            <a:pPr eaLnBrk="1" hangingPunct="1"/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- Ta nghe được tiếng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vang khi 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âm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phản 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xạ cách </a:t>
            </a:r>
          </a:p>
          <a:p>
            <a:pPr eaLnBrk="1" hangingPunct="1"/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âm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trực 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tiếp </a:t>
            </a:r>
            <a:r>
              <a:rPr lang="en-US" sz="3500" b="0" u="none">
                <a:solidFill>
                  <a:schemeClr val="tx1"/>
                </a:solidFill>
                <a:cs typeface="Times New Roman" pitchFamily="18" charset="0"/>
              </a:rPr>
              <a:t>một khoảng thời gian ít nhất 1/15 giây</a:t>
            </a:r>
            <a:r>
              <a:rPr lang="en-US" sz="3500" b="0" u="none" smtClean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* Sự hình thành tiếng vang</a:t>
            </a:r>
            <a:endParaRPr lang="en-US" sz="3500" u="none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* Sự ô nhiễm tiếng ồn</a:t>
            </a:r>
            <a:endParaRPr lang="en-US" sz="3500" u="none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76400"/>
            <a:ext cx="77247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17777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63626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chemeClr val="tx1"/>
                </a:solidFill>
              </a:rPr>
              <a:t>2. Một số hiện tượng về sóng âm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* Cách làm giảm tiếng ồn</a:t>
            </a:r>
            <a:endParaRPr lang="en-US" sz="3500" u="none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9151"/>
            <a:ext cx="9144000" cy="507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55786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19200"/>
            <a:ext cx="803136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u="none" smtClean="0">
                <a:solidFill>
                  <a:schemeClr val="tx1"/>
                </a:solidFill>
              </a:rPr>
              <a:t>Quan sát các hình ảnh sau và cho biết: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+ Không gian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+ Cách trang trí</a:t>
            </a:r>
          </a:p>
          <a:p>
            <a:r>
              <a:rPr lang="en-US" sz="3500" u="none" smtClean="0">
                <a:solidFill>
                  <a:schemeClr val="tx1"/>
                </a:solidFill>
              </a:rPr>
              <a:t>+ Hiện tượng khi phát ra âm thanh</a:t>
            </a:r>
          </a:p>
          <a:p>
            <a:endParaRPr lang="en-US" sz="3500" u="none" smtClean="0">
              <a:solidFill>
                <a:schemeClr val="tx1"/>
              </a:solidFill>
            </a:endParaRPr>
          </a:p>
          <a:p>
            <a:pPr marL="457200" indent="-457200">
              <a:buFont typeface="Symbol" pitchFamily="18" charset="2"/>
              <a:buChar char="Þ"/>
            </a:pPr>
            <a:r>
              <a:rPr lang="en-US" sz="3500" i="1" u="none" smtClean="0">
                <a:solidFill>
                  <a:srgbClr val="002060"/>
                </a:solidFill>
              </a:rPr>
              <a:t>Cách thực hiện</a:t>
            </a:r>
          </a:p>
          <a:p>
            <a:pPr marL="457200" indent="-457200">
              <a:buFontTx/>
              <a:buChar char="-"/>
            </a:pPr>
            <a:r>
              <a:rPr lang="en-US" sz="3500" i="1" u="none" smtClean="0">
                <a:solidFill>
                  <a:srgbClr val="002060"/>
                </a:solidFill>
              </a:rPr>
              <a:t>Các bạn thực hiện theo nhóm</a:t>
            </a:r>
          </a:p>
          <a:p>
            <a:pPr marL="457200" indent="-457200">
              <a:buFontTx/>
              <a:buChar char="-"/>
            </a:pPr>
            <a:r>
              <a:rPr lang="en-US" sz="3500" i="1" u="none" smtClean="0">
                <a:solidFill>
                  <a:srgbClr val="002060"/>
                </a:solidFill>
              </a:rPr>
              <a:t>Thời gian 5 phút</a:t>
            </a:r>
            <a:endParaRPr lang="en-US" sz="3500" i="1" u="none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5680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63626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chemeClr val="tx1"/>
                </a:solidFill>
              </a:rPr>
              <a:t>2. Một số hiện tượng về sóng âm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1" y="1524000"/>
            <a:ext cx="89916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i="1" u="none" smtClean="0">
                <a:solidFill>
                  <a:srgbClr val="C00000"/>
                </a:solidFill>
              </a:rPr>
              <a:t>Nhận xét</a:t>
            </a:r>
          </a:p>
          <a:p>
            <a:r>
              <a:rPr lang="en-US" sz="3500" i="1" u="none" smtClean="0">
                <a:solidFill>
                  <a:srgbClr val="C00000"/>
                </a:solidFill>
              </a:rPr>
              <a:t>- Ô nhiễm tiếng ồn xảy ra khi tiếng ồn to và kéo dài, gây ảnh hưởng xấu đến sức khỏe và hoạt động của con người</a:t>
            </a:r>
          </a:p>
          <a:p>
            <a:r>
              <a:rPr lang="en-US" sz="3500" i="1" u="none" smtClean="0">
                <a:solidFill>
                  <a:srgbClr val="C00000"/>
                </a:solidFill>
              </a:rPr>
              <a:t>- Các biện pháp chống ô nhiễm tiếng ồn là: tác động vào nguồn âm, phân tán âm trên đường truyền, ngăn chặn sự truyền âm.</a:t>
            </a:r>
            <a:endParaRPr lang="en-US" sz="3500" i="1" u="none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7655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1042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none" smtClean="0">
                <a:solidFill>
                  <a:srgbClr val="C00000"/>
                </a:solidFill>
              </a:rPr>
              <a:t>Bài tập về nhà</a:t>
            </a:r>
          </a:p>
          <a:p>
            <a:pPr algn="ctr"/>
            <a:r>
              <a:rPr lang="en-US" sz="3500" i="1" u="none" smtClean="0">
                <a:solidFill>
                  <a:srgbClr val="C00000"/>
                </a:solidFill>
              </a:rPr>
              <a:t>- Giả sử nhà em ở ven quốc lộ và trong một thị trấn đông đúc. Hãy đề xuất một số biện pháp phòng chống tiếng ồn có thể thực hiện được cho nhà em.</a:t>
            </a:r>
            <a:endParaRPr lang="en-US" sz="3500" i="1" u="none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8918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56201"/>
              </p:ext>
            </p:extLst>
          </p:nvPr>
        </p:nvGraphicFramePr>
        <p:xfrm>
          <a:off x="0" y="2285999"/>
          <a:ext cx="9144001" cy="4571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0"/>
                <a:gridCol w="2362200"/>
                <a:gridCol w="2438400"/>
                <a:gridCol w="2590801"/>
              </a:tblGrid>
              <a:tr h="1308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 điểm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 gian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(rộng hay hẹp)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trang trí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tượng khi phát ra âm thanh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 hát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học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 trường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Phòng ngủ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Hang động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3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 trường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291" y="707142"/>
            <a:ext cx="853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none" smtClean="0">
                <a:solidFill>
                  <a:srgbClr val="002060"/>
                </a:solidFill>
              </a:rPr>
              <a:t>Phiếu học tập</a:t>
            </a:r>
          </a:p>
          <a:p>
            <a:pPr algn="ctr"/>
            <a:r>
              <a:rPr lang="en-US" u="none" smtClean="0">
                <a:solidFill>
                  <a:srgbClr val="002060"/>
                </a:solidFill>
              </a:rPr>
              <a:t>Tên nhóm………………………………………..lớp……</a:t>
            </a:r>
            <a:endParaRPr lang="en-US" u="none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7185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0"/>
            <a:ext cx="33169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C00000"/>
                </a:solidFill>
              </a:rPr>
              <a:t>Một số hình ảnh</a:t>
            </a:r>
            <a:endParaRPr lang="en-US" sz="3500" u="none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42"/>
            <a:ext cx="9144000" cy="55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69970" y="6258580"/>
            <a:ext cx="32287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0070C0"/>
                </a:solidFill>
              </a:rPr>
              <a:t>Rạp chiếu phim</a:t>
            </a:r>
            <a:endParaRPr lang="en-US" sz="3500" u="none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8792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914400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6142037"/>
            <a:ext cx="224313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0892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6172200"/>
            <a:ext cx="233589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0070C0"/>
                </a:solidFill>
              </a:rPr>
              <a:t>Hội trường</a:t>
            </a:r>
            <a:endParaRPr lang="en-US" sz="3500" u="none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3034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6172200"/>
            <a:ext cx="22942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0070C0"/>
                </a:solidFill>
              </a:rPr>
              <a:t>Hang động</a:t>
            </a:r>
            <a:endParaRPr lang="en-US" sz="3500" u="none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55101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0"/>
          <a:stretch/>
        </p:blipFill>
        <p:spPr bwMode="auto">
          <a:xfrm>
            <a:off x="1257300" y="4114800"/>
            <a:ext cx="16383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Nói nghe nè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6"/>
          <a:stretch/>
        </p:blipFill>
        <p:spPr bwMode="auto">
          <a:xfrm>
            <a:off x="5791200" y="4191000"/>
            <a:ext cx="175657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smtClean="0">
                <a:solidFill>
                  <a:srgbClr val="002060"/>
                </a:solidFill>
              </a:rPr>
              <a:t>1. Sự phản xạ âm</a:t>
            </a:r>
            <a:endParaRPr lang="en-US" u="none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524000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smtClean="0">
                <a:solidFill>
                  <a:srgbClr val="002060"/>
                </a:solidFill>
              </a:rPr>
              <a:t>Thí nghiệm</a:t>
            </a:r>
            <a:endParaRPr lang="en-US" u="none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81400" y="2123420"/>
            <a:ext cx="1536781" cy="772180"/>
            <a:chOff x="3581400" y="2123420"/>
            <a:chExt cx="1536781" cy="772180"/>
          </a:xfrm>
        </p:grpSpPr>
        <p:sp>
          <p:nvSpPr>
            <p:cNvPr id="6" name="Rectangle 5"/>
            <p:cNvSpPr/>
            <p:nvPr/>
          </p:nvSpPr>
          <p:spPr bwMode="auto">
            <a:xfrm>
              <a:off x="3657600" y="2123420"/>
              <a:ext cx="1460581" cy="7721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sng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581400" y="2199620"/>
              <a:ext cx="1447800" cy="6959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Times New Roman" pitchFamily="18" charset="0"/>
                </a:rPr>
                <a:t>sách</a:t>
              </a: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" name="Trapezoid 4"/>
          <p:cNvSpPr/>
          <p:nvPr/>
        </p:nvSpPr>
        <p:spPr bwMode="auto">
          <a:xfrm>
            <a:off x="2435671" y="2819400"/>
            <a:ext cx="4362329" cy="167640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91000" y="3048000"/>
            <a:ext cx="336165" cy="1524000"/>
          </a:xfrm>
          <a:prstGeom prst="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 rot="2287889">
            <a:off x="2947503" y="2798710"/>
            <a:ext cx="402297" cy="252848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1804627" y="2667000"/>
            <a:ext cx="2475354" cy="3124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an 10"/>
          <p:cNvSpPr/>
          <p:nvPr/>
        </p:nvSpPr>
        <p:spPr bwMode="auto">
          <a:xfrm rot="19425416">
            <a:off x="5297910" y="2780133"/>
            <a:ext cx="411334" cy="2528481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432381" y="2667000"/>
            <a:ext cx="2120819" cy="2819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042304" y="4114800"/>
            <a:ext cx="106347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5257800" y="3810000"/>
            <a:ext cx="106348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175681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763" y="76200"/>
            <a:ext cx="4546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FF0000"/>
                </a:solidFill>
              </a:rPr>
              <a:t>Bài 14: PHẢN XẠ ÂM</a:t>
            </a:r>
            <a:endParaRPr lang="en-US" sz="3500" u="none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066800"/>
            <a:ext cx="35108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u="none" smtClean="0">
                <a:solidFill>
                  <a:srgbClr val="002060"/>
                </a:solidFill>
              </a:rPr>
              <a:t>1. Sự phản xạ âm</a:t>
            </a:r>
            <a:endParaRPr lang="en-US" sz="3500" u="none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26049"/>
            <a:ext cx="70535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i="1" u="none" smtClean="0">
                <a:solidFill>
                  <a:srgbClr val="002060"/>
                </a:solidFill>
              </a:rPr>
              <a:t>Nhận xét</a:t>
            </a:r>
          </a:p>
          <a:p>
            <a:r>
              <a:rPr lang="en-US" sz="3500" i="1" u="none" smtClean="0">
                <a:solidFill>
                  <a:srgbClr val="002060"/>
                </a:solidFill>
              </a:rPr>
              <a:t>-&gt; Sóng âm phản xạ khi gặp vật cản</a:t>
            </a:r>
            <a:endParaRPr lang="en-US" sz="3500" i="1" u="none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8275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sng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sng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681</Words>
  <Application>Microsoft Office PowerPoint</Application>
  <PresentationFormat>On-screen Show (4:3)</PresentationFormat>
  <Paragraphs>108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1_Default Design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091 3711945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VinaPhong</dc:creator>
  <cp:lastModifiedBy>AutoBVT</cp:lastModifiedBy>
  <cp:revision>78</cp:revision>
  <dcterms:created xsi:type="dcterms:W3CDTF">2003-11-04T09:54:34Z</dcterms:created>
  <dcterms:modified xsi:type="dcterms:W3CDTF">2022-07-17T16:49:55Z</dcterms:modified>
</cp:coreProperties>
</file>