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8"/>
  </p:notesMasterIdLst>
  <p:sldIdLst>
    <p:sldId id="293" r:id="rId2"/>
    <p:sldId id="331" r:id="rId3"/>
    <p:sldId id="371" r:id="rId4"/>
    <p:sldId id="348" r:id="rId5"/>
    <p:sldId id="365" r:id="rId6"/>
    <p:sldId id="366" r:id="rId7"/>
    <p:sldId id="367" r:id="rId8"/>
    <p:sldId id="369" r:id="rId9"/>
    <p:sldId id="370" r:id="rId10"/>
    <p:sldId id="326" r:id="rId11"/>
    <p:sldId id="359" r:id="rId12"/>
    <p:sldId id="304" r:id="rId13"/>
    <p:sldId id="308" r:id="rId14"/>
    <p:sldId id="306" r:id="rId15"/>
    <p:sldId id="345" r:id="rId16"/>
    <p:sldId id="34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1463-38AD-44D0-82E0-22F178E5D11E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05E7F-62A9-4701-BFC2-BAF91B980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75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B18A-EEAF-4CC3-B014-6871ADE81452}"/>
              </a:ext>
            </a:extLst>
          </p:cNvPr>
          <p:cNvSpPr/>
          <p:nvPr userDrawn="1"/>
        </p:nvSpPr>
        <p:spPr>
          <a:xfrm>
            <a:off x="11239305" y="141436"/>
            <a:ext cx="1272936" cy="1272936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720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412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8CAB18A-EEAF-4CC3-B014-6871ADE81452}"/>
              </a:ext>
            </a:extLst>
          </p:cNvPr>
          <p:cNvSpPr/>
          <p:nvPr userDrawn="1"/>
        </p:nvSpPr>
        <p:spPr>
          <a:xfrm>
            <a:off x="11118460" y="136523"/>
            <a:ext cx="1272936" cy="1272936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383788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04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336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881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8CAB18A-EEAF-4CC3-B014-6871ADE81452}"/>
              </a:ext>
            </a:extLst>
          </p:cNvPr>
          <p:cNvSpPr/>
          <p:nvPr userDrawn="1"/>
        </p:nvSpPr>
        <p:spPr>
          <a:xfrm>
            <a:off x="10715744" y="198438"/>
            <a:ext cx="1272936" cy="1272936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49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79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4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780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4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68" y="170977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68" y="458949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21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18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18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18" y="63563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8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02" r:id="rId6"/>
    <p:sldLayoutId id="2147483703" r:id="rId7"/>
    <p:sldLayoutId id="2147483706" r:id="rId8"/>
    <p:sldLayoutId id="2147483707" r:id="rId9"/>
    <p:sldLayoutId id="2147483708" r:id="rId10"/>
    <p:sldLayoutId id="21474837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641435" y="1700564"/>
            <a:ext cx="11322330" cy="1923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86">
              <a:spcAft>
                <a:spcPts val="600"/>
              </a:spcAft>
              <a:defRPr/>
            </a:pPr>
            <a:r>
              <a:rPr lang="en-US" sz="54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4</a:t>
            </a: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286">
              <a:spcAft>
                <a:spcPts val="600"/>
              </a:spcAft>
              <a:defRPr/>
            </a:pPr>
            <a:r>
              <a:rPr lang="en-US" sz="6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sáng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tạo</a:t>
            </a: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: Thơ tặng bạn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49404" y="50135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70572" y="629330"/>
            <a:ext cx="893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E0422F1-F90E-4B3B-8EC7-1663A67D2C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556" y="-368922"/>
            <a:ext cx="7487444" cy="86050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483164-52C7-4691-95F4-4638E2BDF902}"/>
              </a:ext>
            </a:extLst>
          </p:cNvPr>
          <p:cNvSpPr txBox="1"/>
          <p:nvPr/>
        </p:nvSpPr>
        <p:spPr>
          <a:xfrm>
            <a:off x="5336112" y="2328334"/>
            <a:ext cx="38803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HỌC SINH THỰC HÀNH</a:t>
            </a:r>
          </a:p>
        </p:txBody>
      </p:sp>
      <p:pic>
        <p:nvPicPr>
          <p:cNvPr id="7" name="55">
            <a:extLst>
              <a:ext uri="{FF2B5EF4-FFF2-40B4-BE49-F238E27FC236}">
                <a16:creationId xmlns:a16="http://schemas.microsoft.com/office/drawing/2014/main" id="{0BC6E11F-564B-4085-ADEF-B1F0E1E43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15" y="1711743"/>
            <a:ext cx="4249241" cy="465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012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CEFDE9-60EB-4A62-A65C-75F1AEEF5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792" y="1603513"/>
            <a:ext cx="8892208" cy="4876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9268" y="516835"/>
            <a:ext cx="99391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>
                <a:solidFill>
                  <a:srgbClr val="0070C0"/>
                </a:solidFill>
              </a:rPr>
              <a:t>3. Giới thiệu, bình chọn bài làm hay.</a:t>
            </a:r>
          </a:p>
        </p:txBody>
      </p:sp>
    </p:spTree>
    <p:extLst>
      <p:ext uri="{BB962C8B-B14F-4D97-AF65-F5344CB8AC3E}">
        <p14:creationId xmlns:p14="http://schemas.microsoft.com/office/powerpoint/2010/main" val="331316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ảng">
            <a:extLst>
              <a:ext uri="{FF2B5EF4-FFF2-40B4-BE49-F238E27FC236}">
                <a16:creationId xmlns:a16="http://schemas.microsoft.com/office/drawing/2014/main" id="{C15FDB70-E56F-4A16-853D-5F05E028B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416" y="770717"/>
            <a:ext cx="7924136" cy="3976395"/>
          </a:xfrm>
          <a:prstGeom prst="rect">
            <a:avLst/>
          </a:prstGeom>
        </p:spPr>
      </p:pic>
      <p:pic>
        <p:nvPicPr>
          <p:cNvPr id="5" name="bkgr 1">
            <a:extLst>
              <a:ext uri="{FF2B5EF4-FFF2-40B4-BE49-F238E27FC236}">
                <a16:creationId xmlns:a16="http://schemas.microsoft.com/office/drawing/2014/main" id="{242F90B9-7779-4F84-A6E2-EE15B88EEA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5051831"/>
            <a:ext cx="12192000" cy="18140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488899-0B4A-4E1B-A52C-418B7A9E86DD}"/>
              </a:ext>
            </a:extLst>
          </p:cNvPr>
          <p:cNvSpPr txBox="1"/>
          <p:nvPr/>
        </p:nvSpPr>
        <p:spPr>
          <a:xfrm>
            <a:off x="2929222" y="2097194"/>
            <a:ext cx="71545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TỰ ĐÁNH GIÁ</a:t>
            </a:r>
          </a:p>
        </p:txBody>
      </p:sp>
    </p:spTree>
    <p:extLst>
      <p:ext uri="{BB962C8B-B14F-4D97-AF65-F5344CB8AC3E}">
        <p14:creationId xmlns:p14="http://schemas.microsoft.com/office/powerpoint/2010/main" val="188765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6803" descr="PPT素材-03">
            <a:extLst>
              <a:ext uri="{FF2B5EF4-FFF2-40B4-BE49-F238E27FC236}">
                <a16:creationId xmlns:a16="http://schemas.microsoft.com/office/drawing/2014/main" id="{7E72897E-D08E-4B1A-95D9-100ABA1C26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5155" y="269823"/>
            <a:ext cx="12187767" cy="63295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3D0C46-61D2-4FA0-B61F-28F11781A859}"/>
              </a:ext>
            </a:extLst>
          </p:cNvPr>
          <p:cNvSpPr txBox="1"/>
          <p:nvPr/>
        </p:nvSpPr>
        <p:spPr>
          <a:xfrm>
            <a:off x="2202826" y="2167897"/>
            <a:ext cx="83183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Sau </a:t>
            </a:r>
            <a:r>
              <a:rPr lang="en-US" sz="480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Bài</a:t>
            </a:r>
            <a:r>
              <a:rPr lang="en-US" sz="48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3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Bài</a:t>
            </a:r>
            <a:r>
              <a:rPr lang="en-US" sz="48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4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em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đã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biết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những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gì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,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đã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làm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được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những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gì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?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Hãy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đánh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giá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theo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bảng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dưới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đây</a:t>
            </a:r>
            <a:r>
              <a:rPr lang="en-US" sz="48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6" name="图片 73734" descr="PPT素材-18">
            <a:extLst>
              <a:ext uri="{FF2B5EF4-FFF2-40B4-BE49-F238E27FC236}">
                <a16:creationId xmlns:a16="http://schemas.microsoft.com/office/drawing/2014/main" id="{994F0F6B-95A8-4968-985F-2DEEB08DF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5" y="3714903"/>
            <a:ext cx="1915242" cy="278998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99808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30" y="702364"/>
            <a:ext cx="11834192" cy="593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503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2995" y="1472359"/>
            <a:ext cx="6746009" cy="5385641"/>
          </a:xfrm>
          <a:prstGeom prst="rect">
            <a:avLst/>
          </a:prstGeom>
        </p:spPr>
      </p:pic>
      <p:sp>
        <p:nvSpPr>
          <p:cNvPr id="3" name="AutoShape 2" descr="Chọn Lọc 101 Hình Nền Powerpoint Đẹp Cùng Background Chuyên Nghiệp Full HD  - GIÚP BẠ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632" y="338265"/>
            <a:ext cx="4487045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54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58141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874E0E-4EA5-4539-AE63-531CEF7166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r="15400" b="6796"/>
          <a:stretch/>
        </p:blipFill>
        <p:spPr>
          <a:xfrm>
            <a:off x="-356684" y="743744"/>
            <a:ext cx="3045763" cy="4793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CFF24D-FF15-4C68-80C2-120CDC9F7B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46" y="743744"/>
            <a:ext cx="9047018" cy="57401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71A913-3563-491C-A410-4A5C7B19CD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 b="11698"/>
          <a:stretch/>
        </p:blipFill>
        <p:spPr>
          <a:xfrm>
            <a:off x="9404468" y="4558877"/>
            <a:ext cx="2610189" cy="23448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C1B58B-484A-4C3F-9600-FD803F0861FF}"/>
              </a:ext>
            </a:extLst>
          </p:cNvPr>
          <p:cNvSpPr txBox="1"/>
          <p:nvPr/>
        </p:nvSpPr>
        <p:spPr>
          <a:xfrm>
            <a:off x="3277508" y="3450881"/>
            <a:ext cx="51379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KHỞI ĐỘNG</a:t>
            </a:r>
          </a:p>
        </p:txBody>
      </p:sp>
      <p:sp>
        <p:nvSpPr>
          <p:cNvPr id="2" name="Rectangle 1"/>
          <p:cNvSpPr/>
          <p:nvPr/>
        </p:nvSpPr>
        <p:spPr>
          <a:xfrm>
            <a:off x="2689079" y="4558877"/>
            <a:ext cx="70535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32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Nghe bài hát : Mời bạn vui múa ca  </a:t>
            </a:r>
            <a:endParaRPr 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0836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XKGkz5yzofOzeXsbpu3kBjr92OTSgS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15636"/>
            <a:ext cx="12192000" cy="644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7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225"/>
            <a:ext cx="12059478" cy="178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img.loigiaihay.com/picture/question_lgh/2021_41/1621481224-kat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5" t="-2204"/>
          <a:stretch/>
        </p:blipFill>
        <p:spPr bwMode="auto">
          <a:xfrm>
            <a:off x="363937" y="2584173"/>
            <a:ext cx="5361002" cy="405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032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00853" y="557548"/>
            <a:ext cx="11479158" cy="1203187"/>
          </a:xfrm>
          <a:prstGeom prst="roundRect">
            <a:avLst/>
          </a:prstGeom>
          <a:solidFill>
            <a:srgbClr val="FDC7B7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1.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Chọn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tiếng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phù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hợp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với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ô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trống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trong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các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bài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thơ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sau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:</a:t>
            </a:r>
            <a:endParaRPr lang="vi-VN" sz="36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69"/>
          <a:stretch/>
        </p:blipFill>
        <p:spPr>
          <a:xfrm>
            <a:off x="11393687" y="493266"/>
            <a:ext cx="1194919" cy="10898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853" y="1938329"/>
            <a:ext cx="2795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cs typeface="Times New Roman" pitchFamily="18" charset="0"/>
              </a:rPr>
              <a:t>a) </a:t>
            </a:r>
            <a:r>
              <a:rPr lang="en-US" sz="3200" dirty="0" err="1">
                <a:solidFill>
                  <a:srgbClr val="00B050"/>
                </a:solidFill>
                <a:cs typeface="Times New Roman" pitchFamily="18" charset="0"/>
              </a:rPr>
              <a:t>Tình</a:t>
            </a:r>
            <a:r>
              <a:rPr lang="en-US" sz="3200" dirty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cs typeface="Times New Roman" pitchFamily="18" charset="0"/>
              </a:rPr>
              <a:t>bạn</a:t>
            </a:r>
            <a:endParaRPr lang="en-US" sz="3200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4062" y="2700698"/>
            <a:ext cx="462995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cs typeface="Times New Roman" pitchFamily="18" charset="0"/>
              </a:rPr>
              <a:t>Gà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cùng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gan</a:t>
            </a:r>
            <a:r>
              <a:rPr lang="en-US" sz="3200" dirty="0">
                <a:cs typeface="Times New Roman" pitchFamily="18" charset="0"/>
              </a:rPr>
              <a:t>, </a:t>
            </a:r>
            <a:r>
              <a:rPr lang="en-US" sz="3200" dirty="0" err="1">
                <a:cs typeface="Times New Roman" pitchFamily="18" charset="0"/>
              </a:rPr>
              <a:t>vịt</a:t>
            </a:r>
            <a:endParaRPr lang="en-US" sz="3200" dirty="0">
              <a:cs typeface="Times New Roman" pitchFamily="18" charset="0"/>
            </a:endParaRPr>
          </a:p>
          <a:p>
            <a:r>
              <a:rPr lang="en-US" sz="3200" dirty="0" err="1">
                <a:cs typeface="Times New Roman" pitchFamily="18" charset="0"/>
              </a:rPr>
              <a:t>Chơi</a:t>
            </a:r>
            <a:r>
              <a:rPr lang="en-US" sz="3200" dirty="0">
                <a:cs typeface="Times New Roman" pitchFamily="18" charset="0"/>
              </a:rPr>
              <a:t> ở </a:t>
            </a:r>
            <a:r>
              <a:rPr lang="en-US" sz="3200" dirty="0" err="1">
                <a:cs typeface="Times New Roman" pitchFamily="18" charset="0"/>
              </a:rPr>
              <a:t>bờ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ao</a:t>
            </a:r>
            <a:endParaRPr lang="en-US" sz="3200" dirty="0">
              <a:cs typeface="Times New Roman" pitchFamily="18" charset="0"/>
            </a:endParaRPr>
          </a:p>
          <a:p>
            <a:r>
              <a:rPr lang="en-US" sz="3200" dirty="0" err="1">
                <a:cs typeface="Times New Roman" pitchFamily="18" charset="0"/>
              </a:rPr>
              <a:t>Chẳng</a:t>
            </a:r>
            <a:r>
              <a:rPr lang="en-US" sz="3200" dirty="0">
                <a:cs typeface="Times New Roman" pitchFamily="18" charset="0"/>
              </a:rPr>
              <a:t> may </a:t>
            </a:r>
            <a:r>
              <a:rPr lang="en-US" sz="3200" dirty="0" err="1">
                <a:cs typeface="Times New Roman" pitchFamily="18" charset="0"/>
              </a:rPr>
              <a:t>té</a:t>
            </a:r>
            <a:endParaRPr lang="en-US" sz="3200" dirty="0">
              <a:cs typeface="Times New Roman" pitchFamily="18" charset="0"/>
            </a:endParaRPr>
          </a:p>
          <a:p>
            <a:r>
              <a:rPr lang="en-US" sz="3200" dirty="0" err="1">
                <a:cs typeface="Times New Roman" pitchFamily="18" charset="0"/>
              </a:rPr>
              <a:t>Gà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rơi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xuống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nước</a:t>
            </a:r>
            <a:endParaRPr lang="en-US" sz="3200" dirty="0">
              <a:cs typeface="Times New Roman" pitchFamily="18" charset="0"/>
            </a:endParaRPr>
          </a:p>
          <a:p>
            <a:r>
              <a:rPr lang="en-US" sz="3200" dirty="0" err="1">
                <a:cs typeface="Times New Roman" pitchFamily="18" charset="0"/>
              </a:rPr>
              <a:t>Không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chậm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nửa</a:t>
            </a:r>
            <a:endParaRPr lang="en-US" sz="3200" dirty="0">
              <a:cs typeface="Times New Roman" pitchFamily="18" charset="0"/>
            </a:endParaRPr>
          </a:p>
          <a:p>
            <a:r>
              <a:rPr lang="en-US" sz="3200" dirty="0" err="1">
                <a:cs typeface="Times New Roman" pitchFamily="18" charset="0"/>
              </a:rPr>
              <a:t>Ngan</a:t>
            </a:r>
            <a:r>
              <a:rPr lang="en-US" sz="3200" dirty="0">
                <a:cs typeface="Times New Roman" pitchFamily="18" charset="0"/>
              </a:rPr>
              <a:t>, </a:t>
            </a:r>
            <a:r>
              <a:rPr lang="en-US" sz="3200" dirty="0" err="1">
                <a:cs typeface="Times New Roman" pitchFamily="18" charset="0"/>
              </a:rPr>
              <a:t>vịt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nhảy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theo</a:t>
            </a:r>
            <a:endParaRPr lang="en-US" sz="3200" dirty="0">
              <a:cs typeface="Times New Roman" pitchFamily="18" charset="0"/>
            </a:endParaRPr>
          </a:p>
          <a:p>
            <a:r>
              <a:rPr lang="en-US" sz="3200" dirty="0" err="1">
                <a:cs typeface="Times New Roman" pitchFamily="18" charset="0"/>
              </a:rPr>
              <a:t>Rẽ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đám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rong</a:t>
            </a:r>
            <a:endParaRPr lang="en-US" sz="3200" dirty="0">
              <a:cs typeface="Times New Roman" pitchFamily="18" charset="0"/>
            </a:endParaRPr>
          </a:p>
          <a:p>
            <a:r>
              <a:rPr lang="en-US" sz="3200" dirty="0" err="1">
                <a:cs typeface="Times New Roman" pitchFamily="18" charset="0"/>
              </a:rPr>
              <a:t>Vớt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gà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lên</a:t>
            </a:r>
            <a:r>
              <a:rPr lang="en-US" sz="3200" dirty="0">
                <a:cs typeface="Times New Roman" pitchFamily="18" charset="0"/>
              </a:rPr>
              <a:t> </a:t>
            </a:r>
            <a:r>
              <a:rPr lang="en-US" sz="3200" dirty="0" err="1">
                <a:cs typeface="Times New Roman" pitchFamily="18" charset="0"/>
              </a:rPr>
              <a:t>cạn</a:t>
            </a:r>
            <a:r>
              <a:rPr lang="en-US" sz="3200" dirty="0">
                <a:cs typeface="Times New Roman" pitchFamily="18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3945126" y="3877536"/>
            <a:ext cx="451849" cy="26469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?</a:t>
            </a:r>
          </a:p>
        </p:txBody>
      </p:sp>
      <p:sp>
        <p:nvSpPr>
          <p:cNvPr id="8" name="Rectangle 7"/>
          <p:cNvSpPr/>
          <p:nvPr/>
        </p:nvSpPr>
        <p:spPr>
          <a:xfrm>
            <a:off x="4498381" y="4816436"/>
            <a:ext cx="369894" cy="26469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?</a:t>
            </a:r>
          </a:p>
        </p:txBody>
      </p:sp>
      <p:sp>
        <p:nvSpPr>
          <p:cNvPr id="9" name="Rectangle 8"/>
          <p:cNvSpPr/>
          <p:nvPr/>
        </p:nvSpPr>
        <p:spPr>
          <a:xfrm>
            <a:off x="3658394" y="5848459"/>
            <a:ext cx="377073" cy="26469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?</a:t>
            </a:r>
          </a:p>
        </p:txBody>
      </p:sp>
      <p:pic>
        <p:nvPicPr>
          <p:cNvPr id="10" name="Picture 2" descr="https://img.loigiaihay.com/picture/question_lgh/2021_41/1621481224-kat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5" t="-2204"/>
          <a:stretch/>
        </p:blipFill>
        <p:spPr bwMode="auto">
          <a:xfrm>
            <a:off x="7506862" y="1583104"/>
            <a:ext cx="3272589" cy="3444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6000593" y="2700698"/>
            <a:ext cx="1607684" cy="60488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bèo</a:t>
            </a:r>
            <a:endParaRPr lang="en-US" sz="3200" dirty="0">
              <a:solidFill>
                <a:schemeClr val="accent1"/>
              </a:solidFill>
              <a:cs typeface="Times New Roman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997422" y="4066486"/>
            <a:ext cx="1509439" cy="5790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nhào</a:t>
            </a:r>
            <a:endParaRPr lang="en-US" sz="3200" dirty="0">
              <a:solidFill>
                <a:schemeClr val="accent1"/>
              </a:solidFill>
              <a:cs typeface="Times New Roman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940432" y="5322292"/>
            <a:ext cx="1445105" cy="54911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bước</a:t>
            </a:r>
            <a:endParaRPr lang="en-US" sz="3200" dirty="0">
              <a:solidFill>
                <a:schemeClr val="accent1"/>
              </a:solidFill>
              <a:cs typeface="Times New Roman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2185" y="4356019"/>
            <a:ext cx="2435352" cy="243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21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40518E-6 L -0.21016 -0.0485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8" y="-24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34135E-6 L -0.14322 -0.0878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1" y="-4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6 3.45051E-6 L -0.22083 0.4329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1" y="2164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69"/>
          <a:stretch/>
        </p:blipFill>
        <p:spPr>
          <a:xfrm>
            <a:off x="10336234" y="503221"/>
            <a:ext cx="1590723" cy="7437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27" y="1732192"/>
            <a:ext cx="34531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cs typeface="Times New Roman" pitchFamily="18" charset="0"/>
              </a:rPr>
              <a:t>b) </a:t>
            </a:r>
            <a:r>
              <a:rPr lang="en-US" sz="3200" dirty="0" err="1">
                <a:solidFill>
                  <a:srgbClr val="00B050"/>
                </a:solidFill>
                <a:cs typeface="Times New Roman" pitchFamily="18" charset="0"/>
              </a:rPr>
              <a:t>Gấu</a:t>
            </a:r>
            <a:r>
              <a:rPr lang="en-US" sz="3200" dirty="0">
                <a:solidFill>
                  <a:srgbClr val="00B050"/>
                </a:solidFill>
                <a:cs typeface="Times New Roman" pitchFamily="18" charset="0"/>
              </a:rPr>
              <a:t> qua </a:t>
            </a:r>
            <a:r>
              <a:rPr lang="en-US" sz="3200" dirty="0" err="1">
                <a:solidFill>
                  <a:srgbClr val="00B050"/>
                </a:solidFill>
                <a:cs typeface="Times New Roman" pitchFamily="18" charset="0"/>
              </a:rPr>
              <a:t>cầu</a:t>
            </a:r>
            <a:endParaRPr lang="en-US" sz="3200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6672" y="2549960"/>
            <a:ext cx="364394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gấu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con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xinh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xắn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Bước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xuống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đầu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cầu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Chú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cũng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muốn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mau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Vượt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cầu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sang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kia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trước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ai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chịu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nhường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Cãi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nhau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mãi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thôi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Chú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nhái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bén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đang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Ngẩng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đầu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lên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mà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bảo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Cái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cầu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thì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tẹo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Ai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cũng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muốn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qua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mau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82620" y="4854808"/>
            <a:ext cx="389989" cy="2576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?</a:t>
            </a:r>
          </a:p>
        </p:txBody>
      </p:sp>
      <p:sp>
        <p:nvSpPr>
          <p:cNvPr id="8" name="Rectangle 7"/>
          <p:cNvSpPr/>
          <p:nvPr/>
        </p:nvSpPr>
        <p:spPr>
          <a:xfrm>
            <a:off x="3753971" y="4117320"/>
            <a:ext cx="326180" cy="26469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47457" y="2189289"/>
            <a:ext cx="1048543" cy="445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cs typeface="Times New Roman" pitchFamily="18" charset="0"/>
              </a:rPr>
              <a:t>bơi</a:t>
            </a:r>
            <a:endParaRPr lang="en-US" sz="2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047455" y="3908146"/>
            <a:ext cx="1048544" cy="40690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cs typeface="Times New Roman" pitchFamily="18" charset="0"/>
              </a:rPr>
              <a:t>bước</a:t>
            </a:r>
            <a:endParaRPr lang="en-US" sz="2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30866" y="4046455"/>
            <a:ext cx="53605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Nếu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cứ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err="1">
                <a:solidFill>
                  <a:prstClr val="black"/>
                </a:solidFill>
                <a:cs typeface="Times New Roman" pitchFamily="18" charset="0"/>
              </a:rPr>
              <a:t>cố</a:t>
            </a:r>
            <a:r>
              <a:rPr lang="en-US" sz="2400">
                <a:solidFill>
                  <a:prstClr val="black"/>
                </a:solidFill>
                <a:cs typeface="Times New Roman" pitchFamily="18" charset="0"/>
              </a:rPr>
              <a:t> tranh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Thì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có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anh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ngã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chết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Bây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giờ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phải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đoàn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kết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Cõng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nhau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quay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nửa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vòng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Đổi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chỗ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thế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là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Cả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cùng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 qua </a:t>
            </a:r>
            <a:r>
              <a:rPr lang="en-US" sz="2400" dirty="0" err="1">
                <a:solidFill>
                  <a:prstClr val="black"/>
                </a:solidFill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!</a:t>
            </a:r>
          </a:p>
        </p:txBody>
      </p:sp>
      <p:pic>
        <p:nvPicPr>
          <p:cNvPr id="14" name="Picture 2" descr="https://img.loigiaihay.com/picture/question_lgh/2021_41/1621481224-loe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6" r="1947" b="52781"/>
          <a:stretch/>
        </p:blipFill>
        <p:spPr bwMode="auto">
          <a:xfrm>
            <a:off x="7869313" y="1322959"/>
            <a:ext cx="3025874" cy="226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5047457" y="4785771"/>
            <a:ext cx="1048543" cy="40690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cs typeface="Times New Roman" pitchFamily="18" charset="0"/>
              </a:rPr>
              <a:t>nhau</a:t>
            </a:r>
            <a:endParaRPr lang="en-US" sz="2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778240" y="5535041"/>
            <a:ext cx="263475" cy="33038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?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047456" y="3030133"/>
            <a:ext cx="1048543" cy="4456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FF0000"/>
                </a:solidFill>
                <a:cs typeface="Times New Roman" pitchFamily="18" charset="0"/>
              </a:rPr>
              <a:t>xong</a:t>
            </a:r>
            <a:endParaRPr lang="en-US" sz="2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6" name="Rounded Rectangle 1">
            <a:extLst>
              <a:ext uri="{FF2B5EF4-FFF2-40B4-BE49-F238E27FC236}">
                <a16:creationId xmlns:a16="http://schemas.microsoft.com/office/drawing/2014/main" id="{3657E475-410F-4378-9CB7-82560CCCB405}"/>
              </a:ext>
            </a:extLst>
          </p:cNvPr>
          <p:cNvSpPr/>
          <p:nvPr/>
        </p:nvSpPr>
        <p:spPr>
          <a:xfrm>
            <a:off x="9127" y="429129"/>
            <a:ext cx="11479158" cy="1203187"/>
          </a:xfrm>
          <a:prstGeom prst="roundRect">
            <a:avLst/>
          </a:prstGeom>
          <a:solidFill>
            <a:srgbClr val="FDC7B7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1.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Chọn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tiếng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phù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hợp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với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ô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trống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trong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các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bài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thơ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sau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:</a:t>
            </a:r>
            <a:endParaRPr lang="vi-VN" sz="36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1FF5F66-1BA3-4ABD-AF04-6EE11D48D1AA}"/>
              </a:ext>
            </a:extLst>
          </p:cNvPr>
          <p:cNvSpPr/>
          <p:nvPr/>
        </p:nvSpPr>
        <p:spPr>
          <a:xfrm>
            <a:off x="9118775" y="4111599"/>
            <a:ext cx="263475" cy="33038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2297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7428E-6 L -0.10559 -0.0788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86" y="-39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7012E-6 L -0.12878 0.280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5" y="140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80389E-6 L 0.30782 -0.0971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91" y="-48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23682E-6 L 0.28268 0.3436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28" y="17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loigiaihay.com/picture/question_lgh/2021_41/1621481224-dhq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96" y="1683026"/>
            <a:ext cx="10705514" cy="503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59026" y="593404"/>
            <a:ext cx="11894628" cy="974349"/>
          </a:xfrm>
          <a:prstGeom prst="roundRect">
            <a:avLst/>
          </a:prstGeom>
          <a:solidFill>
            <a:srgbClr val="FDC7B7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2.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Em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hãy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viết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từ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2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đến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4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dòng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thơ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hoặc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4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đến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5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câu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về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một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người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bạn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mà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em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yêu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quý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.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Hãy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trang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trí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bài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viết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cho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đẹp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.</a:t>
            </a:r>
            <a:endParaRPr kumimoji="0" lang="vi-VN" sz="30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98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loigiaihay.com/picture/question_lgh/2021_41/1621481224-dhq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26" y="1669774"/>
            <a:ext cx="5947314" cy="486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38346" y="528458"/>
            <a:ext cx="11894628" cy="974349"/>
          </a:xfrm>
          <a:prstGeom prst="roundRect">
            <a:avLst/>
          </a:prstGeom>
          <a:solidFill>
            <a:srgbClr val="FDC7B7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2.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Em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hãy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viết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từ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2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đến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4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dòng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thơ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hoặc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4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đến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5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câu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về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một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người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bạn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mà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em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yêu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quý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.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Hãy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trang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trí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bài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viết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cho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0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đẹp</a:t>
            </a:r>
            <a:r>
              <a:rPr kumimoji="0" lang="en-US" sz="3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.</a:t>
            </a:r>
            <a:endParaRPr kumimoji="0" lang="vi-VN" sz="30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4" name="Cloud 3"/>
          <p:cNvSpPr/>
          <p:nvPr/>
        </p:nvSpPr>
        <p:spPr>
          <a:xfrm>
            <a:off x="4962024" y="1502807"/>
            <a:ext cx="7070950" cy="2955236"/>
          </a:xfrm>
          <a:prstGeom prst="cloud">
            <a:avLst/>
          </a:prstGeom>
          <a:solidFill>
            <a:srgbClr val="00B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Bạn </a:t>
            </a:r>
            <a:r>
              <a:rPr kumimoji="0" lang="vi-V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tôi là </a:t>
            </a:r>
            <a:r>
              <a:rPr kumimoji="0" lang="en-US" sz="2800" b="0" i="0" u="none" strike="noStrike" kern="0" cap="none" spc="0" normalizeH="0" baseline="0" noProof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Phương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Linh</a:t>
            </a:r>
            <a:endParaRPr lang="en-US" sz="2800" kern="0" noProof="0" dirty="0">
              <a:solidFill>
                <a:sysClr val="window" lastClr="FFFFFF"/>
              </a:solidFill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Nghe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tên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đã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thấy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xinh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Bạn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thích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ngồi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máy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tính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Học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cùng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nhóm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bạn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xinh.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187345" y="4393096"/>
            <a:ext cx="5866309" cy="2292626"/>
          </a:xfrm>
          <a:prstGeom prst="roundRect">
            <a:avLst/>
          </a:prstGeom>
          <a:solidFill>
            <a:srgbClr val="ED7D31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Lớp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2D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chúng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tôi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Có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bạn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tên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là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Trang</a:t>
            </a:r>
            <a:endParaRPr kumimoji="0" lang="vi-VN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Tính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thật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là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dịu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dàng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Lại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dễ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thương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dễ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mến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71294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BC5670-8E1B-477A-9700-5A130607E8F4}"/>
              </a:ext>
            </a:extLst>
          </p:cNvPr>
          <p:cNvSpPr txBox="1"/>
          <p:nvPr/>
        </p:nvSpPr>
        <p:spPr>
          <a:xfrm>
            <a:off x="172168" y="607728"/>
            <a:ext cx="1192706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buClr>
                <a:srgbClr val="000000"/>
              </a:buClr>
              <a:buFont typeface="Arial"/>
              <a:buNone/>
            </a:pPr>
            <a:r>
              <a:rPr lang="en-US" sz="3100" kern="0">
                <a:solidFill>
                  <a:srgbClr val="0070C0"/>
                </a:solidFill>
                <a:cs typeface="Arial"/>
                <a:sym typeface="Arial"/>
              </a:rPr>
              <a:t>2. </a:t>
            </a:r>
            <a:r>
              <a:rPr lang="vi-VN" sz="3100" kern="0">
                <a:solidFill>
                  <a:srgbClr val="0070C0"/>
                </a:solidFill>
                <a:cs typeface="Arial"/>
                <a:sym typeface="Arial"/>
              </a:rPr>
              <a:t>Viết </a:t>
            </a:r>
            <a:r>
              <a:rPr lang="en-US" sz="3100" kern="0">
                <a:solidFill>
                  <a:srgbClr val="0070C0"/>
                </a:solidFill>
                <a:cs typeface="Arial"/>
                <a:sym typeface="Arial"/>
              </a:rPr>
              <a:t>4</a:t>
            </a:r>
            <a:r>
              <a:rPr lang="vi-VN" sz="3100" kern="0">
                <a:solidFill>
                  <a:srgbClr val="0070C0"/>
                </a:solidFill>
                <a:cs typeface="Arial"/>
                <a:sym typeface="Arial"/>
              </a:rPr>
              <a:t> – </a:t>
            </a:r>
            <a:r>
              <a:rPr lang="en-US" sz="3100" kern="0">
                <a:solidFill>
                  <a:srgbClr val="0070C0"/>
                </a:solidFill>
                <a:cs typeface="Arial"/>
                <a:sym typeface="Arial"/>
              </a:rPr>
              <a:t>5</a:t>
            </a:r>
            <a:r>
              <a:rPr lang="vi-VN" sz="3100" kern="0">
                <a:solidFill>
                  <a:srgbClr val="0070C0"/>
                </a:solidFill>
                <a:cs typeface="Arial"/>
                <a:sym typeface="Arial"/>
              </a:rPr>
              <a:t> câu giới thiệu </a:t>
            </a:r>
            <a:r>
              <a:rPr lang="en-US" sz="3100" kern="0">
                <a:solidFill>
                  <a:srgbClr val="0070C0"/>
                </a:solidFill>
                <a:cs typeface="Arial"/>
                <a:sym typeface="Arial"/>
              </a:rPr>
              <a:t>về một người bạn mà em yêu quý</a:t>
            </a:r>
            <a:r>
              <a:rPr lang="vi-VN" sz="3100" kern="0">
                <a:solidFill>
                  <a:srgbClr val="0070C0"/>
                </a:solidFill>
                <a:cs typeface="Arial"/>
                <a:sym typeface="Arial"/>
              </a:rPr>
              <a:t>.</a:t>
            </a:r>
            <a:endParaRPr lang="vi-VN" sz="3100" kern="0" dirty="0">
              <a:solidFill>
                <a:srgbClr val="0070C0"/>
              </a:solidFill>
              <a:cs typeface="Arial"/>
              <a:sym typeface="Arial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AD14DE1-6D0F-4656-8AC1-AFC26CFA77C2}"/>
              </a:ext>
            </a:extLst>
          </p:cNvPr>
          <p:cNvCxnSpPr>
            <a:cxnSpLocks/>
            <a:stCxn id="14" idx="3"/>
            <a:endCxn id="6" idx="2"/>
          </p:cNvCxnSpPr>
          <p:nvPr/>
        </p:nvCxnSpPr>
        <p:spPr>
          <a:xfrm flipV="1">
            <a:off x="4213019" y="2920475"/>
            <a:ext cx="289051" cy="1"/>
          </a:xfrm>
          <a:prstGeom prst="line">
            <a:avLst/>
          </a:prstGeom>
          <a:noFill/>
          <a:ln w="76200" cap="flat" cmpd="sng" algn="ctr">
            <a:solidFill>
              <a:srgbClr val="3F9795"/>
            </a:solidFill>
            <a:prstDash val="soli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C2EB2B2-A72A-49B0-B5B4-9EB6B000552E}"/>
              </a:ext>
            </a:extLst>
          </p:cNvPr>
          <p:cNvCxnSpPr>
            <a:cxnSpLocks/>
            <a:stCxn id="6" idx="6"/>
            <a:endCxn id="11" idx="1"/>
          </p:cNvCxnSpPr>
          <p:nvPr/>
        </p:nvCxnSpPr>
        <p:spPr>
          <a:xfrm>
            <a:off x="7689930" y="2920475"/>
            <a:ext cx="375405" cy="128155"/>
          </a:xfrm>
          <a:prstGeom prst="line">
            <a:avLst/>
          </a:prstGeom>
          <a:noFill/>
          <a:ln w="76200" cap="flat" cmpd="sng" algn="ctr">
            <a:solidFill>
              <a:srgbClr val="3F9795"/>
            </a:solidFill>
            <a:prstDash val="soli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B3899BB-35A0-4660-A630-CA06C365BB67}"/>
              </a:ext>
            </a:extLst>
          </p:cNvPr>
          <p:cNvCxnSpPr>
            <a:cxnSpLocks/>
            <a:stCxn id="17" idx="0"/>
            <a:endCxn id="8" idx="4"/>
          </p:cNvCxnSpPr>
          <p:nvPr/>
        </p:nvCxnSpPr>
        <p:spPr>
          <a:xfrm flipV="1">
            <a:off x="6096000" y="3773701"/>
            <a:ext cx="4054" cy="825142"/>
          </a:xfrm>
          <a:prstGeom prst="line">
            <a:avLst/>
          </a:prstGeom>
          <a:noFill/>
          <a:ln w="76200" cap="flat" cmpd="sng" algn="ctr">
            <a:solidFill>
              <a:srgbClr val="3F9795"/>
            </a:solidFill>
            <a:prstDash val="solid"/>
          </a:ln>
          <a:effectLst/>
        </p:spPr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C83E15B2-6F86-40A1-B1BD-8BB9433DBEE9}"/>
              </a:ext>
            </a:extLst>
          </p:cNvPr>
          <p:cNvSpPr/>
          <p:nvPr/>
        </p:nvSpPr>
        <p:spPr>
          <a:xfrm>
            <a:off x="4502070" y="1906149"/>
            <a:ext cx="3187860" cy="2028652"/>
          </a:xfrm>
          <a:prstGeom prst="ellipse">
            <a:avLst/>
          </a:prstGeom>
          <a:noFill/>
          <a:ln w="25400" cap="flat" cmpd="sng" algn="ctr">
            <a:solidFill>
              <a:srgbClr val="BAE5E4">
                <a:lumMod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x-none" sz="32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ea typeface="+mn-ea"/>
              <a:cs typeface="+mn-cs"/>
              <a:sym typeface="Arial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E9AC295-B532-44CF-B693-C8EFCA74FE1D}"/>
              </a:ext>
            </a:extLst>
          </p:cNvPr>
          <p:cNvGrpSpPr/>
          <p:nvPr/>
        </p:nvGrpSpPr>
        <p:grpSpPr>
          <a:xfrm>
            <a:off x="4558166" y="2023988"/>
            <a:ext cx="3128107" cy="1749713"/>
            <a:chOff x="2739609" y="1911933"/>
            <a:chExt cx="1450117" cy="127461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3886787-BA6A-44DB-AE08-37CA7D5557CF}"/>
                </a:ext>
              </a:extLst>
            </p:cNvPr>
            <p:cNvSpPr/>
            <p:nvPr/>
          </p:nvSpPr>
          <p:spPr>
            <a:xfrm>
              <a:off x="2817083" y="1911933"/>
              <a:ext cx="1274618" cy="1274618"/>
            </a:xfrm>
            <a:prstGeom prst="ellipse">
              <a:avLst/>
            </a:prstGeom>
            <a:solidFill>
              <a:srgbClr val="BAE5E4"/>
            </a:solidFill>
            <a:ln w="25400" cap="flat" cmpd="sng" algn="ctr">
              <a:solidFill>
                <a:srgbClr val="BAE5E4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x-none" sz="32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ea typeface="+mn-ea"/>
                <a:cs typeface="+mn-cs"/>
                <a:sym typeface="Arial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D3BA6DC-E8C0-4361-9CD5-4094CE8D4386}"/>
                </a:ext>
              </a:extLst>
            </p:cNvPr>
            <p:cNvSpPr txBox="1"/>
            <p:nvPr/>
          </p:nvSpPr>
          <p:spPr>
            <a:xfrm>
              <a:off x="2739609" y="1978012"/>
              <a:ext cx="1450117" cy="1143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x-none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Giới thiệu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lang="en-US" sz="3200" kern="0" dirty="0" err="1">
                  <a:solidFill>
                    <a:srgbClr val="000000"/>
                  </a:solidFill>
                  <a:cs typeface="Arial"/>
                  <a:sym typeface="Arial"/>
                </a:rPr>
                <a:t>n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gười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bạn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của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em</a:t>
              </a:r>
              <a:endParaRPr kumimoji="0" lang="x-none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BF3CD58-8471-414C-84C6-F31AE6C894A5}"/>
              </a:ext>
            </a:extLst>
          </p:cNvPr>
          <p:cNvGrpSpPr/>
          <p:nvPr/>
        </p:nvGrpSpPr>
        <p:grpSpPr>
          <a:xfrm>
            <a:off x="8065335" y="2095333"/>
            <a:ext cx="3927882" cy="1906593"/>
            <a:chOff x="4817646" y="1431636"/>
            <a:chExt cx="1666293" cy="1607128"/>
          </a:xfrm>
        </p:grpSpPr>
        <p:sp>
          <p:nvSpPr>
            <p:cNvPr id="11" name="Rounded Rectangle 49">
              <a:extLst>
                <a:ext uri="{FF2B5EF4-FFF2-40B4-BE49-F238E27FC236}">
                  <a16:creationId xmlns:a16="http://schemas.microsoft.com/office/drawing/2014/main" id="{D6F15A58-76BE-43DE-A30D-9D471DF79A2B}"/>
                </a:ext>
              </a:extLst>
            </p:cNvPr>
            <p:cNvSpPr/>
            <p:nvPr/>
          </p:nvSpPr>
          <p:spPr>
            <a:xfrm>
              <a:off x="4817646" y="1431636"/>
              <a:ext cx="1666293" cy="1607128"/>
            </a:xfrm>
            <a:prstGeom prst="roundRect">
              <a:avLst/>
            </a:prstGeom>
            <a:solidFill>
              <a:srgbClr val="FC7D77">
                <a:lumMod val="40000"/>
                <a:lumOff val="60000"/>
              </a:srgbClr>
            </a:solidFill>
            <a:ln w="25400" cap="flat" cmpd="sng" algn="ctr">
              <a:solidFill>
                <a:srgbClr val="FC7D77">
                  <a:lumMod val="20000"/>
                  <a:lumOff val="8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x-none" sz="32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ea typeface="+mn-ea"/>
                <a:cs typeface="+mn-cs"/>
                <a:sym typeface="Arial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100C1E-C608-4746-BF31-8885E9927223}"/>
                </a:ext>
              </a:extLst>
            </p:cNvPr>
            <p:cNvSpPr txBox="1"/>
            <p:nvPr/>
          </p:nvSpPr>
          <p:spPr>
            <a:xfrm>
              <a:off x="4925733" y="1627621"/>
              <a:ext cx="1450117" cy="1143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vi-V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(1) </a:t>
              </a:r>
              <a:r>
                <a:rPr lang="en-US" sz="3200" kern="0" dirty="0" err="1">
                  <a:solidFill>
                    <a:srgbClr val="000000"/>
                  </a:solidFill>
                  <a:cs typeface="Arial"/>
                  <a:sym typeface="Arial"/>
                </a:rPr>
                <a:t>B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ạn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tên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là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gì</a:t>
              </a:r>
              <a:r>
                <a:rPr kumimoji="0" lang="vi-V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? </a:t>
              </a:r>
              <a:endParaRPr kumimoji="0" lang="x-none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2373D62-B86D-4C17-A531-E1FBC7B95AD0}"/>
              </a:ext>
            </a:extLst>
          </p:cNvPr>
          <p:cNvGrpSpPr/>
          <p:nvPr/>
        </p:nvGrpSpPr>
        <p:grpSpPr>
          <a:xfrm>
            <a:off x="172168" y="1817395"/>
            <a:ext cx="4040851" cy="2206161"/>
            <a:chOff x="424845" y="1431636"/>
            <a:chExt cx="1666293" cy="1607128"/>
          </a:xfrm>
        </p:grpSpPr>
        <p:sp>
          <p:nvSpPr>
            <p:cNvPr id="14" name="Rounded Rectangle 20">
              <a:extLst>
                <a:ext uri="{FF2B5EF4-FFF2-40B4-BE49-F238E27FC236}">
                  <a16:creationId xmlns:a16="http://schemas.microsoft.com/office/drawing/2014/main" id="{3B7B423C-BC5B-4DB0-A26D-5BA7589D397A}"/>
                </a:ext>
              </a:extLst>
            </p:cNvPr>
            <p:cNvSpPr/>
            <p:nvPr/>
          </p:nvSpPr>
          <p:spPr>
            <a:xfrm>
              <a:off x="424845" y="1431636"/>
              <a:ext cx="1666293" cy="1607128"/>
            </a:xfrm>
            <a:prstGeom prst="roundRect">
              <a:avLst/>
            </a:prstGeom>
            <a:solidFill>
              <a:srgbClr val="FFAB40">
                <a:lumMod val="40000"/>
                <a:lumOff val="60000"/>
              </a:srgbClr>
            </a:solidFill>
            <a:ln w="25400" cap="flat" cmpd="sng" algn="ctr">
              <a:solidFill>
                <a:srgbClr val="FFAB40">
                  <a:lumMod val="20000"/>
                  <a:lumOff val="8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x-none" sz="32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ea typeface="+mn-ea"/>
                <a:cs typeface="+mn-cs"/>
                <a:sym typeface="Arial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DEA063F-C69E-424D-89CD-90E7BEADCC4A}"/>
                </a:ext>
              </a:extLst>
            </p:cNvPr>
            <p:cNvSpPr txBox="1"/>
            <p:nvPr/>
          </p:nvSpPr>
          <p:spPr>
            <a:xfrm>
              <a:off x="439632" y="1634106"/>
              <a:ext cx="1578540" cy="1143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vi-V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(3)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Bạn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có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ước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mơ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là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gì</a:t>
              </a:r>
              <a:r>
                <a:rPr kumimoji="0" lang="vi-V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? </a:t>
              </a:r>
              <a:endParaRPr kumimoji="0" lang="x-none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92CF36-E2FB-4E5C-99AB-1A897AE4919D}"/>
              </a:ext>
            </a:extLst>
          </p:cNvPr>
          <p:cNvGrpSpPr/>
          <p:nvPr/>
        </p:nvGrpSpPr>
        <p:grpSpPr>
          <a:xfrm>
            <a:off x="2432781" y="4598843"/>
            <a:ext cx="7326437" cy="1260406"/>
            <a:chOff x="1765445" y="3713018"/>
            <a:chExt cx="3396365" cy="1191491"/>
          </a:xfrm>
        </p:grpSpPr>
        <p:sp>
          <p:nvSpPr>
            <p:cNvPr id="17" name="Rounded Rectangle 50">
              <a:extLst>
                <a:ext uri="{FF2B5EF4-FFF2-40B4-BE49-F238E27FC236}">
                  <a16:creationId xmlns:a16="http://schemas.microsoft.com/office/drawing/2014/main" id="{9457BD8A-69CE-4B2D-878F-48D821B091A6}"/>
                </a:ext>
              </a:extLst>
            </p:cNvPr>
            <p:cNvSpPr/>
            <p:nvPr/>
          </p:nvSpPr>
          <p:spPr>
            <a:xfrm>
              <a:off x="1813995" y="3713018"/>
              <a:ext cx="3299265" cy="1191491"/>
            </a:xfrm>
            <a:prstGeom prst="roundRect">
              <a:avLst/>
            </a:prstGeom>
            <a:solidFill>
              <a:srgbClr val="D7EDA9"/>
            </a:solidFill>
            <a:ln w="25400" cap="flat" cmpd="sng" algn="ctr">
              <a:solidFill>
                <a:srgbClr val="F4F6DB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x-none" sz="32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ea typeface="+mn-ea"/>
                <a:cs typeface="+mn-cs"/>
                <a:sym typeface="Arial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3E9924-A81F-4034-94DC-CE846C4420C8}"/>
                </a:ext>
              </a:extLst>
            </p:cNvPr>
            <p:cNvSpPr txBox="1"/>
            <p:nvPr/>
          </p:nvSpPr>
          <p:spPr>
            <a:xfrm>
              <a:off x="1765445" y="3928963"/>
              <a:ext cx="3396365" cy="529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vi-V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(2)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Tính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cách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của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bạn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như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thế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nào</a:t>
              </a:r>
              <a:r>
                <a:rPr kumimoji="0" lang="en-US" sz="3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/>
                  <a:sym typeface="Arial"/>
                </a:rPr>
                <a:t>?</a:t>
              </a:r>
              <a:endParaRPr kumimoji="0" lang="x-none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088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8" presetClass="emph" presetSubtype="0" autoRev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9" dur="9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1242</TotalTime>
  <Words>392</Words>
  <Application>Microsoft Office PowerPoint</Application>
  <PresentationFormat>Widescreen</PresentationFormat>
  <Paragraphs>71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UTM 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Vũ Trọng Đông</cp:lastModifiedBy>
  <cp:revision>194</cp:revision>
  <dcterms:created xsi:type="dcterms:W3CDTF">2021-06-07T06:59:14Z</dcterms:created>
  <dcterms:modified xsi:type="dcterms:W3CDTF">2022-03-01T02:28:45Z</dcterms:modified>
</cp:coreProperties>
</file>