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817" r:id="rId2"/>
    <p:sldMasterId id="2147483844" r:id="rId3"/>
    <p:sldMasterId id="2147483856" r:id="rId4"/>
    <p:sldMasterId id="2147483865" r:id="rId5"/>
  </p:sldMasterIdLst>
  <p:notesMasterIdLst>
    <p:notesMasterId r:id="rId24"/>
  </p:notesMasterIdLst>
  <p:sldIdLst>
    <p:sldId id="283" r:id="rId6"/>
    <p:sldId id="372" r:id="rId7"/>
    <p:sldId id="373" r:id="rId8"/>
    <p:sldId id="374" r:id="rId9"/>
    <p:sldId id="375" r:id="rId10"/>
    <p:sldId id="376" r:id="rId11"/>
    <p:sldId id="377" r:id="rId12"/>
    <p:sldId id="378" r:id="rId13"/>
    <p:sldId id="379" r:id="rId14"/>
    <p:sldId id="380" r:id="rId15"/>
    <p:sldId id="381" r:id="rId16"/>
    <p:sldId id="276" r:id="rId17"/>
    <p:sldId id="279" r:id="rId18"/>
    <p:sldId id="366" r:id="rId19"/>
    <p:sldId id="368" r:id="rId20"/>
    <p:sldId id="369" r:id="rId21"/>
    <p:sldId id="371" r:id="rId22"/>
    <p:sldId id="37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" clrIdx="0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51463-38AD-44D0-82E0-22F178E5D11E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505E7F-62A9-4701-BFC2-BAF91B9808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775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7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8392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689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42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42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567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1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2" y="1930595"/>
            <a:ext cx="852023" cy="85202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279369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710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305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2360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1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6050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1175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229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017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280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580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124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8120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7550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2" y="2004"/>
            <a:ext cx="12165839" cy="685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66085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477" y="-90897"/>
            <a:ext cx="12740237" cy="70952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3639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5312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0082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3887A-5588-4C23-AFDC-6F0C19FD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6D9D5-5507-472C-B469-8E96B667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E36FB-734F-48B8-94EA-0D32A532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6CAD9A-9198-48E7-921A-19152ACC0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708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650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5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307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5031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3652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835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395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931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03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4761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8319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95611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64178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20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20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151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24280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92704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993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5640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0699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25628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2962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82749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9778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162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01" y="1535117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0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979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7775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80755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5251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30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494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093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9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101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996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5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87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783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100+ Hình nền Slide đẹp 2020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823671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52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  <p:sldLayoutId id="2147483878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12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10726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896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3.pn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8.gif"/><Relationship Id="rId11" Type="http://schemas.openxmlformats.org/officeDocument/2006/relationships/slide" Target="slide9.xml"/><Relationship Id="rId5" Type="http://schemas.openxmlformats.org/officeDocument/2006/relationships/slide" Target="slide5.xml"/><Relationship Id="rId10" Type="http://schemas.openxmlformats.org/officeDocument/2006/relationships/image" Target="../media/image20.gif"/><Relationship Id="rId4" Type="http://schemas.openxmlformats.org/officeDocument/2006/relationships/image" Target="../media/image17.gif"/><Relationship Id="rId9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7" Type="http://schemas.openxmlformats.org/officeDocument/2006/relationships/image" Target="../media/image28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Relationship Id="rId6" Type="http://schemas.openxmlformats.org/officeDocument/2006/relationships/slide" Target="slide12.xml"/><Relationship Id="rId5" Type="http://schemas.openxmlformats.org/officeDocument/2006/relationships/image" Target="../media/image27.gif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451191" y="44190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101047-25E6-45B1-9FAC-C1D2B827DC01}"/>
              </a:ext>
            </a:extLst>
          </p:cNvPr>
          <p:cNvSpPr/>
          <p:nvPr/>
        </p:nvSpPr>
        <p:spPr>
          <a:xfrm>
            <a:off x="10258354" y="628965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en-US" sz="240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  <a:endParaRPr lang="en-US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154743" y="1901971"/>
            <a:ext cx="12037257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spcAft>
                <a:spcPts val="600"/>
              </a:spcAft>
              <a:defRPr/>
            </a:pPr>
            <a:r>
              <a:rPr lang="en-US" sz="5400" b="1" err="1">
                <a:solidFill>
                  <a:srgbClr val="002060"/>
                </a:solidFill>
                <a:latin typeface="UTM Avo"/>
                <a:cs typeface="Arial" panose="020B0604020202020204" pitchFamily="34" charset="0"/>
              </a:rPr>
              <a:t>Tuần</a:t>
            </a:r>
            <a:r>
              <a:rPr lang="en-US" sz="5400" b="1">
                <a:solidFill>
                  <a:srgbClr val="002060"/>
                </a:solidFill>
                <a:latin typeface="UTM Avo"/>
                <a:cs typeface="Arial" panose="020B0604020202020204" pitchFamily="34" charset="0"/>
              </a:rPr>
              <a:t> 4</a:t>
            </a:r>
          </a:p>
          <a:p>
            <a:pPr algn="ctr" defTabSz="914377">
              <a:spcAft>
                <a:spcPts val="600"/>
              </a:spcAft>
              <a:defRPr/>
            </a:pPr>
            <a:r>
              <a:rPr 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  <a:cs typeface="Arial" panose="020B0604020202020204" pitchFamily="34" charset="0"/>
              </a:rPr>
              <a:t>Tập </a:t>
            </a:r>
            <a:r>
              <a:rPr lang="en-US" sz="6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  <a:cs typeface="Arial" panose="020B0604020202020204" pitchFamily="34" charset="0"/>
              </a:rPr>
              <a:t>viết</a:t>
            </a: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  <a:cs typeface="Arial" panose="020B0604020202020204" pitchFamily="34" charset="0"/>
              </a:rPr>
              <a:t>: </a:t>
            </a:r>
            <a:r>
              <a:rPr lang="en-US" sz="6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  <a:cs typeface="Arial" panose="020B0604020202020204" pitchFamily="34" charset="0"/>
              </a:rPr>
              <a:t>Chữ</a:t>
            </a: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  <a:cs typeface="Arial" panose="020B0604020202020204" pitchFamily="34" charset="0"/>
              </a:rPr>
              <a:t> </a:t>
            </a:r>
            <a:r>
              <a:rPr lang="en-US" sz="60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  <a:cs typeface="Arial" panose="020B0604020202020204" pitchFamily="34" charset="0"/>
              </a:rPr>
              <a:t>hoa</a:t>
            </a:r>
            <a:r>
              <a:rPr 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  <a:cs typeface="Arial" panose="020B0604020202020204" pitchFamily="34" charset="0"/>
              </a:rPr>
              <a:t> C</a:t>
            </a:r>
            <a:endParaRPr 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00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020478-6E10-4638-9C4E-3FC8AE4A79A0}"/>
              </a:ext>
            </a:extLst>
          </p:cNvPr>
          <p:cNvSpPr txBox="1"/>
          <p:nvPr/>
        </p:nvSpPr>
        <p:spPr>
          <a:xfrm>
            <a:off x="4093972" y="605715"/>
            <a:ext cx="35035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</a:rPr>
              <a:t>Chữ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</a:rPr>
              <a:t> </a:t>
            </a:r>
            <a:r>
              <a:rPr kumimoji="0" lang="en-US" sz="4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</a:rPr>
              <a:t>hoa</a:t>
            </a: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</a:rPr>
              <a:t> </a:t>
            </a:r>
            <a:r>
              <a:rPr lang="en-US" sz="4800" b="1">
                <a:solidFill>
                  <a:srgbClr val="FF0000"/>
                </a:solidFill>
                <a:latin typeface="HP001 4 hàng" panose="020B0603050302020204" pitchFamily="34" charset="0"/>
              </a:rPr>
              <a:t>C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18" name="Text Box 9">
            <a:extLst>
              <a:ext uri="{FF2B5EF4-FFF2-40B4-BE49-F238E27FC236}">
                <a16:creationId xmlns:a16="http://schemas.microsoft.com/office/drawing/2014/main" id="{82D14F4D-ECA6-48FA-86EF-3B71DA06F5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999" y="1797318"/>
            <a:ext cx="4165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Chọn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ý </a:t>
            </a:r>
            <a:r>
              <a:rPr lang="en-US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đúng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nhất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</p:txBody>
      </p:sp>
      <p:pic>
        <p:nvPicPr>
          <p:cNvPr id="19" name="Picture 10" descr="hoa0001">
            <a:extLst>
              <a:ext uri="{FF2B5EF4-FFF2-40B4-BE49-F238E27FC236}">
                <a16:creationId xmlns:a16="http://schemas.microsoft.com/office/drawing/2014/main" id="{7C6F147B-9CCB-4243-9C76-89EC9C71E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4" r="25812" b="55757"/>
          <a:stretch>
            <a:fillRect/>
          </a:stretch>
        </p:blipFill>
        <p:spPr bwMode="auto">
          <a:xfrm rot="9199349">
            <a:off x="1041400" y="5219700"/>
            <a:ext cx="1092200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hoa0001">
            <a:extLst>
              <a:ext uri="{FF2B5EF4-FFF2-40B4-BE49-F238E27FC236}">
                <a16:creationId xmlns:a16="http://schemas.microsoft.com/office/drawing/2014/main" id="{6C17E7A3-2689-42E7-B2E1-FFB8F83C1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7" t="42612" b="10580"/>
          <a:stretch>
            <a:fillRect/>
          </a:stretch>
        </p:blipFill>
        <p:spPr bwMode="auto">
          <a:xfrm rot="8527350">
            <a:off x="2501901" y="5221288"/>
            <a:ext cx="1039284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 descr="hoa0001">
            <a:extLst>
              <a:ext uri="{FF2B5EF4-FFF2-40B4-BE49-F238E27FC236}">
                <a16:creationId xmlns:a16="http://schemas.microsoft.com/office/drawing/2014/main" id="{94236872-C037-4D9D-AFD1-BAD83A673C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10" t="58333" r="52632"/>
          <a:stretch>
            <a:fillRect/>
          </a:stretch>
        </p:blipFill>
        <p:spPr bwMode="auto">
          <a:xfrm rot="-6827561">
            <a:off x="3933561" y="5069152"/>
            <a:ext cx="855662" cy="1128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14">
            <a:extLst>
              <a:ext uri="{FF2B5EF4-FFF2-40B4-BE49-F238E27FC236}">
                <a16:creationId xmlns:a16="http://schemas.microsoft.com/office/drawing/2014/main" id="{6ADF3D78-F4D5-4701-8139-6253EDC03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74" y="2584965"/>
            <a:ext cx="6513341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3600">
                <a:solidFill>
                  <a:schemeClr val="tx2"/>
                </a:solidFill>
                <a:latin typeface=".VnTime" pitchFamily="34" charset="0"/>
              </a:defRPr>
            </a:lvl1pPr>
            <a:lvl2pPr marL="742950" indent="-285750">
              <a:defRPr sz="3600">
                <a:solidFill>
                  <a:schemeClr val="tx2"/>
                </a:solidFill>
                <a:latin typeface=".VnTime" pitchFamily="34" charset="0"/>
              </a:defRPr>
            </a:lvl2pPr>
            <a:lvl3pPr marL="11430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3pPr>
            <a:lvl4pPr marL="16002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4pPr>
            <a:lvl5pPr marL="20574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9pPr>
          </a:lstStyle>
          <a:p>
            <a:pPr algn="just">
              <a:lnSpc>
                <a:spcPct val="55000"/>
              </a:lnSpc>
              <a:spcBef>
                <a:spcPct val="50000"/>
              </a:spcBef>
            </a:pPr>
            <a:r>
              <a:rPr lang="en-US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- Chữ </a:t>
            </a: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P001 4 hàng" panose="020B0603050302020204" pitchFamily="34" charset="0"/>
              </a:rPr>
              <a:t>C</a:t>
            </a: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cỡ</a:t>
            </a: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sz="3200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vừa</a:t>
            </a:r>
            <a:r>
              <a:rPr lang="en-US" sz="4000" dirty="0">
                <a:solidFill>
                  <a:srgbClr val="44546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sz="3200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cao</a:t>
            </a: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sz="3200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mấy</a:t>
            </a: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ô li?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23" name="Text Box 17">
            <a:extLst>
              <a:ext uri="{FF2B5EF4-FFF2-40B4-BE49-F238E27FC236}">
                <a16:creationId xmlns:a16="http://schemas.microsoft.com/office/drawing/2014/main" id="{AEE37DDA-4591-4C16-87A0-668E4E898E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83" y="3114736"/>
            <a:ext cx="23398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3600">
                <a:solidFill>
                  <a:schemeClr val="tx2"/>
                </a:solidFill>
                <a:latin typeface=".VnTime" pitchFamily="34" charset="0"/>
              </a:defRPr>
            </a:lvl1pPr>
            <a:lvl2pPr marL="742950" indent="-285750">
              <a:defRPr sz="3600">
                <a:solidFill>
                  <a:schemeClr val="tx2"/>
                </a:solidFill>
                <a:latin typeface=".VnTime" pitchFamily="34" charset="0"/>
              </a:defRPr>
            </a:lvl2pPr>
            <a:lvl3pPr marL="11430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3pPr>
            <a:lvl4pPr marL="16002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4pPr>
            <a:lvl5pPr marL="20574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a</a:t>
            </a:r>
            <a:r>
              <a:rPr lang="en-US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) 4 </a:t>
            </a: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ô li</a:t>
            </a:r>
          </a:p>
        </p:txBody>
      </p:sp>
      <p:sp>
        <p:nvSpPr>
          <p:cNvPr id="24" name="Text Box 19">
            <a:extLst>
              <a:ext uri="{FF2B5EF4-FFF2-40B4-BE49-F238E27FC236}">
                <a16:creationId xmlns:a16="http://schemas.microsoft.com/office/drawing/2014/main" id="{34F7F29F-52DC-48A8-BDF1-6F5D90AB2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184" y="3764519"/>
            <a:ext cx="20724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3600">
                <a:solidFill>
                  <a:schemeClr val="tx2"/>
                </a:solidFill>
                <a:latin typeface=".VnTime" pitchFamily="34" charset="0"/>
              </a:defRPr>
            </a:lvl1pPr>
            <a:lvl2pPr marL="742950" indent="-285750">
              <a:defRPr sz="3600">
                <a:solidFill>
                  <a:schemeClr val="tx2"/>
                </a:solidFill>
                <a:latin typeface=".VnTime" pitchFamily="34" charset="0"/>
              </a:defRPr>
            </a:lvl2pPr>
            <a:lvl3pPr marL="11430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3pPr>
            <a:lvl4pPr marL="16002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4pPr>
            <a:lvl5pPr marL="20574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b) 6 </a:t>
            </a: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ô li</a:t>
            </a:r>
          </a:p>
        </p:txBody>
      </p:sp>
      <p:sp>
        <p:nvSpPr>
          <p:cNvPr id="25" name="Text Box 16">
            <a:extLst>
              <a:ext uri="{FF2B5EF4-FFF2-40B4-BE49-F238E27FC236}">
                <a16:creationId xmlns:a16="http://schemas.microsoft.com/office/drawing/2014/main" id="{828127B2-B65C-4B62-8BA8-924DF3103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184" y="4468190"/>
            <a:ext cx="31074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3600">
                <a:solidFill>
                  <a:schemeClr val="tx2"/>
                </a:solidFill>
                <a:latin typeface=".VnTime" pitchFamily="34" charset="0"/>
              </a:defRPr>
            </a:lvl1pPr>
            <a:lvl2pPr marL="742950" indent="-285750">
              <a:defRPr sz="3600">
                <a:solidFill>
                  <a:schemeClr val="tx2"/>
                </a:solidFill>
                <a:latin typeface=".VnTime" pitchFamily="34" charset="0"/>
              </a:defRPr>
            </a:lvl2pPr>
            <a:lvl3pPr marL="11430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3pPr>
            <a:lvl4pPr marL="16002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4pPr>
            <a:lvl5pPr marL="20574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c)  5 </a:t>
            </a: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ô </a:t>
            </a:r>
            <a:r>
              <a:rPr lang="en-US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li 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26" name="Oval 9">
            <a:extLst>
              <a:ext uri="{FF2B5EF4-FFF2-40B4-BE49-F238E27FC236}">
                <a16:creationId xmlns:a16="http://schemas.microsoft.com/office/drawing/2014/main" id="{A690D4EA-F7CA-4853-B87A-061E9C2C8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184" y="4539394"/>
            <a:ext cx="493538" cy="462786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c)</a:t>
            </a:r>
            <a:endParaRPr lang="en-US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402" y="1797318"/>
            <a:ext cx="4709775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684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8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6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22" grpId="0"/>
      <p:bldP spid="23" grpId="0"/>
      <p:bldP spid="24" grpId="0"/>
      <p:bldP spid="25" grpId="0" build="allAtOnce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oa0001">
            <a:extLst>
              <a:ext uri="{FF2B5EF4-FFF2-40B4-BE49-F238E27FC236}">
                <a16:creationId xmlns:a16="http://schemas.microsoft.com/office/drawing/2014/main" id="{D3547DD3-845A-43F5-9FD8-69F4BCB4A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4" r="25812" b="55757"/>
          <a:stretch>
            <a:fillRect/>
          </a:stretch>
        </p:blipFill>
        <p:spPr bwMode="auto">
          <a:xfrm rot="9199349">
            <a:off x="2148681" y="5295594"/>
            <a:ext cx="819150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hoa0001">
            <a:extLst>
              <a:ext uri="{FF2B5EF4-FFF2-40B4-BE49-F238E27FC236}">
                <a16:creationId xmlns:a16="http://schemas.microsoft.com/office/drawing/2014/main" id="{96123B3F-0495-4CE8-B062-44B5C72B8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7" t="42612" b="10580"/>
          <a:stretch>
            <a:fillRect/>
          </a:stretch>
        </p:blipFill>
        <p:spPr bwMode="auto">
          <a:xfrm rot="8527350">
            <a:off x="3244056" y="5297182"/>
            <a:ext cx="779463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hoa0001">
            <a:extLst>
              <a:ext uri="{FF2B5EF4-FFF2-40B4-BE49-F238E27FC236}">
                <a16:creationId xmlns:a16="http://schemas.microsoft.com/office/drawing/2014/main" id="{4141E748-47D2-4B37-ADED-44DF6500F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10" t="58333" r="52632"/>
          <a:stretch>
            <a:fillRect/>
          </a:stretch>
        </p:blipFill>
        <p:spPr bwMode="auto">
          <a:xfrm rot="14772439">
            <a:off x="4210844" y="5286069"/>
            <a:ext cx="855662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D4309FB4-2615-4A31-A2AE-B9C1C94E9E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018" y="1346099"/>
            <a:ext cx="6922984" cy="540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9pPr>
          </a:lstStyle>
          <a:p>
            <a:pPr algn="just" eaLnBrk="1" hangingPunct="1">
              <a:lnSpc>
                <a:spcPct val="55000"/>
              </a:lnSpc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</a:t>
            </a:r>
            <a:r>
              <a:rPr lang="en-US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Chữ</a:t>
            </a:r>
            <a:r>
              <a:rPr 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P001 4 hàng" panose="020B0603050302020204" pitchFamily="34" charset="0"/>
              </a:rPr>
              <a:t>C</a:t>
            </a:r>
            <a:r>
              <a:rPr 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cỡ</a:t>
            </a: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nhỏ</a:t>
            </a:r>
            <a:r>
              <a:rPr lang="en-US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cao</a:t>
            </a: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mấy</a:t>
            </a: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ô li ?</a:t>
            </a:r>
            <a:endParaRPr lang="en-US" sz="28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9" name="Text Box 17">
            <a:extLst>
              <a:ext uri="{FF2B5EF4-FFF2-40B4-BE49-F238E27FC236}">
                <a16:creationId xmlns:a16="http://schemas.microsoft.com/office/drawing/2014/main" id="{7B38D298-9C97-4567-AEE9-7785512FA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9774" y="2160766"/>
            <a:ext cx="349832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a</a:t>
            </a:r>
            <a:r>
              <a:rPr lang="en-US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)  2,5  ô li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10" name="Text Box 18">
            <a:extLst>
              <a:ext uri="{FF2B5EF4-FFF2-40B4-BE49-F238E27FC236}">
                <a16:creationId xmlns:a16="http://schemas.microsoft.com/office/drawing/2014/main" id="{3CCBB406-31B1-44AF-977B-2E057BAAD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9594" y="3134986"/>
            <a:ext cx="19876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b) 3 ô li</a:t>
            </a:r>
          </a:p>
        </p:txBody>
      </p:sp>
      <p:sp>
        <p:nvSpPr>
          <p:cNvPr id="11" name="Text Box 19">
            <a:extLst>
              <a:ext uri="{FF2B5EF4-FFF2-40B4-BE49-F238E27FC236}">
                <a16:creationId xmlns:a16="http://schemas.microsoft.com/office/drawing/2014/main" id="{3B6148A5-9967-41A7-AC12-A9D35E1154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9593" y="4105098"/>
            <a:ext cx="199892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c) 5 ô li</a:t>
            </a:r>
          </a:p>
        </p:txBody>
      </p:sp>
      <p:sp>
        <p:nvSpPr>
          <p:cNvPr id="13" name="AutoShape 2" descr="Bản mềm bộ mẫu chữ cao 2,5 ô ly dành cho học sinh tiểu học">
            <a:extLst>
              <a:ext uri="{FF2B5EF4-FFF2-40B4-BE49-F238E27FC236}">
                <a16:creationId xmlns:a16="http://schemas.microsoft.com/office/drawing/2014/main" id="{FE1EBBA6-640A-41B2-83AA-F443CFB9FDD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9">
            <a:extLst>
              <a:ext uri="{FF2B5EF4-FFF2-40B4-BE49-F238E27FC236}">
                <a16:creationId xmlns:a16="http://schemas.microsoft.com/office/drawing/2014/main" id="{28ED7784-220B-425A-A328-622C23AAA6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6540" y="2226786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spcBef>
                <a:spcPct val="20000"/>
              </a:spcBef>
              <a:defRPr/>
            </a:pPr>
            <a:r>
              <a:rPr 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a)</a:t>
            </a:r>
          </a:p>
        </p:txBody>
      </p:sp>
      <p:sp>
        <p:nvSpPr>
          <p:cNvPr id="2" name="AutoShape 2" descr="Chữ mẫu cỡ nhỏ viết h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909" y="1740060"/>
            <a:ext cx="4946073" cy="431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799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0F2F0BC-D0B5-4F59-A347-EC4969A07A4C}"/>
              </a:ext>
            </a:extLst>
          </p:cNvPr>
          <p:cNvSpPr txBox="1"/>
          <p:nvPr/>
        </p:nvSpPr>
        <p:spPr>
          <a:xfrm>
            <a:off x="658092" y="1991110"/>
            <a:ext cx="437803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Chữ </a:t>
            </a:r>
            <a:r>
              <a:rPr lang="en-US" sz="280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gồm </a:t>
            </a:r>
            <a:r>
              <a:rPr lang="en-US" sz="280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1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nét.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98A532-1B0E-480A-8EE8-7B09BA6C6217}"/>
              </a:ext>
            </a:extLst>
          </p:cNvPr>
          <p:cNvSpPr txBox="1"/>
          <p:nvPr/>
        </p:nvSpPr>
        <p:spPr>
          <a:xfrm>
            <a:off x="475193" y="3617590"/>
            <a:ext cx="55972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800" noProof="0">
                <a:solidFill>
                  <a:schemeClr val="dk1"/>
                </a:solidFill>
                <a:latin typeface="UTM Avo" panose="02040603050506020204" pitchFamily="18" charset="0"/>
                <a:sym typeface="Arial"/>
              </a:rPr>
              <a:t>Chữ hoa C là kết hợp 2 nét cơ bản : cong dưới và cong trái nối liền nhau, tạo vòng xoắn to ở đầu chữ.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2" name="Rounded Rectangle 1">
            <a:extLst>
              <a:ext uri="{FF2B5EF4-FFF2-40B4-BE49-F238E27FC236}">
                <a16:creationId xmlns:a16="http://schemas.microsoft.com/office/drawing/2014/main" id="{85828243-D5B9-484E-B41A-23614E626FAE}"/>
              </a:ext>
            </a:extLst>
          </p:cNvPr>
          <p:cNvSpPr/>
          <p:nvPr/>
        </p:nvSpPr>
        <p:spPr>
          <a:xfrm>
            <a:off x="314929" y="1160530"/>
            <a:ext cx="5064362" cy="747550"/>
          </a:xfrm>
          <a:prstGeom prst="roundRect">
            <a:avLst>
              <a:gd name="adj" fmla="val 34880"/>
            </a:avLst>
          </a:prstGeom>
          <a:solidFill>
            <a:srgbClr val="034E6D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- Chữ C gồm mấy nét?</a:t>
            </a:r>
          </a:p>
        </p:txBody>
      </p:sp>
      <p:sp>
        <p:nvSpPr>
          <p:cNvPr id="13" name="Rounded Rectangle 1">
            <a:extLst>
              <a:ext uri="{FF2B5EF4-FFF2-40B4-BE49-F238E27FC236}">
                <a16:creationId xmlns:a16="http://schemas.microsoft.com/office/drawing/2014/main" id="{67381EAD-92E0-4DF8-899B-FA3C389B37FA}"/>
              </a:ext>
            </a:extLst>
          </p:cNvPr>
          <p:cNvSpPr/>
          <p:nvPr/>
        </p:nvSpPr>
        <p:spPr>
          <a:xfrm>
            <a:off x="314929" y="2685085"/>
            <a:ext cx="5064362" cy="747550"/>
          </a:xfrm>
          <a:prstGeom prst="roundRect">
            <a:avLst>
              <a:gd name="adj" fmla="val 34880"/>
            </a:avLst>
          </a:prstGeom>
          <a:solidFill>
            <a:srgbClr val="034E6D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- Đó là nét nào?</a:t>
            </a:r>
          </a:p>
        </p:txBody>
      </p:sp>
      <p:pic>
        <p:nvPicPr>
          <p:cNvPr id="14" name="Picture 13" descr="Diagram, engineering drawing&#10;&#10;Description automatically generated">
            <a:extLst>
              <a:ext uri="{FF2B5EF4-FFF2-40B4-BE49-F238E27FC236}">
                <a16:creationId xmlns:a16="http://schemas.microsoft.com/office/drawing/2014/main" id="{9543462C-0ACA-43E2-93B7-04FC97A069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53" t="21705" r="11553" b="22274"/>
          <a:stretch/>
        </p:blipFill>
        <p:spPr>
          <a:xfrm>
            <a:off x="6677891" y="1330036"/>
            <a:ext cx="5403273" cy="466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1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E8D7F13-5E7C-499B-BAC2-0309ED064C78}"/>
              </a:ext>
            </a:extLst>
          </p:cNvPr>
          <p:cNvSpPr txBox="1"/>
          <p:nvPr/>
        </p:nvSpPr>
        <p:spPr>
          <a:xfrm>
            <a:off x="1946618" y="155153"/>
            <a:ext cx="8598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HƯỚNG</a:t>
            </a:r>
            <a:r>
              <a:rPr kumimoji="0" lang="en-US" sz="32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DẪN 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CÁCH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VIẾT CHỮ 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HOA </a:t>
            </a:r>
            <a:r>
              <a:rPr lang="en-US" sz="3200" b="1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BECFCC-6284-41FF-B60E-A517DDAD8C97}"/>
              </a:ext>
            </a:extLst>
          </p:cNvPr>
          <p:cNvSpPr txBox="1"/>
          <p:nvPr/>
        </p:nvSpPr>
        <p:spPr>
          <a:xfrm>
            <a:off x="7176654" y="1292776"/>
            <a:ext cx="4828531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>
                <a:latin typeface="UTM Avo (body)"/>
              </a:rPr>
              <a:t>- </a:t>
            </a:r>
            <a:r>
              <a:rPr lang="vi-VN" sz="2400">
                <a:latin typeface="UTM Avo (body)"/>
              </a:rPr>
              <a:t>Đặt bút trên đường kẻ 6, viết nét cong dưới rồi chuyển hướng viết tiếp nét cong trái, tạo thành vongd xoắn to ở đầu chữ, phần cuối nét cong trái lượn vào trong; dừng bút trên đường kẻ .</a:t>
            </a:r>
          </a:p>
          <a:p>
            <a:pPr algn="just"/>
            <a:r>
              <a:rPr lang="vi-VN" sz="2400">
                <a:latin typeface="UTM Avo (body)"/>
              </a:rPr>
              <a:t> (Chú ý: Nét cong trái lượn đều, không cong quá nhiều về bên trái).</a:t>
            </a:r>
            <a:endParaRPr lang="en-US" sz="2400">
              <a:latin typeface="UTM Avo (body)"/>
            </a:endParaRPr>
          </a:p>
          <a:p>
            <a:endParaRPr lang="vi-VN" sz="2800" dirty="0">
              <a:latin typeface="UTM Avo (body)"/>
            </a:endParaRPr>
          </a:p>
        </p:txBody>
      </p:sp>
      <p:pic>
        <p:nvPicPr>
          <p:cNvPr id="2" name="Chữ hoa C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955964"/>
            <a:ext cx="6788727" cy="468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3613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1" name="Google Shape;241;p12"/>
          <p:cNvGrpSpPr/>
          <p:nvPr/>
        </p:nvGrpSpPr>
        <p:grpSpPr>
          <a:xfrm>
            <a:off x="2932779" y="2149227"/>
            <a:ext cx="6326442" cy="4767340"/>
            <a:chOff x="-591423" y="1707337"/>
            <a:chExt cx="7679682" cy="5787085"/>
          </a:xfrm>
        </p:grpSpPr>
        <p:pic>
          <p:nvPicPr>
            <p:cNvPr id="242" name="Google Shape;242;p12"/>
            <p:cNvPicPr preferRelativeResize="0"/>
            <p:nvPr/>
          </p:nvPicPr>
          <p:blipFill rotWithShape="1">
            <a:blip r:embed="rId3">
              <a:alphaModFix/>
            </a:blip>
            <a:srcRect l="8007" t="35025" r="59440" b="34782"/>
            <a:stretch/>
          </p:blipFill>
          <p:spPr>
            <a:xfrm>
              <a:off x="-591423" y="1707337"/>
              <a:ext cx="4429760" cy="54929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3" name="Google Shape;243;p12"/>
            <p:cNvPicPr preferRelativeResize="0"/>
            <p:nvPr/>
          </p:nvPicPr>
          <p:blipFill rotWithShape="1">
            <a:blip r:embed="rId3">
              <a:alphaModFix/>
            </a:blip>
            <a:srcRect l="56471" t="36973" r="10977" b="32834"/>
            <a:stretch/>
          </p:blipFill>
          <p:spPr>
            <a:xfrm>
              <a:off x="2621901" y="2001520"/>
              <a:ext cx="4466358" cy="549290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44" name="Google Shape;244;p12"/>
          <p:cNvSpPr/>
          <p:nvPr/>
        </p:nvSpPr>
        <p:spPr>
          <a:xfrm>
            <a:off x="2698954" y="1042321"/>
            <a:ext cx="7850223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Pts val="7200"/>
              <a:buFont typeface="Arial"/>
              <a:buNone/>
              <a:tabLst/>
              <a:defRPr/>
            </a:pPr>
            <a:r>
              <a:rPr kumimoji="0" lang="en-US" sz="7000" b="1" i="0" u="none" strike="noStrike" kern="0" cap="none" spc="0" normalizeH="0" baseline="0" noProof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UTM Avo" panose="02040603050506020204" pitchFamily="18" charset="0"/>
                <a:cs typeface="Arial"/>
                <a:sym typeface="Arial"/>
              </a:rPr>
              <a:t>VIẾT BẢNG CON</a:t>
            </a:r>
            <a:endParaRPr kumimoji="0" sz="7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TM Avo" panose="02040603050506020204" pitchFamily="18" charset="0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13">
            <a:extLst>
              <a:ext uri="{FF2B5EF4-FFF2-40B4-BE49-F238E27FC236}">
                <a16:creationId xmlns:a16="http://schemas.microsoft.com/office/drawing/2014/main" id="{DA592BCE-374B-4C62-93C3-F3E273CAF377}"/>
              </a:ext>
            </a:extLst>
          </p:cNvPr>
          <p:cNvSpPr/>
          <p:nvPr/>
        </p:nvSpPr>
        <p:spPr>
          <a:xfrm>
            <a:off x="98727" y="206108"/>
            <a:ext cx="3643637" cy="6383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Viết ứng dụng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1E9659-F298-426B-94CB-A3634575FF63}"/>
              </a:ext>
            </a:extLst>
          </p:cNvPr>
          <p:cNvSpPr txBox="1"/>
          <p:nvPr/>
        </p:nvSpPr>
        <p:spPr>
          <a:xfrm>
            <a:off x="6708385" y="4795379"/>
            <a:ext cx="42817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800">
                <a:solidFill>
                  <a:srgbClr val="FF0000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C,h, g, l, y.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D6586B-4A7A-423E-8B14-2DA1B7EC9154}"/>
              </a:ext>
            </a:extLst>
          </p:cNvPr>
          <p:cNvSpPr txBox="1"/>
          <p:nvPr/>
        </p:nvSpPr>
        <p:spPr>
          <a:xfrm>
            <a:off x="6480969" y="3354439"/>
            <a:ext cx="30503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Chữ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C.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1A93AB-C464-4C69-A922-67FB2E475127}"/>
              </a:ext>
            </a:extLst>
          </p:cNvPr>
          <p:cNvSpPr txBox="1"/>
          <p:nvPr/>
        </p:nvSpPr>
        <p:spPr>
          <a:xfrm>
            <a:off x="744872" y="4250850"/>
            <a:ext cx="9724710" cy="658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Khoảng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giữa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ghi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1 con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o.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517877-C17E-42A2-B7AA-4EDA5977FE38}"/>
              </a:ext>
            </a:extLst>
          </p:cNvPr>
          <p:cNvSpPr txBox="1"/>
          <p:nvPr/>
        </p:nvSpPr>
        <p:spPr>
          <a:xfrm>
            <a:off x="770282" y="3108218"/>
            <a:ext cx="594416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a. Chữ cái nào được viết hoa?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07DCF9-EFED-4EC8-88BB-8AFA719A2898}"/>
              </a:ext>
            </a:extLst>
          </p:cNvPr>
          <p:cNvSpPr txBox="1"/>
          <p:nvPr/>
        </p:nvSpPr>
        <p:spPr>
          <a:xfrm>
            <a:off x="770282" y="3678707"/>
            <a:ext cx="100165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b. Khoảng cách giữa các chữ ghi tiếng như thế nào?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AD1E2B-A988-4566-8EAD-409F43C7072F}"/>
              </a:ext>
            </a:extLst>
          </p:cNvPr>
          <p:cNvSpPr txBox="1"/>
          <p:nvPr/>
        </p:nvSpPr>
        <p:spPr>
          <a:xfrm>
            <a:off x="698018" y="4585635"/>
            <a:ext cx="697574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c. Những chữ cái nào cao 2.5 ô li ?</a:t>
            </a:r>
            <a:endParaRPr kumimoji="0" lang="vi-V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6D02CAC-F1AE-4BDF-A664-FDA5E4568B58}"/>
              </a:ext>
            </a:extLst>
          </p:cNvPr>
          <p:cNvSpPr txBox="1"/>
          <p:nvPr/>
        </p:nvSpPr>
        <p:spPr>
          <a:xfrm>
            <a:off x="698018" y="5668623"/>
            <a:ext cx="733985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e. Những chữ cái còn</a:t>
            </a:r>
            <a:r>
              <a:rPr kumimoji="0" lang="en-US" sz="2800" b="0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lại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cao mấy ô li ?</a:t>
            </a:r>
            <a:endParaRPr kumimoji="0" lang="vi-V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F85A96-917B-458A-B503-AB2DEAB5C9BB}"/>
              </a:ext>
            </a:extLst>
          </p:cNvPr>
          <p:cNvSpPr txBox="1"/>
          <p:nvPr/>
        </p:nvSpPr>
        <p:spPr>
          <a:xfrm>
            <a:off x="7673766" y="5840235"/>
            <a:ext cx="4281782" cy="658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kumimoji="0" lang="en-US" sz="2800" b="0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1 ô li.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37" y="1593273"/>
            <a:ext cx="9961418" cy="1587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2AD1E2B-A988-4566-8EAD-409F43C7072F}"/>
              </a:ext>
            </a:extLst>
          </p:cNvPr>
          <p:cNvSpPr txBox="1"/>
          <p:nvPr/>
        </p:nvSpPr>
        <p:spPr>
          <a:xfrm>
            <a:off x="692445" y="5164711"/>
            <a:ext cx="697574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d. Những chữ cái nào cao 2 ô li ?</a:t>
            </a:r>
            <a:endParaRPr kumimoji="0" lang="vi-V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1E9659-F298-426B-94CB-A3634575FF63}"/>
              </a:ext>
            </a:extLst>
          </p:cNvPr>
          <p:cNvSpPr txBox="1"/>
          <p:nvPr/>
        </p:nvSpPr>
        <p:spPr>
          <a:xfrm>
            <a:off x="6708385" y="5375448"/>
            <a:ext cx="42817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800" noProof="0">
                <a:solidFill>
                  <a:srgbClr val="FF0000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đ, p</a:t>
            </a:r>
            <a:r>
              <a:rPr lang="en-US" sz="2800">
                <a:solidFill>
                  <a:srgbClr val="FF0000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93F2DA0-C681-4EA6-B49B-ED25D015345B}"/>
              </a:ext>
            </a:extLst>
          </p:cNvPr>
          <p:cNvSpPr txBox="1"/>
          <p:nvPr/>
        </p:nvSpPr>
        <p:spPr>
          <a:xfrm>
            <a:off x="4874907" y="515339"/>
            <a:ext cx="2243345" cy="805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Quan sát</a:t>
            </a:r>
            <a:endParaRPr kumimoji="0" lang="vi-VN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73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3BBD091-5750-414C-AFA1-69DF5A12BE96}"/>
              </a:ext>
            </a:extLst>
          </p:cNvPr>
          <p:cNvSpPr/>
          <p:nvPr/>
        </p:nvSpPr>
        <p:spPr>
          <a:xfrm>
            <a:off x="-673664" y="672959"/>
            <a:ext cx="13539327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err="1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Thực</a:t>
            </a:r>
            <a:r>
              <a:rPr kumimoji="0" lang="en-US" sz="4800" b="1" i="0" u="none" strike="noStrike" kern="1200" cap="none" spc="0" normalizeH="0" baseline="0" noProof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800" b="1" i="0" u="none" strike="noStrike" kern="1200" cap="none" spc="0" normalizeH="0" baseline="0" noProof="0">
                <a:ln w="11430"/>
                <a:solidFill>
                  <a:srgbClr val="0070C0"/>
                </a:solidFill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hành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800" b="1" i="0" u="none" strike="noStrike" kern="1200" cap="none" spc="0" normalizeH="0" baseline="0" noProof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 vở Luyện viết</a:t>
            </a:r>
            <a:endParaRPr kumimoji="0" lang="en-US" sz="4800" b="1" i="0" u="none" strike="noStrike" kern="1200" cap="none" spc="0" normalizeH="0" baseline="0" noProof="0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UTM Avo" panose="02040603050506020204" pitchFamily="18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9E227C2-BD93-4542-A134-D098906D4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345" y="2015778"/>
            <a:ext cx="8112491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0462479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47" y="0"/>
            <a:ext cx="7188591" cy="6331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uộc thi vẽ tranh VTV &quot;Em vẽ trường học hạnh phúc 2021&quot;">
            <a:extLst>
              <a:ext uri="{FF2B5EF4-FFF2-40B4-BE49-F238E27FC236}">
                <a16:creationId xmlns:a16="http://schemas.microsoft.com/office/drawing/2014/main" id="{B84A7EC3-630C-4D90-AF83-5B7F3011C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539" y="1"/>
            <a:ext cx="4806462" cy="3010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4F675C9E-4018-4D41-B2F4-B05F3AA04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539" y="2940681"/>
            <a:ext cx="4806462" cy="3460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1781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354912867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>
            <a:extLst>
              <a:ext uri="{FF2B5EF4-FFF2-40B4-BE49-F238E27FC236}">
                <a16:creationId xmlns:a16="http://schemas.microsoft.com/office/drawing/2014/main" id="{7FF114DB-2E1D-4C3F-B635-628DD4D44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166"/>
            <a:ext cx="12192000" cy="64078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B72221-AAF0-42E1-B6B8-1494ED6B30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t="10101" r="20074" b="50000"/>
          <a:stretch>
            <a:fillRect/>
          </a:stretch>
        </p:blipFill>
        <p:spPr bwMode="auto">
          <a:xfrm>
            <a:off x="3216276" y="692150"/>
            <a:ext cx="561657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65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67911BE3-59C2-484D-9068-D0BEA5217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030"/>
            <a:ext cx="12192000" cy="643596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8608B5C-1458-4FF8-AA94-971745B83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114" y="4681644"/>
            <a:ext cx="10774016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800" dirty="0" err="1">
                <a:latin typeface="UTM Avo" panose="02040603050506020204" pitchFamily="18" charset="0"/>
              </a:rPr>
              <a:t>Tên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phù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thủy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độc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ác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đã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bắt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cóc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hết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các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sinh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vật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biển</a:t>
            </a:r>
            <a:r>
              <a:rPr lang="en-US" altLang="en-US" sz="2800" dirty="0">
                <a:latin typeface="UTM Avo" panose="02040603050506020204" pitchFamily="18" charset="0"/>
              </a:rPr>
              <a:t>. </a:t>
            </a:r>
            <a:r>
              <a:rPr lang="en-US" altLang="en-US" sz="2800" dirty="0" err="1">
                <a:latin typeface="UTM Avo" panose="02040603050506020204" pitchFamily="18" charset="0"/>
              </a:rPr>
              <a:t>Các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em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hãy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giúp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các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nàng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tiên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cá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giải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cứu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các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bạn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ấy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nhé</a:t>
            </a:r>
            <a:r>
              <a:rPr lang="en-US" altLang="en-US" sz="2800" dirty="0">
                <a:latin typeface="UTM Avo" panose="020406030505060202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81789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Hình ảnh 12">
            <a:extLst>
              <a:ext uri="{FF2B5EF4-FFF2-40B4-BE49-F238E27FC236}">
                <a16:creationId xmlns:a16="http://schemas.microsoft.com/office/drawing/2014/main" id="{8031ACEC-8B13-4AF5-99AD-8F33F92EA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098"/>
            <a:ext cx="12192000" cy="6421902"/>
          </a:xfrm>
          <a:prstGeom prst="rect">
            <a:avLst/>
          </a:prstGeom>
        </p:spPr>
      </p:pic>
      <p:pic>
        <p:nvPicPr>
          <p:cNvPr id="4" name="Picture 8">
            <a:hlinkClick r:id="rId3" action="ppaction://hlinksldjump"/>
            <a:extLst>
              <a:ext uri="{FF2B5EF4-FFF2-40B4-BE49-F238E27FC236}">
                <a16:creationId xmlns:a16="http://schemas.microsoft.com/office/drawing/2014/main" id="{0C8C4127-3724-4EE3-9CD0-06F7B98A9A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2213" y="1129544"/>
            <a:ext cx="10096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EDA83EDE-A7A9-4AA0-8618-BECA2A1CB2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076" y="965067"/>
            <a:ext cx="1519237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5">
            <a:hlinkClick r:id="rId7" action="ppaction://hlinksldjump"/>
            <a:extLst>
              <a:ext uri="{FF2B5EF4-FFF2-40B4-BE49-F238E27FC236}">
                <a16:creationId xmlns:a16="http://schemas.microsoft.com/office/drawing/2014/main" id="{2CBF87D2-DA66-4CA4-9E31-F0586D736A2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664" y="2254250"/>
            <a:ext cx="14700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6">
            <a:hlinkClick r:id="rId9" action="ppaction://hlinksldjump"/>
            <a:extLst>
              <a:ext uri="{FF2B5EF4-FFF2-40B4-BE49-F238E27FC236}">
                <a16:creationId xmlns:a16="http://schemas.microsoft.com/office/drawing/2014/main" id="{FDBC4E7F-2D04-4824-8852-6536AE8042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2" y="4648200"/>
            <a:ext cx="1817687" cy="138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otched Right Arrow 1">
            <a:hlinkClick r:id="rId11" action="ppaction://hlinksldjump"/>
            <a:extLst>
              <a:ext uri="{FF2B5EF4-FFF2-40B4-BE49-F238E27FC236}">
                <a16:creationId xmlns:a16="http://schemas.microsoft.com/office/drawing/2014/main" id="{014528CF-CA32-4ABA-8F51-3B6632BA8BFC}"/>
              </a:ext>
            </a:extLst>
          </p:cNvPr>
          <p:cNvSpPr/>
          <p:nvPr/>
        </p:nvSpPr>
        <p:spPr>
          <a:xfrm>
            <a:off x="9258301" y="5728456"/>
            <a:ext cx="2933700" cy="1111752"/>
          </a:xfrm>
          <a:prstGeom prst="notched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</a:rPr>
              <a:t>VỀ NHÀ THÔI</a:t>
            </a:r>
          </a:p>
        </p:txBody>
      </p:sp>
    </p:spTree>
    <p:extLst>
      <p:ext uri="{BB962C8B-B14F-4D97-AF65-F5344CB8AC3E}">
        <p14:creationId xmlns:p14="http://schemas.microsoft.com/office/powerpoint/2010/main" val="35233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Hình ảnh 11">
            <a:extLst>
              <a:ext uri="{FF2B5EF4-FFF2-40B4-BE49-F238E27FC236}">
                <a16:creationId xmlns:a16="http://schemas.microsoft.com/office/drawing/2014/main" id="{21D091EB-4BE6-4C71-A6C1-412853BA5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336"/>
            <a:ext cx="12192000" cy="6443664"/>
          </a:xfrm>
          <a:prstGeom prst="rect">
            <a:avLst/>
          </a:prstGeom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id="{3E872EE6-F662-4F73-B75D-B89C40532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282" y="1002293"/>
            <a:ext cx="5036907" cy="558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" name="AutoShape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E9AC94F-6283-4933-8741-4E5357310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88700" y="5744696"/>
            <a:ext cx="1003300" cy="1113304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" name="Oval 3">
            <a:extLst>
              <a:ext uri="{FF2B5EF4-FFF2-40B4-BE49-F238E27FC236}">
                <a16:creationId xmlns:a16="http://schemas.microsoft.com/office/drawing/2014/main" id="{C4FB9FC5-35ED-4B38-AE5D-00793421FCF2}"/>
              </a:ext>
            </a:extLst>
          </p:cNvPr>
          <p:cNvSpPr/>
          <p:nvPr/>
        </p:nvSpPr>
        <p:spPr>
          <a:xfrm>
            <a:off x="8769438" y="618745"/>
            <a:ext cx="1068301" cy="9957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0">
            <a:extLst>
              <a:ext uri="{FF2B5EF4-FFF2-40B4-BE49-F238E27FC236}">
                <a16:creationId xmlns:a16="http://schemas.microsoft.com/office/drawing/2014/main" id="{B5FF0B73-752E-4953-941B-948C8BA9906C}"/>
              </a:ext>
            </a:extLst>
          </p:cNvPr>
          <p:cNvSpPr/>
          <p:nvPr/>
        </p:nvSpPr>
        <p:spPr>
          <a:xfrm>
            <a:off x="8672787" y="1928646"/>
            <a:ext cx="728387" cy="6240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8" name="Picture 10">
            <a:extLst>
              <a:ext uri="{FF2B5EF4-FFF2-40B4-BE49-F238E27FC236}">
                <a16:creationId xmlns:a16="http://schemas.microsoft.com/office/drawing/2014/main" id="{51237B33-9DF8-4D0D-AC4C-7D55C188AF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868" y="4054581"/>
            <a:ext cx="1408215" cy="203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Callout 8">
            <a:extLst>
              <a:ext uri="{FF2B5EF4-FFF2-40B4-BE49-F238E27FC236}">
                <a16:creationId xmlns:a16="http://schemas.microsoft.com/office/drawing/2014/main" id="{920756CA-EFF3-4591-8938-746E7F02DA1D}"/>
              </a:ext>
            </a:extLst>
          </p:cNvPr>
          <p:cNvSpPr/>
          <p:nvPr/>
        </p:nvSpPr>
        <p:spPr>
          <a:xfrm>
            <a:off x="1125415" y="1409700"/>
            <a:ext cx="6824785" cy="2253164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Chữ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hoa</a:t>
            </a:r>
            <a:r>
              <a:rPr lang="en-US" sz="400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B 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cỡ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vừa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cao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mấy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ô li?</a:t>
            </a:r>
          </a:p>
        </p:txBody>
      </p:sp>
      <p:sp>
        <p:nvSpPr>
          <p:cNvPr id="10" name="Oval Callout 9">
            <a:extLst>
              <a:ext uri="{FF2B5EF4-FFF2-40B4-BE49-F238E27FC236}">
                <a16:creationId xmlns:a16="http://schemas.microsoft.com/office/drawing/2014/main" id="{99934B2F-3BA7-4073-A71F-007FCE90CCD8}"/>
              </a:ext>
            </a:extLst>
          </p:cNvPr>
          <p:cNvSpPr/>
          <p:nvPr/>
        </p:nvSpPr>
        <p:spPr>
          <a:xfrm>
            <a:off x="4920759" y="3886200"/>
            <a:ext cx="5556741" cy="2855914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err="1">
                <a:solidFill>
                  <a:srgbClr val="C00000"/>
                </a:solidFill>
              </a:rPr>
              <a:t>Chữ</a:t>
            </a:r>
            <a:r>
              <a:rPr lang="en-US" sz="4000">
                <a:solidFill>
                  <a:srgbClr val="C00000"/>
                </a:solidFill>
              </a:rPr>
              <a:t> hoa B cỡ </a:t>
            </a:r>
            <a:r>
              <a:rPr lang="en-US" sz="4000" dirty="0" err="1">
                <a:solidFill>
                  <a:srgbClr val="C00000"/>
                </a:solidFill>
              </a:rPr>
              <a:t>vừa</a:t>
            </a:r>
            <a:r>
              <a:rPr lang="en-US" sz="4000" dirty="0">
                <a:solidFill>
                  <a:srgbClr val="C00000"/>
                </a:solidFill>
              </a:rPr>
              <a:t> </a:t>
            </a:r>
            <a:r>
              <a:rPr lang="en-US" sz="4000" dirty="0" err="1">
                <a:solidFill>
                  <a:srgbClr val="C00000"/>
                </a:solidFill>
              </a:rPr>
              <a:t>cao</a:t>
            </a:r>
            <a:r>
              <a:rPr lang="en-US" sz="4000" dirty="0">
                <a:solidFill>
                  <a:srgbClr val="C00000"/>
                </a:solidFill>
              </a:rPr>
              <a:t> 5 ô li.</a:t>
            </a:r>
          </a:p>
        </p:txBody>
      </p:sp>
    </p:spTree>
    <p:extLst>
      <p:ext uri="{BB962C8B-B14F-4D97-AF65-F5344CB8AC3E}">
        <p14:creationId xmlns:p14="http://schemas.microsoft.com/office/powerpoint/2010/main" val="164533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ình ảnh 8">
            <a:extLst>
              <a:ext uri="{FF2B5EF4-FFF2-40B4-BE49-F238E27FC236}">
                <a16:creationId xmlns:a16="http://schemas.microsoft.com/office/drawing/2014/main" id="{772BFEA3-1AEA-48A3-A178-6B60ED76B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962"/>
            <a:ext cx="12192000" cy="6450037"/>
          </a:xfrm>
          <a:prstGeom prst="rect">
            <a:avLst/>
          </a:prstGeom>
        </p:spPr>
      </p:pic>
      <p:sp>
        <p:nvSpPr>
          <p:cNvPr id="4" name="Oval Callout 1">
            <a:extLst>
              <a:ext uri="{FF2B5EF4-FFF2-40B4-BE49-F238E27FC236}">
                <a16:creationId xmlns:a16="http://schemas.microsoft.com/office/drawing/2014/main" id="{5BB1FBE4-7550-4410-BA6E-027965488F86}"/>
              </a:ext>
            </a:extLst>
          </p:cNvPr>
          <p:cNvSpPr/>
          <p:nvPr/>
        </p:nvSpPr>
        <p:spPr>
          <a:xfrm>
            <a:off x="1585915" y="643732"/>
            <a:ext cx="7265985" cy="2868612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Chữ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hoa</a:t>
            </a:r>
            <a:r>
              <a:rPr lang="en-US" sz="400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B cỡ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nhỏ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cao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mấy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ô li?</a:t>
            </a:r>
          </a:p>
        </p:txBody>
      </p:sp>
      <p:sp>
        <p:nvSpPr>
          <p:cNvPr id="5" name="Oval Callout 3">
            <a:extLst>
              <a:ext uri="{FF2B5EF4-FFF2-40B4-BE49-F238E27FC236}">
                <a16:creationId xmlns:a16="http://schemas.microsoft.com/office/drawing/2014/main" id="{A8C576A0-2CB6-4EB0-8468-FC0044BC7320}"/>
              </a:ext>
            </a:extLst>
          </p:cNvPr>
          <p:cNvSpPr/>
          <p:nvPr/>
        </p:nvSpPr>
        <p:spPr>
          <a:xfrm>
            <a:off x="5008564" y="4171950"/>
            <a:ext cx="5951536" cy="2335212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Chữ</a:t>
            </a:r>
            <a:r>
              <a:rPr lang="en-US" sz="4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hoa</a:t>
            </a:r>
            <a:r>
              <a:rPr lang="en-US" sz="4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B cỡ </a:t>
            </a:r>
            <a:r>
              <a:rPr lang="en-US" sz="40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nhỏ</a:t>
            </a:r>
            <a:r>
              <a:rPr lang="en-US" sz="4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cao</a:t>
            </a:r>
            <a:r>
              <a:rPr lang="en-US" sz="4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2,5 ô li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en-US" sz="4000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7" name="Picture 15">
            <a:extLst>
              <a:ext uri="{FF2B5EF4-FFF2-40B4-BE49-F238E27FC236}">
                <a16:creationId xmlns:a16="http://schemas.microsoft.com/office/drawing/2014/main" id="{3691987E-4B16-4E57-A93E-8C3769BF0F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3989388"/>
            <a:ext cx="2001837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CFB5D752-3075-4768-AB3C-BDFB01694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88700" y="5744696"/>
            <a:ext cx="1003300" cy="1113304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458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ình ảnh 8">
            <a:extLst>
              <a:ext uri="{FF2B5EF4-FFF2-40B4-BE49-F238E27FC236}">
                <a16:creationId xmlns:a16="http://schemas.microsoft.com/office/drawing/2014/main" id="{CF11FA9F-7476-4751-B304-0FFC1EB23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234"/>
            <a:ext cx="12192000" cy="6393766"/>
          </a:xfrm>
          <a:prstGeom prst="rect">
            <a:avLst/>
          </a:prstGeom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0CB740E6-CF00-45C1-BC9F-B21FE7FD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035" y="4519848"/>
            <a:ext cx="974728" cy="164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Callout 4">
            <a:extLst>
              <a:ext uri="{FF2B5EF4-FFF2-40B4-BE49-F238E27FC236}">
                <a16:creationId xmlns:a16="http://schemas.microsoft.com/office/drawing/2014/main" id="{18406EBC-5937-42C0-9225-2674D89F07B1}"/>
              </a:ext>
            </a:extLst>
          </p:cNvPr>
          <p:cNvSpPr/>
          <p:nvPr/>
        </p:nvSpPr>
        <p:spPr>
          <a:xfrm>
            <a:off x="2250830" y="1063674"/>
            <a:ext cx="4587046" cy="2852737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400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Chữ B gồm mấy nét?</a:t>
            </a:r>
          </a:p>
        </p:txBody>
      </p:sp>
      <p:sp>
        <p:nvSpPr>
          <p:cNvPr id="7" name="Oval Callout 5">
            <a:extLst>
              <a:ext uri="{FF2B5EF4-FFF2-40B4-BE49-F238E27FC236}">
                <a16:creationId xmlns:a16="http://schemas.microsoft.com/office/drawing/2014/main" id="{24DC5B6E-B690-4B19-8FF3-759F3C9D59EA}"/>
              </a:ext>
            </a:extLst>
          </p:cNvPr>
          <p:cNvSpPr/>
          <p:nvPr/>
        </p:nvSpPr>
        <p:spPr>
          <a:xfrm>
            <a:off x="5231551" y="4210001"/>
            <a:ext cx="6350849" cy="1986916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Chữ</a:t>
            </a:r>
            <a:r>
              <a:rPr lang="en-US" sz="4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B </a:t>
            </a:r>
            <a:r>
              <a:rPr lang="en-US" sz="400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gồm</a:t>
            </a:r>
            <a:r>
              <a:rPr lang="en-US" sz="4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2 </a:t>
            </a:r>
            <a:r>
              <a:rPr lang="en-US" sz="40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nét</a:t>
            </a:r>
            <a:r>
              <a:rPr lang="en-US" sz="4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en-US" sz="4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AutoShape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3EE0B471-59BE-496D-B77B-34BD7DEEC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88700" y="5744696"/>
            <a:ext cx="1003300" cy="1113304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8602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ình ảnh 8">
            <a:extLst>
              <a:ext uri="{FF2B5EF4-FFF2-40B4-BE49-F238E27FC236}">
                <a16:creationId xmlns:a16="http://schemas.microsoft.com/office/drawing/2014/main" id="{FFF83019-F54F-4C7B-9A76-EB601F0EDD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962"/>
            <a:ext cx="12192000" cy="6450037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A5B0D78C-BD36-49E2-9E43-C3FFBF201E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2321" y="3891159"/>
            <a:ext cx="1652565" cy="1257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Callout 5">
            <a:extLst>
              <a:ext uri="{FF2B5EF4-FFF2-40B4-BE49-F238E27FC236}">
                <a16:creationId xmlns:a16="http://schemas.microsoft.com/office/drawing/2014/main" id="{DF2C1B16-D18C-4A22-9506-C1085C46EB06}"/>
              </a:ext>
            </a:extLst>
          </p:cNvPr>
          <p:cNvSpPr/>
          <p:nvPr/>
        </p:nvSpPr>
        <p:spPr>
          <a:xfrm>
            <a:off x="1868604" y="533401"/>
            <a:ext cx="5613987" cy="2514598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400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Nêu các nét của chữ B ?</a:t>
            </a:r>
          </a:p>
        </p:txBody>
      </p:sp>
      <p:sp>
        <p:nvSpPr>
          <p:cNvPr id="7" name="Oval Callout 6">
            <a:extLst>
              <a:ext uri="{FF2B5EF4-FFF2-40B4-BE49-F238E27FC236}">
                <a16:creationId xmlns:a16="http://schemas.microsoft.com/office/drawing/2014/main" id="{58226121-B697-488B-B480-5F8439E48FEF}"/>
              </a:ext>
            </a:extLst>
          </p:cNvPr>
          <p:cNvSpPr/>
          <p:nvPr/>
        </p:nvSpPr>
        <p:spPr>
          <a:xfrm>
            <a:off x="4675597" y="2250831"/>
            <a:ext cx="7516403" cy="4895557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7200" algn="just"/>
            <a:r>
              <a:rPr lang="en-US" sz="280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Nét 1:  Gần giống nét móc ngược trái nhưng phía trên hơi lượn sang phải, đầu móc cong vào phía trong.</a:t>
            </a:r>
          </a:p>
          <a:p>
            <a:pPr indent="457200" algn="just"/>
            <a:r>
              <a:rPr lang="en-US" sz="280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Nét 2: Kết hợp của 2 nét cơ bản ( cong trên và cong phải) nối liền nhau, tạo vòng xoắn nhỏ giữa thân chữ.</a:t>
            </a:r>
            <a:endParaRPr lang="en-US" sz="280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AutoShape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46D9A7F0-F541-404C-98D0-673322D50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88700" y="5744696"/>
            <a:ext cx="1003300" cy="1113304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225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ình ảnh 7">
            <a:extLst>
              <a:ext uri="{FF2B5EF4-FFF2-40B4-BE49-F238E27FC236}">
                <a16:creationId xmlns:a16="http://schemas.microsoft.com/office/drawing/2014/main" id="{69466908-3545-4421-B890-7DCC1DBD1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098"/>
            <a:ext cx="12191999" cy="6421902"/>
          </a:xfrm>
          <a:prstGeom prst="rect">
            <a:avLst/>
          </a:prstGeom>
        </p:spPr>
      </p:pic>
      <p:sp>
        <p:nvSpPr>
          <p:cNvPr id="4" name="WordArt 6">
            <a:extLst>
              <a:ext uri="{FF2B5EF4-FFF2-40B4-BE49-F238E27FC236}">
                <a16:creationId xmlns:a16="http://schemas.microsoft.com/office/drawing/2014/main" id="{93BA7411-58B4-49C5-AA4E-33A90DDE866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76600" y="762000"/>
            <a:ext cx="5715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40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6D5CE0AD-4D52-4C1B-B500-01000787B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3878263"/>
            <a:ext cx="4402138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loud Callout 3">
            <a:extLst>
              <a:ext uri="{FF2B5EF4-FFF2-40B4-BE49-F238E27FC236}">
                <a16:creationId xmlns:a16="http://schemas.microsoft.com/office/drawing/2014/main" id="{DA48120A-ADFE-47B1-9443-D44CCFE81652}"/>
              </a:ext>
            </a:extLst>
          </p:cNvPr>
          <p:cNvSpPr/>
          <p:nvPr/>
        </p:nvSpPr>
        <p:spPr>
          <a:xfrm>
            <a:off x="2616591" y="762001"/>
            <a:ext cx="4919273" cy="2811463"/>
          </a:xfrm>
          <a:prstGeom prst="cloudCallout">
            <a:avLst>
              <a:gd name="adj1" fmla="val -14066"/>
              <a:gd name="adj2" fmla="val 700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defRPr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C</a:t>
            </a:r>
            <a:r>
              <a:rPr lang="vi-VN" sz="2800" dirty="0">
                <a:solidFill>
                  <a:schemeClr val="accent2">
                    <a:lumMod val="50000"/>
                  </a:schemeClr>
                </a:solidFill>
              </a:rPr>
              <a:t>ảm ơn bạn vì đã giúp chúng mình. Tặng bạn viên ngọc trai tuyệt đẹp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này</a:t>
            </a:r>
            <a:endParaRPr lang="en-US" sz="2800" dirty="0"/>
          </a:p>
          <a:p>
            <a:pPr algn="ctr">
              <a:defRPr/>
            </a:pPr>
            <a:endParaRPr lang="en-US" sz="2400" dirty="0"/>
          </a:p>
        </p:txBody>
      </p:sp>
      <p:pic>
        <p:nvPicPr>
          <p:cNvPr id="9" name="Picture 14">
            <a:hlinkClick r:id="rId4" action="ppaction://hlinksldjump"/>
            <a:extLst>
              <a:ext uri="{FF2B5EF4-FFF2-40B4-BE49-F238E27FC236}">
                <a16:creationId xmlns:a16="http://schemas.microsoft.com/office/drawing/2014/main" id="{38CA1BA0-9F70-4AF5-AFF9-C95682A54D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76" y="5743575"/>
            <a:ext cx="17145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>
            <a:hlinkClick r:id="rId6" action="ppaction://hlinksldjump"/>
            <a:extLst>
              <a:ext uri="{FF2B5EF4-FFF2-40B4-BE49-F238E27FC236}">
                <a16:creationId xmlns:a16="http://schemas.microsoft.com/office/drawing/2014/main" id="{81332B50-DF95-43D1-8652-B7305665BB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1779588"/>
            <a:ext cx="15811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17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HOC10 TEMPLAT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</TotalTime>
  <Words>478</Words>
  <Application>Microsoft Office PowerPoint</Application>
  <PresentationFormat>Widescreen</PresentationFormat>
  <Paragraphs>51</Paragraphs>
  <Slides>18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Arial</vt:lpstr>
      <vt:lpstr>Arial-Rounded</vt:lpstr>
      <vt:lpstr>Calibri</vt:lpstr>
      <vt:lpstr>HP001 4 hàng</vt:lpstr>
      <vt:lpstr>Impact</vt:lpstr>
      <vt:lpstr>Times New Roman</vt:lpstr>
      <vt:lpstr>UTM Avo</vt:lpstr>
      <vt:lpstr>UTM Avo (body)</vt:lpstr>
      <vt:lpstr>2_Office Theme</vt:lpstr>
      <vt:lpstr>6_Office Theme</vt:lpstr>
      <vt:lpstr>Office Theme</vt:lpstr>
      <vt:lpstr>HOC10 TEMPLATE</vt:lpstr>
      <vt:lpstr>8_Office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Vũ Trọng Đông</cp:lastModifiedBy>
  <cp:revision>161</cp:revision>
  <dcterms:created xsi:type="dcterms:W3CDTF">2021-06-07T06:59:14Z</dcterms:created>
  <dcterms:modified xsi:type="dcterms:W3CDTF">2022-03-01T01:45:00Z</dcterms:modified>
</cp:coreProperties>
</file>