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7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0" r:id="rId2"/>
    <p:sldMasterId id="2147483726" r:id="rId3"/>
    <p:sldMasterId id="2147483843" r:id="rId4"/>
    <p:sldMasterId id="2147483882" r:id="rId5"/>
    <p:sldMasterId id="2147483904" r:id="rId6"/>
    <p:sldMasterId id="2147483938" r:id="rId7"/>
    <p:sldMasterId id="2147483959" r:id="rId8"/>
  </p:sldMasterIdLst>
  <p:notesMasterIdLst>
    <p:notesMasterId r:id="rId27"/>
  </p:notesMasterIdLst>
  <p:sldIdLst>
    <p:sldId id="283" r:id="rId9"/>
    <p:sldId id="331" r:id="rId10"/>
    <p:sldId id="414" r:id="rId11"/>
    <p:sldId id="415" r:id="rId12"/>
    <p:sldId id="425" r:id="rId13"/>
    <p:sldId id="421" r:id="rId14"/>
    <p:sldId id="424" r:id="rId15"/>
    <p:sldId id="422" r:id="rId16"/>
    <p:sldId id="420" r:id="rId17"/>
    <p:sldId id="426" r:id="rId18"/>
    <p:sldId id="316" r:id="rId19"/>
    <p:sldId id="337" r:id="rId20"/>
    <p:sldId id="338" r:id="rId21"/>
    <p:sldId id="279" r:id="rId22"/>
    <p:sldId id="280" r:id="rId23"/>
    <p:sldId id="339" r:id="rId24"/>
    <p:sldId id="428" r:id="rId25"/>
    <p:sldId id="313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User" initials="WU" lastIdx="1" clrIdx="0">
    <p:extLst>
      <p:ext uri="{19B8F6BF-5375-455C-9EA6-DF929625EA0E}">
        <p15:presenceInfo xmlns:p15="http://schemas.microsoft.com/office/powerpoint/2012/main" userId="Windows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2182" autoAdjust="0"/>
  </p:normalViewPr>
  <p:slideViewPr>
    <p:cSldViewPr snapToGrid="0">
      <p:cViewPr varScale="1">
        <p:scale>
          <a:sx n="67" d="100"/>
          <a:sy n="67" d="100"/>
        </p:scale>
        <p:origin x="30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commentAuthors" Target="commentAuthor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051463-38AD-44D0-82E0-22F178E5D11E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505E7F-62A9-4701-BFC2-BAF91B9808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775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8392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689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230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567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7582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51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2783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12061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1644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0938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3347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267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280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9459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0035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8177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4496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6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1659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7572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165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4087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02795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127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307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5733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0426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6546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5630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07399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1226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0514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94857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6176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006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151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16521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8431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0167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3277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5425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07675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17574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11468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53148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1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2" y="1930595"/>
            <a:ext cx="852023" cy="852023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176616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979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7600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62590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76314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" y="1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68258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3609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5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13229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57910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9418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43225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5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594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4494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5063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2477" y="-90897"/>
            <a:ext cx="12740237" cy="709520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91703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96657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3462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03887A-5588-4C23-AFDC-6F0C19FD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56D9D5-5507-472C-B469-8E96B6677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7E36FB-734F-48B8-94EA-0D32A5328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6CAD9A-9198-48E7-921A-19152ACC00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88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41357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11862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37339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8261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18325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441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0931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89964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72687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599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pPr/>
              <a:t>3/1/2022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2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13" tIns="45694" rIns="91413" bIns="45694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262414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" y="20645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pPr/>
              <a:t>3/1/2022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67821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pPr/>
              <a:t>3/1/2022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53119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928510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6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pPr/>
              <a:t>3/1/2022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92830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54" lvl="0" indent="-22857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309" lvl="1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463" lvl="2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617" lvl="3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5771" lvl="4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2926" lvl="5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080" lvl="6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234" lvl="7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389" lvl="8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54" lvl="0" indent="-342866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09" lvl="1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463" lvl="2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617" lvl="3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771" lvl="4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2926" lvl="5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080" lvl="6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234" lvl="7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389" lvl="8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54" lvl="0" indent="-22857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309" lvl="1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463" lvl="2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617" lvl="3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5771" lvl="4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2926" lvl="5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080" lvl="6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234" lvl="7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389" lvl="8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54" lvl="0" indent="-342866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09" lvl="1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463" lvl="2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617" lvl="3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771" lvl="4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2926" lvl="5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080" lvl="6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234" lvl="7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389" lvl="8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pPr/>
              <a:t>3/1/2022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881024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2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en-US" sz="2400" kern="0">
              <a:solidFill>
                <a:prstClr val="white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298117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046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996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23475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2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14095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2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en-US" kern="0">
              <a:solidFill>
                <a:prstClr val="white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628866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2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04828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17969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68718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3998412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3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574072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F3B5-9DD2-44B0-BC4E-76596BEE669C}" type="datetimeFigureOut">
              <a:rPr lang="en-US" smtClean="0"/>
              <a:pPr/>
              <a:t>3/1/2022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214F9-DFA8-4165-BCD8-7A46F4E9D3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65182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048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7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783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12704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04596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680950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66823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84452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08792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95070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94772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58493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856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17" Type="http://schemas.openxmlformats.org/officeDocument/2006/relationships/slideLayout" Target="../slideLayouts/slideLayout88.xml"/><Relationship Id="rId2" Type="http://schemas.openxmlformats.org/officeDocument/2006/relationships/slideLayout" Target="../slideLayouts/slideLayout73.xml"/><Relationship Id="rId16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100+ Hình nền Slide đẹp 2020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823671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9pPr>
    </p:titleStyle>
    <p:bodyStyle>
      <a:lvl1pPr marL="457200" indent="-4572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589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93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945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355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83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127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kern="0"/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/>
          </a:p>
        </p:txBody>
      </p:sp>
    </p:spTree>
    <p:extLst>
      <p:ext uri="{BB962C8B-B14F-4D97-AF65-F5344CB8AC3E}">
        <p14:creationId xmlns:p14="http://schemas.microsoft.com/office/powerpoint/2010/main" val="236128801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  <p:sldLayoutId id="2147483951" r:id="rId12"/>
    <p:sldLayoutId id="2147483952" r:id="rId13"/>
    <p:sldLayoutId id="2147483953" r:id="rId14"/>
    <p:sldLayoutId id="2147483954" r:id="rId15"/>
    <p:sldLayoutId id="2147483955" r:id="rId16"/>
    <p:sldLayoutId id="2147483958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71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  <p:sldLayoutId id="2147483969" r:id="rId10"/>
    <p:sldLayoutId id="2147483970" r:id="rId11"/>
    <p:sldLayoutId id="21474839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9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4.xml"/><Relationship Id="rId18" Type="http://schemas.openxmlformats.org/officeDocument/2006/relationships/image" Target="../media/image27.png"/><Relationship Id="rId3" Type="http://schemas.openxmlformats.org/officeDocument/2006/relationships/slideLayout" Target="../slideLayouts/slideLayout24.xml"/><Relationship Id="rId7" Type="http://schemas.microsoft.com/office/2007/relationships/hdphoto" Target="../media/hdphoto3.wdp"/><Relationship Id="rId12" Type="http://schemas.openxmlformats.org/officeDocument/2006/relationships/image" Target="../media/image22.png"/><Relationship Id="rId17" Type="http://schemas.openxmlformats.org/officeDocument/2006/relationships/image" Target="../media/image26.png"/><Relationship Id="rId2" Type="http://schemas.openxmlformats.org/officeDocument/2006/relationships/audio" Target="../media/media1.mp3"/><Relationship Id="rId16" Type="http://schemas.openxmlformats.org/officeDocument/2006/relationships/image" Target="../media/image25.png"/><Relationship Id="rId1" Type="http://schemas.microsoft.com/office/2007/relationships/media" Target="../media/media1.mp3"/><Relationship Id="rId6" Type="http://schemas.openxmlformats.org/officeDocument/2006/relationships/image" Target="../media/image18.png"/><Relationship Id="rId11" Type="http://schemas.microsoft.com/office/2007/relationships/hdphoto" Target="../media/hdphoto4.wdp"/><Relationship Id="rId5" Type="http://schemas.microsoft.com/office/2007/relationships/hdphoto" Target="../media/hdphoto2.wdp"/><Relationship Id="rId15" Type="http://schemas.openxmlformats.org/officeDocument/2006/relationships/image" Target="../media/image24.png"/><Relationship Id="rId10" Type="http://schemas.openxmlformats.org/officeDocument/2006/relationships/image" Target="../media/image21.png"/><Relationship Id="rId4" Type="http://schemas.openxmlformats.org/officeDocument/2006/relationships/image" Target="../media/image17.png"/><Relationship Id="rId9" Type="http://schemas.openxmlformats.org/officeDocument/2006/relationships/image" Target="../media/image20.png"/><Relationship Id="rId1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" Target="slide9.xml"/><Relationship Id="rId7" Type="http://schemas.openxmlformats.org/officeDocument/2006/relationships/image" Target="../media/image20.png"/><Relationship Id="rId12" Type="http://schemas.openxmlformats.org/officeDocument/2006/relationships/slide" Target="slide6.xm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9.png"/><Relationship Id="rId11" Type="http://schemas.openxmlformats.org/officeDocument/2006/relationships/slide" Target="slide8.xml"/><Relationship Id="rId5" Type="http://schemas.microsoft.com/office/2007/relationships/hdphoto" Target="../media/hdphoto3.wdp"/><Relationship Id="rId10" Type="http://schemas.openxmlformats.org/officeDocument/2006/relationships/slide" Target="slide7.xml"/><Relationship Id="rId4" Type="http://schemas.openxmlformats.org/officeDocument/2006/relationships/image" Target="../media/image18.png"/><Relationship Id="rId9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microsoft.com/office/2007/relationships/hdphoto" Target="../media/hdphoto3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6.xml"/><Relationship Id="rId6" Type="http://schemas.openxmlformats.org/officeDocument/2006/relationships/image" Target="../media/image18.png"/><Relationship Id="rId5" Type="http://schemas.openxmlformats.org/officeDocument/2006/relationships/slide" Target="slide4.xml"/><Relationship Id="rId4" Type="http://schemas.openxmlformats.org/officeDocument/2006/relationships/image" Target="../media/image3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slide" Target="slide4.xml"/><Relationship Id="rId5" Type="http://schemas.openxmlformats.org/officeDocument/2006/relationships/image" Target="../media/image32.jpg"/><Relationship Id="rId4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audio" Target="../media/audio2.wav"/><Relationship Id="rId7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6.xml"/><Relationship Id="rId6" Type="http://schemas.openxmlformats.org/officeDocument/2006/relationships/image" Target="../media/image32.jpg"/><Relationship Id="rId5" Type="http://schemas.openxmlformats.org/officeDocument/2006/relationships/image" Target="../media/image31.png"/><Relationship Id="rId4" Type="http://schemas.openxmlformats.org/officeDocument/2006/relationships/audio" Target="../media/audio3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slide" Target="slide4.xml"/><Relationship Id="rId5" Type="http://schemas.openxmlformats.org/officeDocument/2006/relationships/image" Target="../media/image32.jpg"/><Relationship Id="rId4" Type="http://schemas.openxmlformats.org/officeDocument/2006/relationships/audio" Target="../media/audio3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microsoft.com/office/2007/relationships/hdphoto" Target="../media/hdphoto5.wdp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451191" y="44190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TIẾNG VIỆT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101047-25E6-45B1-9FAC-C1D2B827DC01}"/>
              </a:ext>
            </a:extLst>
          </p:cNvPr>
          <p:cNvSpPr/>
          <p:nvPr/>
        </p:nvSpPr>
        <p:spPr>
          <a:xfrm>
            <a:off x="10258354" y="628965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en-US" sz="240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Tập</a:t>
            </a:r>
            <a:r>
              <a:rPr lang="en-US" sz="24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 1</a:t>
            </a:r>
            <a:endParaRPr lang="en-US" sz="2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398208" y="1961995"/>
            <a:ext cx="1154614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en-US" sz="54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Tuần</a:t>
            </a:r>
            <a:r>
              <a:rPr lang="en-US" sz="5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 4</a:t>
            </a:r>
          </a:p>
          <a:p>
            <a:pPr algn="ctr" defTabSz="914377">
              <a:defRPr/>
            </a:pPr>
            <a:r>
              <a:rPr lang="en-US" sz="6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Bài </a:t>
            </a:r>
            <a:r>
              <a:rPr lang="en-US" sz="6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viết</a:t>
            </a:r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 1</a:t>
            </a:r>
            <a:r>
              <a:rPr lang="en-US" sz="6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: Giờ ra chơi</a:t>
            </a:r>
            <a:endParaRPr lang="en-US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00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3833" y="1493976"/>
            <a:ext cx="5425904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Trống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báo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ra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chơi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Từng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đàn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chim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áo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trắng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Chân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bước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khỏi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ghế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ngồi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Ùa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ra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ngoài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sân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nắng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Chỗ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này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những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bạn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gái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Chơi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nhảy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dây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nhịp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nhàng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Tiếng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vui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cười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thoải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mái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Chao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nghiêng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cánh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lá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bàng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540127" y="1587614"/>
            <a:ext cx="5167744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Đằng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kia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những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bạn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trai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Đá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cầu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bay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vun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vút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Dưới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nắng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hồng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ban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mai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Niềm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vui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dâng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náo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nức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Trống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giờ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vào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lớp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Những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chú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chim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vội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vàng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Xếp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hàng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mau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vào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lớp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Bài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học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mới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sang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trang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.</a:t>
            </a:r>
          </a:p>
          <a:p>
            <a:pPr algn="r">
              <a:spcBef>
                <a:spcPts val="600"/>
              </a:spcBef>
            </a:pPr>
            <a:r>
              <a:rPr lang="en-US" sz="2000" dirty="0">
                <a:solidFill>
                  <a:prstClr val="black"/>
                </a:solidFill>
                <a:cs typeface="Times New Roman" pitchFamily="18" charset="0"/>
              </a:rPr>
              <a:t>NGUYỄN LÃM THẮNG</a:t>
            </a:r>
          </a:p>
        </p:txBody>
      </p:sp>
      <p:sp>
        <p:nvSpPr>
          <p:cNvPr id="4" name="AutoShape 2" descr="data:image/png;base64,iVBORw0KGgoAAAANSUhEUgAABSoAAAIvCAYAAABzxuWDAAAgAElEQVR4Xu3YsREAMAwCMbP/0h7jG2WB+AQVO48AAQIECBAgQIAAAQIECBAgQIAAAQKxwOL/fU+AAAECBAgQIECAAAECBAgQIECAAIEzVCoB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7DoKFMAABemSURBVA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IPw5gCMFhK1Z0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>
              <a:solidFill>
                <a:prstClr val="black"/>
              </a:solidFill>
            </a:endParaRPr>
          </a:p>
        </p:txBody>
      </p:sp>
      <p:sp>
        <p:nvSpPr>
          <p:cNvPr id="5" name="AutoShape 4" descr="data:image/png;base64,iVBORw0KGgoAAAANSUhEUgAABSoAAAIvCAYAAABzxuWDAAAgAElEQVR4Xu3YsREAMAwCMbP/0h7jG2WB+AQVO48AAQIECBAgQIAAAQIECBAgQIAAAQKxwOL/fU+AAAECBAgQIECAAAECBAgQIECAAIEzVCoB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7DoKFMAABemSURBVA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IPw5gCMFhK1Z0AAAAASUVORK5CYII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>
              <a:solidFill>
                <a:prstClr val="black"/>
              </a:solidFill>
            </a:endParaRPr>
          </a:p>
        </p:txBody>
      </p:sp>
      <p:sp>
        <p:nvSpPr>
          <p:cNvPr id="6" name="AutoShape 6" descr="data:image/png;base64,iVBORw0KGgoAAAANSUhEUgAABSoAAAIvCAYAAABzxuWDAAAgAElEQVR4Xu3YsREAMAwCMbP/0h7jG2WB+AQVO48AAQIECBAgQIAAAQIECBAgQIAAAQKxwOL/fU+AAAECBAgQIECAAAECBAgQIECAAIEzVCoB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7DoKFMAABemSURBVA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IPw5gCMFhK1Z0AAAAASUVORK5CYII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61738" y="473213"/>
            <a:ext cx="6095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cs typeface="Times New Roman" pitchFamily="18" charset="0"/>
              </a:rPr>
              <a:t>Giờ</a:t>
            </a:r>
            <a:r>
              <a:rPr lang="en-US" sz="4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cs typeface="Times New Roman" pitchFamily="18" charset="0"/>
              </a:rPr>
              <a:t>ra</a:t>
            </a:r>
            <a:r>
              <a:rPr lang="en-US" sz="4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cs typeface="Times New Roman" pitchFamily="18" charset="0"/>
              </a:rPr>
              <a:t>chơi</a:t>
            </a:r>
            <a:endParaRPr lang="vi-VN" sz="40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2057" name="Picture 9" descr="Kho Hình Ảnh Động Powerpoint Đẹp Dùng Làm Trang Trí Cho Slide -  Giadinh360.v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75" y="465138"/>
            <a:ext cx="1190625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45720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439" y="1451194"/>
            <a:ext cx="9694488" cy="474588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0" y="506438"/>
            <a:ext cx="12192002" cy="5970562"/>
            <a:chOff x="3579587" y="139700"/>
            <a:chExt cx="5582319" cy="6337300"/>
          </a:xfrm>
        </p:grpSpPr>
        <p:grpSp>
          <p:nvGrpSpPr>
            <p:cNvPr id="6" name="Group 5"/>
            <p:cNvGrpSpPr/>
            <p:nvPr/>
          </p:nvGrpSpPr>
          <p:grpSpPr>
            <a:xfrm>
              <a:off x="3579587" y="139700"/>
              <a:ext cx="5582319" cy="6337300"/>
              <a:chOff x="2220686" y="174171"/>
              <a:chExt cx="7950550" cy="9355159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 rotWithShape="1">
              <a:blip r:embed="rId3"/>
              <a:srcRect l="20550" t="20585" r="19322" b="26240"/>
              <a:stretch/>
            </p:blipFill>
            <p:spPr>
              <a:xfrm>
                <a:off x="2220686" y="174171"/>
                <a:ext cx="7950550" cy="3889829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4"/>
              <a:srcRect l="49219" t="20982" r="20439" b="11160"/>
              <a:stretch/>
            </p:blipFill>
            <p:spPr>
              <a:xfrm>
                <a:off x="6052455" y="4064000"/>
                <a:ext cx="3947887" cy="4963885"/>
              </a:xfrm>
              <a:prstGeom prst="rect">
                <a:avLst/>
              </a:prstGeom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 rotWithShape="1">
              <a:blip r:embed="rId5"/>
              <a:srcRect l="50756" t="80141" r="19773" b="13004"/>
              <a:stretch/>
            </p:blipFill>
            <p:spPr>
              <a:xfrm>
                <a:off x="6238803" y="9027885"/>
                <a:ext cx="3834580" cy="501445"/>
              </a:xfrm>
              <a:prstGeom prst="rect">
                <a:avLst/>
              </a:prstGeom>
            </p:spPr>
          </p:pic>
        </p:grpSp>
        <p:sp>
          <p:nvSpPr>
            <p:cNvPr id="7" name="Rectangle 6"/>
            <p:cNvSpPr/>
            <p:nvPr/>
          </p:nvSpPr>
          <p:spPr>
            <a:xfrm>
              <a:off x="5613400" y="139700"/>
              <a:ext cx="1231900" cy="457200"/>
            </a:xfrm>
            <a:prstGeom prst="rect">
              <a:avLst/>
            </a:prstGeom>
            <a:solidFill>
              <a:srgbClr val="A7DE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1422"/>
            <a:ext cx="5976783" cy="3606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223889" y="2605091"/>
            <a:ext cx="3060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0F9AB7-DD1C-4056-A94B-3DB528010476}"/>
              </a:ext>
            </a:extLst>
          </p:cNvPr>
          <p:cNvSpPr txBox="1"/>
          <p:nvPr/>
        </p:nvSpPr>
        <p:spPr>
          <a:xfrm>
            <a:off x="42204" y="429421"/>
            <a:ext cx="424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1. Nghe – viết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5875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439" y="1451194"/>
            <a:ext cx="9694488" cy="4745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F0F9AB7-DD1C-4056-A94B-3DB528010476}"/>
              </a:ext>
            </a:extLst>
          </p:cNvPr>
          <p:cNvSpPr txBox="1"/>
          <p:nvPr/>
        </p:nvSpPr>
        <p:spPr>
          <a:xfrm>
            <a:off x="488588" y="605046"/>
            <a:ext cx="30396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1. Nghe – viết</a:t>
            </a:r>
            <a:endParaRPr 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8C7442D-C022-4A2B-A100-5F978BEF77D2}"/>
              </a:ext>
            </a:extLst>
          </p:cNvPr>
          <p:cNvCxnSpPr>
            <a:cxnSpLocks/>
          </p:cNvCxnSpPr>
          <p:nvPr/>
        </p:nvCxnSpPr>
        <p:spPr>
          <a:xfrm>
            <a:off x="6491158" y="446525"/>
            <a:ext cx="0" cy="64114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1">
            <a:extLst>
              <a:ext uri="{FF2B5EF4-FFF2-40B4-BE49-F238E27FC236}">
                <a16:creationId xmlns:a16="http://schemas.microsoft.com/office/drawing/2014/main" id="{A0B51734-EA59-41FC-9A44-207D5D6D6D09}"/>
              </a:ext>
            </a:extLst>
          </p:cNvPr>
          <p:cNvSpPr/>
          <p:nvPr/>
        </p:nvSpPr>
        <p:spPr>
          <a:xfrm>
            <a:off x="6681131" y="630972"/>
            <a:ext cx="5175446" cy="7273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defTabSz="512156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kern="0">
                <a:solidFill>
                  <a:prstClr val="black"/>
                </a:solidFill>
                <a:ea typeface="华康海报体W12(P)" panose="040B0C00000000000000" pitchFamily="82" charset="-122"/>
                <a:cs typeface="Times New Roman" pitchFamily="18" charset="0"/>
              </a:rPr>
              <a:t>- Bài chính tả có mấy khổ?</a:t>
            </a:r>
            <a:endParaRPr lang="vi-VN" altLang="zh-CN" sz="2400" b="1" kern="0" dirty="0">
              <a:solidFill>
                <a:prstClr val="black"/>
              </a:solidFill>
              <a:ea typeface="华康海报体W12(P)" panose="040B0C00000000000000" pitchFamily="82" charset="-122"/>
              <a:cs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8F6865-AD86-4017-85EB-8CF44897ECB6}"/>
              </a:ext>
            </a:extLst>
          </p:cNvPr>
          <p:cNvSpPr txBox="1"/>
          <p:nvPr/>
        </p:nvSpPr>
        <p:spPr>
          <a:xfrm>
            <a:off x="6720983" y="1495395"/>
            <a:ext cx="5135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>
                <a:cs typeface="Times New Roman" panose="02020603050405020304" pitchFamily="18" charset="0"/>
              </a:rPr>
              <a:t>- Bài chính tả có 2 khổ.</a:t>
            </a:r>
          </a:p>
        </p:txBody>
      </p:sp>
      <p:sp>
        <p:nvSpPr>
          <p:cNvPr id="12" name="Rounded Rectangle 1">
            <a:extLst>
              <a:ext uri="{FF2B5EF4-FFF2-40B4-BE49-F238E27FC236}">
                <a16:creationId xmlns:a16="http://schemas.microsoft.com/office/drawing/2014/main" id="{9D5D708A-A720-4C0E-BEA7-8AAE2CE942C6}"/>
              </a:ext>
            </a:extLst>
          </p:cNvPr>
          <p:cNvSpPr/>
          <p:nvPr/>
        </p:nvSpPr>
        <p:spPr>
          <a:xfrm>
            <a:off x="6701057" y="2236577"/>
            <a:ext cx="5175446" cy="65046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defTabSz="512156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kern="0">
                <a:solidFill>
                  <a:prstClr val="black"/>
                </a:solidFill>
                <a:ea typeface="华康海报体W12(P)" panose="040B0C00000000000000" pitchFamily="82" charset="-122"/>
                <a:cs typeface="Times New Roman" pitchFamily="18" charset="0"/>
              </a:rPr>
              <a:t>- Mỗi khổ có mấy dòng? </a:t>
            </a:r>
            <a:endParaRPr lang="vi-VN" altLang="zh-CN" sz="2400" b="1" kern="0" dirty="0">
              <a:solidFill>
                <a:prstClr val="black"/>
              </a:solidFill>
              <a:ea typeface="华康海报体W12(P)" panose="040B0C00000000000000" pitchFamily="82" charset="-122"/>
              <a:cs typeface="Times New Roman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3EDDAF-1234-4F75-B694-4E495D80CD32}"/>
              </a:ext>
            </a:extLst>
          </p:cNvPr>
          <p:cNvSpPr txBox="1"/>
          <p:nvPr/>
        </p:nvSpPr>
        <p:spPr>
          <a:xfrm>
            <a:off x="6697938" y="3111595"/>
            <a:ext cx="5558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>
                <a:cs typeface="Times New Roman" panose="02020603050405020304" pitchFamily="18" charset="0"/>
              </a:rPr>
              <a:t>- Mỗi khổ có 4 dòng.</a:t>
            </a:r>
          </a:p>
        </p:txBody>
      </p:sp>
      <p:sp>
        <p:nvSpPr>
          <p:cNvPr id="14" name="Rounded Rectangle 1">
            <a:extLst>
              <a:ext uri="{FF2B5EF4-FFF2-40B4-BE49-F238E27FC236}">
                <a16:creationId xmlns:a16="http://schemas.microsoft.com/office/drawing/2014/main" id="{99AA8264-94D1-478D-812D-11CC9636EF87}"/>
              </a:ext>
            </a:extLst>
          </p:cNvPr>
          <p:cNvSpPr/>
          <p:nvPr/>
        </p:nvSpPr>
        <p:spPr>
          <a:xfrm>
            <a:off x="6681131" y="3800653"/>
            <a:ext cx="5175446" cy="65046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defTabSz="512156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kern="0">
                <a:solidFill>
                  <a:prstClr val="black"/>
                </a:solidFill>
                <a:ea typeface="华康海报体W12(P)" panose="040B0C00000000000000" pitchFamily="82" charset="-122"/>
                <a:cs typeface="Times New Roman" pitchFamily="18" charset="0"/>
              </a:rPr>
              <a:t>- Mỗi dòng có mấy chữ? </a:t>
            </a:r>
            <a:endParaRPr lang="vi-VN" altLang="zh-CN" sz="2400" b="1" kern="0" dirty="0">
              <a:solidFill>
                <a:prstClr val="black"/>
              </a:solidFill>
              <a:ea typeface="华康海报体W12(P)" panose="040B0C00000000000000" pitchFamily="82" charset="-122"/>
              <a:cs typeface="Times New Roman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A1BFDB-99DC-42A1-8186-6E39BD7F6223}"/>
              </a:ext>
            </a:extLst>
          </p:cNvPr>
          <p:cNvSpPr txBox="1"/>
          <p:nvPr/>
        </p:nvSpPr>
        <p:spPr>
          <a:xfrm>
            <a:off x="6720983" y="4559018"/>
            <a:ext cx="5558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>
                <a:cs typeface="Times New Roman" panose="02020603050405020304" pitchFamily="18" charset="0"/>
              </a:rPr>
              <a:t>- Mỗi dòng có 5 chữ.</a:t>
            </a:r>
          </a:p>
        </p:txBody>
      </p:sp>
      <p:sp>
        <p:nvSpPr>
          <p:cNvPr id="16" name="Rounded Rectangle 1">
            <a:extLst>
              <a:ext uri="{FF2B5EF4-FFF2-40B4-BE49-F238E27FC236}">
                <a16:creationId xmlns:a16="http://schemas.microsoft.com/office/drawing/2014/main" id="{5C193252-A4F9-482E-ADC3-7598FFC89C2D}"/>
              </a:ext>
            </a:extLst>
          </p:cNvPr>
          <p:cNvSpPr/>
          <p:nvPr/>
        </p:nvSpPr>
        <p:spPr>
          <a:xfrm>
            <a:off x="6681130" y="5223000"/>
            <a:ext cx="5510869" cy="65046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defTabSz="512156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kern="0">
                <a:solidFill>
                  <a:prstClr val="black"/>
                </a:solidFill>
                <a:ea typeface="华康海报体W12(P)" panose="040B0C00000000000000" pitchFamily="82" charset="-122"/>
                <a:cs typeface="Times New Roman" pitchFamily="18" charset="0"/>
              </a:rPr>
              <a:t>- Chữ đầu dòng viết như thế nào? </a:t>
            </a:r>
            <a:endParaRPr lang="vi-VN" altLang="zh-CN" sz="2400" b="1" kern="0" dirty="0">
              <a:solidFill>
                <a:prstClr val="black"/>
              </a:solidFill>
              <a:ea typeface="华康海报体W12(P)" panose="040B0C00000000000000" pitchFamily="82" charset="-122"/>
              <a:cs typeface="Times New Roman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DFEF854-BD28-4EA8-A309-575B0E994F45}"/>
              </a:ext>
            </a:extLst>
          </p:cNvPr>
          <p:cNvSpPr txBox="1"/>
          <p:nvPr/>
        </p:nvSpPr>
        <p:spPr>
          <a:xfrm>
            <a:off x="6674893" y="5965418"/>
            <a:ext cx="5558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>
                <a:cs typeface="Times New Roman" panose="02020603050405020304" pitchFamily="18" charset="0"/>
              </a:rPr>
              <a:t>- Viết hoa, cách lề vở 3 ô li.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8936"/>
            <a:ext cx="6491158" cy="5079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-59608" y="1132604"/>
            <a:ext cx="6095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cs typeface="Times New Roman" pitchFamily="18" charset="0"/>
              </a:rPr>
              <a:t>Giờ</a:t>
            </a:r>
            <a:r>
              <a:rPr lang="en-US" sz="36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cs typeface="Times New Roman" pitchFamily="18" charset="0"/>
              </a:rPr>
              <a:t>ra</a:t>
            </a:r>
            <a:r>
              <a:rPr lang="en-US" sz="36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cs typeface="Times New Roman" pitchFamily="18" charset="0"/>
              </a:rPr>
              <a:t>chơi</a:t>
            </a:r>
            <a:endParaRPr lang="vi-VN" sz="36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06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439" y="1451194"/>
            <a:ext cx="9694488" cy="4745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F0F9AB7-DD1C-4056-A94B-3DB528010476}"/>
              </a:ext>
            </a:extLst>
          </p:cNvPr>
          <p:cNvSpPr txBox="1"/>
          <p:nvPr/>
        </p:nvSpPr>
        <p:spPr>
          <a:xfrm>
            <a:off x="205964" y="547829"/>
            <a:ext cx="28248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sng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1. Nghe – viết</a:t>
            </a:r>
            <a:endParaRPr kumimoji="0" lang="en-US" sz="3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8C7442D-C022-4A2B-A100-5F978BEF77D2}"/>
              </a:ext>
            </a:extLst>
          </p:cNvPr>
          <p:cNvCxnSpPr>
            <a:cxnSpLocks/>
          </p:cNvCxnSpPr>
          <p:nvPr/>
        </p:nvCxnSpPr>
        <p:spPr>
          <a:xfrm>
            <a:off x="6491158" y="446525"/>
            <a:ext cx="0" cy="64114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DA6C4AB-4AF9-4A80-AFF4-3E403C503460}"/>
              </a:ext>
            </a:extLst>
          </p:cNvPr>
          <p:cNvSpPr txBox="1"/>
          <p:nvPr/>
        </p:nvSpPr>
        <p:spPr>
          <a:xfrm>
            <a:off x="7359848" y="1885025"/>
            <a:ext cx="3113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- </a:t>
            </a:r>
            <a:r>
              <a:rPr lang="en-US" sz="3600">
                <a:solidFill>
                  <a:schemeClr val="accent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thoải mái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ounded Rectangle 1">
            <a:extLst>
              <a:ext uri="{FF2B5EF4-FFF2-40B4-BE49-F238E27FC236}">
                <a16:creationId xmlns:a16="http://schemas.microsoft.com/office/drawing/2014/main" id="{58CCFC1A-AC2B-47EF-8B4C-BDEF09DEB3F2}"/>
              </a:ext>
            </a:extLst>
          </p:cNvPr>
          <p:cNvSpPr/>
          <p:nvPr/>
        </p:nvSpPr>
        <p:spPr>
          <a:xfrm>
            <a:off x="8112562" y="810706"/>
            <a:ext cx="2663785" cy="7942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512156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华康海报体W12(P)" panose="040B0C00000000000000" pitchFamily="82" charset="-122"/>
                <a:cs typeface="Times New Roman" pitchFamily="18" charset="0"/>
              </a:rPr>
              <a:t>LUYỆN</a:t>
            </a:r>
            <a:r>
              <a:rPr kumimoji="0" lang="en-US" altLang="zh-CN" sz="2400" b="1" i="0" u="none" strike="noStrike" kern="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华康海报体W12(P)" panose="040B0C00000000000000" pitchFamily="82" charset="-122"/>
                <a:cs typeface="Times New Roman" pitchFamily="18" charset="0"/>
              </a:rPr>
              <a:t> TỪ KHÓ</a:t>
            </a:r>
            <a:endParaRPr kumimoji="0" lang="vi-VN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华康海报体W12(P)" panose="040B0C00000000000000" pitchFamily="82" charset="-122"/>
              <a:cs typeface="Times New Roman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3923C95-EDD1-453F-A7D0-3943C3B9E625}"/>
              </a:ext>
            </a:extLst>
          </p:cNvPr>
          <p:cNvSpPr txBox="1"/>
          <p:nvPr/>
        </p:nvSpPr>
        <p:spPr>
          <a:xfrm>
            <a:off x="7359848" y="2655387"/>
            <a:ext cx="3970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-</a:t>
            </a:r>
            <a:r>
              <a:rPr kumimoji="0" lang="en-US" sz="3600" b="0" i="0" u="none" strike="noStrike" kern="1200" cap="none" spc="0" normalizeH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noProof="0">
                <a:solidFill>
                  <a:schemeClr val="accent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Chao nghiêng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2ECD68-64A6-4672-BD68-F70B6C3F7277}"/>
              </a:ext>
            </a:extLst>
          </p:cNvPr>
          <p:cNvSpPr txBox="1"/>
          <p:nvPr/>
        </p:nvSpPr>
        <p:spPr>
          <a:xfrm>
            <a:off x="7359848" y="3351001"/>
            <a:ext cx="3970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-</a:t>
            </a:r>
            <a:r>
              <a:rPr kumimoji="0" lang="en-US" sz="3600" b="0" i="0" u="none" strike="noStrike" kern="1200" cap="none" spc="0" normalizeH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vun vút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853DD99-659A-4288-9CD1-B4C4AEC80543}"/>
              </a:ext>
            </a:extLst>
          </p:cNvPr>
          <p:cNvSpPr txBox="1"/>
          <p:nvPr/>
        </p:nvSpPr>
        <p:spPr>
          <a:xfrm>
            <a:off x="7359848" y="4054962"/>
            <a:ext cx="3598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-</a:t>
            </a:r>
            <a:r>
              <a:rPr kumimoji="0" lang="en-US" sz="3600" b="0" i="0" u="none" strike="noStrike" kern="1200" cap="none" spc="0" normalizeH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náo nức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8936"/>
            <a:ext cx="6491158" cy="5079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-59608" y="1132604"/>
            <a:ext cx="6095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cs typeface="Times New Roman" pitchFamily="18" charset="0"/>
              </a:rPr>
              <a:t>Giờ</a:t>
            </a:r>
            <a:r>
              <a:rPr lang="en-US" sz="36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cs typeface="Times New Roman" pitchFamily="18" charset="0"/>
              </a:rPr>
              <a:t>ra</a:t>
            </a:r>
            <a:r>
              <a:rPr lang="en-US" sz="36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cs typeface="Times New Roman" pitchFamily="18" charset="0"/>
              </a:rPr>
              <a:t>chơi</a:t>
            </a:r>
            <a:endParaRPr lang="vi-VN" sz="36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270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 animBg="1"/>
      <p:bldP spid="20" grpId="0"/>
      <p:bldP spid="21" grpId="0"/>
      <p:bldP spid="22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34">
            <a:extLst>
              <a:ext uri="{FF2B5EF4-FFF2-40B4-BE49-F238E27FC236}">
                <a16:creationId xmlns:a16="http://schemas.microsoft.com/office/drawing/2014/main" id="{620727F4-3998-4ED8-B57F-F51A65E71CE6}"/>
              </a:ext>
            </a:extLst>
          </p:cNvPr>
          <p:cNvSpPr/>
          <p:nvPr/>
        </p:nvSpPr>
        <p:spPr>
          <a:xfrm>
            <a:off x="4074863" y="1113934"/>
            <a:ext cx="4215697" cy="1462592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rgbClr val="F7E3A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DA2773-D796-4DD4-8950-1C6596F8B465}"/>
              </a:ext>
            </a:extLst>
          </p:cNvPr>
          <p:cNvSpPr txBox="1"/>
          <p:nvPr/>
        </p:nvSpPr>
        <p:spPr>
          <a:xfrm>
            <a:off x="4721989" y="1350493"/>
            <a:ext cx="324319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1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tay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 c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ầ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m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 viết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1 tay giữ trang vở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Times New Roman" panose="02020603050405020304" pitchFamily="18" charset="0"/>
            </a:endParaRPr>
          </a:p>
        </p:txBody>
      </p:sp>
      <p:sp>
        <p:nvSpPr>
          <p:cNvPr id="11" name="文本框 6">
            <a:extLst>
              <a:ext uri="{FF2B5EF4-FFF2-40B4-BE49-F238E27FC236}">
                <a16:creationId xmlns:a16="http://schemas.microsoft.com/office/drawing/2014/main" id="{E4321C04-4102-4AF2-8B3F-444F8DDDAE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037" y="418780"/>
            <a:ext cx="439575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marL="0" marR="0" lvl="0" indent="0" algn="ctr" defTabSz="5121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康海报体W12(P)" panose="040B0C00000000000000" pitchFamily="82" charset="-122"/>
                <a:cs typeface="Times New Roman" pitchFamily="18" charset="0"/>
              </a:rPr>
              <a:t>Lưu ý tư thế ngồi viết </a:t>
            </a:r>
            <a:endParaRPr kumimoji="0" lang="zh-CN" altLang="en-US" sz="3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华康海报体W12(P)" panose="040B0C00000000000000" pitchFamily="82" charset="-122"/>
              <a:cs typeface="Times New Roman" pitchFamily="18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628775D-DEC4-4130-8E8D-A4A81868BA1B}"/>
              </a:ext>
            </a:extLst>
          </p:cNvPr>
          <p:cNvGrpSpPr/>
          <p:nvPr/>
        </p:nvGrpSpPr>
        <p:grpSpPr>
          <a:xfrm>
            <a:off x="3674771" y="3594122"/>
            <a:ext cx="3690453" cy="3294851"/>
            <a:chOff x="7271396" y="3464736"/>
            <a:chExt cx="4920604" cy="329485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1D6AB0F-CDF4-4427-839C-0EC40E416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71396" y="3464736"/>
              <a:ext cx="4920604" cy="3294851"/>
            </a:xfrm>
            <a:prstGeom prst="rect">
              <a:avLst/>
            </a:prstGeom>
          </p:spPr>
        </p:pic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8DE10B49-3CBF-44E6-873C-67A8D41236D3}"/>
                </a:ext>
              </a:extLst>
            </p:cNvPr>
            <p:cNvSpPr/>
            <p:nvPr/>
          </p:nvSpPr>
          <p:spPr>
            <a:xfrm>
              <a:off x="9581606" y="4636715"/>
              <a:ext cx="627017" cy="544681"/>
            </a:xfrm>
            <a:prstGeom prst="round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3E1B3B7-BA28-48CF-B470-DA35CF986E79}"/>
                </a:ext>
              </a:extLst>
            </p:cNvPr>
            <p:cNvSpPr/>
            <p:nvPr/>
          </p:nvSpPr>
          <p:spPr>
            <a:xfrm>
              <a:off x="7359588" y="5112162"/>
              <a:ext cx="428758" cy="544681"/>
            </a:xfrm>
            <a:prstGeom prst="round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grpSp>
        <p:nvGrpSpPr>
          <p:cNvPr id="17" name="组合 40">
            <a:extLst>
              <a:ext uri="{FF2B5EF4-FFF2-40B4-BE49-F238E27FC236}">
                <a16:creationId xmlns:a16="http://schemas.microsoft.com/office/drawing/2014/main" id="{F1E476E0-F293-455B-BD02-D22D2B311D3D}"/>
              </a:ext>
            </a:extLst>
          </p:cNvPr>
          <p:cNvGrpSpPr/>
          <p:nvPr/>
        </p:nvGrpSpPr>
        <p:grpSpPr>
          <a:xfrm rot="21020369">
            <a:off x="143711" y="2279938"/>
            <a:ext cx="3875055" cy="2040231"/>
            <a:chOff x="2561601" y="3694377"/>
            <a:chExt cx="3629722" cy="884856"/>
          </a:xfrm>
        </p:grpSpPr>
        <p:sp>
          <p:nvSpPr>
            <p:cNvPr id="18" name="Freeform: Shape 35">
              <a:extLst>
                <a:ext uri="{FF2B5EF4-FFF2-40B4-BE49-F238E27FC236}">
                  <a16:creationId xmlns:a16="http://schemas.microsoft.com/office/drawing/2014/main" id="{781FDEDD-DF46-4879-B48F-0F864008D18B}"/>
                </a:ext>
              </a:extLst>
            </p:cNvPr>
            <p:cNvSpPr/>
            <p:nvPr/>
          </p:nvSpPr>
          <p:spPr>
            <a:xfrm rot="565617">
              <a:off x="2561601" y="3861346"/>
              <a:ext cx="3629722" cy="717887"/>
            </a:xfrm>
            <a:custGeom>
              <a:avLst/>
              <a:gdLst>
                <a:gd name="connsiteX0" fmla="*/ 244547 w 2680699"/>
                <a:gd name="connsiteY0" fmla="*/ 136132 h 530189"/>
                <a:gd name="connsiteX1" fmla="*/ 115585 w 2680699"/>
                <a:gd name="connsiteY1" fmla="*/ 265094 h 530189"/>
                <a:gd name="connsiteX2" fmla="*/ 244547 w 2680699"/>
                <a:gd name="connsiteY2" fmla="*/ 394056 h 530189"/>
                <a:gd name="connsiteX3" fmla="*/ 373509 w 2680699"/>
                <a:gd name="connsiteY3" fmla="*/ 265094 h 530189"/>
                <a:gd name="connsiteX4" fmla="*/ 244547 w 2680699"/>
                <a:gd name="connsiteY4" fmla="*/ 136132 h 530189"/>
                <a:gd name="connsiteX5" fmla="*/ 88367 w 2680699"/>
                <a:gd name="connsiteY5" fmla="*/ 0 h 530189"/>
                <a:gd name="connsiteX6" fmla="*/ 2592332 w 2680699"/>
                <a:gd name="connsiteY6" fmla="*/ 0 h 530189"/>
                <a:gd name="connsiteX7" fmla="*/ 2680699 w 2680699"/>
                <a:gd name="connsiteY7" fmla="*/ 88367 h 530189"/>
                <a:gd name="connsiteX8" fmla="*/ 2680699 w 2680699"/>
                <a:gd name="connsiteY8" fmla="*/ 441822 h 530189"/>
                <a:gd name="connsiteX9" fmla="*/ 2592332 w 2680699"/>
                <a:gd name="connsiteY9" fmla="*/ 530189 h 530189"/>
                <a:gd name="connsiteX10" fmla="*/ 88367 w 2680699"/>
                <a:gd name="connsiteY10" fmla="*/ 530189 h 530189"/>
                <a:gd name="connsiteX11" fmla="*/ 0 w 2680699"/>
                <a:gd name="connsiteY11" fmla="*/ 441822 h 530189"/>
                <a:gd name="connsiteX12" fmla="*/ 0 w 2680699"/>
                <a:gd name="connsiteY12" fmla="*/ 88367 h 530189"/>
                <a:gd name="connsiteX13" fmla="*/ 88367 w 2680699"/>
                <a:gd name="connsiteY13" fmla="*/ 0 h 53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80699" h="530189">
                  <a:moveTo>
                    <a:pt x="244547" y="136132"/>
                  </a:moveTo>
                  <a:cubicBezTo>
                    <a:pt x="173323" y="136132"/>
                    <a:pt x="115585" y="193870"/>
                    <a:pt x="115585" y="265094"/>
                  </a:cubicBezTo>
                  <a:cubicBezTo>
                    <a:pt x="115585" y="336318"/>
                    <a:pt x="173323" y="394056"/>
                    <a:pt x="244547" y="394056"/>
                  </a:cubicBezTo>
                  <a:cubicBezTo>
                    <a:pt x="315771" y="394056"/>
                    <a:pt x="373509" y="336318"/>
                    <a:pt x="373509" y="265094"/>
                  </a:cubicBezTo>
                  <a:cubicBezTo>
                    <a:pt x="373509" y="193870"/>
                    <a:pt x="315771" y="136132"/>
                    <a:pt x="244547" y="136132"/>
                  </a:cubicBezTo>
                  <a:close/>
                  <a:moveTo>
                    <a:pt x="88367" y="0"/>
                  </a:moveTo>
                  <a:lnTo>
                    <a:pt x="2592332" y="0"/>
                  </a:lnTo>
                  <a:cubicBezTo>
                    <a:pt x="2641136" y="0"/>
                    <a:pt x="2680699" y="39563"/>
                    <a:pt x="2680699" y="88367"/>
                  </a:cubicBezTo>
                  <a:lnTo>
                    <a:pt x="2680699" y="441822"/>
                  </a:lnTo>
                  <a:cubicBezTo>
                    <a:pt x="2680699" y="490626"/>
                    <a:pt x="2641136" y="530189"/>
                    <a:pt x="2592332" y="530189"/>
                  </a:cubicBezTo>
                  <a:lnTo>
                    <a:pt x="88367" y="530189"/>
                  </a:lnTo>
                  <a:cubicBezTo>
                    <a:pt x="39563" y="530189"/>
                    <a:pt x="0" y="490626"/>
                    <a:pt x="0" y="441822"/>
                  </a:cubicBezTo>
                  <a:lnTo>
                    <a:pt x="0" y="88367"/>
                  </a:lnTo>
                  <a:cubicBezTo>
                    <a:pt x="0" y="39563"/>
                    <a:pt x="39563" y="0"/>
                    <a:pt x="88367" y="0"/>
                  </a:cubicBezTo>
                  <a:close/>
                </a:path>
              </a:pathLst>
            </a:custGeom>
            <a:solidFill>
              <a:srgbClr val="B0927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9" name="Rectangle 56">
              <a:extLst>
                <a:ext uri="{FF2B5EF4-FFF2-40B4-BE49-F238E27FC236}">
                  <a16:creationId xmlns:a16="http://schemas.microsoft.com/office/drawing/2014/main" id="{2549BAB5-648D-4642-84D8-005505E00446}"/>
                </a:ext>
              </a:extLst>
            </p:cNvPr>
            <p:cNvSpPr/>
            <p:nvPr/>
          </p:nvSpPr>
          <p:spPr>
            <a:xfrm rot="720999">
              <a:off x="4778057" y="3694377"/>
              <a:ext cx="126188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ADD YOUR TITLE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D56A83C-C656-46FA-BE4B-297BC44219DB}"/>
              </a:ext>
            </a:extLst>
          </p:cNvPr>
          <p:cNvSpPr txBox="1"/>
          <p:nvPr/>
        </p:nvSpPr>
        <p:spPr>
          <a:xfrm>
            <a:off x="850249" y="2818297"/>
            <a:ext cx="31764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Thẳng lưng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.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Chân đặt thoải mái, đúng vị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trí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Times New Roman" panose="02020603050405020304" pitchFamily="18" charset="0"/>
            </a:endParaRPr>
          </a:p>
        </p:txBody>
      </p:sp>
      <p:sp>
        <p:nvSpPr>
          <p:cNvPr id="21" name="Freeform: Shape 33">
            <a:extLst>
              <a:ext uri="{FF2B5EF4-FFF2-40B4-BE49-F238E27FC236}">
                <a16:creationId xmlns:a16="http://schemas.microsoft.com/office/drawing/2014/main" id="{36B825CD-B689-4EEA-9AA9-E8AF981183C6}"/>
              </a:ext>
            </a:extLst>
          </p:cNvPr>
          <p:cNvSpPr/>
          <p:nvPr/>
        </p:nvSpPr>
        <p:spPr>
          <a:xfrm rot="38486">
            <a:off x="7439810" y="2713867"/>
            <a:ext cx="3893141" cy="1593856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rgbClr val="A5C0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C4AC33F-3DF3-47C5-B924-DFE4F9711D4D}"/>
              </a:ext>
            </a:extLst>
          </p:cNvPr>
          <p:cNvSpPr txBox="1"/>
          <p:nvPr/>
        </p:nvSpPr>
        <p:spPr>
          <a:xfrm>
            <a:off x="8165326" y="2818297"/>
            <a:ext cx="31764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Khoảng cách từ mắt đến vở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 25 đến 30 cm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18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/>
      <p:bldP spid="20" grpId="0"/>
      <p:bldP spid="21" grpId="0" animBg="1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tudent Writing (#4) | Free SVG">
            <a:extLst>
              <a:ext uri="{FF2B5EF4-FFF2-40B4-BE49-F238E27FC236}">
                <a16:creationId xmlns:a16="http://schemas.microsoft.com/office/drawing/2014/main" id="{25DE012F-5D89-4D77-BBDD-AFBE1DD655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609" y="2429937"/>
            <a:ext cx="2887461" cy="384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EE2CC9-EEED-4887-A9DC-16EED9DE9AB0}"/>
              </a:ext>
            </a:extLst>
          </p:cNvPr>
          <p:cNvSpPr txBox="1"/>
          <p:nvPr/>
        </p:nvSpPr>
        <p:spPr>
          <a:xfrm>
            <a:off x="3128267" y="610849"/>
            <a:ext cx="5365827" cy="1819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vi-VN" sz="4000" b="1" i="0" u="none" strike="noStrike" kern="0" cap="all" spc="0" normalizeH="0" baseline="0" noProof="0" dirty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Học sinh viết bài vào </a:t>
            </a:r>
            <a:r>
              <a:rPr kumimoji="0" lang="vi-VN" sz="4000" b="1" i="0" u="none" strike="noStrike" kern="0" cap="all" spc="0" normalizeH="0" baseline="0" noProof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vở </a:t>
            </a:r>
            <a:r>
              <a:rPr kumimoji="0" lang="en-US" sz="4000" b="1" i="0" u="none" strike="noStrike" kern="0" cap="all" spc="0" normalizeH="0" baseline="0" noProof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LUYỆN VIẾT</a:t>
            </a:r>
            <a:endParaRPr kumimoji="0" lang="en-US" sz="4000" b="1" i="0" u="none" strike="noStrike" kern="0" cap="all" spc="0" normalizeH="0" baseline="0" noProof="0" dirty="0">
              <a:ln w="9000" cmpd="sng">
                <a:solidFill>
                  <a:srgbClr val="FFC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FFC000">
                      <a:shade val="20000"/>
                      <a:satMod val="245000"/>
                    </a:srgbClr>
                  </a:gs>
                  <a:gs pos="43000">
                    <a:srgbClr val="FFC000">
                      <a:satMod val="255000"/>
                    </a:srgbClr>
                  </a:gs>
                  <a:gs pos="48000">
                    <a:srgbClr val="FFC000">
                      <a:shade val="85000"/>
                      <a:satMod val="255000"/>
                    </a:srgbClr>
                  </a:gs>
                  <a:gs pos="100000">
                    <a:srgbClr val="FFC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ea typeface="Arial-Rounded" panose="020B0500000000000000" pitchFamily="34" charset="0"/>
              <a:cs typeface="Arial-Rounded" panose="020B0500000000000000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389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38" y="478302"/>
            <a:ext cx="11816862" cy="6379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82BE8EA7-6663-4EF8-80FF-5436989A7E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594"/>
          <a:stretch/>
        </p:blipFill>
        <p:spPr bwMode="auto">
          <a:xfrm>
            <a:off x="111369" y="478302"/>
            <a:ext cx="11969262" cy="1493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C413DA6-8722-4D4E-B20E-749E0757A639}"/>
              </a:ext>
            </a:extLst>
          </p:cNvPr>
          <p:cNvSpPr txBox="1"/>
          <p:nvPr/>
        </p:nvSpPr>
        <p:spPr>
          <a:xfrm>
            <a:off x="1467928" y="2018527"/>
            <a:ext cx="983940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Hạt</a:t>
            </a:r>
            <a:r>
              <a:rPr kumimoji="0" lang="en-US" sz="3600" b="0" i="0" u="none" strike="noStrike" kern="1200" cap="none" spc="0" normalizeH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gi</a:t>
            </a:r>
            <a:r>
              <a:rPr kumimoji="0" lang="en-US" sz="3600" b="0" i="0" u="none" strike="noStrike" kern="1200" cap="none" spc="0" normalizeH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eo tới tấp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R</a:t>
            </a: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ải</a:t>
            </a:r>
            <a:r>
              <a:rPr kumimoji="0" lang="en-US" sz="3600" b="0" i="0" u="none" strike="noStrike" kern="1200" cap="none" spc="0" normalizeH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khắp </a:t>
            </a:r>
            <a:r>
              <a:rPr kumimoji="0" lang="en-US" sz="3600" b="0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r</a:t>
            </a:r>
            <a:r>
              <a:rPr kumimoji="0" lang="en-US" sz="3600" b="0" i="0" u="none" strike="noStrike" kern="1200" cap="none" spc="0" normalizeH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uộng đồng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aseline="0">
                <a:solidFill>
                  <a:schemeClr val="accent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Nhưng</a:t>
            </a:r>
            <a:r>
              <a:rPr lang="en-US" sz="3600">
                <a:solidFill>
                  <a:schemeClr val="accent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hạt </a:t>
            </a:r>
            <a:r>
              <a:rPr lang="en-US" sz="3600">
                <a:solidFill>
                  <a:srgbClr val="FF000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gi</a:t>
            </a:r>
            <a:r>
              <a:rPr lang="en-US" sz="3600">
                <a:solidFill>
                  <a:schemeClr val="accent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eo chẳng nảy mầm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>
                <a:solidFill>
                  <a:schemeClr val="accent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Để bao hạt khác khắp đồng mọc xanh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(Là</a:t>
            </a:r>
            <a:r>
              <a:rPr kumimoji="0" lang="en-US" sz="2800" b="0" i="0" u="none" strike="noStrike" kern="1200" cap="none" spc="0" normalizeH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hạt gì?)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67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1014" y="492291"/>
            <a:ext cx="110475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213054"/>
                </a:solidFill>
                <a:cs typeface="Times New Roman" pitchFamily="18" charset="0"/>
              </a:rPr>
              <a:t>3. Chọn </a:t>
            </a:r>
            <a:r>
              <a:rPr lang="en-US" sz="3600" dirty="0" err="1">
                <a:solidFill>
                  <a:srgbClr val="213054"/>
                </a:solidFill>
                <a:cs typeface="Times New Roman" pitchFamily="18" charset="0"/>
              </a:rPr>
              <a:t>chữ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213054"/>
                </a:solidFill>
                <a:cs typeface="Times New Roman" pitchFamily="18" charset="0"/>
              </a:rPr>
              <a:t>hoặc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213054"/>
                </a:solidFill>
                <a:cs typeface="Times New Roman" pitchFamily="18" charset="0"/>
              </a:rPr>
              <a:t>vần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213054"/>
                </a:solidFill>
                <a:cs typeface="Times New Roman" pitchFamily="18" charset="0"/>
              </a:rPr>
              <a:t>phù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213054"/>
                </a:solidFill>
                <a:cs typeface="Times New Roman" pitchFamily="18" charset="0"/>
              </a:rPr>
              <a:t>hợp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213054"/>
                </a:solidFill>
                <a:cs typeface="Times New Roman" pitchFamily="18" charset="0"/>
              </a:rPr>
              <a:t>với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 ô </a:t>
            </a:r>
            <a:r>
              <a:rPr lang="en-US" sz="3600" dirty="0" err="1">
                <a:solidFill>
                  <a:srgbClr val="213054"/>
                </a:solidFill>
                <a:cs typeface="Times New Roman" pitchFamily="18" charset="0"/>
              </a:rPr>
              <a:t>trống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:</a:t>
            </a:r>
          </a:p>
        </p:txBody>
      </p:sp>
      <p:sp>
        <p:nvSpPr>
          <p:cNvPr id="6" name="Rectangle 5"/>
          <p:cNvSpPr/>
          <p:nvPr/>
        </p:nvSpPr>
        <p:spPr>
          <a:xfrm>
            <a:off x="211014" y="1887981"/>
            <a:ext cx="534856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>
                <a:solidFill>
                  <a:srgbClr val="213054"/>
                </a:solidFill>
                <a:cs typeface="Times New Roman" pitchFamily="18" charset="0"/>
              </a:rPr>
              <a:t>Da</a:t>
            </a:r>
            <a:r>
              <a:rPr lang="en-US" sz="3200">
                <a:solidFill>
                  <a:srgbClr val="008000"/>
                </a:solidFill>
                <a:cs typeface="Times New Roman" pitchFamily="18" charset="0"/>
              </a:rPr>
              <a:t>   </a:t>
            </a:r>
            <a:r>
              <a:rPr lang="en-US" sz="3200">
                <a:solidFill>
                  <a:srgbClr val="213054"/>
                </a:solidFill>
                <a:cs typeface="Times New Roman" pitchFamily="18" charset="0"/>
              </a:rPr>
              <a:t>âu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đầu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rắn</a:t>
            </a:r>
            <a:endParaRPr lang="en-US" sz="3200" dirty="0">
              <a:solidFill>
                <a:srgbClr val="213054"/>
              </a:solidFill>
              <a:cs typeface="Times New Roman" pitchFamily="18" charset="0"/>
            </a:endParaRPr>
          </a:p>
          <a:p>
            <a:r>
              <a:rPr lang="en-US" sz="3200">
                <a:solidFill>
                  <a:srgbClr val="008000"/>
                </a:solidFill>
                <a:cs typeface="Times New Roman" pitchFamily="18" charset="0"/>
              </a:rPr>
              <a:t>  </a:t>
            </a:r>
            <a:r>
              <a:rPr lang="en-US" sz="3200">
                <a:solidFill>
                  <a:srgbClr val="213054"/>
                </a:solidFill>
                <a:cs typeface="Times New Roman" pitchFamily="18" charset="0"/>
              </a:rPr>
              <a:t>ân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ngắn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cổ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dài</a:t>
            </a:r>
            <a:endParaRPr lang="en-US" sz="3200" dirty="0">
              <a:solidFill>
                <a:srgbClr val="213054"/>
              </a:solidFill>
              <a:cs typeface="Times New Roman" pitchFamily="18" charset="0"/>
            </a:endParaRPr>
          </a:p>
          <a:p>
            <a:r>
              <a:rPr lang="en-US" sz="3200">
                <a:solidFill>
                  <a:srgbClr val="213054"/>
                </a:solidFill>
                <a:cs typeface="Times New Roman" pitchFamily="18" charset="0"/>
              </a:rPr>
              <a:t>  ẳng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cần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đào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đất</a:t>
            </a:r>
            <a:endParaRPr lang="en-US" sz="3200" dirty="0">
              <a:solidFill>
                <a:srgbClr val="213054"/>
              </a:solidFill>
              <a:cs typeface="Times New Roman" pitchFamily="18" charset="0"/>
            </a:endParaRPr>
          </a:p>
          <a:p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Vẫn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cần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đến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mai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.</a:t>
            </a:r>
          </a:p>
          <a:p>
            <a:pPr algn="r"/>
            <a:endParaRPr lang="en-US" sz="2800" dirty="0">
              <a:solidFill>
                <a:srgbClr val="213054"/>
              </a:solidFill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1692" y="1263188"/>
            <a:ext cx="31325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a) </a:t>
            </a:r>
            <a:r>
              <a:rPr lang="en-US" sz="2800" dirty="0" err="1">
                <a:solidFill>
                  <a:prstClr val="black"/>
                </a:solidFill>
                <a:cs typeface="Times New Roman" pitchFamily="18" charset="0"/>
              </a:rPr>
              <a:t>Chữ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cs typeface="Times New Roman" pitchFamily="18" charset="0"/>
              </a:rPr>
              <a:t>ch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800">
                <a:solidFill>
                  <a:prstClr val="black"/>
                </a:solidFill>
                <a:cs typeface="Times New Roman" pitchFamily="18" charset="0"/>
              </a:rPr>
              <a:t>hay </a:t>
            </a:r>
            <a:r>
              <a:rPr lang="en-US" sz="2800">
                <a:solidFill>
                  <a:srgbClr val="FF0000"/>
                </a:solidFill>
                <a:cs typeface="Times New Roman" pitchFamily="18" charset="0"/>
              </a:rPr>
              <a:t>t</a:t>
            </a:r>
            <a:r>
              <a:rPr lang="en-US" sz="2800">
                <a:solidFill>
                  <a:prstClr val="black"/>
                </a:solidFill>
                <a:cs typeface="Times New Roman" pitchFamily="18" charset="0"/>
              </a:rPr>
              <a:t>?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43652" y="182805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7" name="Picture 4" descr="https://img.loigiaihay.com/picture/question_lgh/2021_41/1621480671-saw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0176" y="1068834"/>
            <a:ext cx="2783972" cy="1701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https://img.loigiaihay.com/picture/question_lgh/2021_41/1621480671-72a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1961"/>
            <a:ext cx="3705225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846276" y="1892255"/>
            <a:ext cx="433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>
                <a:solidFill>
                  <a:srgbClr val="008000"/>
                </a:solidFill>
                <a:cs typeface="Times New Roman" pitchFamily="18" charset="0"/>
              </a:rPr>
              <a:t>■</a:t>
            </a:r>
            <a:endParaRPr lang="vi-VN" sz="320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1016" y="2350586"/>
            <a:ext cx="281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008000"/>
                </a:solidFill>
                <a:cs typeface="Times New Roman" pitchFamily="18" charset="0"/>
              </a:rPr>
              <a:t>■</a:t>
            </a:r>
            <a:endParaRPr lang="vi-VN" sz="3200">
              <a:solidFill>
                <a:prstClr val="black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13981" y="2853938"/>
            <a:ext cx="4331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008000"/>
                </a:solidFill>
                <a:cs typeface="Times New Roman" pitchFamily="18" charset="0"/>
              </a:rPr>
              <a:t>■</a:t>
            </a:r>
            <a:endParaRPr lang="vi-VN" sz="3200">
              <a:solidFill>
                <a:prstClr val="black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36016" y="2412141"/>
            <a:ext cx="3932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cs typeface="Times New Roman" pitchFamily="18" charset="0"/>
              </a:rPr>
              <a:t>b) </a:t>
            </a:r>
            <a:r>
              <a:rPr lang="en-US" sz="2800" dirty="0" err="1">
                <a:cs typeface="Times New Roman" pitchFamily="18" charset="0"/>
              </a:rPr>
              <a:t>Vần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cs typeface="Times New Roman" pitchFamily="18" charset="0"/>
              </a:rPr>
              <a:t>an</a:t>
            </a:r>
            <a:r>
              <a:rPr lang="en-US" sz="2800" dirty="0">
                <a:cs typeface="Times New Roman" pitchFamily="18" charset="0"/>
              </a:rPr>
              <a:t> hay </a:t>
            </a:r>
            <a:r>
              <a:rPr lang="en-US" sz="2800" dirty="0" err="1">
                <a:solidFill>
                  <a:srgbClr val="FF0000"/>
                </a:solidFill>
                <a:cs typeface="Times New Roman" pitchFamily="18" charset="0"/>
              </a:rPr>
              <a:t>ang</a:t>
            </a:r>
            <a:r>
              <a:rPr lang="en-US" sz="2800" dirty="0">
                <a:cs typeface="Times New Roman" pitchFamily="18" charset="0"/>
              </a:rPr>
              <a:t>?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343651" y="2996916"/>
            <a:ext cx="547211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Chiều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sau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err="1">
                <a:solidFill>
                  <a:srgbClr val="213054"/>
                </a:solidFill>
                <a:cs typeface="Times New Roman" pitchFamily="18" charset="0"/>
              </a:rPr>
              <a:t>khu</a:t>
            </a:r>
            <a:r>
              <a:rPr lang="en-US" sz="3200">
                <a:solidFill>
                  <a:srgbClr val="213054"/>
                </a:solidFill>
                <a:cs typeface="Times New Roman" pitchFamily="18" charset="0"/>
              </a:rPr>
              <a:t> vườnnhỏ</a:t>
            </a:r>
            <a:endParaRPr lang="en-US" sz="3200" dirty="0">
              <a:solidFill>
                <a:srgbClr val="213054"/>
              </a:solidFill>
              <a:cs typeface="Times New Roman" pitchFamily="18" charset="0"/>
            </a:endParaRPr>
          </a:p>
          <a:p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Vòm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lá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rung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tiếng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đ</a:t>
            </a:r>
            <a:r>
              <a:rPr lang="en-US" sz="3200" dirty="0">
                <a:solidFill>
                  <a:srgbClr val="008000"/>
                </a:solidFill>
                <a:cs typeface="Times New Roman" pitchFamily="18" charset="0"/>
              </a:rPr>
              <a:t>■</a:t>
            </a:r>
          </a:p>
          <a:p>
            <a:r>
              <a:rPr lang="en-US" sz="3200" dirty="0" err="1">
                <a:cs typeface="Times New Roman" pitchFamily="18" charset="0"/>
              </a:rPr>
              <a:t>Ca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sĩ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là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chim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sẻ</a:t>
            </a:r>
            <a:endParaRPr lang="en-US" sz="3200" dirty="0">
              <a:cs typeface="Times New Roman" pitchFamily="18" charset="0"/>
            </a:endParaRPr>
          </a:p>
          <a:p>
            <a:r>
              <a:rPr lang="en-US" sz="3200" dirty="0" err="1">
                <a:cs typeface="Times New Roman" pitchFamily="18" charset="0"/>
              </a:rPr>
              <a:t>Khán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giả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là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hoa</a:t>
            </a:r>
            <a:r>
              <a:rPr lang="en-US" sz="3200" dirty="0">
                <a:cs typeface="Times New Roman" pitchFamily="18" charset="0"/>
              </a:rPr>
              <a:t> v</a:t>
            </a:r>
            <a:r>
              <a:rPr lang="en-US" sz="3200" dirty="0">
                <a:solidFill>
                  <a:srgbClr val="008000"/>
                </a:solidFill>
                <a:cs typeface="Times New Roman" pitchFamily="18" charset="0"/>
              </a:rPr>
              <a:t>■</a:t>
            </a:r>
          </a:p>
          <a:p>
            <a:r>
              <a:rPr lang="en-US" sz="3200" dirty="0" err="1">
                <a:cs typeface="Times New Roman" pitchFamily="18" charset="0"/>
              </a:rPr>
              <a:t>Tất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cả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cùng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hợp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xướng</a:t>
            </a:r>
            <a:endParaRPr lang="en-US" sz="3200" dirty="0">
              <a:cs typeface="Times New Roman" pitchFamily="18" charset="0"/>
            </a:endParaRPr>
          </a:p>
          <a:p>
            <a:r>
              <a:rPr lang="en-US" sz="3200" dirty="0" err="1">
                <a:cs typeface="Times New Roman" pitchFamily="18" charset="0"/>
              </a:rPr>
              <a:t>Những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lời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ca</a:t>
            </a:r>
            <a:r>
              <a:rPr lang="en-US" sz="3200" dirty="0">
                <a:cs typeface="Times New Roman" pitchFamily="18" charset="0"/>
              </a:rPr>
              <a:t> reo v</a:t>
            </a:r>
            <a:r>
              <a:rPr lang="en-US" sz="3200" dirty="0">
                <a:solidFill>
                  <a:srgbClr val="008000"/>
                </a:solidFill>
                <a:cs typeface="Times New Roman" pitchFamily="18" charset="0"/>
              </a:rPr>
              <a:t>■</a:t>
            </a:r>
            <a:endParaRPr lang="en-US" sz="2800" dirty="0">
              <a:solidFill>
                <a:srgbClr val="213054"/>
              </a:solidFill>
              <a:cs typeface="Times New Roman" pitchFamily="18" charset="0"/>
            </a:endParaRPr>
          </a:p>
          <a:p>
            <a:pPr lvl="0" algn="r"/>
            <a:r>
              <a:rPr lang="en-US" sz="2800" dirty="0">
                <a:solidFill>
                  <a:srgbClr val="213054"/>
                </a:solidFill>
                <a:cs typeface="Times New Roman" pitchFamily="18" charset="0"/>
              </a:rPr>
              <a:t>(</a:t>
            </a:r>
            <a:r>
              <a:rPr lang="en-US" sz="2800" dirty="0" err="1">
                <a:solidFill>
                  <a:srgbClr val="213054"/>
                </a:solidFill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213054"/>
                </a:solidFill>
                <a:cs typeface="Times New Roman" pitchFamily="18" charset="0"/>
              </a:rPr>
              <a:t> con </a:t>
            </a:r>
            <a:r>
              <a:rPr lang="en-US" sz="2800" dirty="0" err="1">
                <a:solidFill>
                  <a:srgbClr val="213054"/>
                </a:solidFill>
                <a:cs typeface="Times New Roman" pitchFamily="18" charset="0"/>
              </a:rPr>
              <a:t>gì</a:t>
            </a:r>
            <a:r>
              <a:rPr lang="en-US" sz="2800" dirty="0">
                <a:solidFill>
                  <a:srgbClr val="213054"/>
                </a:solidFill>
                <a:cs typeface="Times New Roman" pitchFamily="18" charset="0"/>
              </a:rPr>
              <a:t>?)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353908" y="3534253"/>
            <a:ext cx="585417" cy="523220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cs typeface="Times New Roman" pitchFamily="18" charset="0"/>
              </a:rPr>
              <a:t>àn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9932688" y="4482700"/>
            <a:ext cx="785793" cy="523220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cs typeface="Times New Roman" pitchFamily="18" charset="0"/>
              </a:rPr>
              <a:t>àng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10021865" y="5431147"/>
            <a:ext cx="785793" cy="523220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cs typeface="Times New Roman" pitchFamily="18" charset="0"/>
              </a:rPr>
              <a:t>ang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C88CAAC-E3BC-4BF4-A174-9EEC543B52E7}"/>
              </a:ext>
            </a:extLst>
          </p:cNvPr>
          <p:cNvSpPr/>
          <p:nvPr/>
        </p:nvSpPr>
        <p:spPr>
          <a:xfrm>
            <a:off x="220056" y="1885542"/>
            <a:ext cx="510187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>
                <a:solidFill>
                  <a:srgbClr val="213054"/>
                </a:solidFill>
                <a:cs typeface="Times New Roman" pitchFamily="18" charset="0"/>
              </a:rPr>
              <a:t>Da</a:t>
            </a:r>
            <a:r>
              <a:rPr lang="en-US" sz="320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en-US" sz="3200">
                <a:solidFill>
                  <a:srgbClr val="FF0000"/>
                </a:solidFill>
                <a:cs typeface="Times New Roman" pitchFamily="18" charset="0"/>
              </a:rPr>
              <a:t>tr</a:t>
            </a:r>
            <a:r>
              <a:rPr lang="en-US" sz="3200">
                <a:solidFill>
                  <a:srgbClr val="213054"/>
                </a:solidFill>
                <a:cs typeface="Times New Roman" pitchFamily="18" charset="0"/>
              </a:rPr>
              <a:t>âu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đầu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rắn</a:t>
            </a:r>
            <a:endParaRPr lang="en-US" sz="3200" dirty="0">
              <a:solidFill>
                <a:srgbClr val="213054"/>
              </a:solidFill>
              <a:cs typeface="Times New Roman" pitchFamily="18" charset="0"/>
            </a:endParaRPr>
          </a:p>
          <a:p>
            <a:r>
              <a:rPr lang="en-US" sz="3200">
                <a:solidFill>
                  <a:srgbClr val="FF0000"/>
                </a:solidFill>
                <a:cs typeface="Times New Roman" pitchFamily="18" charset="0"/>
              </a:rPr>
              <a:t>Ch</a:t>
            </a:r>
            <a:r>
              <a:rPr lang="en-US" sz="3200">
                <a:solidFill>
                  <a:srgbClr val="213054"/>
                </a:solidFill>
                <a:cs typeface="Times New Roman" pitchFamily="18" charset="0"/>
              </a:rPr>
              <a:t>ân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ngắn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err="1">
                <a:solidFill>
                  <a:srgbClr val="213054"/>
                </a:solidFill>
                <a:cs typeface="Times New Roman" pitchFamily="18" charset="0"/>
              </a:rPr>
              <a:t>cổ</a:t>
            </a:r>
            <a:r>
              <a:rPr lang="en-US" sz="3200">
                <a:solidFill>
                  <a:srgbClr val="213054"/>
                </a:solidFill>
                <a:cs typeface="Times New Roman" pitchFamily="18" charset="0"/>
              </a:rPr>
              <a:t> di</a:t>
            </a:r>
            <a:endParaRPr lang="en-US" sz="3200" dirty="0">
              <a:solidFill>
                <a:srgbClr val="213054"/>
              </a:solidFill>
              <a:cs typeface="Times New Roman" pitchFamily="18" charset="0"/>
            </a:endParaRPr>
          </a:p>
          <a:p>
            <a:r>
              <a:rPr lang="en-US" sz="3200">
                <a:solidFill>
                  <a:srgbClr val="FF0000"/>
                </a:solidFill>
                <a:cs typeface="Times New Roman" pitchFamily="18" charset="0"/>
              </a:rPr>
              <a:t>Ch</a:t>
            </a:r>
            <a:r>
              <a:rPr lang="en-US" sz="3200">
                <a:solidFill>
                  <a:srgbClr val="213054"/>
                </a:solidFill>
                <a:cs typeface="Times New Roman" pitchFamily="18" charset="0"/>
              </a:rPr>
              <a:t>ẳng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cần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đào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đất</a:t>
            </a:r>
            <a:endParaRPr lang="en-US" sz="3200" dirty="0">
              <a:solidFill>
                <a:srgbClr val="213054"/>
              </a:solidFill>
              <a:cs typeface="Times New Roman" pitchFamily="18" charset="0"/>
            </a:endParaRPr>
          </a:p>
          <a:p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Vẫn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cần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đến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mai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.</a:t>
            </a:r>
          </a:p>
          <a:p>
            <a:pPr algn="r"/>
            <a:endParaRPr lang="en-US" sz="2800" dirty="0">
              <a:solidFill>
                <a:srgbClr val="213054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92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23" grpId="0"/>
      <p:bldP spid="24" grpId="0"/>
      <p:bldP spid="27" grpId="0" animBg="1"/>
      <p:bldP spid="28" grpId="0" animBg="1"/>
      <p:bldP spid="29" grpId="0" animBg="1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67541" y="1892830"/>
            <a:ext cx="9144000" cy="1920213"/>
          </a:xfrm>
        </p:spPr>
        <p:txBody>
          <a:bodyPr>
            <a:normAutofit/>
          </a:bodyPr>
          <a:lstStyle/>
          <a:p>
            <a:br>
              <a:rPr lang="en-US" sz="4800" b="1" dirty="0">
                <a:solidFill>
                  <a:srgbClr val="FF8119"/>
                </a:solidFill>
              </a:rPr>
            </a:br>
            <a:r>
              <a:rPr lang="en-US" sz="4800" b="1" dirty="0">
                <a:solidFill>
                  <a:srgbClr val="FF8119"/>
                </a:solidFill>
                <a:cs typeface="Arial" panose="020B0604020202020204" pitchFamily="34" charset="0"/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  <a:cs typeface="Arial" panose="020B0604020202020204" pitchFamily="34" charset="0"/>
              </a:rPr>
              <a:t>chúc</a:t>
            </a:r>
            <a:r>
              <a:rPr lang="en-US" sz="4800" b="1" dirty="0">
                <a:solidFill>
                  <a:srgbClr val="FF8119"/>
                </a:solidFill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cs typeface="Arial" panose="020B0604020202020204" pitchFamily="34" charset="0"/>
              </a:rPr>
              <a:t>các</a:t>
            </a:r>
            <a:r>
              <a:rPr lang="en-US" sz="4800" b="1" dirty="0">
                <a:solidFill>
                  <a:srgbClr val="FF8119"/>
                </a:solidFill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cs typeface="Arial" panose="020B0604020202020204" pitchFamily="34" charset="0"/>
              </a:rPr>
              <a:t>em</a:t>
            </a:r>
            <a:r>
              <a:rPr lang="en-US" sz="4800" b="1" dirty="0">
                <a:solidFill>
                  <a:srgbClr val="FF8119"/>
                </a:solidFill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cs typeface="Arial" panose="020B0604020202020204" pitchFamily="34" charset="0"/>
              </a:rPr>
              <a:t>học</a:t>
            </a:r>
            <a:r>
              <a:rPr lang="en-US" sz="4800" b="1" dirty="0">
                <a:solidFill>
                  <a:srgbClr val="FF8119"/>
                </a:solidFill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cs typeface="Arial" panose="020B0604020202020204" pitchFamily="34" charset="0"/>
              </a:rPr>
              <a:t>tốt</a:t>
            </a:r>
            <a:r>
              <a:rPr lang="en-US" sz="4800" b="1" dirty="0">
                <a:solidFill>
                  <a:srgbClr val="FF8119"/>
                </a:solidFill>
                <a:cs typeface="Arial" panose="020B0604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18369530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874E0E-4EA5-4539-AE63-531CEF7166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5" r="15400" b="6796"/>
          <a:stretch/>
        </p:blipFill>
        <p:spPr>
          <a:xfrm>
            <a:off x="-356684" y="743744"/>
            <a:ext cx="3045763" cy="47939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CFF24D-FF15-4C68-80C2-120CDC9F7B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1" y="-184838"/>
            <a:ext cx="7635240" cy="72714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71A913-3563-491C-A410-4A5C7B19CD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03" b="11698"/>
          <a:stretch/>
        </p:blipFill>
        <p:spPr>
          <a:xfrm>
            <a:off x="8691169" y="4404360"/>
            <a:ext cx="2610189" cy="23448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8C1B58B-484A-4C3F-9600-FD803F0861FF}"/>
              </a:ext>
            </a:extLst>
          </p:cNvPr>
          <p:cNvSpPr txBox="1"/>
          <p:nvPr/>
        </p:nvSpPr>
        <p:spPr>
          <a:xfrm>
            <a:off x="3277508" y="3450881"/>
            <a:ext cx="541366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KHỞI ĐỘNG</a:t>
            </a:r>
            <a:endParaRPr lang="en-US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0836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1" y="0"/>
            <a:ext cx="12192000" cy="64816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5416">
            <a:off x="10117150" y="3301202"/>
            <a:ext cx="1806431" cy="34322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9852">
            <a:off x="570895" y="2437192"/>
            <a:ext cx="3073042" cy="47827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2933">
            <a:off x="2152642" y="-740098"/>
            <a:ext cx="1921689" cy="3102833"/>
          </a:xfrm>
          <a:prstGeom prst="rect">
            <a:avLst/>
          </a:prstGeom>
        </p:spPr>
      </p:pic>
      <p:pic>
        <p:nvPicPr>
          <p:cNvPr id="2050" name="Picture 2" descr="Káº¿t quáº£ hÃ¬nh áº£nh cho frame cloud cartoon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18927" y1="8621" x2="13277" y2="23276"/>
                        <a14:foregroundMark x1="3672" y1="32328" x2="62429" y2="87931"/>
                        <a14:foregroundMark x1="72316" y1="4741" x2="32768" y2="8190"/>
                        <a14:foregroundMark x1="32486" y1="9052" x2="21751" y2="24138"/>
                        <a14:foregroundMark x1="3107" y1="30603" x2="5932" y2="74138"/>
                        <a14:foregroundMark x1="4802" y1="77155" x2="33333" y2="65948"/>
                        <a14:foregroundMark x1="9322" y1="84483" x2="39831" y2="84914"/>
                        <a14:foregroundMark x1="30791" y1="90948" x2="47740" y2="94397"/>
                        <a14:foregroundMark x1="97458" y1="61638" x2="75141" y2="80172"/>
                        <a14:foregroundMark x1="75706" y1="9483" x2="94633" y2="43534"/>
                        <a14:foregroundMark x1="91525" y1="21121" x2="94350" y2="33621"/>
                        <a14:backgroundMark x1="84463" y1="5172" x2="94350" y2="10345"/>
                        <a14:backgroundMark x1="94350" y1="84483" x2="82768" y2="93103"/>
                        <a14:backgroundMark x1="7062" y1="91379" x2="15819" y2="95259"/>
                        <a14:backgroundMark x1="9887" y1="4310" x2="7062" y2="17241"/>
                        <a14:backgroundMark x1="847" y1="48707" x2="847" y2="53879"/>
                        <a14:backgroundMark x1="58475" y1="1293" x2="60169" y2="17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870" y="280265"/>
            <a:ext cx="4956730" cy="299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3149">
            <a:off x="6858739" y="4166687"/>
            <a:ext cx="1393654" cy="2318590"/>
          </a:xfrm>
          <a:prstGeom prst="rect">
            <a:avLst/>
          </a:prstGeom>
        </p:spPr>
      </p:pic>
      <p:pic>
        <p:nvPicPr>
          <p:cNvPr id="14" name="Picture 10" descr="C:\Users\ADMIN\Desktop\Tai nguyen thiet ke tro choi\Angry birds epic birds\1505573783630 (2)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925" y="3538423"/>
            <a:ext cx="1152193" cy="700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198317" y="1362846"/>
            <a:ext cx="40099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BAY LÊN NÀO</a:t>
            </a:r>
          </a:p>
        </p:txBody>
      </p:sp>
      <p:pic>
        <p:nvPicPr>
          <p:cNvPr id="2" name="Nhac Gunb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603516" y="5981700"/>
            <a:ext cx="609600" cy="609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9EEFEFB-F527-473A-BA74-3D999E124EB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3598336"/>
            <a:ext cx="1129334" cy="246042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492E9F2-61FC-4290-89EE-9885065AACF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0544">
            <a:off x="4335468" y="4152451"/>
            <a:ext cx="1244391" cy="250273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E5FDC40-A123-4B8B-BAB5-BC0D4A758D39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0358">
            <a:off x="9122706" y="-697051"/>
            <a:ext cx="2397137" cy="411979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3E79DC21-604F-41A5-85A5-3FA285394335}"/>
              </a:ext>
            </a:extLst>
          </p:cNvPr>
          <p:cNvSpPr/>
          <p:nvPr/>
        </p:nvSpPr>
        <p:spPr>
          <a:xfrm>
            <a:off x="875989" y="277971"/>
            <a:ext cx="10139237" cy="3260452"/>
          </a:xfrm>
          <a:prstGeom prst="rect">
            <a:avLst/>
          </a:prstGeom>
          <a:solidFill>
            <a:schemeClr val="bg1">
              <a:alpha val="7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HƯỚNG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DẪN</a:t>
            </a:r>
            <a:endParaRPr lang="en-US" sz="2400" dirty="0">
              <a:solidFill>
                <a:srgbClr val="002060"/>
              </a:solidFill>
              <a:latin typeface="UTM Avo (Body)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Thầy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cô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kích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chuột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màn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bắt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đầu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trò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chơi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Kích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chuột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tên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di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chuyển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tới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slide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hỏi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tương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ứng</a:t>
            </a:r>
            <a:endParaRPr lang="en-US" sz="2400" dirty="0">
              <a:solidFill>
                <a:srgbClr val="002060"/>
              </a:solidFill>
              <a:latin typeface="UTM Avo (Body)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Tại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slide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hỏi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kích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chuột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màn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đáp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án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trắc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nghiệm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hoặc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trả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lời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ngắn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Sau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khi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HS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trả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lời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đúng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hỏi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kích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tương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ứng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quay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về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slide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chính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Kích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đã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chọn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tương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ứng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kinh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khí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cầu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bay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lên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Sau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khi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hoàn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hỏi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kích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“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Khám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phá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”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chuyển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slide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kết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trò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chơi</a:t>
            </a:r>
            <a:r>
              <a:rPr lang="en-US" sz="2400" dirty="0">
                <a:solidFill>
                  <a:srgbClr val="002060"/>
                </a:solidFill>
                <a:latin typeface="UTM Avo (Body)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2190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446932"/>
          </a:xfrm>
          <a:prstGeom prst="rect">
            <a:avLst/>
          </a:prstGeom>
        </p:spPr>
      </p:pic>
      <p:sp>
        <p:nvSpPr>
          <p:cNvPr id="5" name="Pentagon 4">
            <a:hlinkClick r:id="rId3" action="ppaction://hlinksldjump"/>
          </p:cNvPr>
          <p:cNvSpPr/>
          <p:nvPr/>
        </p:nvSpPr>
        <p:spPr>
          <a:xfrm>
            <a:off x="10120544" y="209550"/>
            <a:ext cx="2016800" cy="758116"/>
          </a:xfrm>
          <a:prstGeom prst="homePlate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8000"/>
                </a:solidFill>
              </a:rPr>
              <a:t>Khám</a:t>
            </a:r>
            <a:r>
              <a:rPr lang="en-US" sz="2400" b="1" dirty="0">
                <a:solidFill>
                  <a:srgbClr val="008000"/>
                </a:solidFill>
              </a:rPr>
              <a:t> </a:t>
            </a:r>
            <a:r>
              <a:rPr lang="en-US" sz="2400" b="1" dirty="0" err="1">
                <a:solidFill>
                  <a:srgbClr val="008000"/>
                </a:solidFill>
              </a:rPr>
              <a:t>phá</a:t>
            </a:r>
            <a:endParaRPr lang="en-US" sz="2400" b="1" dirty="0">
              <a:solidFill>
                <a:srgbClr val="008000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12" y="2061447"/>
            <a:ext cx="1806431" cy="343222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997" y="1720151"/>
            <a:ext cx="1732044" cy="377351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854" y="2598155"/>
            <a:ext cx="1921689" cy="310283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8728" y="2603767"/>
            <a:ext cx="1892555" cy="3148600"/>
          </a:xfrm>
          <a:prstGeom prst="rect">
            <a:avLst/>
          </a:prstGeom>
        </p:spPr>
      </p:pic>
      <p:sp>
        <p:nvSpPr>
          <p:cNvPr id="28" name="Rounded Rectangle 27">
            <a:hlinkClick r:id="rId9" action="ppaction://hlinksldjump"/>
          </p:cNvPr>
          <p:cNvSpPr/>
          <p:nvPr/>
        </p:nvSpPr>
        <p:spPr>
          <a:xfrm>
            <a:off x="964510" y="5058239"/>
            <a:ext cx="1075515" cy="435428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8000"/>
                </a:solidFill>
              </a:rPr>
              <a:t>Khỉ</a:t>
            </a:r>
            <a:endParaRPr lang="en-US" sz="2400" dirty="0">
              <a:solidFill>
                <a:srgbClr val="008000"/>
              </a:solidFill>
            </a:endParaRPr>
          </a:p>
        </p:txBody>
      </p:sp>
      <p:sp>
        <p:nvSpPr>
          <p:cNvPr id="30" name="Rounded Rectangle 29">
            <a:hlinkClick r:id="rId10" action="ppaction://hlinksldjump"/>
          </p:cNvPr>
          <p:cNvSpPr/>
          <p:nvPr/>
        </p:nvSpPr>
        <p:spPr>
          <a:xfrm>
            <a:off x="3605221" y="5457148"/>
            <a:ext cx="1770231" cy="527184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rgbClr val="008000"/>
                </a:solidFill>
              </a:rPr>
              <a:t>Ngựa</a:t>
            </a:r>
            <a:r>
              <a:rPr lang="en-US" sz="2200" dirty="0">
                <a:solidFill>
                  <a:srgbClr val="008000"/>
                </a:solidFill>
              </a:rPr>
              <a:t> </a:t>
            </a:r>
            <a:r>
              <a:rPr lang="en-US" sz="2200" dirty="0" err="1">
                <a:solidFill>
                  <a:srgbClr val="008000"/>
                </a:solidFill>
              </a:rPr>
              <a:t>vằn</a:t>
            </a:r>
            <a:endParaRPr lang="en-US" sz="2200" dirty="0">
              <a:solidFill>
                <a:srgbClr val="008000"/>
              </a:solidFill>
            </a:endParaRPr>
          </a:p>
        </p:txBody>
      </p:sp>
      <p:sp>
        <p:nvSpPr>
          <p:cNvPr id="32" name="Rounded Rectangle 31">
            <a:hlinkClick r:id="rId11" action="ppaction://hlinksldjump"/>
          </p:cNvPr>
          <p:cNvSpPr/>
          <p:nvPr/>
        </p:nvSpPr>
        <p:spPr>
          <a:xfrm>
            <a:off x="7299066" y="5782910"/>
            <a:ext cx="897188" cy="547242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8000"/>
                </a:solidFill>
              </a:rPr>
              <a:t>Voi</a:t>
            </a:r>
            <a:endParaRPr lang="en-US" sz="2400" dirty="0">
              <a:solidFill>
                <a:srgbClr val="008000"/>
              </a:solidFill>
            </a:endParaRPr>
          </a:p>
        </p:txBody>
      </p:sp>
      <p:sp>
        <p:nvSpPr>
          <p:cNvPr id="34" name="Rounded Rectangle 33">
            <a:hlinkClick r:id="rId12" action="ppaction://hlinksldjump"/>
          </p:cNvPr>
          <p:cNvSpPr/>
          <p:nvPr/>
        </p:nvSpPr>
        <p:spPr>
          <a:xfrm>
            <a:off x="9472613" y="5668927"/>
            <a:ext cx="2275493" cy="630810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rgbClr val="008000"/>
                </a:solidFill>
              </a:rPr>
              <a:t>Hươu</a:t>
            </a:r>
            <a:r>
              <a:rPr lang="en-US" sz="2200" dirty="0">
                <a:solidFill>
                  <a:srgbClr val="008000"/>
                </a:solidFill>
              </a:rPr>
              <a:t> </a:t>
            </a:r>
            <a:r>
              <a:rPr lang="en-US" sz="2200" dirty="0" err="1">
                <a:solidFill>
                  <a:srgbClr val="008000"/>
                </a:solidFill>
              </a:rPr>
              <a:t>cao</a:t>
            </a:r>
            <a:r>
              <a:rPr lang="en-US" sz="2200" dirty="0">
                <a:solidFill>
                  <a:srgbClr val="008000"/>
                </a:solidFill>
              </a:rPr>
              <a:t> </a:t>
            </a:r>
            <a:r>
              <a:rPr lang="en-US" sz="2200" dirty="0" err="1">
                <a:solidFill>
                  <a:srgbClr val="008000"/>
                </a:solidFill>
              </a:rPr>
              <a:t>cổ</a:t>
            </a:r>
            <a:endParaRPr lang="en-US" sz="22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7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4.07407E-6 L 0.01237 -1.02107 " pathEditMode="relative" rAng="0" ptsTypes="AA">
                                      <p:cBhvr>
                                        <p:cTn id="33" dur="7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-5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07407E-6 L -0.01081 -0.98866 " pathEditMode="relative" rAng="0" ptsTypes="AA">
                                      <p:cBhvr>
                                        <p:cTn id="38" dur="7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-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85185E-6 L -0.00547 -0.99213 " pathEditMode="relative" rAng="0" ptsTypes="AA">
                                      <p:cBhvr>
                                        <p:cTn id="43" dur="7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-4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7.40741E-7 L -0.00104 -0.96829 " pathEditMode="relative" rAng="0" ptsTypes="AA">
                                      <p:cBhvr>
                                        <p:cTn id="48" dur="7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8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2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A9E204C-C6F0-47E5-B8E8-12DB2CFABB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601"/>
          <a:stretch/>
        </p:blipFill>
        <p:spPr>
          <a:xfrm>
            <a:off x="-1" y="30503"/>
            <a:ext cx="12192000" cy="642257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7082A08-28F1-4265-A466-74FDED341670}"/>
              </a:ext>
            </a:extLst>
          </p:cNvPr>
          <p:cNvCxnSpPr>
            <a:cxnSpLocks/>
          </p:cNvCxnSpPr>
          <p:nvPr/>
        </p:nvCxnSpPr>
        <p:spPr>
          <a:xfrm>
            <a:off x="4751704" y="5273"/>
            <a:ext cx="0" cy="1221099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0A7F40C-0A82-4202-A3DC-21F7F25A5948}"/>
              </a:ext>
            </a:extLst>
          </p:cNvPr>
          <p:cNvCxnSpPr>
            <a:cxnSpLocks/>
          </p:cNvCxnSpPr>
          <p:nvPr/>
        </p:nvCxnSpPr>
        <p:spPr>
          <a:xfrm>
            <a:off x="8052549" y="5273"/>
            <a:ext cx="0" cy="1231856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3">
            <a:extLst>
              <a:ext uri="{FF2B5EF4-FFF2-40B4-BE49-F238E27FC236}">
                <a16:creationId xmlns:a16="http://schemas.microsoft.com/office/drawing/2014/main" id="{AEFA2DBD-9703-4426-ABC0-F35044B2AD7A}"/>
              </a:ext>
            </a:extLst>
          </p:cNvPr>
          <p:cNvSpPr/>
          <p:nvPr/>
        </p:nvSpPr>
        <p:spPr>
          <a:xfrm>
            <a:off x="4471989" y="4395555"/>
            <a:ext cx="3982694" cy="584775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  <a:defRPr/>
            </a:pPr>
            <a:r>
              <a:rPr lang="en-US" altLang="zh-CN" sz="3200" b="1" kern="0">
                <a:solidFill>
                  <a:srgbClr val="FFFFFF"/>
                </a:solidFill>
                <a:latin typeface="UTM Avo" panose="02040603050506020204" pitchFamily="18" charset="0"/>
                <a:ea typeface="华康方圆体W7(P)" pitchFamily="82" charset="-122"/>
                <a:sym typeface="Arial"/>
              </a:rPr>
              <a:t> </a:t>
            </a:r>
            <a:r>
              <a:rPr lang="en-US" altLang="zh-CN" sz="3200" kern="0">
                <a:solidFill>
                  <a:srgbClr val="FFFFFF"/>
                </a:solidFill>
                <a:latin typeface="UTM Avo" panose="02040603050506020204" pitchFamily="18" charset="0"/>
                <a:ea typeface="华康方圆体W7(P)" pitchFamily="82" charset="-122"/>
                <a:sym typeface="Arial"/>
              </a:rPr>
              <a:t>Các bạn học sinh</a:t>
            </a:r>
            <a:endParaRPr lang="zh-CN" altLang="en-US" sz="3200" kern="0" dirty="0">
              <a:solidFill>
                <a:srgbClr val="FFFFFF"/>
              </a:solidFill>
              <a:latin typeface="UTM Avo" panose="02040603050506020204" pitchFamily="18" charset="0"/>
              <a:ea typeface="华康方圆体W7(P)" pitchFamily="82" charset="-122"/>
              <a:sym typeface="Arial"/>
            </a:endParaRPr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7B90301F-9E91-4305-B83D-2916B29ECE04}"/>
              </a:ext>
            </a:extLst>
          </p:cNvPr>
          <p:cNvSpPr/>
          <p:nvPr/>
        </p:nvSpPr>
        <p:spPr>
          <a:xfrm>
            <a:off x="6104687" y="3366546"/>
            <a:ext cx="490107" cy="631209"/>
          </a:xfrm>
          <a:prstGeom prst="downArrow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en-US" sz="1400" kern="0" dirty="0">
              <a:solidFill>
                <a:srgbClr val="FFFFFF"/>
              </a:solidFill>
              <a:sym typeface="Arial"/>
            </a:endParaRP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3AD16BF8-1DA8-4BE2-9431-971C72CAAF2E}"/>
              </a:ext>
            </a:extLst>
          </p:cNvPr>
          <p:cNvSpPr/>
          <p:nvPr/>
        </p:nvSpPr>
        <p:spPr>
          <a:xfrm>
            <a:off x="2381249" y="1098658"/>
            <a:ext cx="7820026" cy="2062103"/>
          </a:xfrm>
          <a:prstGeom prst="hexagon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zh-CN" altLang="en-US" sz="3200" b="1" kern="0" dirty="0">
              <a:solidFill>
                <a:srgbClr val="FFFFFF"/>
              </a:solidFill>
              <a:ea typeface="华康方圆体W7(P)" pitchFamily="82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693046" y="1521524"/>
            <a:ext cx="73133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UTM Avo" panose="02040603050506020204" pitchFamily="18" charset="0"/>
                <a:cs typeface="Times New Roman" pitchFamily="18" charset="0"/>
              </a:rPr>
              <a:t>Trong bài thơ “</a:t>
            </a:r>
            <a:r>
              <a:rPr lang="en-US" sz="3200">
                <a:solidFill>
                  <a:srgbClr val="FFFF00"/>
                </a:solidFill>
                <a:latin typeface="UTM Avo" panose="02040603050506020204" pitchFamily="18" charset="0"/>
                <a:cs typeface="Times New Roman" pitchFamily="18" charset="0"/>
              </a:rPr>
              <a:t>Giờ ra chơi</a:t>
            </a:r>
            <a:r>
              <a:rPr lang="en-US" sz="3200">
                <a:solidFill>
                  <a:schemeClr val="bg1"/>
                </a:solidFill>
                <a:latin typeface="UTM Avo" panose="02040603050506020204" pitchFamily="18" charset="0"/>
                <a:cs typeface="Times New Roman" pitchFamily="18" charset="0"/>
              </a:rPr>
              <a:t>”, em hiểu “từng đàn chim áo trắng” là nói ai?</a:t>
            </a:r>
            <a:endParaRPr lang="en-US" sz="3200" dirty="0">
              <a:solidFill>
                <a:schemeClr val="bg1"/>
              </a:solidFill>
              <a:latin typeface="UTM Avo" panose="02040603050506020204" pitchFamily="18" charset="0"/>
              <a:cs typeface="Times New Roman" pitchFamily="18" charset="0"/>
            </a:endParaRPr>
          </a:p>
        </p:txBody>
      </p:sp>
      <p:pic>
        <p:nvPicPr>
          <p:cNvPr id="15" name="Picture 1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7235">
            <a:off x="9847162" y="482500"/>
            <a:ext cx="2253546" cy="428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64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DE1F29-C1BA-4D2B-8C4C-B0BDB2D8E25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8601"/>
          <a:stretch/>
        </p:blipFill>
        <p:spPr>
          <a:xfrm>
            <a:off x="0" y="0"/>
            <a:ext cx="12192000" cy="642257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8947D2-1DDD-4F2A-ABAB-18C8C0746039}"/>
              </a:ext>
            </a:extLst>
          </p:cNvPr>
          <p:cNvCxnSpPr>
            <a:cxnSpLocks/>
          </p:cNvCxnSpPr>
          <p:nvPr/>
        </p:nvCxnSpPr>
        <p:spPr>
          <a:xfrm>
            <a:off x="4396103" y="17972"/>
            <a:ext cx="0" cy="1221099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702F146-641A-4870-A926-467C28E8A44C}"/>
              </a:ext>
            </a:extLst>
          </p:cNvPr>
          <p:cNvCxnSpPr>
            <a:cxnSpLocks/>
          </p:cNvCxnSpPr>
          <p:nvPr/>
        </p:nvCxnSpPr>
        <p:spPr>
          <a:xfrm>
            <a:off x="7696948" y="17972"/>
            <a:ext cx="0" cy="1231856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3">
            <a:extLst>
              <a:ext uri="{FF2B5EF4-FFF2-40B4-BE49-F238E27FC236}">
                <a16:creationId xmlns:a16="http://schemas.microsoft.com/office/drawing/2014/main" id="{D1116081-EC67-48AE-9F50-7586A87EB0A5}"/>
              </a:ext>
            </a:extLst>
          </p:cNvPr>
          <p:cNvSpPr/>
          <p:nvPr/>
        </p:nvSpPr>
        <p:spPr>
          <a:xfrm>
            <a:off x="1423408" y="3800062"/>
            <a:ext cx="2142056" cy="65255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200" kern="0">
                <a:solidFill>
                  <a:prstClr val="white"/>
                </a:solidFill>
                <a:ea typeface="华康方圆体W7(P)" pitchFamily="82" charset="-122"/>
              </a:rPr>
              <a:t>Nhảy dây</a:t>
            </a:r>
            <a:endParaRPr lang="zh-CN" altLang="en-US" sz="3200" kern="0" dirty="0">
              <a:solidFill>
                <a:prstClr val="white"/>
              </a:solidFill>
              <a:ea typeface="华康方圆体W7(P)" pitchFamily="82" charset="-122"/>
            </a:endParaRP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FA4551D1-B4D8-4627-BD0F-2D80608DD094}"/>
              </a:ext>
            </a:extLst>
          </p:cNvPr>
          <p:cNvSpPr/>
          <p:nvPr/>
        </p:nvSpPr>
        <p:spPr>
          <a:xfrm>
            <a:off x="2481117" y="1162078"/>
            <a:ext cx="6858000" cy="1790073"/>
          </a:xfrm>
          <a:prstGeom prst="hexagon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b="1" kern="0" dirty="0">
              <a:solidFill>
                <a:prstClr val="white"/>
              </a:solidFill>
              <a:ea typeface="华康方圆体W7(P)" pitchFamily="82" charset="-122"/>
              <a:cs typeface="Arial" panose="020B0604020202020204" pitchFamily="34" charset="0"/>
            </a:endParaRPr>
          </a:p>
        </p:txBody>
      </p:sp>
      <p:sp>
        <p:nvSpPr>
          <p:cNvPr id="14" name="矩形 3">
            <a:extLst>
              <a:ext uri="{FF2B5EF4-FFF2-40B4-BE49-F238E27FC236}">
                <a16:creationId xmlns:a16="http://schemas.microsoft.com/office/drawing/2014/main" id="{A220B8F5-920E-417D-8EF0-518F9F665EAA}"/>
              </a:ext>
            </a:extLst>
          </p:cNvPr>
          <p:cNvSpPr/>
          <p:nvPr/>
        </p:nvSpPr>
        <p:spPr>
          <a:xfrm>
            <a:off x="4669369" y="3800061"/>
            <a:ext cx="2142056" cy="65255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200" kern="0">
                <a:solidFill>
                  <a:prstClr val="white"/>
                </a:solidFill>
                <a:ea typeface="华康方圆体W7(P)" pitchFamily="82" charset="-122"/>
              </a:rPr>
              <a:t>Cầu lông</a:t>
            </a:r>
            <a:endParaRPr lang="zh-CN" altLang="en-US" sz="3200" kern="0" dirty="0">
              <a:solidFill>
                <a:prstClr val="white"/>
              </a:solidFill>
              <a:ea typeface="华康方圆体W7(P)" pitchFamily="82" charset="-122"/>
            </a:endParaRPr>
          </a:p>
        </p:txBody>
      </p:sp>
      <p:sp>
        <p:nvSpPr>
          <p:cNvPr id="15" name="矩形 3">
            <a:extLst>
              <a:ext uri="{FF2B5EF4-FFF2-40B4-BE49-F238E27FC236}">
                <a16:creationId xmlns:a16="http://schemas.microsoft.com/office/drawing/2014/main" id="{9BB3EE97-C02B-4B46-8959-F7D338952DD3}"/>
              </a:ext>
            </a:extLst>
          </p:cNvPr>
          <p:cNvSpPr/>
          <p:nvPr/>
        </p:nvSpPr>
        <p:spPr>
          <a:xfrm>
            <a:off x="7696948" y="3800062"/>
            <a:ext cx="2142056" cy="65255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200">
                <a:solidFill>
                  <a:prstClr val="white"/>
                </a:solidFill>
                <a:ea typeface="华康方圆体W7(P)" pitchFamily="82" charset="-122"/>
              </a:rPr>
              <a:t>Búp bê</a:t>
            </a:r>
            <a:endParaRPr lang="zh-CN" altLang="en-US" sz="3200" kern="0" dirty="0">
              <a:solidFill>
                <a:prstClr val="white"/>
              </a:solidFill>
              <a:ea typeface="华康方圆体W7(P)" pitchFamily="82" charset="-122"/>
            </a:endParaRPr>
          </a:p>
        </p:txBody>
      </p:sp>
      <p:pic>
        <p:nvPicPr>
          <p:cNvPr id="16" name="Picture 15">
            <a:hlinkClick r:id="rId6" action="ppaction://hlinksldjump"/>
            <a:extLst>
              <a:ext uri="{FF2B5EF4-FFF2-40B4-BE49-F238E27FC236}">
                <a16:creationId xmlns:a16="http://schemas.microsoft.com/office/drawing/2014/main" id="{9A17005F-57A0-46B0-A9E3-1A6A7101DBE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3149">
            <a:off x="9704120" y="1049068"/>
            <a:ext cx="1892555" cy="31486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921711" y="1428796"/>
            <a:ext cx="59768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>
                <a:solidFill>
                  <a:schemeClr val="bg1"/>
                </a:solidFill>
                <a:cs typeface="Times New Roman" pitchFamily="18" charset="0"/>
              </a:rPr>
              <a:t>Trong bài thơ “</a:t>
            </a:r>
            <a:r>
              <a:rPr lang="en-US" sz="3200">
                <a:solidFill>
                  <a:srgbClr val="FFFF00"/>
                </a:solidFill>
                <a:cs typeface="Times New Roman" pitchFamily="18" charset="0"/>
              </a:rPr>
              <a:t>Giờ ra chơi</a:t>
            </a:r>
            <a:r>
              <a:rPr lang="en-US" sz="3200">
                <a:solidFill>
                  <a:schemeClr val="bg1"/>
                </a:solidFill>
                <a:cs typeface="Times New Roman" pitchFamily="18" charset="0"/>
              </a:rPr>
              <a:t>” các bạn gái chơi trò gì?</a:t>
            </a:r>
            <a:endParaRPr lang="en-US" sz="3200" dirty="0">
              <a:solidFill>
                <a:schemeClr val="bg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98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6F00F9D-2DFA-4F4F-83D3-6BEE68E06E6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8601"/>
          <a:stretch/>
        </p:blipFill>
        <p:spPr>
          <a:xfrm>
            <a:off x="1" y="1"/>
            <a:ext cx="12192000" cy="6422570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5" name="Picture 4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7614">
            <a:off x="9713005" y="260147"/>
            <a:ext cx="1732044" cy="3773516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8E34C3D-30BC-4110-87E9-DCB80CD51521}"/>
              </a:ext>
            </a:extLst>
          </p:cNvPr>
          <p:cNvCxnSpPr>
            <a:cxnSpLocks/>
          </p:cNvCxnSpPr>
          <p:nvPr/>
        </p:nvCxnSpPr>
        <p:spPr>
          <a:xfrm>
            <a:off x="4751704" y="5273"/>
            <a:ext cx="0" cy="1221099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6241598-71A9-405E-8E1E-F77FDD95E6A3}"/>
              </a:ext>
            </a:extLst>
          </p:cNvPr>
          <p:cNvCxnSpPr>
            <a:cxnSpLocks/>
          </p:cNvCxnSpPr>
          <p:nvPr/>
        </p:nvCxnSpPr>
        <p:spPr>
          <a:xfrm>
            <a:off x="8052549" y="5273"/>
            <a:ext cx="0" cy="1231856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Hexagon 8">
            <a:extLst>
              <a:ext uri="{FF2B5EF4-FFF2-40B4-BE49-F238E27FC236}">
                <a16:creationId xmlns:a16="http://schemas.microsoft.com/office/drawing/2014/main" id="{81E61AC1-6781-48DE-87C4-8CEF36CA5BB9}"/>
              </a:ext>
            </a:extLst>
          </p:cNvPr>
          <p:cNvSpPr/>
          <p:nvPr/>
        </p:nvSpPr>
        <p:spPr>
          <a:xfrm>
            <a:off x="2628904" y="1149379"/>
            <a:ext cx="7117770" cy="2113082"/>
          </a:xfrm>
          <a:prstGeom prst="hexagon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zh-CN" altLang="en-US" sz="4400" b="1" kern="0" dirty="0">
              <a:solidFill>
                <a:srgbClr val="FFFFFF"/>
              </a:solidFill>
              <a:ea typeface="华康方圆体W7(P)" pitchFamily="82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矩形 3">
            <a:extLst>
              <a:ext uri="{FF2B5EF4-FFF2-40B4-BE49-F238E27FC236}">
                <a16:creationId xmlns:a16="http://schemas.microsoft.com/office/drawing/2014/main" id="{1888DBE8-FD87-4D17-B42E-B9ED7EDD4777}"/>
              </a:ext>
            </a:extLst>
          </p:cNvPr>
          <p:cNvSpPr/>
          <p:nvPr/>
        </p:nvSpPr>
        <p:spPr>
          <a:xfrm>
            <a:off x="5098955" y="4191206"/>
            <a:ext cx="2628812" cy="722570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000000"/>
              </a:buClr>
              <a:buFont typeface="Arial"/>
              <a:buNone/>
              <a:defRPr/>
            </a:pPr>
            <a:r>
              <a:rPr lang="en-US" altLang="zh-CN" sz="3600" kern="0">
                <a:solidFill>
                  <a:srgbClr val="FFFFFF"/>
                </a:solidFill>
                <a:latin typeface="UTM Avo (Body)"/>
                <a:ea typeface="华康方圆体W7(P)" pitchFamily="82" charset="-122"/>
                <a:sym typeface="Arial"/>
              </a:rPr>
              <a:t>Đá cầu</a:t>
            </a:r>
            <a:endParaRPr lang="zh-CN" altLang="en-US" sz="3600" kern="0" dirty="0">
              <a:solidFill>
                <a:srgbClr val="FFFFFF"/>
              </a:solidFill>
              <a:latin typeface="UTM Avo (Body)"/>
              <a:ea typeface="华康方圆体W7(P)" pitchFamily="82" charset="-122"/>
              <a:sym typeface="Arial"/>
            </a:endParaRPr>
          </a:p>
        </p:txBody>
      </p:sp>
      <p:sp>
        <p:nvSpPr>
          <p:cNvPr id="15" name="矩形 3">
            <a:extLst>
              <a:ext uri="{FF2B5EF4-FFF2-40B4-BE49-F238E27FC236}">
                <a16:creationId xmlns:a16="http://schemas.microsoft.com/office/drawing/2014/main" id="{49F77812-DD93-4179-9C49-C014B83E171B}"/>
              </a:ext>
            </a:extLst>
          </p:cNvPr>
          <p:cNvSpPr/>
          <p:nvPr/>
        </p:nvSpPr>
        <p:spPr>
          <a:xfrm>
            <a:off x="8763334" y="4191206"/>
            <a:ext cx="2628812" cy="722570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000000"/>
              </a:buClr>
              <a:buFont typeface="Arial"/>
              <a:buNone/>
              <a:defRPr/>
            </a:pPr>
            <a:r>
              <a:rPr lang="en-US" altLang="zh-CN" sz="3600" kern="0">
                <a:solidFill>
                  <a:srgbClr val="FFFFFF"/>
                </a:solidFill>
                <a:latin typeface="UTM Avo (Body)"/>
                <a:ea typeface="华康方圆体W7(P)" pitchFamily="82" charset="-122"/>
                <a:sym typeface="Arial"/>
              </a:rPr>
              <a:t>Cầu lông</a:t>
            </a:r>
            <a:endParaRPr lang="zh-CN" altLang="en-US" sz="3600" kern="0" dirty="0">
              <a:solidFill>
                <a:srgbClr val="FFFFFF"/>
              </a:solidFill>
              <a:latin typeface="UTM Avo (Body)"/>
              <a:ea typeface="华康方圆体W7(P)" pitchFamily="82" charset="-122"/>
              <a:sym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99051" y="1534067"/>
            <a:ext cx="63774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  <a:latin typeface="UTM Avo (Body)"/>
                <a:cs typeface="Times New Roman" pitchFamily="18" charset="0"/>
              </a:rPr>
              <a:t>Trong bài thơ “</a:t>
            </a:r>
            <a:r>
              <a:rPr lang="en-US" sz="3600">
                <a:solidFill>
                  <a:srgbClr val="FFFF00"/>
                </a:solidFill>
                <a:latin typeface="UTM Avo (Body)"/>
                <a:cs typeface="Times New Roman" pitchFamily="18" charset="0"/>
              </a:rPr>
              <a:t>Giờ ra chơi</a:t>
            </a:r>
            <a:r>
              <a:rPr lang="en-US" sz="3600">
                <a:solidFill>
                  <a:schemeClr val="bg1"/>
                </a:solidFill>
                <a:latin typeface="UTM Avo (Body)"/>
                <a:cs typeface="Times New Roman" pitchFamily="18" charset="0"/>
              </a:rPr>
              <a:t>” các bạn trai chơi trò gì?</a:t>
            </a:r>
            <a:endParaRPr lang="en-US" sz="3600" dirty="0">
              <a:solidFill>
                <a:schemeClr val="bg1"/>
              </a:solidFill>
              <a:latin typeface="UTM Avo (Body)"/>
              <a:cs typeface="Times New Roman" pitchFamily="18" charset="0"/>
            </a:endParaRPr>
          </a:p>
        </p:txBody>
      </p:sp>
      <p:sp>
        <p:nvSpPr>
          <p:cNvPr id="16" name="矩形 3">
            <a:extLst>
              <a:ext uri="{FF2B5EF4-FFF2-40B4-BE49-F238E27FC236}">
                <a16:creationId xmlns:a16="http://schemas.microsoft.com/office/drawing/2014/main" id="{49F77812-DD93-4179-9C49-C014B83E171B}"/>
              </a:ext>
            </a:extLst>
          </p:cNvPr>
          <p:cNvSpPr/>
          <p:nvPr/>
        </p:nvSpPr>
        <p:spPr>
          <a:xfrm>
            <a:off x="258332" y="4191206"/>
            <a:ext cx="2628812" cy="722570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000000"/>
              </a:buClr>
              <a:buFont typeface="Arial"/>
              <a:buNone/>
              <a:defRPr/>
            </a:pPr>
            <a:r>
              <a:rPr lang="en-US" altLang="zh-CN" sz="3600" kern="0">
                <a:solidFill>
                  <a:srgbClr val="FFFFFF"/>
                </a:solidFill>
                <a:latin typeface="UTM Avo (Body)"/>
                <a:ea typeface="华康方圆体W7(P)" pitchFamily="82" charset="-122"/>
                <a:sym typeface="Arial"/>
              </a:rPr>
              <a:t>Bắn bi</a:t>
            </a:r>
            <a:endParaRPr lang="zh-CN" altLang="en-US" sz="3600" kern="0" dirty="0">
              <a:solidFill>
                <a:srgbClr val="FFFFFF"/>
              </a:solidFill>
              <a:latin typeface="UTM Avo (Body)"/>
              <a:ea typeface="华康方圆体W7(P)" pitchFamily="82" charset="-12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5915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DE1F29-C1BA-4D2B-8C4C-B0BDB2D8E25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8601"/>
          <a:stretch/>
        </p:blipFill>
        <p:spPr>
          <a:xfrm>
            <a:off x="0" y="25158"/>
            <a:ext cx="12192000" cy="642257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8947D2-1DDD-4F2A-ABAB-18C8C0746039}"/>
              </a:ext>
            </a:extLst>
          </p:cNvPr>
          <p:cNvCxnSpPr>
            <a:cxnSpLocks/>
          </p:cNvCxnSpPr>
          <p:nvPr/>
        </p:nvCxnSpPr>
        <p:spPr>
          <a:xfrm>
            <a:off x="4396103" y="17972"/>
            <a:ext cx="0" cy="1221099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702F146-641A-4870-A926-467C28E8A44C}"/>
              </a:ext>
            </a:extLst>
          </p:cNvPr>
          <p:cNvCxnSpPr>
            <a:cxnSpLocks/>
          </p:cNvCxnSpPr>
          <p:nvPr/>
        </p:nvCxnSpPr>
        <p:spPr>
          <a:xfrm>
            <a:off x="7696948" y="17972"/>
            <a:ext cx="0" cy="1231856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3">
            <a:extLst>
              <a:ext uri="{FF2B5EF4-FFF2-40B4-BE49-F238E27FC236}">
                <a16:creationId xmlns:a16="http://schemas.microsoft.com/office/drawing/2014/main" id="{D1116081-EC67-48AE-9F50-7586A87EB0A5}"/>
              </a:ext>
            </a:extLst>
          </p:cNvPr>
          <p:cNvSpPr/>
          <p:nvPr/>
        </p:nvSpPr>
        <p:spPr>
          <a:xfrm>
            <a:off x="6901469" y="4687360"/>
            <a:ext cx="3937621" cy="65255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200" kern="0">
                <a:solidFill>
                  <a:prstClr val="white"/>
                </a:solidFill>
                <a:ea typeface="华康方圆体W7(P)" pitchFamily="82" charset="-122"/>
              </a:rPr>
              <a:t>Xếp hàng vào lớp</a:t>
            </a:r>
            <a:endParaRPr lang="zh-CN" altLang="en-US" sz="3200" kern="0" dirty="0">
              <a:solidFill>
                <a:prstClr val="white"/>
              </a:solidFill>
              <a:ea typeface="华康方圆体W7(P)" pitchFamily="82" charset="-122"/>
            </a:endParaRP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FA4551D1-B4D8-4627-BD0F-2D80608DD094}"/>
              </a:ext>
            </a:extLst>
          </p:cNvPr>
          <p:cNvSpPr/>
          <p:nvPr/>
        </p:nvSpPr>
        <p:spPr>
          <a:xfrm>
            <a:off x="2481116" y="1162078"/>
            <a:ext cx="7113049" cy="1790073"/>
          </a:xfrm>
          <a:prstGeom prst="hexagon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b="1" kern="0" dirty="0">
              <a:solidFill>
                <a:prstClr val="white"/>
              </a:solidFill>
              <a:latin typeface="Arial" panose="020B0604020202020204" pitchFamily="34" charset="0"/>
              <a:ea typeface="华康方圆体W7(P)" pitchFamily="82" charset="-122"/>
              <a:cs typeface="Arial" panose="020B0604020202020204" pitchFamily="34" charset="0"/>
            </a:endParaRPr>
          </a:p>
        </p:txBody>
      </p:sp>
      <p:sp>
        <p:nvSpPr>
          <p:cNvPr id="14" name="矩形 3">
            <a:extLst>
              <a:ext uri="{FF2B5EF4-FFF2-40B4-BE49-F238E27FC236}">
                <a16:creationId xmlns:a16="http://schemas.microsoft.com/office/drawing/2014/main" id="{A220B8F5-920E-417D-8EF0-518F9F665EAA}"/>
              </a:ext>
            </a:extLst>
          </p:cNvPr>
          <p:cNvSpPr/>
          <p:nvPr/>
        </p:nvSpPr>
        <p:spPr>
          <a:xfrm>
            <a:off x="4006812" y="4089071"/>
            <a:ext cx="2733360" cy="65255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200" kern="0">
                <a:solidFill>
                  <a:prstClr val="white"/>
                </a:solidFill>
                <a:ea typeface="华康方圆体W7(P)" pitchFamily="82" charset="-122"/>
              </a:rPr>
              <a:t>Học thể dục</a:t>
            </a:r>
            <a:endParaRPr lang="zh-CN" altLang="en-US" sz="3200" kern="0" dirty="0">
              <a:solidFill>
                <a:prstClr val="white"/>
              </a:solidFill>
              <a:ea typeface="华康方圆体W7(P)" pitchFamily="82" charset="-122"/>
            </a:endParaRPr>
          </a:p>
        </p:txBody>
      </p:sp>
      <p:sp>
        <p:nvSpPr>
          <p:cNvPr id="15" name="矩形 3">
            <a:extLst>
              <a:ext uri="{FF2B5EF4-FFF2-40B4-BE49-F238E27FC236}">
                <a16:creationId xmlns:a16="http://schemas.microsoft.com/office/drawing/2014/main" id="{9BB3EE97-C02B-4B46-8959-F7D338952DD3}"/>
              </a:ext>
            </a:extLst>
          </p:cNvPr>
          <p:cNvSpPr/>
          <p:nvPr/>
        </p:nvSpPr>
        <p:spPr>
          <a:xfrm>
            <a:off x="679067" y="3476792"/>
            <a:ext cx="3223142" cy="65255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200">
                <a:solidFill>
                  <a:prstClr val="white"/>
                </a:solidFill>
                <a:ea typeface="华康方圆体W7(P)" pitchFamily="82" charset="-122"/>
              </a:rPr>
              <a:t>Học môn Toán</a:t>
            </a:r>
            <a:endParaRPr lang="zh-CN" altLang="en-US" sz="3200" kern="0" dirty="0">
              <a:solidFill>
                <a:prstClr val="white"/>
              </a:solidFill>
              <a:ea typeface="华康方圆体W7(P)" pitchFamily="82" charset="-122"/>
            </a:endParaRPr>
          </a:p>
        </p:txBody>
      </p:sp>
      <p:pic>
        <p:nvPicPr>
          <p:cNvPr id="16" name="Picture 1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7301">
            <a:off x="9594027" y="1063287"/>
            <a:ext cx="2316179" cy="3739792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825774" y="1473019"/>
            <a:ext cx="64237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>
                <a:solidFill>
                  <a:schemeClr val="bg1"/>
                </a:solidFill>
                <a:latin typeface="UTM Avo (Body)"/>
                <a:cs typeface="Times New Roman" pitchFamily="18" charset="0"/>
              </a:rPr>
              <a:t>Trong bài thơ “</a:t>
            </a:r>
            <a:r>
              <a:rPr lang="en-US" sz="3200">
                <a:solidFill>
                  <a:srgbClr val="FFFF00"/>
                </a:solidFill>
                <a:latin typeface="UTM Avo (Body)"/>
                <a:cs typeface="Times New Roman" pitchFamily="18" charset="0"/>
              </a:rPr>
              <a:t>Giờ ra chơi</a:t>
            </a:r>
            <a:r>
              <a:rPr lang="en-US" sz="3200">
                <a:solidFill>
                  <a:schemeClr val="bg1"/>
                </a:solidFill>
                <a:latin typeface="UTM Avo (Body)"/>
                <a:cs typeface="Times New Roman" pitchFamily="18" charset="0"/>
              </a:rPr>
              <a:t>” các bạn làm gì sau giờ ra chơi?</a:t>
            </a:r>
            <a:endParaRPr lang="en-US" sz="3200" dirty="0">
              <a:solidFill>
                <a:schemeClr val="bg1"/>
              </a:solidFill>
              <a:latin typeface="UTM Avo (Body)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98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4443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50349" y="702546"/>
            <a:ext cx="1300698" cy="25196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29" y="2781300"/>
            <a:ext cx="1355983" cy="21894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57925" y="841302"/>
            <a:ext cx="885475" cy="14079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48325" y="3635830"/>
            <a:ext cx="1315479" cy="25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40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1.13034 0.0419 " pathEditMode="relative" rAng="0" ptsTypes="AA">
                                      <p:cBhvr>
                                        <p:cTn id="6" dur="6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510" y="208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0.9444 -0.06505 " pathEditMode="relative" rAng="0" ptsTypes="AA">
                                      <p:cBhvr>
                                        <p:cTn id="8" dur="6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14" y="-326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48148E-6 L 0.8211 0.01296 " pathEditMode="relative" rAng="0" ptsTypes="AA">
                                      <p:cBhvr>
                                        <p:cTn id="10" dur="6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55" y="64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1.20456 0.0199 " pathEditMode="relative" rAng="0" ptsTypes="AA">
                                      <p:cBhvr>
                                        <p:cTn id="12" dur="6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221" y="99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7030A0"/>
          </a:solidFill>
        </a:ln>
      </a:spPr>
      <a:bodyPr rtlCol="0" anchor="ctr"/>
      <a:lstStyle>
        <a:defPPr algn="ctr">
          <a:defRPr sz="2400" b="1" dirty="0" smtClean="0"/>
        </a:defPPr>
      </a:lstStyle>
      <a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a:style>
    </a:spDef>
  </a:objectDefaults>
  <a:extraClrSchemeLst/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1151</TotalTime>
  <Words>618</Words>
  <Application>Microsoft Office PowerPoint</Application>
  <PresentationFormat>Widescreen</PresentationFormat>
  <Paragraphs>110</Paragraphs>
  <Slides>18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18</vt:i4>
      </vt:variant>
    </vt:vector>
  </HeadingPairs>
  <TitlesOfParts>
    <vt:vector size="32" baseType="lpstr">
      <vt:lpstr>Arial</vt:lpstr>
      <vt:lpstr>Calibri</vt:lpstr>
      <vt:lpstr>Times New Roman</vt:lpstr>
      <vt:lpstr>UTM Avo</vt:lpstr>
      <vt:lpstr>UTM Avo (Body)</vt:lpstr>
      <vt:lpstr>Wingdings</vt:lpstr>
      <vt:lpstr>2_Office Theme</vt:lpstr>
      <vt:lpstr>Office Theme</vt:lpstr>
      <vt:lpstr>3_Office Theme</vt:lpstr>
      <vt:lpstr>11_Office Theme</vt:lpstr>
      <vt:lpstr>13_Office Theme</vt:lpstr>
      <vt:lpstr>1_Office Theme</vt:lpstr>
      <vt:lpstr>5_Office Theme</vt:lpstr>
      <vt:lpstr>6_Office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Vũ Trọng Đông</cp:lastModifiedBy>
  <cp:revision>203</cp:revision>
  <dcterms:created xsi:type="dcterms:W3CDTF">2021-06-07T06:59:14Z</dcterms:created>
  <dcterms:modified xsi:type="dcterms:W3CDTF">2022-03-01T00:51:22Z</dcterms:modified>
</cp:coreProperties>
</file>