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15"/>
  </p:notesMasterIdLst>
  <p:sldIdLst>
    <p:sldId id="260" r:id="rId2"/>
    <p:sldId id="261" r:id="rId3"/>
    <p:sldId id="262" r:id="rId4"/>
    <p:sldId id="256" r:id="rId5"/>
    <p:sldId id="264" r:id="rId6"/>
    <p:sldId id="299" r:id="rId7"/>
    <p:sldId id="298" r:id="rId8"/>
    <p:sldId id="292" r:id="rId9"/>
    <p:sldId id="294" r:id="rId10"/>
    <p:sldId id="295" r:id="rId11"/>
    <p:sldId id="296" r:id="rId12"/>
    <p:sldId id="297" r:id="rId13"/>
    <p:sldId id="286" r:id="rId14"/>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varScale="1">
        <p:scale>
          <a:sx n="69" d="100"/>
          <a:sy n="69" d="100"/>
        </p:scale>
        <p:origin x="136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D8A8869-B930-48A5-9A57-92E9DDE61593}" type="datetimeFigureOut">
              <a:rPr lang="en-US" smtClean="0"/>
              <a:t>6/29/2022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0BD2AB3-F822-4E4D-8D78-3A769ED7B98D}" type="slidenum">
              <a:rPr lang="en-US" smtClean="0"/>
              <a:t>‹#›</a:t>
            </a:fld>
            <a:endParaRPr lang="en-US"/>
          </a:p>
        </p:txBody>
      </p:sp>
    </p:spTree>
    <p:extLst>
      <p:ext uri="{BB962C8B-B14F-4D97-AF65-F5344CB8AC3E}">
        <p14:creationId xmlns:p14="http://schemas.microsoft.com/office/powerpoint/2010/main" val="1131490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BD2AB3-F822-4E4D-8D78-3A769ED7B98D}" type="slidenum">
              <a:rPr lang="en-US" smtClean="0"/>
              <a:t>5</a:t>
            </a:fld>
            <a:endParaRPr lang="en-US"/>
          </a:p>
        </p:txBody>
      </p:sp>
    </p:spTree>
    <p:extLst>
      <p:ext uri="{BB962C8B-B14F-4D97-AF65-F5344CB8AC3E}">
        <p14:creationId xmlns:p14="http://schemas.microsoft.com/office/powerpoint/2010/main" val="900438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BD2AB3-F822-4E4D-8D78-3A769ED7B98D}" type="slidenum">
              <a:rPr lang="en-US" smtClean="0"/>
              <a:t>10</a:t>
            </a:fld>
            <a:endParaRPr lang="en-US"/>
          </a:p>
        </p:txBody>
      </p:sp>
    </p:spTree>
    <p:extLst>
      <p:ext uri="{BB962C8B-B14F-4D97-AF65-F5344CB8AC3E}">
        <p14:creationId xmlns:p14="http://schemas.microsoft.com/office/powerpoint/2010/main" val="915921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BD2AB3-F822-4E4D-8D78-3A769ED7B98D}" type="slidenum">
              <a:rPr lang="en-US" smtClean="0"/>
              <a:t>11</a:t>
            </a:fld>
            <a:endParaRPr lang="en-US"/>
          </a:p>
        </p:txBody>
      </p:sp>
    </p:spTree>
    <p:extLst>
      <p:ext uri="{BB962C8B-B14F-4D97-AF65-F5344CB8AC3E}">
        <p14:creationId xmlns:p14="http://schemas.microsoft.com/office/powerpoint/2010/main" val="3816367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BD2AB3-F822-4E4D-8D78-3A769ED7B98D}" type="slidenum">
              <a:rPr lang="en-US" smtClean="0"/>
              <a:t>12</a:t>
            </a:fld>
            <a:endParaRPr lang="en-US"/>
          </a:p>
        </p:txBody>
      </p:sp>
    </p:spTree>
    <p:extLst>
      <p:ext uri="{BB962C8B-B14F-4D97-AF65-F5344CB8AC3E}">
        <p14:creationId xmlns:p14="http://schemas.microsoft.com/office/powerpoint/2010/main" val="1988732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385049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1D110F-3F4E-48D9-B8AA-5D0E825AFDBA}" type="datetime1">
              <a:rPr lang="en-US" smtClean="0"/>
              <a:pPr/>
              <a:t>6/29/2022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04428436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1D110F-3F4E-48D9-B8AA-5D0E825AFDBA}" type="datetime1">
              <a:rPr lang="en-US" smtClean="0"/>
              <a:pPr/>
              <a:t>6/29/2022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6947298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1D110F-3F4E-48D9-B8AA-5D0E825AFDBA}" type="datetime1">
              <a:rPr lang="en-US" smtClean="0"/>
              <a:pPr/>
              <a:t>6/29/2022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7108496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1D110F-3F4E-48D9-B8AA-5D0E825AFDBA}" type="datetime1">
              <a:rPr lang="en-US" smtClean="0"/>
              <a:pPr/>
              <a:t>6/29/2022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7020748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1D110F-3F4E-48D9-B8AA-5D0E825AFDBA}" type="datetime1">
              <a:rPr lang="en-US" smtClean="0"/>
              <a:pPr/>
              <a:t>6/29/2022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90218618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FCF5A-EA79-452C-A52C-1A2668C2E7DF}" type="datetime1">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072059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5C4C28-BD4B-4892-9A2D-6E19BD753A9A}" type="datetime1">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694952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D9D02-426E-46C9-9EE9-0DE1EF8B2838}" type="datetime1">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177372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63883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FAA6B6-10E5-4810-BC9F-DA72D8452E73}" type="datetime1">
              <a:rPr lang="en-US" smtClean="0"/>
              <a:pPr/>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956517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6/29/2022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665924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CDBF60-6CC3-4B74-A60D-3486985E4346}" type="datetime1">
              <a:rPr lang="en-US" smtClean="0"/>
              <a:pPr/>
              <a:t>6/29/2022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403817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6/29/2022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71647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309352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642826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1D110F-3F4E-48D9-B8AA-5D0E825AFDBA}" type="datetime1">
              <a:rPr lang="en-US" smtClean="0"/>
              <a:pPr/>
              <a:t>6/29/2022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87D7A59-36E2-48B9-B146-C1E59501F63F}" type="slidenum">
              <a:rPr lang="en-US" smtClean="0"/>
              <a:pPr/>
              <a:t>‹#›</a:t>
            </a:fld>
            <a:endParaRPr lang="en-US"/>
          </a:p>
        </p:txBody>
      </p:sp>
    </p:spTree>
    <p:extLst>
      <p:ext uri="{BB962C8B-B14F-4D97-AF65-F5344CB8AC3E}">
        <p14:creationId xmlns:p14="http://schemas.microsoft.com/office/powerpoint/2010/main" val="4292243375"/>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audio" Target="file:///D:\G&#7844;U%20CON\NH&#7840;C\th&#7847;y%20c&#244;%20cho%20em%20m&#249;a%20xu&#226;n.mp3" TargetMode="Externa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9EF244B5-71F8-42B8-97E4-C4EC903C6778}"/>
              </a:ext>
            </a:extLst>
          </p:cNvPr>
          <p:cNvSpPr>
            <a:spLocks noChangeArrowheads="1"/>
          </p:cNvSpPr>
          <p:nvPr/>
        </p:nvSpPr>
        <p:spPr bwMode="auto">
          <a:xfrm>
            <a:off x="1143000" y="3600451"/>
            <a:ext cx="702945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ts val="450"/>
              </a:spcBef>
              <a:spcAft>
                <a:spcPts val="1350"/>
              </a:spcAft>
              <a:buNone/>
            </a:pPr>
            <a:r>
              <a:rPr lang="en-US" altLang="en-US" sz="3750" b="1">
                <a:solidFill>
                  <a:srgbClr val="FF0000"/>
                </a:solidFill>
                <a:sym typeface="Times New Roman" panose="02020603050405020304" pitchFamily="18" charset="0"/>
              </a:rPr>
              <a:t>  </a:t>
            </a:r>
            <a:endParaRPr lang="en-US" altLang="en-US" sz="3750" b="1">
              <a:solidFill>
                <a:srgbClr val="FF0000"/>
              </a:solidFill>
              <a:latin typeface="Calibri" panose="020F0502020204030204" pitchFamily="34" charset="0"/>
              <a:sym typeface="Calibri" panose="020F0502020204030204" pitchFamily="34" charset="0"/>
            </a:endParaRPr>
          </a:p>
        </p:txBody>
      </p:sp>
      <p:sp>
        <p:nvSpPr>
          <p:cNvPr id="3076" name="Rectangle 7">
            <a:extLst>
              <a:ext uri="{FF2B5EF4-FFF2-40B4-BE49-F238E27FC236}">
                <a16:creationId xmlns:a16="http://schemas.microsoft.com/office/drawing/2014/main" id="{DFCEBA78-49D1-414A-81FF-BB76A909C1D4}"/>
              </a:ext>
            </a:extLst>
          </p:cNvPr>
          <p:cNvSpPr>
            <a:spLocks noChangeArrowheads="1"/>
          </p:cNvSpPr>
          <p:nvPr/>
        </p:nvSpPr>
        <p:spPr bwMode="auto">
          <a:xfrm>
            <a:off x="3983832" y="3082529"/>
            <a:ext cx="1902619"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4050" b="1">
              <a:solidFill>
                <a:srgbClr val="F4F0E2"/>
              </a:solidFill>
              <a:latin typeface="Calibri" panose="020F0502020204030204" pitchFamily="34" charset="0"/>
              <a:sym typeface="Calibri" panose="020F0502020204030204" pitchFamily="34" charset="0"/>
            </a:endParaRPr>
          </a:p>
        </p:txBody>
      </p:sp>
      <p:pic>
        <p:nvPicPr>
          <p:cNvPr id="3077" name="Picture 3" descr="D:\GẤU CON\HÌNH NỀN\189[1].gif">
            <a:extLst>
              <a:ext uri="{FF2B5EF4-FFF2-40B4-BE49-F238E27FC236}">
                <a16:creationId xmlns:a16="http://schemas.microsoft.com/office/drawing/2014/main" id="{F8198198-0BBC-4003-ADD2-D1DD6E6D2E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048939">
            <a:off x="2656880" y="1651993"/>
            <a:ext cx="1000125" cy="170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3" descr="D:\GẤU CON\HÌNH NỀN\189[1].gif">
            <a:extLst>
              <a:ext uri="{FF2B5EF4-FFF2-40B4-BE49-F238E27FC236}">
                <a16:creationId xmlns:a16="http://schemas.microsoft.com/office/drawing/2014/main" id="{07FBC6DD-643C-4B3D-85E5-F65B47887C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593967">
            <a:off x="4657726" y="1502570"/>
            <a:ext cx="1000125" cy="170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3" descr="D:\GẤU CON\HÌNH NỀN\189[1].gif">
            <a:extLst>
              <a:ext uri="{FF2B5EF4-FFF2-40B4-BE49-F238E27FC236}">
                <a16:creationId xmlns:a16="http://schemas.microsoft.com/office/drawing/2014/main" id="{FBB63BD5-8A4B-4C1B-9D23-C8B6CBAB8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803632">
            <a:off x="1143000" y="3038475"/>
            <a:ext cx="1000125" cy="201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thầy cô cho em mùa xuân.mp3">
            <a:hlinkClick r:id="" action="ppaction://media"/>
            <a:extLst>
              <a:ext uri="{FF2B5EF4-FFF2-40B4-BE49-F238E27FC236}">
                <a16:creationId xmlns:a16="http://schemas.microsoft.com/office/drawing/2014/main" id="{4C886451-EEFA-4F68-9940-468851DB83BB}"/>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772400" y="57721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2" descr="C:\Users\Thuong\Desktop\GẤU CON\HÌNH NỀN\background[1].jpg">
            <a:extLst>
              <a:ext uri="{FF2B5EF4-FFF2-40B4-BE49-F238E27FC236}">
                <a16:creationId xmlns:a16="http://schemas.microsoft.com/office/drawing/2014/main" id="{1E8C07CA-DBE0-4F2B-B257-6E457F0D4A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78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Rectangle 4">
            <a:extLst>
              <a:ext uri="{FF2B5EF4-FFF2-40B4-BE49-F238E27FC236}">
                <a16:creationId xmlns:a16="http://schemas.microsoft.com/office/drawing/2014/main" id="{15626D23-F747-4B95-A91D-E0227C2563E7}"/>
              </a:ext>
            </a:extLst>
          </p:cNvPr>
          <p:cNvSpPr>
            <a:spLocks noChangeArrowheads="1"/>
          </p:cNvSpPr>
          <p:nvPr/>
        </p:nvSpPr>
        <p:spPr bwMode="auto">
          <a:xfrm>
            <a:off x="1143000" y="3590926"/>
            <a:ext cx="702945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ts val="450"/>
              </a:spcBef>
              <a:spcAft>
                <a:spcPts val="1350"/>
              </a:spcAft>
              <a:buNone/>
            </a:pPr>
            <a:r>
              <a:rPr lang="en-US" altLang="en-US" sz="3750" b="1">
                <a:solidFill>
                  <a:srgbClr val="FF0000"/>
                </a:solidFill>
                <a:sym typeface="Times New Roman" panose="02020603050405020304" pitchFamily="18" charset="0"/>
              </a:rPr>
              <a:t>  </a:t>
            </a:r>
            <a:endParaRPr lang="en-US" altLang="en-US" sz="3750" b="1">
              <a:solidFill>
                <a:srgbClr val="FF0000"/>
              </a:solidFill>
              <a:latin typeface="Calibri" panose="020F0502020204030204" pitchFamily="34" charset="0"/>
              <a:sym typeface="Calibri" panose="020F0502020204030204" pitchFamily="34" charset="0"/>
            </a:endParaRPr>
          </a:p>
        </p:txBody>
      </p:sp>
      <p:sp>
        <p:nvSpPr>
          <p:cNvPr id="3084" name="Rectangle 7">
            <a:extLst>
              <a:ext uri="{FF2B5EF4-FFF2-40B4-BE49-F238E27FC236}">
                <a16:creationId xmlns:a16="http://schemas.microsoft.com/office/drawing/2014/main" id="{549E68D3-651B-4982-9017-331C18DA08E6}"/>
              </a:ext>
            </a:extLst>
          </p:cNvPr>
          <p:cNvSpPr>
            <a:spLocks noChangeArrowheads="1"/>
          </p:cNvSpPr>
          <p:nvPr/>
        </p:nvSpPr>
        <p:spPr bwMode="auto">
          <a:xfrm>
            <a:off x="3983832" y="3073004"/>
            <a:ext cx="1902619"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4050" b="1">
              <a:solidFill>
                <a:srgbClr val="F4F0E2"/>
              </a:solidFill>
              <a:latin typeface="Calibri" panose="020F0502020204030204" pitchFamily="34" charset="0"/>
              <a:sym typeface="Calibri" panose="020F0502020204030204" pitchFamily="34" charset="0"/>
            </a:endParaRPr>
          </a:p>
        </p:txBody>
      </p:sp>
      <p:pic>
        <p:nvPicPr>
          <p:cNvPr id="3085" name="Picture 3" descr="D:\GẤU CON\HÌNH NỀN\189[1].gif">
            <a:extLst>
              <a:ext uri="{FF2B5EF4-FFF2-40B4-BE49-F238E27FC236}">
                <a16:creationId xmlns:a16="http://schemas.microsoft.com/office/drawing/2014/main" id="{2321FE4A-FEB7-4855-B2FA-5B3035EC7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048939">
            <a:off x="2656880" y="1642468"/>
            <a:ext cx="1000125" cy="170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3" descr="D:\GẤU CON\HÌNH NỀN\189[1].gif">
            <a:extLst>
              <a:ext uri="{FF2B5EF4-FFF2-40B4-BE49-F238E27FC236}">
                <a16:creationId xmlns:a16="http://schemas.microsoft.com/office/drawing/2014/main" id="{21D7F02A-E332-449D-9C01-3CB38FA41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593967">
            <a:off x="4605840" y="1347894"/>
            <a:ext cx="1000125" cy="170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3" descr="D:\GẤU CON\HÌNH NỀN\189[1].gif">
            <a:extLst>
              <a:ext uri="{FF2B5EF4-FFF2-40B4-BE49-F238E27FC236}">
                <a16:creationId xmlns:a16="http://schemas.microsoft.com/office/drawing/2014/main" id="{0C79A550-BEFC-409D-BDFB-146DC2743A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803632">
            <a:off x="1143000" y="3028950"/>
            <a:ext cx="1000125" cy="201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2" descr="C:\Users\Thuong\Desktop\GẤU CON\GẤU VUI NHỘN\avt_4.gif">
            <a:extLst>
              <a:ext uri="{FF2B5EF4-FFF2-40B4-BE49-F238E27FC236}">
                <a16:creationId xmlns:a16="http://schemas.microsoft.com/office/drawing/2014/main" id="{E6CE1111-AFCD-4844-BE0D-4039F7B634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55435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9" name="Rectangle 3">
            <a:extLst>
              <a:ext uri="{FF2B5EF4-FFF2-40B4-BE49-F238E27FC236}">
                <a16:creationId xmlns:a16="http://schemas.microsoft.com/office/drawing/2014/main" id="{054343DE-2D2B-4978-A41C-ED5D304D40DD}"/>
              </a:ext>
            </a:extLst>
          </p:cNvPr>
          <p:cNvSpPr>
            <a:spLocks noChangeArrowheads="1"/>
          </p:cNvSpPr>
          <p:nvPr/>
        </p:nvSpPr>
        <p:spPr bwMode="auto">
          <a:xfrm>
            <a:off x="1487857" y="2566555"/>
            <a:ext cx="6168286" cy="857250"/>
          </a:xfrm>
          <a:prstGeom prst="rect">
            <a:avLst/>
          </a:prstGeom>
          <a:noFill/>
          <a:ln>
            <a:noFill/>
          </a:ln>
          <a:effectLst/>
        </p:spPr>
        <p:txBody>
          <a:bodyPr anchor="ctr"/>
          <a:lstStyle/>
          <a:p>
            <a:pPr algn="ctr" eaLnBrk="1" hangingPunct="1">
              <a:defRPr/>
            </a:pPr>
            <a:r>
              <a:rPr lang="vi-VN" sz="3300" b="1" dirty="0">
                <a:solidFill>
                  <a:srgbClr val="FF3300"/>
                </a:solidFill>
                <a:effectLst>
                  <a:outerShdw blurRad="38100" dist="38100" dir="2700000" algn="tl">
                    <a:srgbClr val="C0C0C0"/>
                  </a:outerShdw>
                </a:effectLst>
              </a:rPr>
              <a:t>MÔN KHOA HỌC TỰ NHIÊN (</a:t>
            </a:r>
            <a:r>
              <a:rPr lang="en-US" sz="3300" b="1" dirty="0">
                <a:solidFill>
                  <a:srgbClr val="FF3300"/>
                </a:solidFill>
                <a:effectLst>
                  <a:outerShdw blurRad="38100" dist="38100" dir="2700000" algn="tl">
                    <a:srgbClr val="C0C0C0"/>
                  </a:outerShdw>
                </a:effectLst>
              </a:rPr>
              <a:t>PHÂN MÔN </a:t>
            </a:r>
            <a:r>
              <a:rPr lang="vi-VN" sz="3300" b="1" dirty="0">
                <a:solidFill>
                  <a:srgbClr val="FF3300"/>
                </a:solidFill>
                <a:effectLst>
                  <a:outerShdw blurRad="38100" dist="38100" dir="2700000" algn="tl">
                    <a:srgbClr val="C0C0C0"/>
                  </a:outerShdw>
                </a:effectLst>
              </a:rPr>
              <a:t>SINH HỌC) 7</a:t>
            </a:r>
            <a:endParaRPr lang="en-US" sz="3300" b="1" dirty="0">
              <a:solidFill>
                <a:srgbClr val="FF3300"/>
              </a:solidFill>
              <a:effectLst>
                <a:outerShdw blurRad="38100" dist="38100" dir="2700000" algn="tl">
                  <a:srgbClr val="C0C0C0"/>
                </a:outerShdw>
              </a:effectLst>
            </a:endParaRPr>
          </a:p>
        </p:txBody>
      </p:sp>
      <p:sp>
        <p:nvSpPr>
          <p:cNvPr id="3090" name="Text Box 4">
            <a:extLst>
              <a:ext uri="{FF2B5EF4-FFF2-40B4-BE49-F238E27FC236}">
                <a16:creationId xmlns:a16="http://schemas.microsoft.com/office/drawing/2014/main" id="{0450535B-54A9-4688-8A11-4CCBBEE38D82}"/>
              </a:ext>
            </a:extLst>
          </p:cNvPr>
          <p:cNvSpPr txBox="1">
            <a:spLocks noChangeArrowheads="1"/>
          </p:cNvSpPr>
          <p:nvPr/>
        </p:nvSpPr>
        <p:spPr bwMode="auto">
          <a:xfrm>
            <a:off x="1314450" y="251682"/>
            <a:ext cx="628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b="1" dirty="0">
                <a:solidFill>
                  <a:srgbClr val="FF0000"/>
                </a:solidFill>
              </a:rPr>
              <a:t>TRƯỜNG </a:t>
            </a:r>
            <a:r>
              <a:rPr lang="vi-VN" altLang="en-US" sz="2400" b="1" dirty="0">
                <a:solidFill>
                  <a:srgbClr val="FF0000"/>
                </a:solidFill>
              </a:rPr>
              <a:t>TH&amp;</a:t>
            </a:r>
            <a:r>
              <a:rPr lang="en-US" altLang="en-US" sz="2400" b="1" dirty="0">
                <a:solidFill>
                  <a:srgbClr val="FF0000"/>
                </a:solidFill>
              </a:rPr>
              <a:t>THCS </a:t>
            </a:r>
            <a:r>
              <a:rPr lang="vi-VN" altLang="en-US" sz="2400" b="1" dirty="0">
                <a:solidFill>
                  <a:srgbClr val="FF0000"/>
                </a:solidFill>
              </a:rPr>
              <a:t>MINH QUÁN</a:t>
            </a:r>
            <a:endParaRPr lang="en-US" altLang="en-US" sz="2400" b="1" dirty="0">
              <a:solidFill>
                <a:srgbClr val="FF0000"/>
              </a:solidFill>
            </a:endParaRPr>
          </a:p>
        </p:txBody>
      </p:sp>
      <p:sp>
        <p:nvSpPr>
          <p:cNvPr id="3091" name="Text Box 5">
            <a:extLst>
              <a:ext uri="{FF2B5EF4-FFF2-40B4-BE49-F238E27FC236}">
                <a16:creationId xmlns:a16="http://schemas.microsoft.com/office/drawing/2014/main" id="{D64DB1D5-B5EA-4D53-B4B7-18CC07CFC549}"/>
              </a:ext>
            </a:extLst>
          </p:cNvPr>
          <p:cNvSpPr txBox="1">
            <a:spLocks noChangeArrowheads="1"/>
          </p:cNvSpPr>
          <p:nvPr/>
        </p:nvSpPr>
        <p:spPr bwMode="auto">
          <a:xfrm>
            <a:off x="836678" y="3741571"/>
            <a:ext cx="7408493"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100" b="1" dirty="0">
                <a:solidFill>
                  <a:srgbClr val="FF0066"/>
                </a:solidFill>
              </a:rPr>
              <a:t>GIÁO VIÊN :</a:t>
            </a:r>
            <a:endParaRPr lang="vi-VN" altLang="en-US" sz="2100" b="1" dirty="0">
              <a:solidFill>
                <a:srgbClr val="FF0066"/>
              </a:solidFill>
            </a:endParaRPr>
          </a:p>
          <a:p>
            <a:pPr algn="ctr" eaLnBrk="1" hangingPunct="1">
              <a:spcBef>
                <a:spcPct val="50000"/>
              </a:spcBef>
              <a:buFontTx/>
              <a:buNone/>
            </a:pPr>
            <a:r>
              <a:rPr lang="en-US" altLang="en-US" sz="2100" b="1" dirty="0">
                <a:solidFill>
                  <a:srgbClr val="FF0066"/>
                </a:solidFill>
              </a:rPr>
              <a:t> </a:t>
            </a:r>
            <a:r>
              <a:rPr lang="vi-VN" altLang="en-US" sz="2100" b="1" dirty="0">
                <a:solidFill>
                  <a:srgbClr val="FF0066"/>
                </a:solidFill>
              </a:rPr>
              <a:t>NGUYỄNTHỊ KIỀU LIỄU – </a:t>
            </a:r>
            <a:r>
              <a:rPr lang="en-US" altLang="en-US" sz="2100" b="1" dirty="0">
                <a:solidFill>
                  <a:srgbClr val="FF0066"/>
                </a:solidFill>
              </a:rPr>
              <a:t>ĐÀO THỊ NGỌC MAI</a:t>
            </a:r>
            <a:endParaRPr lang="vi-VN" altLang="en-US" sz="2100" b="1"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5000"/>
    </mc:Choice>
    <mc:Fallback xmlns="">
      <p:transition spd="slow" advTm="3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evt" cmd="playFrom(0.0)">
                                      <p:cBhvr>
                                        <p:cTn id="6" dur="251886" fill="hold"/>
                                        <p:tgtEl>
                                          <p:spTgt spid="3080"/>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51" presetClass="entr" presetSubtype="0" fill="hold" nodeType="clickEffect">
                                  <p:stCondLst>
                                    <p:cond delay="0"/>
                                  </p:stCondLst>
                                  <p:childTnLst>
                                    <p:set>
                                      <p:cBhvr>
                                        <p:cTn id="10" dur="1" fill="hold">
                                          <p:stCondLst>
                                            <p:cond delay="0"/>
                                          </p:stCondLst>
                                        </p:cTn>
                                        <p:tgtEl>
                                          <p:spTgt spid="3088"/>
                                        </p:tgtEl>
                                        <p:attrNameLst>
                                          <p:attrName>style.visibility</p:attrName>
                                        </p:attrNameLst>
                                      </p:cBhvr>
                                      <p:to>
                                        <p:strVal val="visible"/>
                                      </p:to>
                                    </p:set>
                                    <p:animEffect>
                                      <p:cBhvr>
                                        <p:cTn id="11" dur="385" decel="100000"/>
                                        <p:tgtEl>
                                          <p:spTgt spid="3088"/>
                                        </p:tgtEl>
                                      </p:cBhvr>
                                    </p:animEffect>
                                    <p:animScale>
                                      <p:cBhvr>
                                        <p:cTn id="12" dur="385" decel="100000"/>
                                        <p:tgtEl>
                                          <p:spTgt spid="3088"/>
                                        </p:tgtEl>
                                      </p:cBhvr>
                                      <p:from x="10000" y="10000"/>
                                      <p:to x="200000" y="450000"/>
                                    </p:animScale>
                                    <p:animScale>
                                      <p:cBhvr>
                                        <p:cTn id="13" dur="615" accel="100000" fill="hold">
                                          <p:stCondLst>
                                            <p:cond delay="385"/>
                                          </p:stCondLst>
                                        </p:cTn>
                                        <p:tgtEl>
                                          <p:spTgt spid="3088"/>
                                        </p:tgtEl>
                                      </p:cBhvr>
                                      <p:from x="200000" y="450000"/>
                                      <p:to x="100000" y="100000"/>
                                    </p:animScale>
                                    <p:set>
                                      <p:cBhvr>
                                        <p:cTn id="14" dur="385" fill="hold"/>
                                        <p:tgtEl>
                                          <p:spTgt spid="3088"/>
                                        </p:tgtEl>
                                        <p:attrNameLst>
                                          <p:attrName>ppt_x</p:attrName>
                                        </p:attrNameLst>
                                      </p:cBhvr>
                                      <p:to>
                                        <p:strVal val="(0.5)"/>
                                      </p:to>
                                    </p:set>
                                    <p:anim to="(#ppt_x)" calcmode="lin" valueType="num">
                                      <p:cBhvr>
                                        <p:cTn id="15" dur="615" accel="100000" fill="hold">
                                          <p:stCondLst>
                                            <p:cond delay="385"/>
                                          </p:stCondLst>
                                        </p:cTn>
                                        <p:tgtEl>
                                          <p:spTgt spid="3088"/>
                                        </p:tgtEl>
                                        <p:attrNameLst>
                                          <p:attrName>ppt_x</p:attrName>
                                        </p:attrNameLst>
                                      </p:cBhvr>
                                    </p:anim>
                                    <p:set>
                                      <p:cBhvr>
                                        <p:cTn id="16" dur="385" fill="hold"/>
                                        <p:tgtEl>
                                          <p:spTgt spid="3088"/>
                                        </p:tgtEl>
                                        <p:attrNameLst>
                                          <p:attrName>ppt_y</p:attrName>
                                        </p:attrNameLst>
                                      </p:cBhvr>
                                      <p:to>
                                        <p:strVal val="(#ppt_y+0.4)"/>
                                      </p:to>
                                    </p:set>
                                    <p:anim to="(#ppt_y)" calcmode="lin" valueType="num">
                                      <p:cBhvr>
                                        <p:cTn id="17" dur="615" accel="100000" fill="hold">
                                          <p:stCondLst>
                                            <p:cond delay="385"/>
                                          </p:stCondLst>
                                        </p:cTn>
                                        <p:tgtEl>
                                          <p:spTgt spid="308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1" nodeType="clickEffect">
                  <p:stCondLst>
                    <p:cond delay="indefinite"/>
                  </p:stCondLst>
                  <p:endCondLst>
                    <p:cond evt="onNext" delay="0">
                      <p:tgtEl>
                        <p:sldTgt/>
                      </p:tgtEl>
                    </p:cond>
                    <p:cond evt="onPrev" delay="0">
                      <p:tgtEl>
                        <p:sldTgt/>
                      </p:tgtEl>
                    </p:cond>
                    <p:cond evt="onStopAudio" delay="0">
                      <p:tgtEl>
                        <p:sldTgt/>
                      </p:tgtEl>
                    </p:cond>
                  </p:endCondLst>
                </p:cTn>
                <p:tgtEl>
                  <p:spTgt spid="308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Rectangle 17"/>
          <p:cNvSpPr>
            <a:spLocks noRot="1" noChangeArrowheads="1"/>
          </p:cNvSpPr>
          <p:nvPr/>
        </p:nvSpPr>
        <p:spPr bwMode="auto">
          <a:xfrm>
            <a:off x="0" y="586599"/>
            <a:ext cx="7467600" cy="1353652"/>
          </a:xfrm>
          <a:prstGeom prst="rect">
            <a:avLst/>
          </a:prstGeom>
          <a:noFill/>
          <a:ln>
            <a:noFill/>
          </a:ln>
        </p:spPr>
        <p:txBody>
          <a:bodyPr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vi-VN" sz="2400" b="1" dirty="0"/>
              <a:t>Câu</a:t>
            </a:r>
            <a:r>
              <a:rPr lang="en-US" sz="2400" b="1" dirty="0"/>
              <a:t> </a:t>
            </a:r>
            <a:r>
              <a:rPr lang="vi-VN" sz="2400" b="1" dirty="0"/>
              <a:t>4</a:t>
            </a:r>
            <a:r>
              <a:rPr lang="en-US" sz="2400" b="1" dirty="0"/>
              <a:t>:</a:t>
            </a:r>
            <a:r>
              <a:rPr lang="en-US" sz="2400" dirty="0"/>
              <a:t> </a:t>
            </a:r>
            <a:r>
              <a:rPr lang="vi-VN" sz="2400" dirty="0"/>
              <a:t>Vận dụng kiến thức về các yếu tố ảnh hưởng đến sinh trưởng và phát triển của sinh vật, em hãy đề xuất các biện pháp trong chăn nuôi để vật nuôi sinh trưởng tốt, cho năng suất cao theo mẫu sau:</a:t>
            </a:r>
            <a:endParaRPr lang="en-US" dirty="0"/>
          </a:p>
        </p:txBody>
      </p:sp>
      <p:sp>
        <p:nvSpPr>
          <p:cNvPr id="10" name="Rectangle 17">
            <a:extLst>
              <a:ext uri="{FF2B5EF4-FFF2-40B4-BE49-F238E27FC236}">
                <a16:creationId xmlns:a16="http://schemas.microsoft.com/office/drawing/2014/main" id="{165B3F8F-3669-477D-8F9D-F6093E4C64A8}"/>
              </a:ext>
            </a:extLst>
          </p:cNvPr>
          <p:cNvSpPr>
            <a:spLocks noRot="1" noChangeArrowheads="1"/>
          </p:cNvSpPr>
          <p:nvPr/>
        </p:nvSpPr>
        <p:spPr bwMode="auto">
          <a:xfrm>
            <a:off x="-10507" y="95149"/>
            <a:ext cx="3073703" cy="440832"/>
          </a:xfrm>
          <a:prstGeom prst="rect">
            <a:avLst/>
          </a:prstGeom>
          <a:noFill/>
          <a:ln>
            <a:noFill/>
          </a:ln>
        </p:spPr>
        <p:txBody>
          <a:bodyPr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altLang="en-US" sz="3200" b="1" dirty="0">
                <a:solidFill>
                  <a:srgbClr val="0066FF"/>
                </a:solidFill>
                <a:cs typeface="Times New Roman" panose="02020603050405020304" pitchFamily="18" charset="0"/>
              </a:rPr>
              <a:t>II. Luyện tập.</a:t>
            </a:r>
            <a:endParaRPr lang="en-US" altLang="en-US" sz="3200" b="1" dirty="0">
              <a:solidFill>
                <a:srgbClr val="0066FF"/>
              </a:solidFill>
              <a:latin typeface="Arial" panose="020B0604020202020204" pitchFamily="34" charset="0"/>
            </a:endParaRPr>
          </a:p>
        </p:txBody>
      </p:sp>
      <p:sp>
        <p:nvSpPr>
          <p:cNvPr id="3" name="Rectangle 3">
            <a:extLst>
              <a:ext uri="{FF2B5EF4-FFF2-40B4-BE49-F238E27FC236}">
                <a16:creationId xmlns:a16="http://schemas.microsoft.com/office/drawing/2014/main" id="{3B0CAF34-5D59-B1C2-A7AF-ECE37CB869CF}"/>
              </a:ext>
            </a:extLst>
          </p:cNvPr>
          <p:cNvSpPr>
            <a:spLocks noChangeArrowheads="1"/>
          </p:cNvSpPr>
          <p:nvPr/>
        </p:nvSpPr>
        <p:spPr bwMode="auto">
          <a:xfrm>
            <a:off x="304800" y="4953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04559E90-3FE4-4608-A206-5020EAEC205A}"/>
              </a:ext>
            </a:extLst>
          </p:cNvPr>
          <p:cNvSpPr txBox="1"/>
          <p:nvPr/>
        </p:nvSpPr>
        <p:spPr>
          <a:xfrm>
            <a:off x="1582368" y="2927456"/>
            <a:ext cx="5908666" cy="771814"/>
          </a:xfrm>
          <a:prstGeom prst="rect">
            <a:avLst/>
          </a:prstGeom>
          <a:noFill/>
        </p:spPr>
        <p:txBody>
          <a:bodyPr wrap="square">
            <a:spAutoFit/>
          </a:bodyPr>
          <a:lstStyle/>
          <a:p>
            <a:pPr>
              <a:lnSpc>
                <a:spcPct val="115000"/>
              </a:lnSpc>
              <a:spcAft>
                <a:spcPts val="300"/>
              </a:spcAft>
            </a:pPr>
            <a:r>
              <a:rPr lang="en-US" sz="2000" dirty="0">
                <a:solidFill>
                  <a:srgbClr val="0066FF"/>
                </a:solidFill>
                <a:latin typeface="Times New Roman" panose="02020603050405020304" pitchFamily="18" charset="0"/>
                <a:cs typeface="Times New Roman" panose="02020603050405020304" pitchFamily="18" charset="0"/>
              </a:rPr>
              <a:t>Cho </a:t>
            </a:r>
            <a:r>
              <a:rPr lang="en-US" sz="2000" dirty="0" err="1">
                <a:solidFill>
                  <a:srgbClr val="0066FF"/>
                </a:solidFill>
                <a:latin typeface="Times New Roman" panose="02020603050405020304" pitchFamily="18" charset="0"/>
                <a:cs typeface="Times New Roman" panose="02020603050405020304" pitchFamily="18" charset="0"/>
              </a:rPr>
              <a:t>vật</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nuôi</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ăn</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uống</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đầy</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đủ</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cả</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lượng</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và</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chất</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phù</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hợp</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với</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đặc</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điểm</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dinh</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dưỡng</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của</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mỗi</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loài</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vật</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nuôi</a:t>
            </a:r>
            <a:r>
              <a:rPr lang="vi-VN" sz="2000" dirty="0">
                <a:solidFill>
                  <a:srgbClr val="0066FF"/>
                </a:solidFill>
                <a:latin typeface="Times New Roman" panose="02020603050405020304" pitchFamily="18" charset="0"/>
                <a:cs typeface="Times New Roman" panose="02020603050405020304" pitchFamily="18" charset="0"/>
              </a:rPr>
              <a:t>.</a:t>
            </a:r>
            <a:endParaRPr lang="en-US" sz="2000" dirty="0">
              <a:solidFill>
                <a:srgbClr val="0066FF"/>
              </a:solidFill>
              <a:latin typeface="Times New Roman" panose="02020603050405020304" pitchFamily="18" charset="0"/>
              <a:ea typeface="Segoe UI" panose="020B0502040204020203"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46A2BE25-9388-5299-271A-A7B8CF1BC534}"/>
              </a:ext>
            </a:extLst>
          </p:cNvPr>
          <p:cNvSpPr txBox="1"/>
          <p:nvPr/>
        </p:nvSpPr>
        <p:spPr>
          <a:xfrm>
            <a:off x="1582368" y="3703947"/>
            <a:ext cx="6213466" cy="1125757"/>
          </a:xfrm>
          <a:prstGeom prst="rect">
            <a:avLst/>
          </a:prstGeom>
          <a:noFill/>
        </p:spPr>
        <p:txBody>
          <a:bodyPr wrap="square">
            <a:spAutoFit/>
          </a:bodyPr>
          <a:lstStyle/>
          <a:p>
            <a:pPr>
              <a:lnSpc>
                <a:spcPct val="115000"/>
              </a:lnSpc>
              <a:spcAft>
                <a:spcPts val="300"/>
              </a:spcAft>
            </a:pPr>
            <a:r>
              <a:rPr lang="en-US" sz="2000" dirty="0" err="1">
                <a:solidFill>
                  <a:srgbClr val="0066FF"/>
                </a:solidFill>
                <a:latin typeface="Times New Roman" panose="02020603050405020304" pitchFamily="18" charset="0"/>
                <a:cs typeface="Times New Roman" panose="02020603050405020304" pitchFamily="18" charset="0"/>
              </a:rPr>
              <a:t>Xây</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chuồng</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trại</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có</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khả</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năng</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chống</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nóng</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chống</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lạnh</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sử</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dụng</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các</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thiết</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bị</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sưởi</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ấm</a:t>
            </a:r>
            <a:r>
              <a:rPr lang="en-US" sz="2000" dirty="0">
                <a:solidFill>
                  <a:srgbClr val="0066FF"/>
                </a:solidFill>
                <a:latin typeface="Times New Roman" panose="02020603050405020304" pitchFamily="18" charset="0"/>
                <a:cs typeface="Times New Roman" panose="02020603050405020304" pitchFamily="18" charset="0"/>
              </a:rPr>
              <a:t> hay </a:t>
            </a:r>
            <a:r>
              <a:rPr lang="en-US" sz="2000" dirty="0" err="1">
                <a:solidFill>
                  <a:srgbClr val="0066FF"/>
                </a:solidFill>
                <a:latin typeface="Times New Roman" panose="02020603050405020304" pitchFamily="18" charset="0"/>
                <a:cs typeface="Times New Roman" panose="02020603050405020304" pitchFamily="18" charset="0"/>
              </a:rPr>
              <a:t>làm</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mát</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khi</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nhiệt</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độ</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quá</a:t>
            </a:r>
            <a:r>
              <a:rPr lang="vi-VN"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thấp</a:t>
            </a:r>
            <a:r>
              <a:rPr lang="en-US" sz="2000" dirty="0">
                <a:solidFill>
                  <a:srgbClr val="0066FF"/>
                </a:solidFill>
                <a:latin typeface="Times New Roman" panose="02020603050405020304" pitchFamily="18" charset="0"/>
                <a:cs typeface="Times New Roman" panose="02020603050405020304" pitchFamily="18" charset="0"/>
              </a:rPr>
              <a:t> hay </a:t>
            </a:r>
            <a:r>
              <a:rPr lang="en-US" sz="2000" dirty="0" err="1">
                <a:solidFill>
                  <a:srgbClr val="0066FF"/>
                </a:solidFill>
                <a:latin typeface="Times New Roman" panose="02020603050405020304" pitchFamily="18" charset="0"/>
                <a:cs typeface="Times New Roman" panose="02020603050405020304" pitchFamily="18" charset="0"/>
              </a:rPr>
              <a:t>quá</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cao</a:t>
            </a:r>
            <a:r>
              <a:rPr lang="vi-VN" sz="2000" dirty="0">
                <a:solidFill>
                  <a:srgbClr val="0066FF"/>
                </a:solidFill>
                <a:latin typeface="Times New Roman" panose="02020603050405020304" pitchFamily="18" charset="0"/>
                <a:cs typeface="Times New Roman" panose="02020603050405020304" pitchFamily="18" charset="0"/>
              </a:rPr>
              <a:t>.</a:t>
            </a:r>
            <a:endParaRPr lang="en-US" sz="2000" dirty="0">
              <a:solidFill>
                <a:srgbClr val="0066FF"/>
              </a:solidFill>
              <a:latin typeface="Times New Roman" panose="02020603050405020304" pitchFamily="18" charset="0"/>
              <a:ea typeface="Segoe UI" panose="020B0502040204020203"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F705654E-72AE-A104-9E8E-261AE10B334B}"/>
              </a:ext>
            </a:extLst>
          </p:cNvPr>
          <p:cNvSpPr txBox="1"/>
          <p:nvPr/>
        </p:nvSpPr>
        <p:spPr>
          <a:xfrm>
            <a:off x="1574538" y="5707508"/>
            <a:ext cx="6707004" cy="1125757"/>
          </a:xfrm>
          <a:prstGeom prst="rect">
            <a:avLst/>
          </a:prstGeom>
          <a:noFill/>
        </p:spPr>
        <p:txBody>
          <a:bodyPr wrap="square">
            <a:spAutoFit/>
          </a:bodyPr>
          <a:lstStyle/>
          <a:p>
            <a:pPr>
              <a:lnSpc>
                <a:spcPct val="115000"/>
              </a:lnSpc>
              <a:spcAft>
                <a:spcPts val="300"/>
              </a:spcAft>
            </a:pPr>
            <a:r>
              <a:rPr lang="en-US" sz="2000" dirty="0" err="1">
                <a:solidFill>
                  <a:srgbClr val="0066FF"/>
                </a:solidFill>
                <a:latin typeface="Times New Roman" panose="02020603050405020304" pitchFamily="18" charset="0"/>
                <a:cs typeface="Times New Roman" panose="02020603050405020304" pitchFamily="18" charset="0"/>
              </a:rPr>
              <a:t>Sử</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dụng</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chất</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kích</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thích</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sinh</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trưởng</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cho</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vật</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nuôi</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đúng</a:t>
            </a:r>
            <a:r>
              <a:rPr lang="vi-VN"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liều</a:t>
            </a:r>
            <a:r>
              <a:rPr lang="vi-VN"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lượng</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đúng</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thời</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điểm</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giúp</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tăng</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năng</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suất</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mà</a:t>
            </a:r>
            <a:r>
              <a:rPr lang="vi-VN"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không</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gây</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hại</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cho</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người</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sử</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dụng</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sản</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phẩm</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chăn</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nuôi</a:t>
            </a:r>
            <a:r>
              <a:rPr lang="vi-VN" sz="2000" dirty="0">
                <a:solidFill>
                  <a:srgbClr val="0066FF"/>
                </a:solidFill>
                <a:latin typeface="Times New Roman" panose="02020603050405020304" pitchFamily="18" charset="0"/>
                <a:cs typeface="Times New Roman" panose="02020603050405020304" pitchFamily="18" charset="0"/>
              </a:rPr>
              <a:t>.</a:t>
            </a:r>
            <a:endParaRPr lang="en-US" sz="2000" dirty="0">
              <a:solidFill>
                <a:srgbClr val="0066FF"/>
              </a:solidFill>
              <a:latin typeface="Times New Roman" panose="02020603050405020304" pitchFamily="18" charset="0"/>
              <a:ea typeface="Segoe UI" panose="020B0502040204020203"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64EAB05D-D70D-D112-59A4-36093E502739}"/>
              </a:ext>
            </a:extLst>
          </p:cNvPr>
          <p:cNvSpPr txBox="1"/>
          <p:nvPr/>
        </p:nvSpPr>
        <p:spPr>
          <a:xfrm>
            <a:off x="1591857" y="4874703"/>
            <a:ext cx="6569885" cy="771814"/>
          </a:xfrm>
          <a:prstGeom prst="rect">
            <a:avLst/>
          </a:prstGeom>
          <a:noFill/>
        </p:spPr>
        <p:txBody>
          <a:bodyPr wrap="square">
            <a:spAutoFit/>
          </a:bodyPr>
          <a:lstStyle/>
          <a:p>
            <a:pPr>
              <a:lnSpc>
                <a:spcPct val="115000"/>
              </a:lnSpc>
              <a:spcAft>
                <a:spcPts val="300"/>
              </a:spcAft>
            </a:pPr>
            <a:r>
              <a:rPr lang="en-US" sz="2000" dirty="0" err="1">
                <a:solidFill>
                  <a:srgbClr val="0066FF"/>
                </a:solidFill>
                <a:latin typeface="Times New Roman" panose="02020603050405020304" pitchFamily="18" charset="0"/>
                <a:cs typeface="Times New Roman" panose="02020603050405020304" pitchFamily="18" charset="0"/>
              </a:rPr>
              <a:t>Thiết</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kế</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nơi</a:t>
            </a:r>
            <a:r>
              <a:rPr lang="en-US" sz="2000" dirty="0">
                <a:solidFill>
                  <a:srgbClr val="0066FF"/>
                </a:solidFill>
                <a:latin typeface="Times New Roman" panose="02020603050405020304" pitchFamily="18" charset="0"/>
                <a:cs typeface="Times New Roman" panose="02020603050405020304" pitchFamily="18" charset="0"/>
              </a:rPr>
              <a:t> ở </a:t>
            </a:r>
            <a:r>
              <a:rPr lang="en-US" sz="2000" dirty="0" err="1">
                <a:solidFill>
                  <a:srgbClr val="0066FF"/>
                </a:solidFill>
                <a:latin typeface="Times New Roman" panose="02020603050405020304" pitchFamily="18" charset="0"/>
                <a:cs typeface="Times New Roman" panose="02020603050405020304" pitchFamily="18" charset="0"/>
              </a:rPr>
              <a:t>cho</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vật</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nuôi</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có</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ánh</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sáng</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phù</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hợp</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với</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mỗi</a:t>
            </a:r>
            <a:r>
              <a:rPr lang="vi-VN"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loài</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thường</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xuyên</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dọn</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nơi</a:t>
            </a:r>
            <a:r>
              <a:rPr lang="en-US" sz="2000" dirty="0">
                <a:solidFill>
                  <a:srgbClr val="0066FF"/>
                </a:solidFill>
                <a:latin typeface="Times New Roman" panose="02020603050405020304" pitchFamily="18" charset="0"/>
                <a:cs typeface="Times New Roman" panose="02020603050405020304" pitchFamily="18" charset="0"/>
              </a:rPr>
              <a:t> ở </a:t>
            </a:r>
            <a:r>
              <a:rPr lang="en-US" sz="2000" dirty="0" err="1">
                <a:solidFill>
                  <a:srgbClr val="0066FF"/>
                </a:solidFill>
                <a:latin typeface="Times New Roman" panose="02020603050405020304" pitchFamily="18" charset="0"/>
                <a:cs typeface="Times New Roman" panose="02020603050405020304" pitchFamily="18" charset="0"/>
              </a:rPr>
              <a:t>của</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vật</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nuôi</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sạch</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sẽ</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khô</a:t>
            </a:r>
            <a:r>
              <a:rPr lang="en-US" sz="2000" dirty="0">
                <a:solidFill>
                  <a:srgbClr val="0066FF"/>
                </a:solidFill>
                <a:latin typeface="Times New Roman" panose="02020603050405020304" pitchFamily="18" charset="0"/>
                <a:cs typeface="Times New Roman" panose="02020603050405020304" pitchFamily="18" charset="0"/>
              </a:rPr>
              <a:t> </a:t>
            </a:r>
            <a:r>
              <a:rPr lang="en-US" sz="2000" dirty="0" err="1">
                <a:solidFill>
                  <a:srgbClr val="0066FF"/>
                </a:solidFill>
                <a:latin typeface="Times New Roman" panose="02020603050405020304" pitchFamily="18" charset="0"/>
                <a:cs typeface="Times New Roman" panose="02020603050405020304" pitchFamily="18" charset="0"/>
              </a:rPr>
              <a:t>thoáng</a:t>
            </a:r>
            <a:r>
              <a:rPr lang="vi-VN" sz="2000" dirty="0">
                <a:solidFill>
                  <a:srgbClr val="0066FF"/>
                </a:solidFill>
                <a:latin typeface="Times New Roman" panose="02020603050405020304" pitchFamily="18" charset="0"/>
                <a:cs typeface="Times New Roman" panose="02020603050405020304" pitchFamily="18" charset="0"/>
              </a:rPr>
              <a:t>.</a:t>
            </a:r>
            <a:endParaRPr lang="en-US" sz="2000" dirty="0">
              <a:solidFill>
                <a:srgbClr val="0066FF"/>
              </a:solidFill>
              <a:latin typeface="Times New Roman" panose="02020603050405020304" pitchFamily="18" charset="0"/>
              <a:ea typeface="Segoe UI" panose="020B0502040204020203"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9ED83880-0866-68A7-30FA-6DA5CFB09292}"/>
              </a:ext>
            </a:extLst>
          </p:cNvPr>
          <p:cNvGraphicFramePr>
            <a:graphicFrameLocks noGrp="1"/>
          </p:cNvGraphicFramePr>
          <p:nvPr>
            <p:extLst>
              <p:ext uri="{D42A27DB-BD31-4B8C-83A1-F6EECF244321}">
                <p14:modId xmlns:p14="http://schemas.microsoft.com/office/powerpoint/2010/main" val="4256626619"/>
              </p:ext>
            </p:extLst>
          </p:nvPr>
        </p:nvGraphicFramePr>
        <p:xfrm>
          <a:off x="-10507" y="2109762"/>
          <a:ext cx="8229600" cy="4742968"/>
        </p:xfrm>
        <a:graphic>
          <a:graphicData uri="http://schemas.openxmlformats.org/drawingml/2006/table">
            <a:tbl>
              <a:tblPr firstRow="1" firstCol="1" bandRow="1">
                <a:tableStyleId>{5C22544A-7EE6-4342-B048-85BDC9FD1C3A}</a:tableStyleId>
              </a:tblPr>
              <a:tblGrid>
                <a:gridCol w="1600200">
                  <a:extLst>
                    <a:ext uri="{9D8B030D-6E8A-4147-A177-3AD203B41FA5}">
                      <a16:colId xmlns:a16="http://schemas.microsoft.com/office/drawing/2014/main" val="3607585754"/>
                    </a:ext>
                  </a:extLst>
                </a:gridCol>
                <a:gridCol w="6629400">
                  <a:extLst>
                    <a:ext uri="{9D8B030D-6E8A-4147-A177-3AD203B41FA5}">
                      <a16:colId xmlns:a16="http://schemas.microsoft.com/office/drawing/2014/main" val="3910238046"/>
                    </a:ext>
                  </a:extLst>
                </a:gridCol>
              </a:tblGrid>
              <a:tr h="620910">
                <a:tc>
                  <a:txBody>
                    <a:bodyPr/>
                    <a:lstStyle/>
                    <a:p>
                      <a:pPr algn="ctr">
                        <a:lnSpc>
                          <a:spcPct val="115000"/>
                        </a:lnSpc>
                        <a:spcAft>
                          <a:spcPts val="300"/>
                        </a:spcAft>
                      </a:pPr>
                      <a:r>
                        <a:rPr lang="en-US" sz="2000" dirty="0" err="1">
                          <a:solidFill>
                            <a:schemeClr val="tx1"/>
                          </a:solidFill>
                          <a:effectLst/>
                          <a:latin typeface="Times New Roman" panose="02020603050405020304" pitchFamily="18" charset="0"/>
                          <a:cs typeface="Times New Roman" panose="02020603050405020304" pitchFamily="18" charset="0"/>
                        </a:rPr>
                        <a:t>Yếu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tố</a:t>
                      </a:r>
                      <a:r>
                        <a:rPr lang="en-US" sz="2000" dirty="0">
                          <a:solidFill>
                            <a:schemeClr val="tx1"/>
                          </a:solidFill>
                          <a:effectLst/>
                          <a:latin typeface="Times New Roman" panose="02020603050405020304" pitchFamily="18" charset="0"/>
                          <a:cs typeface="Times New Roman" panose="02020603050405020304" pitchFamily="18" charset="0"/>
                        </a:rPr>
                        <a:t> </a:t>
                      </a:r>
                      <a:endParaRPr lang="vi-VN" sz="20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300"/>
                        </a:spcAft>
                      </a:pPr>
                      <a:r>
                        <a:rPr lang="en-US" sz="2000" dirty="0" err="1">
                          <a:solidFill>
                            <a:schemeClr val="tx1"/>
                          </a:solidFill>
                          <a:effectLst/>
                          <a:latin typeface="Times New Roman" panose="02020603050405020304" pitchFamily="18" charset="0"/>
                          <a:cs typeface="Times New Roman" panose="02020603050405020304" pitchFamily="18" charset="0"/>
                        </a:rPr>
                        <a:t>tác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động</a:t>
                      </a:r>
                      <a:endParaRPr lang="en-US" sz="2000" dirty="0">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300"/>
                        </a:spcAft>
                      </a:pPr>
                      <a:r>
                        <a:rPr lang="en-US" sz="2000" dirty="0" err="1">
                          <a:solidFill>
                            <a:schemeClr val="tx1"/>
                          </a:solidFill>
                          <a:effectLst/>
                          <a:latin typeface="Times New Roman" panose="02020603050405020304" pitchFamily="18" charset="0"/>
                          <a:cs typeface="Times New Roman" panose="02020603050405020304" pitchFamily="18" charset="0"/>
                        </a:rPr>
                        <a:t>Biện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pháp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trong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chăn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nuôi</a:t>
                      </a:r>
                      <a:endParaRPr lang="en-US" sz="2000" dirty="0">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6489857"/>
                  </a:ext>
                </a:extLst>
              </a:tr>
              <a:tr h="913028">
                <a:tc>
                  <a:txBody>
                    <a:bodyPr/>
                    <a:lstStyle/>
                    <a:p>
                      <a:pPr algn="ctr">
                        <a:lnSpc>
                          <a:spcPct val="115000"/>
                        </a:lnSpc>
                        <a:spcAft>
                          <a:spcPts val="300"/>
                        </a:spcAft>
                      </a:pPr>
                      <a:r>
                        <a:rPr lang="en-US" sz="2000" dirty="0" err="1">
                          <a:solidFill>
                            <a:schemeClr val="tx1"/>
                          </a:solidFill>
                          <a:effectLst/>
                          <a:latin typeface="Times New Roman" panose="02020603050405020304" pitchFamily="18" charset="0"/>
                          <a:cs typeface="Times New Roman" panose="02020603050405020304" pitchFamily="18" charset="0"/>
                        </a:rPr>
                        <a:t>Dinh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dưỡng</a:t>
                      </a:r>
                      <a:endParaRPr lang="en-US" sz="2000" dirty="0">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300"/>
                        </a:spcAft>
                      </a:pPr>
                      <a:endParaRPr lang="en-US" sz="2000" dirty="0">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5264056"/>
                  </a:ext>
                </a:extLst>
              </a:tr>
              <a:tr h="1143000">
                <a:tc>
                  <a:txBody>
                    <a:bodyPr/>
                    <a:lstStyle/>
                    <a:p>
                      <a:pPr algn="ctr">
                        <a:lnSpc>
                          <a:spcPct val="115000"/>
                        </a:lnSpc>
                        <a:spcAft>
                          <a:spcPts val="300"/>
                        </a:spcAft>
                      </a:pPr>
                      <a:r>
                        <a:rPr lang="en-US" sz="2000" dirty="0" err="1">
                          <a:solidFill>
                            <a:schemeClr val="tx1"/>
                          </a:solidFill>
                          <a:effectLst/>
                          <a:latin typeface="Times New Roman" panose="02020603050405020304" pitchFamily="18" charset="0"/>
                          <a:cs typeface="Times New Roman" panose="02020603050405020304" pitchFamily="18" charset="0"/>
                        </a:rPr>
                        <a:t>Nhiệt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độ</a:t>
                      </a:r>
                      <a:endParaRPr lang="en-US" sz="2000" dirty="0">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300"/>
                        </a:spcAft>
                      </a:pPr>
                      <a:endParaRPr lang="en-US" sz="2000" dirty="0">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2352682"/>
                  </a:ext>
                </a:extLst>
              </a:tr>
              <a:tr h="914400">
                <a:tc>
                  <a:txBody>
                    <a:bodyPr/>
                    <a:lstStyle/>
                    <a:p>
                      <a:pPr algn="ctr">
                        <a:lnSpc>
                          <a:spcPct val="115000"/>
                        </a:lnSpc>
                        <a:spcAft>
                          <a:spcPts val="300"/>
                        </a:spcAft>
                      </a:pPr>
                      <a:r>
                        <a:rPr lang="en-US" sz="2000" dirty="0" err="1">
                          <a:solidFill>
                            <a:schemeClr val="tx1"/>
                          </a:solidFill>
                          <a:effectLst/>
                          <a:latin typeface="Times New Roman" panose="02020603050405020304" pitchFamily="18" charset="0"/>
                          <a:cs typeface="Times New Roman" panose="02020603050405020304" pitchFamily="18" charset="0"/>
                        </a:rPr>
                        <a:t>Ánh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sáng</a:t>
                      </a:r>
                      <a:endParaRPr lang="en-US" sz="2000" dirty="0">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300"/>
                        </a:spcAft>
                      </a:pPr>
                      <a:endParaRPr lang="en-US" sz="2000" dirty="0">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2308351"/>
                  </a:ext>
                </a:extLst>
              </a:tr>
              <a:tr h="956423">
                <a:tc>
                  <a:txBody>
                    <a:bodyPr/>
                    <a:lstStyle/>
                    <a:p>
                      <a:pPr algn="ctr">
                        <a:lnSpc>
                          <a:spcPct val="115000"/>
                        </a:lnSpc>
                        <a:spcAft>
                          <a:spcPts val="300"/>
                        </a:spcAft>
                      </a:pPr>
                      <a:r>
                        <a:rPr lang="en-US" sz="2000" dirty="0" err="1">
                          <a:solidFill>
                            <a:schemeClr val="tx1"/>
                          </a:solidFill>
                          <a:effectLst/>
                          <a:latin typeface="Times New Roman" panose="02020603050405020304" pitchFamily="18" charset="0"/>
                          <a:cs typeface="Times New Roman" panose="02020603050405020304" pitchFamily="18" charset="0"/>
                        </a:rPr>
                        <a:t>Chất</a:t>
                      </a:r>
                      <a:endParaRPr lang="vi-VN" sz="20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30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kích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thích</a:t>
                      </a:r>
                      <a:r>
                        <a:rPr lang="en-US" sz="2000" dirty="0">
                          <a:solidFill>
                            <a:schemeClr val="tx1"/>
                          </a:solidFill>
                          <a:effectLst/>
                          <a:latin typeface="Times New Roman" panose="02020603050405020304" pitchFamily="18" charset="0"/>
                          <a:cs typeface="Times New Roman" panose="02020603050405020304" pitchFamily="18" charset="0"/>
                        </a:rPr>
                        <a:t/>
                      </a:r>
                      <a:br>
                        <a:rPr lang="en-US" sz="2000" dirty="0">
                          <a:solidFill>
                            <a:schemeClr val="tx1"/>
                          </a:solidFill>
                          <a:effectLst/>
                          <a:latin typeface="Times New Roman" panose="02020603050405020304" pitchFamily="18" charset="0"/>
                          <a:cs typeface="Times New Roman" panose="02020603050405020304" pitchFamily="18" charset="0"/>
                        </a:rPr>
                      </a:b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trưởng</a:t>
                      </a:r>
                      <a:endParaRPr lang="en-US" sz="2000" dirty="0">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300"/>
                        </a:spcAft>
                      </a:pPr>
                      <a:endParaRPr lang="en-US" sz="2000" dirty="0">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7202389"/>
                  </a:ext>
                </a:extLst>
              </a:tr>
            </a:tbl>
          </a:graphicData>
        </a:graphic>
      </p:graphicFrame>
    </p:spTree>
    <p:custDataLst>
      <p:tags r:id="rId1"/>
    </p:custDataLst>
    <p:extLst>
      <p:ext uri="{BB962C8B-B14F-4D97-AF65-F5344CB8AC3E}">
        <p14:creationId xmlns:p14="http://schemas.microsoft.com/office/powerpoint/2010/main" val="1071786415"/>
      </p:ext>
    </p:extLst>
  </p:cSld>
  <p:clrMapOvr>
    <a:masterClrMapping/>
  </p:clrMapOvr>
  <p:transition spd="slow" advTm="1523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ircle(in)">
                                      <p:cBhvr>
                                        <p:cTn id="30" dur="2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P spid="13" grpId="0"/>
      <p:bldP spid="15" grpId="0"/>
      <p:bldP spid="1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Rectangle 17"/>
          <p:cNvSpPr>
            <a:spLocks noRot="1" noChangeArrowheads="1"/>
          </p:cNvSpPr>
          <p:nvPr/>
        </p:nvSpPr>
        <p:spPr bwMode="auto">
          <a:xfrm>
            <a:off x="1483951" y="312457"/>
            <a:ext cx="4572000" cy="982945"/>
          </a:xfrm>
          <a:prstGeom prst="rect">
            <a:avLst/>
          </a:prstGeom>
          <a:noFill/>
          <a:ln>
            <a:noFill/>
          </a:ln>
        </p:spPr>
        <p:txBody>
          <a:bodyPr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vi-VN" sz="2400" dirty="0">
                <a:solidFill>
                  <a:srgbClr val="0066FF"/>
                </a:solidFill>
              </a:rPr>
              <a:t>Video sự nảy mầm của hạt đậu.</a:t>
            </a:r>
            <a:endParaRPr lang="en-US" sz="2400" dirty="0">
              <a:solidFill>
                <a:srgbClr val="0066FF"/>
              </a:solidFill>
            </a:endParaRPr>
          </a:p>
        </p:txBody>
      </p:sp>
      <p:sp>
        <p:nvSpPr>
          <p:cNvPr id="10" name="Rectangle 17">
            <a:extLst>
              <a:ext uri="{FF2B5EF4-FFF2-40B4-BE49-F238E27FC236}">
                <a16:creationId xmlns:a16="http://schemas.microsoft.com/office/drawing/2014/main" id="{165B3F8F-3669-477D-8F9D-F6093E4C64A8}"/>
              </a:ext>
            </a:extLst>
          </p:cNvPr>
          <p:cNvSpPr>
            <a:spLocks noRot="1" noChangeArrowheads="1"/>
          </p:cNvSpPr>
          <p:nvPr/>
        </p:nvSpPr>
        <p:spPr bwMode="auto">
          <a:xfrm>
            <a:off x="-10507" y="95149"/>
            <a:ext cx="3073703" cy="440832"/>
          </a:xfrm>
          <a:prstGeom prst="rect">
            <a:avLst/>
          </a:prstGeom>
          <a:noFill/>
          <a:ln>
            <a:noFill/>
          </a:ln>
        </p:spPr>
        <p:txBody>
          <a:bodyPr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altLang="en-US" sz="3200" b="1" dirty="0">
                <a:solidFill>
                  <a:srgbClr val="0066FF"/>
                </a:solidFill>
                <a:cs typeface="Times New Roman" panose="02020603050405020304" pitchFamily="18" charset="0"/>
              </a:rPr>
              <a:t>II. Luyện tập.</a:t>
            </a:r>
            <a:endParaRPr lang="en-US" altLang="en-US" sz="3200" b="1" dirty="0">
              <a:solidFill>
                <a:srgbClr val="0066FF"/>
              </a:solidFill>
              <a:latin typeface="Arial" panose="020B0604020202020204" pitchFamily="34" charset="0"/>
            </a:endParaRPr>
          </a:p>
        </p:txBody>
      </p:sp>
      <p:sp>
        <p:nvSpPr>
          <p:cNvPr id="3" name="Rectangle 3">
            <a:extLst>
              <a:ext uri="{FF2B5EF4-FFF2-40B4-BE49-F238E27FC236}">
                <a16:creationId xmlns:a16="http://schemas.microsoft.com/office/drawing/2014/main" id="{3B0CAF34-5D59-B1C2-A7AF-ECE37CB869CF}"/>
              </a:ext>
            </a:extLst>
          </p:cNvPr>
          <p:cNvSpPr>
            <a:spLocks noChangeArrowheads="1"/>
          </p:cNvSpPr>
          <p:nvPr/>
        </p:nvSpPr>
        <p:spPr bwMode="auto">
          <a:xfrm>
            <a:off x="304800" y="4953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sự phát triển của cây đậu">
            <a:hlinkClick r:id="" action="ppaction://media"/>
            <a:extLst>
              <a:ext uri="{FF2B5EF4-FFF2-40B4-BE49-F238E27FC236}">
                <a16:creationId xmlns:a16="http://schemas.microsoft.com/office/drawing/2014/main" id="{F89067EC-E508-F763-ED4D-1F998A8B8030}"/>
              </a:ext>
            </a:extLst>
          </p:cNvPr>
          <p:cNvPicPr>
            <a:picLocks noGrp="1" noChangeAspect="1"/>
          </p:cNvPicPr>
          <p:nvPr>
            <p:ph idx="1"/>
            <a:videoFile r:link="rId3"/>
            <p:extLst>
              <p:ext uri="{DAA4B4D4-6D71-4841-9C94-3DE7FCFB9230}">
                <p14:media xmlns:p14="http://schemas.microsoft.com/office/powerpoint/2010/main" r:embed="rId2"/>
              </p:ext>
            </p:extLst>
          </p:nvPr>
        </p:nvPicPr>
        <p:blipFill>
          <a:blip r:embed="rId6"/>
          <a:stretch>
            <a:fillRect/>
          </a:stretch>
        </p:blipFill>
        <p:spPr>
          <a:xfrm>
            <a:off x="-1" y="1066807"/>
            <a:ext cx="8229601" cy="5791194"/>
          </a:xfrm>
        </p:spPr>
      </p:pic>
    </p:spTree>
    <p:custDataLst>
      <p:tags r:id="rId1"/>
    </p:custDataLst>
    <p:extLst>
      <p:ext uri="{BB962C8B-B14F-4D97-AF65-F5344CB8AC3E}">
        <p14:creationId xmlns:p14="http://schemas.microsoft.com/office/powerpoint/2010/main" val="3140005193"/>
      </p:ext>
    </p:extLst>
  </p:cSld>
  <p:clrMapOvr>
    <a:masterClrMapping/>
  </p:clrMapOvr>
  <p:transition spd="slow" advTm="1523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2805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11"/>
                                        </p:tgtEl>
                                      </p:cBhvr>
                                    </p:cmd>
                                  </p:childTnLst>
                                </p:cTn>
                              </p:par>
                            </p:childTnLst>
                          </p:cTn>
                        </p:par>
                      </p:childTnLst>
                    </p:cTn>
                  </p:par>
                </p:childTnLst>
              </p:cTn>
              <p:nextCondLst>
                <p:cond evt="onClick" delay="0">
                  <p:tgtEl>
                    <p:spTgt spid="11"/>
                  </p:tgtEl>
                </p:cond>
              </p:nextCondLst>
            </p:seq>
            <p:video>
              <p:cMediaNode vol="80000">
                <p:cTn id="16" fill="hold" display="0">
                  <p:stCondLst>
                    <p:cond delay="indefinite"/>
                  </p:stCondLst>
                </p:cTn>
                <p:tgtEl>
                  <p:spTgt spid="11"/>
                </p:tgtEl>
              </p:cMediaNode>
            </p:video>
          </p:childTnLst>
        </p:cTn>
      </p:par>
    </p:tnLst>
    <p:bldLst>
      <p:bldP spid="215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Rectangle 17"/>
          <p:cNvSpPr>
            <a:spLocks noRot="1" noChangeArrowheads="1"/>
          </p:cNvSpPr>
          <p:nvPr/>
        </p:nvSpPr>
        <p:spPr bwMode="auto">
          <a:xfrm>
            <a:off x="196516" y="887284"/>
            <a:ext cx="7795834" cy="1217619"/>
          </a:xfrm>
          <a:prstGeom prst="rect">
            <a:avLst/>
          </a:prstGeom>
          <a:noFill/>
          <a:ln>
            <a:noFill/>
          </a:ln>
        </p:spPr>
        <p:txBody>
          <a:bodyPr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vi-VN" sz="2400" b="1" dirty="0"/>
              <a:t>Câu</a:t>
            </a:r>
            <a:r>
              <a:rPr lang="en-US" sz="2400" b="1" dirty="0"/>
              <a:t> </a:t>
            </a:r>
            <a:r>
              <a:rPr lang="vi-VN" sz="2400" b="1" dirty="0"/>
              <a:t>5</a:t>
            </a:r>
            <a:r>
              <a:rPr lang="en-US" sz="2400" b="1" dirty="0"/>
              <a:t>:</a:t>
            </a:r>
            <a:r>
              <a:rPr lang="en-US" sz="2400" dirty="0"/>
              <a:t> </a:t>
            </a:r>
            <a:r>
              <a:rPr lang="vi-VN" sz="2400" dirty="0"/>
              <a:t>Từ </a:t>
            </a:r>
            <a:r>
              <a:rPr lang="en-US" sz="2400" dirty="0"/>
              <a:t>video </a:t>
            </a:r>
            <a:r>
              <a:rPr lang="vi-VN" sz="2400" dirty="0"/>
              <a:t>theo dõi sự biến đổi của cây từ giai đoạn hạt đến cây trưởng thành trên, em hãy phân biệt biểu hiện của quá trình sinh trưởng và phát triển ở thực vật theo mẫu sau:</a:t>
            </a:r>
            <a:endParaRPr lang="en-US" sz="2400" dirty="0"/>
          </a:p>
          <a:p>
            <a:endParaRPr lang="en-US" dirty="0"/>
          </a:p>
        </p:txBody>
      </p:sp>
      <p:sp>
        <p:nvSpPr>
          <p:cNvPr id="10" name="Rectangle 17">
            <a:extLst>
              <a:ext uri="{FF2B5EF4-FFF2-40B4-BE49-F238E27FC236}">
                <a16:creationId xmlns:a16="http://schemas.microsoft.com/office/drawing/2014/main" id="{165B3F8F-3669-477D-8F9D-F6093E4C64A8}"/>
              </a:ext>
            </a:extLst>
          </p:cNvPr>
          <p:cNvSpPr>
            <a:spLocks noRot="1" noChangeArrowheads="1"/>
          </p:cNvSpPr>
          <p:nvPr/>
        </p:nvSpPr>
        <p:spPr bwMode="auto">
          <a:xfrm>
            <a:off x="20053" y="211776"/>
            <a:ext cx="3073703" cy="440832"/>
          </a:xfrm>
          <a:prstGeom prst="rect">
            <a:avLst/>
          </a:prstGeom>
          <a:noFill/>
          <a:ln>
            <a:noFill/>
          </a:ln>
        </p:spPr>
        <p:txBody>
          <a:bodyPr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altLang="en-US" sz="3200" b="1" dirty="0">
                <a:solidFill>
                  <a:srgbClr val="0066FF"/>
                </a:solidFill>
                <a:cs typeface="Times New Roman" panose="02020603050405020304" pitchFamily="18" charset="0"/>
              </a:rPr>
              <a:t>II. Luyện tập.</a:t>
            </a:r>
            <a:endParaRPr lang="en-US" altLang="en-US" sz="3200" b="1" dirty="0">
              <a:solidFill>
                <a:srgbClr val="0066FF"/>
              </a:solidFill>
              <a:latin typeface="Arial" panose="020B0604020202020204" pitchFamily="34" charset="0"/>
            </a:endParaRPr>
          </a:p>
        </p:txBody>
      </p:sp>
      <p:sp>
        <p:nvSpPr>
          <p:cNvPr id="3" name="Rectangle 3">
            <a:extLst>
              <a:ext uri="{FF2B5EF4-FFF2-40B4-BE49-F238E27FC236}">
                <a16:creationId xmlns:a16="http://schemas.microsoft.com/office/drawing/2014/main" id="{3B0CAF34-5D59-B1C2-A7AF-ECE37CB869CF}"/>
              </a:ext>
            </a:extLst>
          </p:cNvPr>
          <p:cNvSpPr>
            <a:spLocks noChangeArrowheads="1"/>
          </p:cNvSpPr>
          <p:nvPr/>
        </p:nvSpPr>
        <p:spPr bwMode="auto">
          <a:xfrm>
            <a:off x="304800" y="4953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04559E90-3FE4-4608-A206-5020EAEC205A}"/>
              </a:ext>
            </a:extLst>
          </p:cNvPr>
          <p:cNvSpPr txBox="1"/>
          <p:nvPr/>
        </p:nvSpPr>
        <p:spPr>
          <a:xfrm>
            <a:off x="5257800" y="2977944"/>
            <a:ext cx="475032" cy="417871"/>
          </a:xfrm>
          <a:prstGeom prst="rect">
            <a:avLst/>
          </a:prstGeom>
          <a:noFill/>
        </p:spPr>
        <p:txBody>
          <a:bodyPr wrap="square">
            <a:spAutoFit/>
          </a:bodyPr>
          <a:lstStyle/>
          <a:p>
            <a:pPr>
              <a:lnSpc>
                <a:spcPct val="115000"/>
              </a:lnSpc>
              <a:spcAft>
                <a:spcPts val="300"/>
              </a:spcAft>
            </a:pPr>
            <a:r>
              <a:rPr lang="vi-VN" sz="2000" dirty="0">
                <a:solidFill>
                  <a:srgbClr val="0066FF"/>
                </a:solidFill>
                <a:latin typeface="Times New Roman" panose="02020603050405020304" pitchFamily="18" charset="0"/>
                <a:cs typeface="Times New Roman" panose="02020603050405020304" pitchFamily="18" charset="0"/>
              </a:rPr>
              <a:t>X</a:t>
            </a:r>
            <a:endParaRPr lang="en-US" sz="2000" dirty="0">
              <a:solidFill>
                <a:srgbClr val="0066FF"/>
              </a:solidFill>
              <a:latin typeface="Times New Roman" panose="02020603050405020304" pitchFamily="18" charset="0"/>
              <a:ea typeface="Segoe UI" panose="020B0502040204020203"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46A2BE25-9388-5299-271A-A7B8CF1BC534}"/>
              </a:ext>
            </a:extLst>
          </p:cNvPr>
          <p:cNvSpPr txBox="1"/>
          <p:nvPr/>
        </p:nvSpPr>
        <p:spPr>
          <a:xfrm>
            <a:off x="3334071" y="3494611"/>
            <a:ext cx="535385" cy="417871"/>
          </a:xfrm>
          <a:prstGeom prst="rect">
            <a:avLst/>
          </a:prstGeom>
          <a:noFill/>
        </p:spPr>
        <p:txBody>
          <a:bodyPr wrap="square">
            <a:spAutoFit/>
          </a:bodyPr>
          <a:lstStyle/>
          <a:p>
            <a:pPr>
              <a:lnSpc>
                <a:spcPct val="115000"/>
              </a:lnSpc>
              <a:spcAft>
                <a:spcPts val="300"/>
              </a:spcAft>
            </a:pPr>
            <a:r>
              <a:rPr lang="vi-VN" sz="2000" dirty="0">
                <a:solidFill>
                  <a:srgbClr val="0066FF"/>
                </a:solidFill>
                <a:latin typeface="Times New Roman" panose="02020603050405020304" pitchFamily="18" charset="0"/>
                <a:cs typeface="Times New Roman" panose="02020603050405020304" pitchFamily="18" charset="0"/>
              </a:rPr>
              <a:t>X</a:t>
            </a:r>
            <a:endParaRPr lang="en-US" sz="2000" dirty="0">
              <a:solidFill>
                <a:srgbClr val="0066FF"/>
              </a:solidFill>
              <a:latin typeface="Times New Roman" panose="02020603050405020304" pitchFamily="18" charset="0"/>
              <a:ea typeface="Segoe UI" panose="020B0502040204020203"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F705654E-72AE-A104-9E8E-261AE10B334B}"/>
              </a:ext>
            </a:extLst>
          </p:cNvPr>
          <p:cNvSpPr txBox="1"/>
          <p:nvPr/>
        </p:nvSpPr>
        <p:spPr>
          <a:xfrm>
            <a:off x="3334071" y="4707969"/>
            <a:ext cx="482862" cy="417871"/>
          </a:xfrm>
          <a:prstGeom prst="rect">
            <a:avLst/>
          </a:prstGeom>
          <a:noFill/>
        </p:spPr>
        <p:txBody>
          <a:bodyPr wrap="square">
            <a:spAutoFit/>
          </a:bodyPr>
          <a:lstStyle/>
          <a:p>
            <a:pPr>
              <a:lnSpc>
                <a:spcPct val="115000"/>
              </a:lnSpc>
              <a:spcAft>
                <a:spcPts val="300"/>
              </a:spcAft>
            </a:pPr>
            <a:r>
              <a:rPr lang="vi-VN" sz="2000" dirty="0">
                <a:solidFill>
                  <a:srgbClr val="0066FF"/>
                </a:solidFill>
                <a:latin typeface="Times New Roman" panose="02020603050405020304" pitchFamily="18" charset="0"/>
                <a:cs typeface="Times New Roman" panose="02020603050405020304" pitchFamily="18" charset="0"/>
              </a:rPr>
              <a:t>X</a:t>
            </a:r>
            <a:endParaRPr lang="en-US" sz="2000" dirty="0">
              <a:solidFill>
                <a:srgbClr val="0066FF"/>
              </a:solidFill>
              <a:latin typeface="Times New Roman" panose="02020603050405020304" pitchFamily="18" charset="0"/>
              <a:ea typeface="Segoe UI" panose="020B0502040204020203"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64EAB05D-D70D-D112-59A4-36093E502739}"/>
              </a:ext>
            </a:extLst>
          </p:cNvPr>
          <p:cNvSpPr txBox="1"/>
          <p:nvPr/>
        </p:nvSpPr>
        <p:spPr>
          <a:xfrm>
            <a:off x="5233318" y="4088518"/>
            <a:ext cx="523996" cy="417871"/>
          </a:xfrm>
          <a:prstGeom prst="rect">
            <a:avLst/>
          </a:prstGeom>
          <a:noFill/>
        </p:spPr>
        <p:txBody>
          <a:bodyPr wrap="square">
            <a:spAutoFit/>
          </a:bodyPr>
          <a:lstStyle/>
          <a:p>
            <a:pPr>
              <a:lnSpc>
                <a:spcPct val="115000"/>
              </a:lnSpc>
              <a:spcAft>
                <a:spcPts val="300"/>
              </a:spcAft>
            </a:pPr>
            <a:r>
              <a:rPr lang="vi-VN" sz="2000" dirty="0">
                <a:solidFill>
                  <a:srgbClr val="0066FF"/>
                </a:solidFill>
                <a:latin typeface="Times New Roman" panose="02020603050405020304" pitchFamily="18" charset="0"/>
                <a:cs typeface="Times New Roman" panose="02020603050405020304" pitchFamily="18" charset="0"/>
              </a:rPr>
              <a:t>X</a:t>
            </a:r>
            <a:endParaRPr lang="en-US" sz="2000" dirty="0">
              <a:solidFill>
                <a:srgbClr val="0066FF"/>
              </a:solidFill>
              <a:latin typeface="Times New Roman" panose="02020603050405020304" pitchFamily="18" charset="0"/>
              <a:ea typeface="Segoe UI" panose="020B0502040204020203"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44B7B46B-88FF-4768-5903-27667C3DCC10}"/>
              </a:ext>
            </a:extLst>
          </p:cNvPr>
          <p:cNvGraphicFramePr>
            <a:graphicFrameLocks noGrp="1"/>
          </p:cNvGraphicFramePr>
          <p:nvPr>
            <p:extLst>
              <p:ext uri="{D42A27DB-BD31-4B8C-83A1-F6EECF244321}">
                <p14:modId xmlns:p14="http://schemas.microsoft.com/office/powerpoint/2010/main" val="3337692323"/>
              </p:ext>
            </p:extLst>
          </p:nvPr>
        </p:nvGraphicFramePr>
        <p:xfrm>
          <a:off x="582947" y="1981200"/>
          <a:ext cx="5985109" cy="4326361"/>
        </p:xfrm>
        <a:graphic>
          <a:graphicData uri="http://schemas.openxmlformats.org/drawingml/2006/table">
            <a:tbl>
              <a:tblPr firstRow="1" firstCol="1" bandRow="1">
                <a:tableStyleId>{5C22544A-7EE6-4342-B048-85BDC9FD1C3A}</a:tableStyleId>
              </a:tblPr>
              <a:tblGrid>
                <a:gridCol w="2129315">
                  <a:extLst>
                    <a:ext uri="{9D8B030D-6E8A-4147-A177-3AD203B41FA5}">
                      <a16:colId xmlns:a16="http://schemas.microsoft.com/office/drawing/2014/main" val="1730087599"/>
                    </a:ext>
                  </a:extLst>
                </a:gridCol>
                <a:gridCol w="1915533">
                  <a:extLst>
                    <a:ext uri="{9D8B030D-6E8A-4147-A177-3AD203B41FA5}">
                      <a16:colId xmlns:a16="http://schemas.microsoft.com/office/drawing/2014/main" val="3514709277"/>
                    </a:ext>
                  </a:extLst>
                </a:gridCol>
                <a:gridCol w="1940261">
                  <a:extLst>
                    <a:ext uri="{9D8B030D-6E8A-4147-A177-3AD203B41FA5}">
                      <a16:colId xmlns:a16="http://schemas.microsoft.com/office/drawing/2014/main" val="1277796338"/>
                    </a:ext>
                  </a:extLst>
                </a:gridCol>
              </a:tblGrid>
              <a:tr h="884144">
                <a:tc>
                  <a:txBody>
                    <a:bodyPr/>
                    <a:lstStyle/>
                    <a:p>
                      <a:pPr algn="ctr">
                        <a:lnSpc>
                          <a:spcPct val="107000"/>
                        </a:lnSpc>
                        <a:spcAft>
                          <a:spcPts val="800"/>
                        </a:spcAft>
                      </a:pPr>
                      <a:r>
                        <a:rPr lang="vi-VN" sz="2000" b="0" dirty="0">
                          <a:solidFill>
                            <a:schemeClr val="tx1"/>
                          </a:solidFill>
                          <a:effectLst/>
                          <a:latin typeface="Times New Roman" panose="02020603050405020304" pitchFamily="18" charset="0"/>
                          <a:cs typeface="Times New Roman" panose="02020603050405020304" pitchFamily="18" charset="0"/>
                        </a:rPr>
                        <a:t>Biểu hiện</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vi-VN" sz="2000" b="0" dirty="0">
                          <a:solidFill>
                            <a:schemeClr val="tx1"/>
                          </a:solidFill>
                          <a:effectLst/>
                          <a:latin typeface="Times New Roman" panose="02020603050405020304" pitchFamily="18" charset="0"/>
                          <a:cs typeface="Times New Roman" panose="02020603050405020304" pitchFamily="18" charset="0"/>
                        </a:rPr>
                        <a:t>Quá trình </a:t>
                      </a:r>
                    </a:p>
                    <a:p>
                      <a:pPr algn="ctr">
                        <a:lnSpc>
                          <a:spcPct val="107000"/>
                        </a:lnSpc>
                        <a:spcAft>
                          <a:spcPts val="800"/>
                        </a:spcAft>
                      </a:pPr>
                      <a:r>
                        <a:rPr lang="vi-VN" sz="2000" b="0" dirty="0">
                          <a:solidFill>
                            <a:schemeClr val="tx1"/>
                          </a:solidFill>
                          <a:effectLst/>
                          <a:latin typeface="Times New Roman" panose="02020603050405020304" pitchFamily="18" charset="0"/>
                          <a:cs typeface="Times New Roman" panose="02020603050405020304" pitchFamily="18" charset="0"/>
                        </a:rPr>
                        <a:t>sinh trưởng</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vi-VN" sz="2000" b="0" dirty="0">
                          <a:solidFill>
                            <a:schemeClr val="tx1"/>
                          </a:solidFill>
                          <a:effectLst/>
                          <a:latin typeface="Times New Roman" panose="02020603050405020304" pitchFamily="18" charset="0"/>
                          <a:cs typeface="Times New Roman" panose="02020603050405020304" pitchFamily="18" charset="0"/>
                        </a:rPr>
                        <a:t>Quá trình </a:t>
                      </a:r>
                    </a:p>
                    <a:p>
                      <a:pPr algn="ctr">
                        <a:lnSpc>
                          <a:spcPct val="107000"/>
                        </a:lnSpc>
                        <a:spcAft>
                          <a:spcPts val="800"/>
                        </a:spcAft>
                      </a:pPr>
                      <a:r>
                        <a:rPr lang="vi-VN" sz="2000" b="0" dirty="0">
                          <a:solidFill>
                            <a:schemeClr val="tx1"/>
                          </a:solidFill>
                          <a:effectLst/>
                          <a:latin typeface="Times New Roman" panose="02020603050405020304" pitchFamily="18" charset="0"/>
                          <a:cs typeface="Times New Roman" panose="02020603050405020304" pitchFamily="18" charset="0"/>
                        </a:rPr>
                        <a:t>phát triển</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7225412"/>
                  </a:ext>
                </a:extLst>
              </a:tr>
              <a:tr h="558407">
                <a:tc>
                  <a:txBody>
                    <a:bodyPr/>
                    <a:lstStyle/>
                    <a:p>
                      <a:pPr algn="ctr">
                        <a:lnSpc>
                          <a:spcPct val="107000"/>
                        </a:lnSpc>
                        <a:spcAft>
                          <a:spcPts val="800"/>
                        </a:spcAft>
                      </a:pPr>
                      <a:r>
                        <a:rPr lang="vi-VN" sz="2000" b="0" dirty="0">
                          <a:solidFill>
                            <a:schemeClr val="tx1"/>
                          </a:solidFill>
                          <a:effectLst/>
                          <a:latin typeface="Times New Roman" panose="02020603050405020304" pitchFamily="18" charset="0"/>
                          <a:cs typeface="Times New Roman" panose="02020603050405020304" pitchFamily="18" charset="0"/>
                        </a:rPr>
                        <a:t>Sự nảy mầm</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vi-VN" sz="2000" b="0">
                          <a:solidFill>
                            <a:schemeClr val="tx1"/>
                          </a:solidFill>
                          <a:effectLst/>
                          <a:latin typeface="Times New Roman" panose="02020603050405020304" pitchFamily="18" charset="0"/>
                          <a:cs typeface="Times New Roman" panose="02020603050405020304" pitchFamily="18" charset="0"/>
                        </a:rPr>
                        <a:t> </a:t>
                      </a: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4120081"/>
                  </a:ext>
                </a:extLst>
              </a:tr>
              <a:tr h="566384">
                <a:tc>
                  <a:txBody>
                    <a:bodyPr/>
                    <a:lstStyle/>
                    <a:p>
                      <a:pPr algn="ctr">
                        <a:lnSpc>
                          <a:spcPct val="107000"/>
                        </a:lnSpc>
                        <a:spcAft>
                          <a:spcPts val="800"/>
                        </a:spcAft>
                      </a:pPr>
                      <a:r>
                        <a:rPr lang="vi-VN" sz="2000" b="0">
                          <a:solidFill>
                            <a:schemeClr val="tx1"/>
                          </a:solidFill>
                          <a:effectLst/>
                          <a:latin typeface="Times New Roman" panose="02020603050405020304" pitchFamily="18" charset="0"/>
                          <a:cs typeface="Times New Roman" panose="02020603050405020304" pitchFamily="18" charset="0"/>
                        </a:rPr>
                        <a:t>Thân dài ra</a:t>
                      </a: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vi-VN" sz="2000" b="0" dirty="0">
                          <a:solidFill>
                            <a:schemeClr val="tx1"/>
                          </a:solidFill>
                          <a:effectLst/>
                          <a:latin typeface="Times New Roman" panose="02020603050405020304" pitchFamily="18" charset="0"/>
                          <a:cs typeface="Times New Roman" panose="02020603050405020304" pitchFamily="18" charset="0"/>
                        </a:rPr>
                        <a:t> </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214246"/>
                  </a:ext>
                </a:extLst>
              </a:tr>
              <a:tr h="554419">
                <a:tc>
                  <a:txBody>
                    <a:bodyPr/>
                    <a:lstStyle/>
                    <a:p>
                      <a:pPr algn="ctr">
                        <a:lnSpc>
                          <a:spcPct val="107000"/>
                        </a:lnSpc>
                        <a:spcAft>
                          <a:spcPts val="800"/>
                        </a:spcAft>
                      </a:pPr>
                      <a:r>
                        <a:rPr lang="vi-VN" sz="2000" b="0">
                          <a:solidFill>
                            <a:schemeClr val="tx1"/>
                          </a:solidFill>
                          <a:effectLst/>
                          <a:latin typeface="Times New Roman" panose="02020603050405020304" pitchFamily="18" charset="0"/>
                          <a:cs typeface="Times New Roman" panose="02020603050405020304" pitchFamily="18" charset="0"/>
                        </a:rPr>
                        <a:t>Số lượng lá tăng thêm</a:t>
                      </a: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vi-VN" sz="2000" b="0" dirty="0">
                          <a:solidFill>
                            <a:schemeClr val="tx1"/>
                          </a:solidFill>
                          <a:effectLst/>
                          <a:latin typeface="Times New Roman" panose="02020603050405020304" pitchFamily="18" charset="0"/>
                          <a:cs typeface="Times New Roman" panose="02020603050405020304" pitchFamily="18" charset="0"/>
                        </a:rPr>
                        <a:t> </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565539"/>
                  </a:ext>
                </a:extLst>
              </a:tr>
              <a:tr h="569044">
                <a:tc>
                  <a:txBody>
                    <a:bodyPr/>
                    <a:lstStyle/>
                    <a:p>
                      <a:pPr algn="ctr">
                        <a:lnSpc>
                          <a:spcPct val="107000"/>
                        </a:lnSpc>
                        <a:spcAft>
                          <a:spcPts val="800"/>
                        </a:spcAft>
                      </a:pPr>
                      <a:r>
                        <a:rPr lang="vi-VN" sz="2000" b="0">
                          <a:solidFill>
                            <a:schemeClr val="tx1"/>
                          </a:solidFill>
                          <a:effectLst/>
                          <a:latin typeface="Times New Roman" panose="02020603050405020304" pitchFamily="18" charset="0"/>
                          <a:cs typeface="Times New Roman" panose="02020603050405020304" pitchFamily="18" charset="0"/>
                        </a:rPr>
                        <a:t>Lá to lên</a:t>
                      </a: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vi-VN" sz="2000" b="0" dirty="0">
                          <a:solidFill>
                            <a:schemeClr val="tx1"/>
                          </a:solidFill>
                          <a:effectLst/>
                          <a:latin typeface="Times New Roman" panose="02020603050405020304" pitchFamily="18" charset="0"/>
                          <a:cs typeface="Times New Roman" panose="02020603050405020304" pitchFamily="18" charset="0"/>
                        </a:rPr>
                        <a:t> </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4536317"/>
                  </a:ext>
                </a:extLst>
              </a:tr>
              <a:tr h="554419">
                <a:tc>
                  <a:txBody>
                    <a:bodyPr/>
                    <a:lstStyle/>
                    <a:p>
                      <a:pPr algn="ctr">
                        <a:lnSpc>
                          <a:spcPct val="107000"/>
                        </a:lnSpc>
                        <a:spcAft>
                          <a:spcPts val="800"/>
                        </a:spcAft>
                      </a:pPr>
                      <a:r>
                        <a:rPr lang="vi-VN" sz="2000" b="0">
                          <a:solidFill>
                            <a:schemeClr val="tx1"/>
                          </a:solidFill>
                          <a:effectLst/>
                          <a:latin typeface="Times New Roman" panose="02020603050405020304" pitchFamily="18" charset="0"/>
                          <a:cs typeface="Times New Roman" panose="02020603050405020304" pitchFamily="18" charset="0"/>
                        </a:rPr>
                        <a:t>Rễ dài ra</a:t>
                      </a: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vi-VN" sz="2000" b="0" dirty="0">
                          <a:solidFill>
                            <a:schemeClr val="tx1"/>
                          </a:solidFill>
                          <a:effectLst/>
                          <a:latin typeface="Times New Roman" panose="02020603050405020304" pitchFamily="18" charset="0"/>
                          <a:cs typeface="Times New Roman" panose="02020603050405020304" pitchFamily="18" charset="0"/>
                        </a:rPr>
                        <a:t> </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8698761"/>
                  </a:ext>
                </a:extLst>
              </a:tr>
              <a:tr h="563725">
                <a:tc>
                  <a:txBody>
                    <a:bodyPr/>
                    <a:lstStyle/>
                    <a:p>
                      <a:pPr algn="ctr">
                        <a:lnSpc>
                          <a:spcPct val="107000"/>
                        </a:lnSpc>
                        <a:spcAft>
                          <a:spcPts val="800"/>
                        </a:spcAft>
                      </a:pPr>
                      <a:r>
                        <a:rPr lang="vi-VN" sz="2000" b="0">
                          <a:solidFill>
                            <a:schemeClr val="tx1"/>
                          </a:solidFill>
                          <a:effectLst/>
                          <a:latin typeface="Times New Roman" panose="02020603050405020304" pitchFamily="18" charset="0"/>
                          <a:cs typeface="Times New Roman" panose="02020603050405020304" pitchFamily="18" charset="0"/>
                        </a:rPr>
                        <a:t>Mọc chồi nách</a:t>
                      </a: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vi-VN" sz="2000" b="0" dirty="0">
                          <a:solidFill>
                            <a:schemeClr val="tx1"/>
                          </a:solidFill>
                          <a:effectLst/>
                          <a:latin typeface="Times New Roman" panose="02020603050405020304" pitchFamily="18" charset="0"/>
                          <a:cs typeface="Times New Roman" panose="02020603050405020304" pitchFamily="18" charset="0"/>
                        </a:rPr>
                        <a:t> </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897256"/>
                  </a:ext>
                </a:extLst>
              </a:tr>
            </a:tbl>
          </a:graphicData>
        </a:graphic>
      </p:graphicFrame>
      <p:sp>
        <p:nvSpPr>
          <p:cNvPr id="11" name="TextBox 10">
            <a:extLst>
              <a:ext uri="{FF2B5EF4-FFF2-40B4-BE49-F238E27FC236}">
                <a16:creationId xmlns:a16="http://schemas.microsoft.com/office/drawing/2014/main" id="{D9F5C651-44AB-8259-798F-7A9AF26EBA74}"/>
              </a:ext>
            </a:extLst>
          </p:cNvPr>
          <p:cNvSpPr txBox="1"/>
          <p:nvPr/>
        </p:nvSpPr>
        <p:spPr>
          <a:xfrm>
            <a:off x="3334071" y="5302190"/>
            <a:ext cx="482862" cy="417871"/>
          </a:xfrm>
          <a:prstGeom prst="rect">
            <a:avLst/>
          </a:prstGeom>
          <a:noFill/>
        </p:spPr>
        <p:txBody>
          <a:bodyPr wrap="square">
            <a:spAutoFit/>
          </a:bodyPr>
          <a:lstStyle/>
          <a:p>
            <a:pPr>
              <a:lnSpc>
                <a:spcPct val="115000"/>
              </a:lnSpc>
              <a:spcAft>
                <a:spcPts val="300"/>
              </a:spcAft>
            </a:pPr>
            <a:r>
              <a:rPr lang="vi-VN" sz="2000" dirty="0">
                <a:solidFill>
                  <a:srgbClr val="0066FF"/>
                </a:solidFill>
                <a:latin typeface="Times New Roman" panose="02020603050405020304" pitchFamily="18" charset="0"/>
                <a:cs typeface="Times New Roman" panose="02020603050405020304" pitchFamily="18" charset="0"/>
              </a:rPr>
              <a:t>X</a:t>
            </a:r>
            <a:endParaRPr lang="en-US" sz="2000" dirty="0">
              <a:solidFill>
                <a:srgbClr val="0066FF"/>
              </a:solidFill>
              <a:latin typeface="Times New Roman" panose="02020603050405020304" pitchFamily="18" charset="0"/>
              <a:ea typeface="Segoe UI" panose="020B0502040204020203"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40B36E05-E7AA-C5BA-DDD3-377BB60DC792}"/>
              </a:ext>
            </a:extLst>
          </p:cNvPr>
          <p:cNvSpPr txBox="1"/>
          <p:nvPr/>
        </p:nvSpPr>
        <p:spPr>
          <a:xfrm>
            <a:off x="5221286" y="5784583"/>
            <a:ext cx="482862" cy="417871"/>
          </a:xfrm>
          <a:prstGeom prst="rect">
            <a:avLst/>
          </a:prstGeom>
          <a:noFill/>
        </p:spPr>
        <p:txBody>
          <a:bodyPr wrap="square">
            <a:spAutoFit/>
          </a:bodyPr>
          <a:lstStyle/>
          <a:p>
            <a:pPr>
              <a:lnSpc>
                <a:spcPct val="115000"/>
              </a:lnSpc>
              <a:spcAft>
                <a:spcPts val="300"/>
              </a:spcAft>
            </a:pPr>
            <a:r>
              <a:rPr lang="vi-VN" sz="2000" dirty="0">
                <a:solidFill>
                  <a:srgbClr val="0066FF"/>
                </a:solidFill>
                <a:latin typeface="Times New Roman" panose="02020603050405020304" pitchFamily="18" charset="0"/>
                <a:cs typeface="Times New Roman" panose="02020603050405020304" pitchFamily="18" charset="0"/>
              </a:rPr>
              <a:t>X</a:t>
            </a:r>
            <a:endParaRPr lang="en-US" sz="2000" dirty="0">
              <a:solidFill>
                <a:srgbClr val="0066FF"/>
              </a:solidFill>
              <a:latin typeface="Times New Roman" panose="02020603050405020304" pitchFamily="18" charset="0"/>
              <a:ea typeface="Segoe UI" panose="020B0502040204020203"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55138177"/>
      </p:ext>
    </p:extLst>
  </p:cSld>
  <p:clrMapOvr>
    <a:masterClrMapping/>
  </p:clrMapOvr>
  <p:transition spd="slow" advTm="1523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ircle(in)">
                                      <p:cBhvr>
                                        <p:cTn id="30" dur="2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P spid="13" grpId="0"/>
      <p:bldP spid="15" grpId="0"/>
      <p:bldP spid="17" grpId="0"/>
      <p:bldP spid="19"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1881121"/>
            <a:ext cx="4400550" cy="4119629"/>
          </a:xfrm>
          <a:prstGeom prst="rect">
            <a:avLst/>
          </a:prstGeom>
          <a:solidFill>
            <a:schemeClr val="bg1"/>
          </a:solidFill>
          <a:ln>
            <a:noFill/>
          </a:ln>
          <a:effec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defTabSz="342900" fontAlgn="base">
              <a:lnSpc>
                <a:spcPct val="100000"/>
              </a:lnSpc>
              <a:spcBef>
                <a:spcPct val="0"/>
              </a:spcBef>
              <a:spcAft>
                <a:spcPct val="0"/>
              </a:spcAft>
              <a:buClrTx/>
              <a:buNone/>
            </a:pPr>
            <a:endParaRPr lang="en-US" altLang="en-US" sz="1350" b="1" dirty="0">
              <a:solidFill>
                <a:prstClr val="black"/>
              </a:solidFill>
              <a:latin typeface="Arial" panose="020B0604020202020204" pitchFamily="34" charset="0"/>
              <a:cs typeface="Arial" panose="020B0604020202020204" pitchFamily="34" charset="0"/>
            </a:endParaRPr>
          </a:p>
        </p:txBody>
      </p:sp>
      <p:sp>
        <p:nvSpPr>
          <p:cNvPr id="2" name="Horizontal Scroll 1"/>
          <p:cNvSpPr/>
          <p:nvPr/>
        </p:nvSpPr>
        <p:spPr>
          <a:xfrm>
            <a:off x="2362200" y="1507159"/>
            <a:ext cx="4954996" cy="2879374"/>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Times New Roman" panose="02020603050405020304" pitchFamily="18" charset="0"/>
                <a:cs typeface="Times New Roman" panose="02020603050405020304" pitchFamily="18" charset="0"/>
              </a:rPr>
              <a:t>Hướng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dẫn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tự</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học</a:t>
            </a:r>
            <a:r>
              <a:rPr lang="en-US" sz="2000" b="1" dirty="0">
                <a:solidFill>
                  <a:schemeClr val="tx1"/>
                </a:solidFill>
                <a:latin typeface="Times New Roman" panose="02020603050405020304" pitchFamily="18" charset="0"/>
                <a:cs typeface="Times New Roman" panose="02020603050405020304" pitchFamily="18" charset="0"/>
              </a:rPr>
              <a:t> ở </a:t>
            </a:r>
            <a:r>
              <a:rPr lang="en-US" sz="2000" b="1" dirty="0" err="1">
                <a:solidFill>
                  <a:schemeClr val="tx1"/>
                </a:solidFill>
                <a:latin typeface="Times New Roman" panose="02020603050405020304" pitchFamily="18" charset="0"/>
                <a:cs typeface="Times New Roman" panose="02020603050405020304" pitchFamily="18" charset="0"/>
              </a:rPr>
              <a:t>nhà</a:t>
            </a:r>
            <a:endParaRPr lang="en-US" sz="2000" dirty="0">
              <a:solidFill>
                <a:schemeClr val="tx1"/>
              </a:solidFill>
              <a:latin typeface="Times New Roman" panose="02020603050405020304" pitchFamily="18" charset="0"/>
              <a:cs typeface="Times New Roman" panose="02020603050405020304" pitchFamily="18" charset="0"/>
            </a:endParaRPr>
          </a:p>
          <a:p>
            <a:pPr marL="285750" indent="-285750">
              <a:buFontTx/>
              <a:buChar char="-"/>
            </a:pPr>
            <a:r>
              <a:rPr lang="vi-VN" sz="2000" dirty="0">
                <a:solidFill>
                  <a:schemeClr val="tx1"/>
                </a:solidFill>
                <a:latin typeface="Times New Roman" panose="02020603050405020304" pitchFamily="18" charset="0"/>
                <a:cs typeface="Times New Roman" panose="02020603050405020304" pitchFamily="18" charset="0"/>
              </a:rPr>
              <a:t>Ôn lại những kiến thức đã học.</a:t>
            </a:r>
          </a:p>
          <a:p>
            <a:pPr marL="285750" indent="-285750">
              <a:buFontTx/>
              <a:buChar char="-"/>
            </a:pPr>
            <a:r>
              <a:rPr lang="vi-VN"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Tìm hiểu thêm về sự sinh trưởng và phát triển của các sinh vật trong tự nhiên.</a:t>
            </a:r>
          </a:p>
          <a:p>
            <a:pPr marL="285750" indent="-285750">
              <a:buFontTx/>
              <a:buChar char="-"/>
            </a:pPr>
            <a:r>
              <a:rPr lang="vi-VN"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Đọc trước chương X.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BÀI TẬP Ở NHÀ - KHỐI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52758"/>
            <a:ext cx="1436458" cy="198817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7">
            <a:extLst>
              <a:ext uri="{FF2B5EF4-FFF2-40B4-BE49-F238E27FC236}">
                <a16:creationId xmlns:a16="http://schemas.microsoft.com/office/drawing/2014/main" id="{6E6EE9F6-1972-4F34-8776-115592E8536D}"/>
              </a:ext>
            </a:extLst>
          </p:cNvPr>
          <p:cNvSpPr>
            <a:spLocks noRot="1" noChangeArrowheads="1"/>
          </p:cNvSpPr>
          <p:nvPr/>
        </p:nvSpPr>
        <p:spPr bwMode="auto">
          <a:xfrm>
            <a:off x="1066800" y="675125"/>
            <a:ext cx="4954996" cy="364249"/>
          </a:xfrm>
          <a:prstGeom prst="rect">
            <a:avLst/>
          </a:prstGeom>
          <a:solidFill>
            <a:schemeClr val="bg2">
              <a:lumMod val="60000"/>
              <a:lumOff val="40000"/>
            </a:schemeClr>
          </a:solidFill>
          <a:ln>
            <a:noFill/>
          </a:ln>
        </p:spPr>
        <p:txBody>
          <a:bodyPr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altLang="en-US" sz="2400" b="1" dirty="0">
                <a:solidFill>
                  <a:srgbClr val="0000FF"/>
                </a:solidFill>
              </a:rPr>
              <a:t>TIẾT</a:t>
            </a:r>
            <a:r>
              <a:rPr lang="vi-VN" altLang="en-US" sz="2400" b="1" dirty="0">
                <a:solidFill>
                  <a:srgbClr val="0000FF"/>
                </a:solidFill>
              </a:rPr>
              <a:t>: ÔN TẬP CHƯƠNG IX</a:t>
            </a:r>
            <a:endParaRPr lang="en-US" altLang="en-US" sz="2400" b="1" dirty="0">
              <a:solidFill>
                <a:srgbClr val="0000FF"/>
              </a:solidFill>
            </a:endParaRPr>
          </a:p>
        </p:txBody>
      </p:sp>
    </p:spTree>
    <p:custDataLst>
      <p:tags r:id="rId1"/>
    </p:custDataLst>
    <p:extLst>
      <p:ext uri="{BB962C8B-B14F-4D97-AF65-F5344CB8AC3E}">
        <p14:creationId xmlns:p14="http://schemas.microsoft.com/office/powerpoint/2010/main" val="3138753566"/>
      </p:ext>
    </p:extLst>
  </p:cSld>
  <p:clrMapOvr>
    <a:masterClrMapping/>
  </p:clrMapOvr>
  <p:transition spd="slow" advTm="15233"/>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0E74AE-EE49-5A9E-76BC-EFC465EF1822}"/>
              </a:ext>
            </a:extLst>
          </p:cNvPr>
          <p:cNvSpPr txBox="1">
            <a:spLocks/>
          </p:cNvSpPr>
          <p:nvPr/>
        </p:nvSpPr>
        <p:spPr>
          <a:xfrm>
            <a:off x="635000" y="1905000"/>
            <a:ext cx="6567275" cy="2077157"/>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en-US" sz="4400" b="1" spc="5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TIẾT </a:t>
            </a:r>
            <a:r>
              <a:rPr lang="vi-VN" sz="4400" b="1" spc="5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a:t>
            </a:r>
            <a:r>
              <a:rPr lang="en-US" sz="4400" b="1" spc="50" dirty="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vi-VN" sz="4400" b="1" spc="50" dirty="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
            </a:r>
            <a:br>
              <a:rPr lang="vi-VN" sz="4400" b="1" spc="50" dirty="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br>
            <a:r>
              <a:rPr lang="en-US" sz="4400" b="1" spc="50" dirty="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ÔN TẬP </a:t>
            </a:r>
            <a:r>
              <a:rPr lang="vi-VN" sz="4400" b="1" spc="50" dirty="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CHƯƠNG IX</a:t>
            </a:r>
            <a:endParaRPr lang="en-US" sz="4400" b="1" spc="50" dirty="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328754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81D6518-81A5-37B2-3508-57ED11DC1170}"/>
              </a:ext>
            </a:extLst>
          </p:cNvPr>
          <p:cNvSpPr txBox="1"/>
          <p:nvPr/>
        </p:nvSpPr>
        <p:spPr>
          <a:xfrm>
            <a:off x="990600" y="1828800"/>
            <a:ext cx="6248400" cy="2632516"/>
          </a:xfrm>
          <a:prstGeom prst="rect">
            <a:avLst/>
          </a:prstGeom>
          <a:noFill/>
        </p:spPr>
        <p:txBody>
          <a:bodyPr wrap="square">
            <a:spAutoFit/>
          </a:bodyPr>
          <a:lstStyle/>
          <a:p>
            <a:pPr marL="0" indent="0">
              <a:lnSpc>
                <a:spcPct val="120000"/>
              </a:lnSpc>
              <a:buFont typeface="Wingdings 3" charset="2"/>
              <a:buNone/>
            </a:pPr>
            <a:r>
              <a:rPr lang="en-US" sz="2800" b="1" dirty="0">
                <a:solidFill>
                  <a:srgbClr val="0000FF"/>
                </a:solidFill>
                <a:latin typeface="Times New Roman" pitchFamily="18" charset="0"/>
                <a:cs typeface="Times New Roman" pitchFamily="18" charset="0"/>
              </a:rPr>
              <a:t>- Chia </a:t>
            </a:r>
            <a:r>
              <a:rPr lang="en-US" sz="2800" b="1" dirty="0" err="1">
                <a:solidFill>
                  <a:srgbClr val="0000FF"/>
                </a:solidFill>
                <a:latin typeface="Times New Roman" pitchFamily="18" charset="0"/>
                <a:cs typeface="Times New Roman" pitchFamily="18" charset="0"/>
              </a:rPr>
              <a:t>lớp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làm</a:t>
            </a: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4-6</a:t>
            </a: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đội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a:t>
            </a:r>
            <a:r>
              <a:rPr lang="vi-VN" sz="2800" b="1" dirty="0">
                <a:solidFill>
                  <a:srgbClr val="0000FF"/>
                </a:solidFill>
                <a:latin typeface="Times New Roman" pitchFamily="18" charset="0"/>
                <a:cs typeface="Times New Roman" pitchFamily="18" charset="0"/>
              </a:rPr>
              <a:t>ơ</a:t>
            </a:r>
            <a:r>
              <a:rPr lang="en-US" sz="2800" b="1" dirty="0" err="1">
                <a:solidFill>
                  <a:srgbClr val="0000FF"/>
                </a:solidFill>
                <a:latin typeface="Times New Roman" pitchFamily="18" charset="0"/>
                <a:cs typeface="Times New Roman" pitchFamily="18" charset="0"/>
              </a:rPr>
              <a:t>i</a:t>
            </a:r>
            <a:r>
              <a:rPr lang="en-US" sz="2800" b="1" dirty="0">
                <a:solidFill>
                  <a:srgbClr val="0000FF"/>
                </a:solidFill>
                <a:latin typeface="Times New Roman" pitchFamily="18" charset="0"/>
                <a:cs typeface="Times New Roman" pitchFamily="18" charset="0"/>
              </a:rPr>
              <a:t>.</a:t>
            </a:r>
          </a:p>
          <a:p>
            <a:pPr marL="0" indent="0">
              <a:lnSpc>
                <a:spcPct val="120000"/>
              </a:lnSpc>
              <a:buFont typeface="Wingdings 3" charset="2"/>
              <a:buNone/>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a:t>
            </a:r>
            <a:r>
              <a:rPr lang="vi-VN" sz="2800" b="1" dirty="0">
                <a:solidFill>
                  <a:srgbClr val="0000FF"/>
                </a:solidFill>
                <a:latin typeface="Times New Roman" pitchFamily="18" charset="0"/>
                <a:cs typeface="Times New Roman" pitchFamily="18" charset="0"/>
              </a:rPr>
              <a:t>ơ</a:t>
            </a:r>
            <a:r>
              <a:rPr lang="en-US" sz="2800" b="1" dirty="0" err="1">
                <a:solidFill>
                  <a:srgbClr val="0000FF"/>
                </a:solidFill>
                <a:latin typeface="Times New Roman" pitchFamily="18" charset="0"/>
                <a:cs typeface="Times New Roman" pitchFamily="18" charset="0"/>
              </a:rPr>
              <a:t>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sẽ</a:t>
            </a: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sắp xếp các mảnh ghép kiến thức sao cho đúng</a:t>
            </a: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Đ</a:t>
            </a:r>
            <a:r>
              <a:rPr lang="en-US" sz="2800" b="1" dirty="0" err="1">
                <a:solidFill>
                  <a:srgbClr val="0000FF"/>
                </a:solidFill>
                <a:latin typeface="Times New Roman" pitchFamily="18" charset="0"/>
                <a:cs typeface="Times New Roman" pitchFamily="18" charset="0"/>
              </a:rPr>
              <a:t>ội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nào</a:t>
            </a: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sắp sếp chính xác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nhất</a:t>
            </a:r>
            <a:r>
              <a:rPr lang="vi-VN" sz="2800" b="1" dirty="0">
                <a:solidFill>
                  <a:srgbClr val="0000FF"/>
                </a:solidFill>
                <a:latin typeface="Times New Roman" pitchFamily="18" charset="0"/>
                <a:cs typeface="Times New Roman" pitchFamily="18" charset="0"/>
              </a:rPr>
              <a:t>, nhanh nhất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sẽ</a:t>
            </a: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giành </a:t>
            </a:r>
            <a:r>
              <a:rPr lang="en-US" sz="2800" b="1" dirty="0" err="1">
                <a:solidFill>
                  <a:srgbClr val="0000FF"/>
                </a:solidFill>
                <a:latin typeface="Times New Roman" pitchFamily="18" charset="0"/>
                <a:cs typeface="Times New Roman" pitchFamily="18" charset="0"/>
              </a:rPr>
              <a:t>chiến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thắng</a:t>
            </a:r>
            <a:r>
              <a:rPr lang="en-US" sz="2800" b="1" dirty="0">
                <a:solidFill>
                  <a:srgbClr val="0000FF"/>
                </a:solidFill>
                <a:latin typeface="Times New Roman" pitchFamily="18" charset="0"/>
                <a:cs typeface="Times New Roman" pitchFamily="18" charset="0"/>
              </a:rPr>
              <a:t>.</a:t>
            </a:r>
          </a:p>
        </p:txBody>
      </p:sp>
      <p:sp>
        <p:nvSpPr>
          <p:cNvPr id="7" name="Title 1">
            <a:extLst>
              <a:ext uri="{FF2B5EF4-FFF2-40B4-BE49-F238E27FC236}">
                <a16:creationId xmlns:a16="http://schemas.microsoft.com/office/drawing/2014/main" id="{DF53A71A-947E-F5E6-27FC-F9FE70AE3A0E}"/>
              </a:ext>
            </a:extLst>
          </p:cNvPr>
          <p:cNvSpPr txBox="1">
            <a:spLocks/>
          </p:cNvSpPr>
          <p:nvPr/>
        </p:nvSpPr>
        <p:spPr>
          <a:xfrm>
            <a:off x="1219200" y="609600"/>
            <a:ext cx="4685148" cy="48001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2800" b="1" dirty="0">
                <a:solidFill>
                  <a:srgbClr val="0000FF"/>
                </a:solidFill>
                <a:latin typeface="Times New Roman" panose="02020603050405020304" pitchFamily="18" charset="0"/>
                <a:cs typeface="Times New Roman" panose="02020603050405020304" pitchFamily="18" charset="0"/>
              </a:rPr>
              <a:t>TRÒ CHƠI: MẢNH GHÉP</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7570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318115" y="814610"/>
            <a:ext cx="2298621" cy="2211607"/>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7" name="Title 1"/>
          <p:cNvSpPr txBox="1">
            <a:spLocks/>
          </p:cNvSpPr>
          <p:nvPr/>
        </p:nvSpPr>
        <p:spPr>
          <a:xfrm>
            <a:off x="467880" y="2586475"/>
            <a:ext cx="1999092" cy="48001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350" dirty="0" err="1">
                <a:latin typeface="Times New Roman" panose="02020603050405020304" pitchFamily="18" charset="0"/>
                <a:cs typeface="Times New Roman" panose="02020603050405020304" pitchFamily="18" charset="0"/>
              </a:rPr>
              <a:t>Phát</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triển</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gồm</a:t>
            </a:r>
            <a:r>
              <a:rPr lang="en-US" sz="1350" dirty="0">
                <a:latin typeface="Times New Roman" panose="02020603050405020304" pitchFamily="18" charset="0"/>
                <a:cs typeface="Times New Roman" panose="02020603050405020304" pitchFamily="18" charset="0"/>
              </a:rPr>
              <a:t> 3 </a:t>
            </a:r>
          </a:p>
          <a:p>
            <a:r>
              <a:rPr lang="en-US" sz="1350" dirty="0" err="1">
                <a:latin typeface="Times New Roman" panose="02020603050405020304" pitchFamily="18" charset="0"/>
                <a:cs typeface="Times New Roman" panose="02020603050405020304" pitchFamily="18" charset="0"/>
              </a:rPr>
              <a:t>quá</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trình</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đó</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là</a:t>
            </a:r>
            <a:endParaRPr lang="en-US" sz="1350" dirty="0">
              <a:latin typeface="Times New Roman" panose="02020603050405020304" pitchFamily="18" charset="0"/>
              <a:cs typeface="Times New Roman" panose="02020603050405020304" pitchFamily="18" charset="0"/>
            </a:endParaRPr>
          </a:p>
        </p:txBody>
      </p:sp>
      <p:sp>
        <p:nvSpPr>
          <p:cNvPr id="10" name="Isosceles Triangle 9"/>
          <p:cNvSpPr/>
          <p:nvPr/>
        </p:nvSpPr>
        <p:spPr>
          <a:xfrm>
            <a:off x="2814477" y="805234"/>
            <a:ext cx="2321270" cy="2261257"/>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11" name="Isosceles Triangle 10"/>
          <p:cNvSpPr/>
          <p:nvPr/>
        </p:nvSpPr>
        <p:spPr>
          <a:xfrm>
            <a:off x="53290" y="3588584"/>
            <a:ext cx="2538664" cy="2025319"/>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12" name="Title 1"/>
          <p:cNvSpPr txBox="1">
            <a:spLocks/>
          </p:cNvSpPr>
          <p:nvPr/>
        </p:nvSpPr>
        <p:spPr>
          <a:xfrm>
            <a:off x="284521" y="5041923"/>
            <a:ext cx="2012192" cy="571980"/>
          </a:xfrm>
          <a:prstGeom prst="rect">
            <a:avLst/>
          </a:prstGeom>
        </p:spPr>
        <p:txBody>
          <a:bodyPr vert="horz" lIns="68580" tIns="34290" rIns="68580" bIns="3429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50" dirty="0" err="1">
                <a:latin typeface="Times New Roman" panose="02020603050405020304" pitchFamily="18" charset="0"/>
                <a:cs typeface="Times New Roman" panose="02020603050405020304" pitchFamily="18" charset="0"/>
              </a:rPr>
              <a:t>Sinh</a:t>
            </a:r>
            <a:r>
              <a:rPr lang="en-US" sz="1050" dirty="0">
                <a:latin typeface="Times New Roman" panose="02020603050405020304" pitchFamily="18" charset="0"/>
                <a:cs typeface="Times New Roman" panose="02020603050405020304" pitchFamily="18" charset="0"/>
              </a:rPr>
              <a:t> </a:t>
            </a:r>
            <a:r>
              <a:rPr lang="en-US" sz="1050" dirty="0" err="1">
                <a:latin typeface="Times New Roman" panose="02020603050405020304" pitchFamily="18" charset="0"/>
                <a:cs typeface="Times New Roman" panose="02020603050405020304" pitchFamily="18" charset="0"/>
              </a:rPr>
              <a:t>trưởng</a:t>
            </a:r>
            <a:r>
              <a:rPr lang="en-US" sz="1050" dirty="0">
                <a:latin typeface="Times New Roman" panose="02020603050405020304" pitchFamily="18" charset="0"/>
                <a:cs typeface="Times New Roman" panose="02020603050405020304" pitchFamily="18" charset="0"/>
              </a:rPr>
              <a:t>, </a:t>
            </a:r>
            <a:r>
              <a:rPr lang="en-US" sz="1050" dirty="0" err="1">
                <a:latin typeface="Times New Roman" panose="02020603050405020304" pitchFamily="18" charset="0"/>
                <a:cs typeface="Times New Roman" panose="02020603050405020304" pitchFamily="18" charset="0"/>
              </a:rPr>
              <a:t>phân</a:t>
            </a:r>
            <a:r>
              <a:rPr lang="en-US" sz="1050" dirty="0">
                <a:latin typeface="Times New Roman" panose="02020603050405020304" pitchFamily="18" charset="0"/>
                <a:cs typeface="Times New Roman" panose="02020603050405020304" pitchFamily="18" charset="0"/>
              </a:rPr>
              <a:t> </a:t>
            </a:r>
            <a:r>
              <a:rPr lang="en-US" sz="1050" dirty="0" err="1">
                <a:latin typeface="Times New Roman" panose="02020603050405020304" pitchFamily="18" charset="0"/>
                <a:cs typeface="Times New Roman" panose="02020603050405020304" pitchFamily="18" charset="0"/>
              </a:rPr>
              <a:t>hóa</a:t>
            </a:r>
            <a:r>
              <a:rPr lang="en-US" sz="1050" dirty="0">
                <a:latin typeface="Times New Roman" panose="02020603050405020304" pitchFamily="18" charset="0"/>
                <a:cs typeface="Times New Roman" panose="02020603050405020304" pitchFamily="18" charset="0"/>
              </a:rPr>
              <a:t> </a:t>
            </a:r>
            <a:r>
              <a:rPr lang="en-US" sz="1050" dirty="0" err="1">
                <a:latin typeface="Times New Roman" panose="02020603050405020304" pitchFamily="18" charset="0"/>
                <a:cs typeface="Times New Roman" panose="02020603050405020304" pitchFamily="18" charset="0"/>
              </a:rPr>
              <a:t>tế</a:t>
            </a:r>
            <a:r>
              <a:rPr lang="en-US" sz="1050" dirty="0">
                <a:latin typeface="Times New Roman" panose="02020603050405020304" pitchFamily="18" charset="0"/>
                <a:cs typeface="Times New Roman" panose="02020603050405020304" pitchFamily="18" charset="0"/>
              </a:rPr>
              <a:t> </a:t>
            </a:r>
            <a:r>
              <a:rPr lang="en-US" sz="1050" dirty="0" err="1">
                <a:latin typeface="Times New Roman" panose="02020603050405020304" pitchFamily="18" charset="0"/>
                <a:cs typeface="Times New Roman" panose="02020603050405020304" pitchFamily="18" charset="0"/>
              </a:rPr>
              <a:t>bảo</a:t>
            </a:r>
            <a:r>
              <a:rPr lang="en-US" sz="1050" dirty="0">
                <a:latin typeface="Times New Roman" panose="02020603050405020304" pitchFamily="18" charset="0"/>
                <a:cs typeface="Times New Roman" panose="02020603050405020304" pitchFamily="18" charset="0"/>
              </a:rPr>
              <a:t>, </a:t>
            </a:r>
            <a:r>
              <a:rPr lang="en-US" sz="1050" dirty="0" err="1">
                <a:latin typeface="Times New Roman" panose="02020603050405020304" pitchFamily="18" charset="0"/>
                <a:cs typeface="Times New Roman" panose="02020603050405020304" pitchFamily="18" charset="0"/>
              </a:rPr>
              <a:t>phát</a:t>
            </a:r>
            <a:r>
              <a:rPr lang="en-US" sz="1050" dirty="0">
                <a:latin typeface="Times New Roman" panose="02020603050405020304" pitchFamily="18" charset="0"/>
                <a:cs typeface="Times New Roman" panose="02020603050405020304" pitchFamily="18" charset="0"/>
              </a:rPr>
              <a:t> </a:t>
            </a:r>
            <a:r>
              <a:rPr lang="en-US" sz="1050" dirty="0" err="1">
                <a:latin typeface="Times New Roman" panose="02020603050405020304" pitchFamily="18" charset="0"/>
                <a:cs typeface="Times New Roman" panose="02020603050405020304" pitchFamily="18" charset="0"/>
              </a:rPr>
              <a:t>sinh</a:t>
            </a:r>
            <a:r>
              <a:rPr lang="en-US" sz="1050" dirty="0">
                <a:latin typeface="Times New Roman" panose="02020603050405020304" pitchFamily="18" charset="0"/>
                <a:cs typeface="Times New Roman" panose="02020603050405020304" pitchFamily="18" charset="0"/>
              </a:rPr>
              <a:t> </a:t>
            </a:r>
            <a:r>
              <a:rPr lang="en-US" sz="1050" dirty="0" err="1">
                <a:latin typeface="Times New Roman" panose="02020603050405020304" pitchFamily="18" charset="0"/>
                <a:cs typeface="Times New Roman" panose="02020603050405020304" pitchFamily="18" charset="0"/>
              </a:rPr>
              <a:t>hình</a:t>
            </a:r>
            <a:r>
              <a:rPr lang="en-US" sz="1050" dirty="0">
                <a:latin typeface="Times New Roman" panose="02020603050405020304" pitchFamily="18" charset="0"/>
                <a:cs typeface="Times New Roman" panose="02020603050405020304" pitchFamily="18" charset="0"/>
              </a:rPr>
              <a:t> </a:t>
            </a:r>
            <a:r>
              <a:rPr lang="en-US" sz="1050" dirty="0" err="1">
                <a:latin typeface="Times New Roman" panose="02020603050405020304" pitchFamily="18" charset="0"/>
                <a:cs typeface="Times New Roman" panose="02020603050405020304" pitchFamily="18" charset="0"/>
              </a:rPr>
              <a:t>thái</a:t>
            </a:r>
            <a:r>
              <a:rPr lang="en-US" sz="1050" dirty="0">
                <a:latin typeface="Times New Roman" panose="02020603050405020304" pitchFamily="18" charset="0"/>
                <a:cs typeface="Times New Roman" panose="02020603050405020304" pitchFamily="18" charset="0"/>
              </a:rPr>
              <a:t> </a:t>
            </a:r>
            <a:r>
              <a:rPr lang="en-US" sz="1050" dirty="0" err="1">
                <a:latin typeface="Times New Roman" panose="02020603050405020304" pitchFamily="18" charset="0"/>
                <a:cs typeface="Times New Roman" panose="02020603050405020304" pitchFamily="18" charset="0"/>
              </a:rPr>
              <a:t>cơ</a:t>
            </a:r>
            <a:r>
              <a:rPr lang="en-US" sz="1050" dirty="0">
                <a:latin typeface="Times New Roman" panose="02020603050405020304" pitchFamily="18" charset="0"/>
                <a:cs typeface="Times New Roman" panose="02020603050405020304" pitchFamily="18" charset="0"/>
              </a:rPr>
              <a:t> </a:t>
            </a:r>
            <a:r>
              <a:rPr lang="en-US" sz="1050" dirty="0" err="1">
                <a:latin typeface="Times New Roman" panose="02020603050405020304" pitchFamily="18" charset="0"/>
                <a:cs typeface="Times New Roman" panose="02020603050405020304" pitchFamily="18" charset="0"/>
              </a:rPr>
              <a:t>quan</a:t>
            </a:r>
            <a:r>
              <a:rPr lang="en-US" sz="1050" dirty="0">
                <a:latin typeface="Times New Roman" panose="02020603050405020304" pitchFamily="18" charset="0"/>
                <a:cs typeface="Times New Roman" panose="02020603050405020304" pitchFamily="18" charset="0"/>
              </a:rPr>
              <a:t> </a:t>
            </a:r>
            <a:r>
              <a:rPr lang="en-US" sz="1050" dirty="0" err="1">
                <a:latin typeface="Times New Roman" panose="02020603050405020304" pitchFamily="18" charset="0"/>
                <a:cs typeface="Times New Roman" panose="02020603050405020304" pitchFamily="18" charset="0"/>
              </a:rPr>
              <a:t>và</a:t>
            </a:r>
            <a:r>
              <a:rPr lang="en-US" sz="1050" dirty="0">
                <a:latin typeface="Times New Roman" panose="02020603050405020304" pitchFamily="18" charset="0"/>
                <a:cs typeface="Times New Roman" panose="02020603050405020304" pitchFamily="18" charset="0"/>
              </a:rPr>
              <a:t> </a:t>
            </a:r>
            <a:r>
              <a:rPr lang="en-US" sz="1050" dirty="0" err="1">
                <a:latin typeface="Times New Roman" panose="02020603050405020304" pitchFamily="18" charset="0"/>
                <a:cs typeface="Times New Roman" panose="02020603050405020304" pitchFamily="18" charset="0"/>
              </a:rPr>
              <a:t>cơ</a:t>
            </a:r>
            <a:r>
              <a:rPr lang="en-US" sz="1050" dirty="0">
                <a:latin typeface="Times New Roman" panose="02020603050405020304" pitchFamily="18" charset="0"/>
                <a:cs typeface="Times New Roman" panose="02020603050405020304" pitchFamily="18" charset="0"/>
              </a:rPr>
              <a:t> </a:t>
            </a:r>
            <a:r>
              <a:rPr lang="en-US" sz="1050" dirty="0" err="1">
                <a:latin typeface="Times New Roman" panose="02020603050405020304" pitchFamily="18" charset="0"/>
                <a:cs typeface="Times New Roman" panose="02020603050405020304" pitchFamily="18" charset="0"/>
              </a:rPr>
              <a:t>thể</a:t>
            </a:r>
            <a:endParaRPr lang="en-US" sz="1050" dirty="0">
              <a:latin typeface="Times New Roman" panose="02020603050405020304" pitchFamily="18" charset="0"/>
              <a:cs typeface="Times New Roman" panose="02020603050405020304" pitchFamily="18" charset="0"/>
            </a:endParaRPr>
          </a:p>
        </p:txBody>
      </p:sp>
      <p:sp>
        <p:nvSpPr>
          <p:cNvPr id="13" name="Title 1"/>
          <p:cNvSpPr txBox="1">
            <a:spLocks/>
          </p:cNvSpPr>
          <p:nvPr/>
        </p:nvSpPr>
        <p:spPr>
          <a:xfrm rot="3626868">
            <a:off x="925723" y="4504308"/>
            <a:ext cx="1834724" cy="33659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350" dirty="0" err="1">
                <a:latin typeface="Times New Roman" panose="02020603050405020304" pitchFamily="18" charset="0"/>
                <a:cs typeface="Times New Roman" panose="02020603050405020304" pitchFamily="18" charset="0"/>
              </a:rPr>
              <a:t>Mô</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phân</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sinh</a:t>
            </a:r>
            <a:endParaRPr lang="en-US" sz="1350" dirty="0">
              <a:latin typeface="Times New Roman" panose="02020603050405020304" pitchFamily="18" charset="0"/>
              <a:cs typeface="Times New Roman" panose="02020603050405020304" pitchFamily="18" charset="0"/>
            </a:endParaRPr>
          </a:p>
        </p:txBody>
      </p:sp>
      <p:sp>
        <p:nvSpPr>
          <p:cNvPr id="14" name="Title 1"/>
          <p:cNvSpPr txBox="1">
            <a:spLocks/>
          </p:cNvSpPr>
          <p:nvPr/>
        </p:nvSpPr>
        <p:spPr>
          <a:xfrm>
            <a:off x="2958810" y="2532235"/>
            <a:ext cx="2012192" cy="537314"/>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nằm</a:t>
            </a:r>
            <a:r>
              <a:rPr lang="en-US" sz="1350" dirty="0">
                <a:latin typeface="Times New Roman" panose="02020603050405020304" pitchFamily="18" charset="0"/>
                <a:cs typeface="Times New Roman" panose="02020603050405020304" pitchFamily="18" charset="0"/>
              </a:rPr>
              <a:t> ở </a:t>
            </a:r>
            <a:r>
              <a:rPr lang="en-US" sz="1350" dirty="0" err="1">
                <a:latin typeface="Times New Roman" panose="02020603050405020304" pitchFamily="18" charset="0"/>
                <a:cs typeface="Times New Roman" panose="02020603050405020304" pitchFamily="18" charset="0"/>
              </a:rPr>
              <a:t>đỉnh</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của</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rễ</a:t>
            </a:r>
            <a:endParaRPr lang="en-US" sz="1350" dirty="0">
              <a:latin typeface="Times New Roman" panose="02020603050405020304" pitchFamily="18" charset="0"/>
              <a:cs typeface="Times New Roman" panose="02020603050405020304" pitchFamily="18" charset="0"/>
            </a:endParaRPr>
          </a:p>
          <a:p>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và</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các</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chồi</a:t>
            </a:r>
            <a:endParaRPr lang="en-US" sz="1350" dirty="0">
              <a:latin typeface="Times New Roman" panose="02020603050405020304" pitchFamily="18" charset="0"/>
              <a:cs typeface="Times New Roman" panose="02020603050405020304" pitchFamily="18" charset="0"/>
            </a:endParaRPr>
          </a:p>
        </p:txBody>
      </p:sp>
      <p:sp>
        <p:nvSpPr>
          <p:cNvPr id="15" name="Title 1"/>
          <p:cNvSpPr txBox="1">
            <a:spLocks/>
          </p:cNvSpPr>
          <p:nvPr/>
        </p:nvSpPr>
        <p:spPr>
          <a:xfrm rot="3800901">
            <a:off x="3854281" y="1689993"/>
            <a:ext cx="1590822" cy="673182"/>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350" dirty="0" err="1">
                <a:latin typeface="Times New Roman" panose="02020603050405020304" pitchFamily="18" charset="0"/>
                <a:cs typeface="Times New Roman" panose="02020603050405020304" pitchFamily="18" charset="0"/>
              </a:rPr>
              <a:t>Mô</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phân</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sinh</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bên</a:t>
            </a:r>
            <a:endParaRPr lang="en-US" sz="1350" dirty="0">
              <a:latin typeface="Times New Roman" panose="02020603050405020304" pitchFamily="18" charset="0"/>
              <a:cs typeface="Times New Roman" panose="02020603050405020304" pitchFamily="18" charset="0"/>
            </a:endParaRPr>
          </a:p>
        </p:txBody>
      </p:sp>
      <p:sp>
        <p:nvSpPr>
          <p:cNvPr id="17" name="Isosceles Triangle 16"/>
          <p:cNvSpPr/>
          <p:nvPr/>
        </p:nvSpPr>
        <p:spPr>
          <a:xfrm>
            <a:off x="2814477" y="3612561"/>
            <a:ext cx="2321270" cy="2025320"/>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dirty="0"/>
          </a:p>
        </p:txBody>
      </p:sp>
      <p:sp>
        <p:nvSpPr>
          <p:cNvPr id="18" name="Isosceles Triangle 17"/>
          <p:cNvSpPr/>
          <p:nvPr/>
        </p:nvSpPr>
        <p:spPr>
          <a:xfrm>
            <a:off x="5290286" y="774335"/>
            <a:ext cx="2321270" cy="2251882"/>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19" name="Isosceles Triangle 18"/>
          <p:cNvSpPr/>
          <p:nvPr/>
        </p:nvSpPr>
        <p:spPr>
          <a:xfrm>
            <a:off x="5478882" y="3572528"/>
            <a:ext cx="2321270" cy="2085082"/>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20" name="Title 1"/>
          <p:cNvSpPr txBox="1">
            <a:spLocks/>
          </p:cNvSpPr>
          <p:nvPr/>
        </p:nvSpPr>
        <p:spPr>
          <a:xfrm rot="3525266">
            <a:off x="3374230" y="4566493"/>
            <a:ext cx="2012192" cy="291513"/>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350" dirty="0" err="1">
                <a:latin typeface="Times New Roman" panose="02020603050405020304" pitchFamily="18" charset="0"/>
                <a:cs typeface="Times New Roman" panose="02020603050405020304" pitchFamily="18" charset="0"/>
              </a:rPr>
              <a:t>Nằm</a:t>
            </a:r>
            <a:r>
              <a:rPr lang="en-US" sz="1350" dirty="0">
                <a:latin typeface="Times New Roman" panose="02020603050405020304" pitchFamily="18" charset="0"/>
                <a:cs typeface="Times New Roman" panose="02020603050405020304" pitchFamily="18" charset="0"/>
              </a:rPr>
              <a:t> ở </a:t>
            </a:r>
            <a:r>
              <a:rPr lang="en-US" sz="1350" dirty="0" err="1">
                <a:latin typeface="Times New Roman" panose="02020603050405020304" pitchFamily="18" charset="0"/>
                <a:cs typeface="Times New Roman" panose="02020603050405020304" pitchFamily="18" charset="0"/>
              </a:rPr>
              <a:t>thân</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cây</a:t>
            </a:r>
            <a:endParaRPr lang="en-US" sz="1350" dirty="0">
              <a:latin typeface="Times New Roman" panose="02020603050405020304" pitchFamily="18" charset="0"/>
              <a:cs typeface="Times New Roman" panose="02020603050405020304" pitchFamily="18" charset="0"/>
            </a:endParaRPr>
          </a:p>
        </p:txBody>
      </p:sp>
      <p:sp>
        <p:nvSpPr>
          <p:cNvPr id="21" name="Title 1"/>
          <p:cNvSpPr txBox="1">
            <a:spLocks/>
          </p:cNvSpPr>
          <p:nvPr/>
        </p:nvSpPr>
        <p:spPr>
          <a:xfrm>
            <a:off x="3014618" y="5142495"/>
            <a:ext cx="2012192" cy="457667"/>
          </a:xfrm>
          <a:prstGeom prst="rect">
            <a:avLst/>
          </a:prstGeom>
        </p:spPr>
        <p:txBody>
          <a:bodyPr vert="horz" lIns="68580" tIns="34290" rIns="68580" bIns="3429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350" dirty="0" err="1">
                <a:latin typeface="Times New Roman" panose="02020603050405020304" pitchFamily="18" charset="0"/>
                <a:cs typeface="Times New Roman" panose="02020603050405020304" pitchFamily="18" charset="0"/>
              </a:rPr>
              <a:t>Nhân</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tố</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ảnh</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hưởng</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đến</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sinh</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trưởng</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và</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phát</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triển</a:t>
            </a:r>
            <a:r>
              <a:rPr lang="en-US" sz="1350" dirty="0">
                <a:latin typeface="Times New Roman" panose="02020603050405020304" pitchFamily="18" charset="0"/>
                <a:cs typeface="Times New Roman" panose="02020603050405020304" pitchFamily="18" charset="0"/>
              </a:rPr>
              <a:t> ở </a:t>
            </a:r>
            <a:r>
              <a:rPr lang="en-US" sz="1350" dirty="0" err="1">
                <a:latin typeface="Times New Roman" panose="02020603050405020304" pitchFamily="18" charset="0"/>
                <a:cs typeface="Times New Roman" panose="02020603050405020304" pitchFamily="18" charset="0"/>
              </a:rPr>
              <a:t>sinh</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vật</a:t>
            </a:r>
            <a:endParaRPr lang="en-US" sz="1350" dirty="0">
              <a:latin typeface="Times New Roman" panose="02020603050405020304" pitchFamily="18" charset="0"/>
              <a:cs typeface="Times New Roman" panose="02020603050405020304" pitchFamily="18" charset="0"/>
            </a:endParaRPr>
          </a:p>
        </p:txBody>
      </p:sp>
      <p:sp>
        <p:nvSpPr>
          <p:cNvPr id="22" name="Title 1"/>
          <p:cNvSpPr txBox="1">
            <a:spLocks/>
          </p:cNvSpPr>
          <p:nvPr/>
        </p:nvSpPr>
        <p:spPr>
          <a:xfrm>
            <a:off x="5478882" y="2363187"/>
            <a:ext cx="2012192" cy="673182"/>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350" dirty="0" err="1">
                <a:latin typeface="Times New Roman" panose="02020603050405020304" pitchFamily="18" charset="0"/>
                <a:cs typeface="Times New Roman" panose="02020603050405020304" pitchFamily="18" charset="0"/>
              </a:rPr>
              <a:t>Nhiệt</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độ</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ánh</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sáng</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nước</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chất</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dinh</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dưỡng</a:t>
            </a:r>
            <a:r>
              <a:rPr lang="en-US" sz="1350" dirty="0">
                <a:latin typeface="Times New Roman" panose="02020603050405020304" pitchFamily="18" charset="0"/>
                <a:cs typeface="Times New Roman" panose="02020603050405020304" pitchFamily="18" charset="0"/>
              </a:rPr>
              <a:t>….</a:t>
            </a:r>
          </a:p>
        </p:txBody>
      </p:sp>
      <p:sp>
        <p:nvSpPr>
          <p:cNvPr id="23" name="Title 1"/>
          <p:cNvSpPr txBox="1">
            <a:spLocks/>
          </p:cNvSpPr>
          <p:nvPr/>
        </p:nvSpPr>
        <p:spPr>
          <a:xfrm rot="3671441">
            <a:off x="6136709" y="1799479"/>
            <a:ext cx="1615847" cy="558725"/>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350" dirty="0" err="1">
                <a:latin typeface="Times New Roman" panose="02020603050405020304" pitchFamily="18" charset="0"/>
                <a:cs typeface="Times New Roman" panose="02020603050405020304" pitchFamily="18" charset="0"/>
              </a:rPr>
              <a:t>Biện</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pháp</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diệt</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sâu</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bướm</a:t>
            </a:r>
            <a:endParaRPr lang="en-US" sz="1350" dirty="0">
              <a:latin typeface="Times New Roman" panose="02020603050405020304" pitchFamily="18" charset="0"/>
              <a:cs typeface="Times New Roman" panose="02020603050405020304" pitchFamily="18" charset="0"/>
            </a:endParaRPr>
          </a:p>
        </p:txBody>
      </p:sp>
      <p:sp>
        <p:nvSpPr>
          <p:cNvPr id="24" name="Title 1"/>
          <p:cNvSpPr txBox="1">
            <a:spLocks/>
          </p:cNvSpPr>
          <p:nvPr/>
        </p:nvSpPr>
        <p:spPr>
          <a:xfrm>
            <a:off x="5716283" y="4966095"/>
            <a:ext cx="2012192" cy="673182"/>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350" dirty="0" err="1">
                <a:latin typeface="Times New Roman" panose="02020603050405020304" pitchFamily="18" charset="0"/>
                <a:cs typeface="Times New Roman" panose="02020603050405020304" pitchFamily="18" charset="0"/>
              </a:rPr>
              <a:t>Dùng</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đèn</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bẫy</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bướm</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dùng</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thước</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trừ</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sâu</a:t>
            </a:r>
            <a:endParaRPr lang="en-US" sz="1350" dirty="0">
              <a:latin typeface="Times New Roman" panose="02020603050405020304" pitchFamily="18" charset="0"/>
              <a:cs typeface="Times New Roman" panose="02020603050405020304" pitchFamily="18" charset="0"/>
            </a:endParaRPr>
          </a:p>
        </p:txBody>
      </p:sp>
      <p:sp>
        <p:nvSpPr>
          <p:cNvPr id="26" name="Title 1">
            <a:extLst>
              <a:ext uri="{FF2B5EF4-FFF2-40B4-BE49-F238E27FC236}">
                <a16:creationId xmlns:a16="http://schemas.microsoft.com/office/drawing/2014/main" id="{4F5C928E-1D78-167A-6BA4-F178FF1384F0}"/>
              </a:ext>
            </a:extLst>
          </p:cNvPr>
          <p:cNvSpPr txBox="1">
            <a:spLocks/>
          </p:cNvSpPr>
          <p:nvPr/>
        </p:nvSpPr>
        <p:spPr>
          <a:xfrm>
            <a:off x="1091765" y="1220525"/>
            <a:ext cx="751320" cy="48001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2400" b="1" dirty="0">
                <a:solidFill>
                  <a:srgbClr val="0000FF"/>
                </a:solidFill>
                <a:latin typeface="Times New Roman" panose="02020603050405020304" pitchFamily="18" charset="0"/>
                <a:cs typeface="Times New Roman" panose="02020603050405020304" pitchFamily="18" charset="0"/>
              </a:rPr>
              <a:t>1</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28" name="Title 1">
            <a:extLst>
              <a:ext uri="{FF2B5EF4-FFF2-40B4-BE49-F238E27FC236}">
                <a16:creationId xmlns:a16="http://schemas.microsoft.com/office/drawing/2014/main" id="{65B9EFB4-96BE-B658-76FB-44D7870518BF}"/>
              </a:ext>
            </a:extLst>
          </p:cNvPr>
          <p:cNvSpPr txBox="1">
            <a:spLocks/>
          </p:cNvSpPr>
          <p:nvPr/>
        </p:nvSpPr>
        <p:spPr>
          <a:xfrm>
            <a:off x="6263857" y="3838901"/>
            <a:ext cx="751320" cy="48001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2400" b="1" dirty="0">
                <a:solidFill>
                  <a:srgbClr val="0000FF"/>
                </a:solidFill>
                <a:latin typeface="Times New Roman" panose="02020603050405020304" pitchFamily="18" charset="0"/>
                <a:cs typeface="Times New Roman" panose="02020603050405020304" pitchFamily="18" charset="0"/>
              </a:rPr>
              <a:t>6</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29" name="Title 1">
            <a:extLst>
              <a:ext uri="{FF2B5EF4-FFF2-40B4-BE49-F238E27FC236}">
                <a16:creationId xmlns:a16="http://schemas.microsoft.com/office/drawing/2014/main" id="{F14EE1B3-4D16-C12F-3478-F6A833CBEFFB}"/>
              </a:ext>
            </a:extLst>
          </p:cNvPr>
          <p:cNvSpPr txBox="1">
            <a:spLocks/>
          </p:cNvSpPr>
          <p:nvPr/>
        </p:nvSpPr>
        <p:spPr>
          <a:xfrm>
            <a:off x="3627674" y="3776480"/>
            <a:ext cx="751320" cy="48001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2400" b="1" dirty="0">
                <a:solidFill>
                  <a:srgbClr val="0000FF"/>
                </a:solidFill>
                <a:latin typeface="Times New Roman" panose="02020603050405020304" pitchFamily="18" charset="0"/>
                <a:cs typeface="Times New Roman" panose="02020603050405020304" pitchFamily="18" charset="0"/>
              </a:rPr>
              <a:t>5</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30" name="Title 1">
            <a:extLst>
              <a:ext uri="{FF2B5EF4-FFF2-40B4-BE49-F238E27FC236}">
                <a16:creationId xmlns:a16="http://schemas.microsoft.com/office/drawing/2014/main" id="{4395FE39-8B1B-42E8-318F-BF54FE4DA8D1}"/>
              </a:ext>
            </a:extLst>
          </p:cNvPr>
          <p:cNvSpPr txBox="1">
            <a:spLocks/>
          </p:cNvSpPr>
          <p:nvPr/>
        </p:nvSpPr>
        <p:spPr>
          <a:xfrm>
            <a:off x="914957" y="3841666"/>
            <a:ext cx="751320" cy="48001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2400" b="1" dirty="0">
                <a:solidFill>
                  <a:srgbClr val="0000FF"/>
                </a:solidFill>
                <a:latin typeface="Times New Roman" panose="02020603050405020304" pitchFamily="18" charset="0"/>
                <a:cs typeface="Times New Roman" panose="02020603050405020304" pitchFamily="18" charset="0"/>
              </a:rPr>
              <a:t>4</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32" name="Title 1">
            <a:extLst>
              <a:ext uri="{FF2B5EF4-FFF2-40B4-BE49-F238E27FC236}">
                <a16:creationId xmlns:a16="http://schemas.microsoft.com/office/drawing/2014/main" id="{E2D2E44E-74A2-A20E-F186-077A692554CA}"/>
              </a:ext>
            </a:extLst>
          </p:cNvPr>
          <p:cNvSpPr txBox="1">
            <a:spLocks/>
          </p:cNvSpPr>
          <p:nvPr/>
        </p:nvSpPr>
        <p:spPr>
          <a:xfrm>
            <a:off x="6089006" y="1181668"/>
            <a:ext cx="751320" cy="48001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2400" b="1" dirty="0">
                <a:solidFill>
                  <a:srgbClr val="0000FF"/>
                </a:solidFill>
                <a:latin typeface="Times New Roman" panose="02020603050405020304" pitchFamily="18" charset="0"/>
                <a:cs typeface="Times New Roman" panose="02020603050405020304" pitchFamily="18" charset="0"/>
              </a:rPr>
              <a:t>3</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33" name="Title 1">
            <a:extLst>
              <a:ext uri="{FF2B5EF4-FFF2-40B4-BE49-F238E27FC236}">
                <a16:creationId xmlns:a16="http://schemas.microsoft.com/office/drawing/2014/main" id="{C071EB8C-CBFA-77DC-1BC1-B0BF92727512}"/>
              </a:ext>
            </a:extLst>
          </p:cNvPr>
          <p:cNvSpPr txBox="1">
            <a:spLocks/>
          </p:cNvSpPr>
          <p:nvPr/>
        </p:nvSpPr>
        <p:spPr>
          <a:xfrm>
            <a:off x="3599452" y="1188717"/>
            <a:ext cx="751320" cy="48001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2400" b="1" dirty="0">
                <a:solidFill>
                  <a:srgbClr val="0000FF"/>
                </a:solidFill>
                <a:latin typeface="Times New Roman" panose="02020603050405020304" pitchFamily="18" charset="0"/>
                <a:cs typeface="Times New Roman" panose="02020603050405020304" pitchFamily="18" charset="0"/>
              </a:rPr>
              <a:t>2</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34" name="Title 1">
            <a:extLst>
              <a:ext uri="{FF2B5EF4-FFF2-40B4-BE49-F238E27FC236}">
                <a16:creationId xmlns:a16="http://schemas.microsoft.com/office/drawing/2014/main" id="{62D7E08E-4CBF-81C3-379E-D11C566C4824}"/>
              </a:ext>
            </a:extLst>
          </p:cNvPr>
          <p:cNvSpPr txBox="1">
            <a:spLocks/>
          </p:cNvSpPr>
          <p:nvPr/>
        </p:nvSpPr>
        <p:spPr>
          <a:xfrm>
            <a:off x="1622332" y="182353"/>
            <a:ext cx="4685148" cy="48001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2400" b="1" dirty="0">
                <a:solidFill>
                  <a:srgbClr val="0000FF"/>
                </a:solidFill>
                <a:latin typeface="Times New Roman" panose="02020603050405020304" pitchFamily="18" charset="0"/>
                <a:cs typeface="Times New Roman" panose="02020603050405020304" pitchFamily="18" charset="0"/>
              </a:rPr>
              <a:t>TRÒ CHƠI MẢNH GHÉP</a:t>
            </a:r>
            <a:endParaRPr lang="en-US" sz="2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1645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964953" y="1047101"/>
            <a:ext cx="3000877" cy="2587273"/>
          </a:xfrm>
          <a:prstGeom prst="triangle">
            <a:avLst>
              <a:gd name="adj" fmla="val 52811"/>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6" name="Title 1"/>
          <p:cNvSpPr txBox="1">
            <a:spLocks/>
          </p:cNvSpPr>
          <p:nvPr/>
        </p:nvSpPr>
        <p:spPr>
          <a:xfrm rot="18065636">
            <a:off x="1004967" y="2318469"/>
            <a:ext cx="1551580" cy="459386"/>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err="1">
                <a:latin typeface="Times New Roman" panose="02020603050405020304" pitchFamily="18" charset="0"/>
                <a:cs typeface="Times New Roman" panose="02020603050405020304" pitchFamily="18" charset="0"/>
              </a:rPr>
              <a:t>Bắt</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đầu</a:t>
            </a:r>
            <a:endParaRPr lang="en-US" sz="1400" b="1"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rot="3722531">
            <a:off x="2051668" y="2431983"/>
            <a:ext cx="1999092" cy="576178"/>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350" dirty="0" err="1">
                <a:latin typeface="Times New Roman" panose="02020603050405020304" pitchFamily="18" charset="0"/>
                <a:cs typeface="Times New Roman" panose="02020603050405020304" pitchFamily="18" charset="0"/>
              </a:rPr>
              <a:t>Phát</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triển</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gồm</a:t>
            </a:r>
            <a:r>
              <a:rPr lang="en-US" sz="1350" dirty="0">
                <a:latin typeface="Times New Roman" panose="02020603050405020304" pitchFamily="18" charset="0"/>
                <a:cs typeface="Times New Roman" panose="02020603050405020304" pitchFamily="18" charset="0"/>
              </a:rPr>
              <a:t> 3 </a:t>
            </a:r>
          </a:p>
          <a:p>
            <a:r>
              <a:rPr lang="en-US" sz="1350" dirty="0" err="1">
                <a:latin typeface="Times New Roman" panose="02020603050405020304" pitchFamily="18" charset="0"/>
                <a:cs typeface="Times New Roman" panose="02020603050405020304" pitchFamily="18" charset="0"/>
              </a:rPr>
              <a:t>quá</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trình</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đó</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là</a:t>
            </a:r>
            <a:endParaRPr lang="en-US" sz="1350" dirty="0">
              <a:latin typeface="Times New Roman" panose="02020603050405020304" pitchFamily="18" charset="0"/>
              <a:cs typeface="Times New Roman" panose="02020603050405020304" pitchFamily="18" charset="0"/>
            </a:endParaRPr>
          </a:p>
        </p:txBody>
      </p:sp>
      <p:sp>
        <p:nvSpPr>
          <p:cNvPr id="10" name="Isosceles Triangle 9"/>
          <p:cNvSpPr/>
          <p:nvPr/>
        </p:nvSpPr>
        <p:spPr>
          <a:xfrm>
            <a:off x="3933815" y="1073246"/>
            <a:ext cx="3082412" cy="2545781"/>
          </a:xfrm>
          <a:prstGeom prst="triangle">
            <a:avLst>
              <a:gd name="adj" fmla="val 49246"/>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dirty="0"/>
          </a:p>
        </p:txBody>
      </p:sp>
      <p:sp>
        <p:nvSpPr>
          <p:cNvPr id="11" name="Isosceles Triangle 10"/>
          <p:cNvSpPr/>
          <p:nvPr/>
        </p:nvSpPr>
        <p:spPr>
          <a:xfrm rot="10800000">
            <a:off x="2536392" y="1045756"/>
            <a:ext cx="2909601" cy="2595284"/>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12" name="Title 1"/>
          <p:cNvSpPr txBox="1">
            <a:spLocks/>
          </p:cNvSpPr>
          <p:nvPr/>
        </p:nvSpPr>
        <p:spPr>
          <a:xfrm rot="3567372">
            <a:off x="2371885" y="1909348"/>
            <a:ext cx="2436031" cy="571980"/>
          </a:xfrm>
          <a:prstGeom prst="rect">
            <a:avLst/>
          </a:prstGeom>
        </p:spPr>
        <p:txBody>
          <a:bodyPr vert="horz" lIns="68580" tIns="34290" rIns="68580" bIns="3429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dirty="0" err="1">
                <a:latin typeface="Times New Roman" panose="02020603050405020304" pitchFamily="18" charset="0"/>
                <a:cs typeface="Times New Roman" panose="02020603050405020304" pitchFamily="18" charset="0"/>
              </a:rPr>
              <a:t>Sinh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trưởng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hóa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tế</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bảo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phát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sinh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hình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thái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cơ</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cơ</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thể</a:t>
            </a:r>
            <a:endParaRPr lang="en-US" sz="1400" dirty="0">
              <a:latin typeface="Times New Roman" panose="02020603050405020304" pitchFamily="18" charset="0"/>
              <a:cs typeface="Times New Roman" panose="02020603050405020304" pitchFamily="18" charset="0"/>
            </a:endParaRPr>
          </a:p>
        </p:txBody>
      </p:sp>
      <p:sp>
        <p:nvSpPr>
          <p:cNvPr id="13" name="Title 1"/>
          <p:cNvSpPr txBox="1">
            <a:spLocks/>
          </p:cNvSpPr>
          <p:nvPr/>
        </p:nvSpPr>
        <p:spPr>
          <a:xfrm rot="17850236">
            <a:off x="3362024" y="1661949"/>
            <a:ext cx="1834724" cy="836054"/>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err="1">
                <a:latin typeface="Times New Roman" panose="02020603050405020304" pitchFamily="18" charset="0"/>
                <a:cs typeface="Times New Roman" panose="02020603050405020304" pitchFamily="18" charset="0"/>
              </a:rPr>
              <a:t>Mô</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phân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sinh</a:t>
            </a:r>
            <a:endParaRPr lang="en-US" sz="1400" b="1" dirty="0">
              <a:latin typeface="Times New Roman" panose="02020603050405020304" pitchFamily="18" charset="0"/>
              <a:cs typeface="Times New Roman" panose="02020603050405020304" pitchFamily="18" charset="0"/>
            </a:endParaRPr>
          </a:p>
        </p:txBody>
      </p:sp>
      <p:sp>
        <p:nvSpPr>
          <p:cNvPr id="14" name="Title 1"/>
          <p:cNvSpPr txBox="1">
            <a:spLocks/>
          </p:cNvSpPr>
          <p:nvPr/>
        </p:nvSpPr>
        <p:spPr>
          <a:xfrm rot="7136138">
            <a:off x="3942583" y="2239271"/>
            <a:ext cx="2012192" cy="537314"/>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35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nằm</a:t>
            </a:r>
            <a:r>
              <a:rPr lang="en-US" sz="1400" dirty="0">
                <a:latin typeface="Times New Roman" panose="02020603050405020304" pitchFamily="18" charset="0"/>
                <a:cs typeface="Times New Roman" panose="02020603050405020304" pitchFamily="18" charset="0"/>
              </a:rPr>
              <a:t> ở </a:t>
            </a:r>
            <a:r>
              <a:rPr lang="en-US" sz="1400" dirty="0" err="1">
                <a:latin typeface="Times New Roman" panose="02020603050405020304" pitchFamily="18" charset="0"/>
                <a:cs typeface="Times New Roman" panose="02020603050405020304" pitchFamily="18" charset="0"/>
              </a:rPr>
              <a:t>đỉnh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của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rễ</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chồi</a:t>
            </a:r>
            <a:endParaRPr lang="en-US" sz="1400" dirty="0">
              <a:latin typeface="Times New Roman" panose="02020603050405020304" pitchFamily="18" charset="0"/>
              <a:cs typeface="Times New Roman" panose="02020603050405020304" pitchFamily="18" charset="0"/>
            </a:endParaRPr>
          </a:p>
        </p:txBody>
      </p:sp>
      <p:sp>
        <p:nvSpPr>
          <p:cNvPr id="15" name="Title 1"/>
          <p:cNvSpPr txBox="1">
            <a:spLocks/>
          </p:cNvSpPr>
          <p:nvPr/>
        </p:nvSpPr>
        <p:spPr>
          <a:xfrm>
            <a:off x="4489365" y="2861960"/>
            <a:ext cx="2012192" cy="673182"/>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err="1">
                <a:latin typeface="Times New Roman" panose="02020603050405020304" pitchFamily="18" charset="0"/>
                <a:cs typeface="Times New Roman" panose="02020603050405020304" pitchFamily="18" charset="0"/>
              </a:rPr>
              <a:t>Mô</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phân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sinh</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bên</a:t>
            </a:r>
            <a:endParaRPr lang="en-US" sz="1400" b="1" dirty="0">
              <a:latin typeface="Times New Roman" panose="02020603050405020304" pitchFamily="18" charset="0"/>
              <a:cs typeface="Times New Roman" panose="02020603050405020304" pitchFamily="18" charset="0"/>
            </a:endParaRPr>
          </a:p>
        </p:txBody>
      </p:sp>
      <p:sp>
        <p:nvSpPr>
          <p:cNvPr id="17" name="Isosceles Triangle 16"/>
          <p:cNvSpPr/>
          <p:nvPr/>
        </p:nvSpPr>
        <p:spPr>
          <a:xfrm rot="3710715">
            <a:off x="1419648" y="2935852"/>
            <a:ext cx="2837964" cy="2665153"/>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18" name="Isosceles Triangle 17"/>
          <p:cNvSpPr/>
          <p:nvPr/>
        </p:nvSpPr>
        <p:spPr>
          <a:xfrm rot="10800000">
            <a:off x="3995543" y="3631907"/>
            <a:ext cx="3026746" cy="2502038"/>
          </a:xfrm>
          <a:prstGeom prst="triangle">
            <a:avLst>
              <a:gd name="adj" fmla="val 48364"/>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19" name="Isosceles Triangle 18"/>
          <p:cNvSpPr/>
          <p:nvPr/>
        </p:nvSpPr>
        <p:spPr>
          <a:xfrm>
            <a:off x="2328138" y="3637965"/>
            <a:ext cx="3250646" cy="2486928"/>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20" name="Title 1"/>
          <p:cNvSpPr txBox="1">
            <a:spLocks/>
          </p:cNvSpPr>
          <p:nvPr/>
        </p:nvSpPr>
        <p:spPr>
          <a:xfrm>
            <a:off x="4562635" y="3239121"/>
            <a:ext cx="2012192" cy="673182"/>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err="1">
                <a:latin typeface="Times New Roman" panose="02020603050405020304" pitchFamily="18" charset="0"/>
                <a:cs typeface="Times New Roman" panose="02020603050405020304" pitchFamily="18" charset="0"/>
              </a:rPr>
              <a:t>Nằm</a:t>
            </a:r>
            <a:r>
              <a:rPr lang="en-US" sz="1400" b="1" dirty="0">
                <a:latin typeface="Times New Roman" panose="02020603050405020304" pitchFamily="18" charset="0"/>
                <a:cs typeface="Times New Roman" panose="02020603050405020304" pitchFamily="18" charset="0"/>
              </a:rPr>
              <a:t> ở </a:t>
            </a:r>
            <a:r>
              <a:rPr lang="en-US" sz="1400" b="1" dirty="0" err="1">
                <a:latin typeface="Times New Roman" panose="02020603050405020304" pitchFamily="18" charset="0"/>
                <a:cs typeface="Times New Roman" panose="02020603050405020304" pitchFamily="18" charset="0"/>
              </a:rPr>
              <a:t>thân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cây</a:t>
            </a:r>
            <a:endParaRPr lang="en-US" sz="1400" b="1" dirty="0">
              <a:latin typeface="Times New Roman" panose="02020603050405020304" pitchFamily="18" charset="0"/>
              <a:cs typeface="Times New Roman" panose="02020603050405020304" pitchFamily="18" charset="0"/>
            </a:endParaRPr>
          </a:p>
        </p:txBody>
      </p:sp>
      <p:sp>
        <p:nvSpPr>
          <p:cNvPr id="21" name="Title 1"/>
          <p:cNvSpPr txBox="1">
            <a:spLocks/>
          </p:cNvSpPr>
          <p:nvPr/>
        </p:nvSpPr>
        <p:spPr>
          <a:xfrm rot="3434536">
            <a:off x="3776861" y="4543253"/>
            <a:ext cx="2455013" cy="457667"/>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dirty="0" err="1">
                <a:latin typeface="Times New Roman" panose="02020603050405020304" pitchFamily="18" charset="0"/>
                <a:cs typeface="Times New Roman" panose="02020603050405020304" pitchFamily="18" charset="0"/>
              </a:rPr>
              <a:t>Nhân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tố</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ảnh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hưởng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đến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sinh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trưởng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phát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triển</a:t>
            </a:r>
            <a:r>
              <a:rPr lang="en-US" sz="1400" dirty="0">
                <a:latin typeface="Times New Roman" panose="02020603050405020304" pitchFamily="18" charset="0"/>
                <a:cs typeface="Times New Roman" panose="02020603050405020304" pitchFamily="18" charset="0"/>
              </a:rPr>
              <a:t> ở </a:t>
            </a:r>
            <a:r>
              <a:rPr lang="en-US" sz="1400" dirty="0" err="1">
                <a:latin typeface="Times New Roman" panose="02020603050405020304" pitchFamily="18" charset="0"/>
                <a:cs typeface="Times New Roman" panose="02020603050405020304" pitchFamily="18" charset="0"/>
              </a:rPr>
              <a:t>sinh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vật</a:t>
            </a:r>
            <a:endParaRPr lang="en-US" sz="1400" dirty="0">
              <a:latin typeface="Times New Roman" panose="02020603050405020304" pitchFamily="18" charset="0"/>
              <a:cs typeface="Times New Roman" panose="02020603050405020304" pitchFamily="18" charset="0"/>
            </a:endParaRPr>
          </a:p>
        </p:txBody>
      </p:sp>
      <p:sp>
        <p:nvSpPr>
          <p:cNvPr id="22" name="Title 1"/>
          <p:cNvSpPr txBox="1">
            <a:spLocks/>
          </p:cNvSpPr>
          <p:nvPr/>
        </p:nvSpPr>
        <p:spPr>
          <a:xfrm rot="14348474">
            <a:off x="3402043" y="4800662"/>
            <a:ext cx="2012192" cy="673182"/>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dirty="0" err="1">
                <a:latin typeface="Times New Roman" panose="02020603050405020304" pitchFamily="18" charset="0"/>
                <a:cs typeface="Times New Roman" panose="02020603050405020304" pitchFamily="18" charset="0"/>
              </a:rPr>
              <a:t>Nhiệt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độ</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ánh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sáng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nước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chất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dưỡng</a:t>
            </a:r>
            <a:r>
              <a:rPr lang="en-US" sz="1350" dirty="0">
                <a:latin typeface="Times New Roman" panose="02020603050405020304" pitchFamily="18" charset="0"/>
                <a:cs typeface="Times New Roman" panose="02020603050405020304" pitchFamily="18" charset="0"/>
              </a:rPr>
              <a:t>….</a:t>
            </a:r>
          </a:p>
        </p:txBody>
      </p:sp>
      <p:sp>
        <p:nvSpPr>
          <p:cNvPr id="23" name="Title 1"/>
          <p:cNvSpPr txBox="1">
            <a:spLocks/>
          </p:cNvSpPr>
          <p:nvPr/>
        </p:nvSpPr>
        <p:spPr>
          <a:xfrm rot="18113267">
            <a:off x="2052450" y="4695605"/>
            <a:ext cx="2174454" cy="558725"/>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err="1">
                <a:latin typeface="Times New Roman" panose="02020603050405020304" pitchFamily="18" charset="0"/>
                <a:cs typeface="Times New Roman" panose="02020603050405020304" pitchFamily="18" charset="0"/>
              </a:rPr>
              <a:t>Biện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pháp</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diệt</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sâu</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bướm</a:t>
            </a:r>
            <a:endParaRPr lang="en-US" sz="1400" b="1" dirty="0">
              <a:latin typeface="Times New Roman" panose="02020603050405020304" pitchFamily="18" charset="0"/>
              <a:cs typeface="Times New Roman" panose="02020603050405020304" pitchFamily="18" charset="0"/>
            </a:endParaRPr>
          </a:p>
        </p:txBody>
      </p:sp>
      <p:sp>
        <p:nvSpPr>
          <p:cNvPr id="24" name="Title 1"/>
          <p:cNvSpPr txBox="1">
            <a:spLocks/>
          </p:cNvSpPr>
          <p:nvPr/>
        </p:nvSpPr>
        <p:spPr>
          <a:xfrm rot="18167444">
            <a:off x="1624263" y="4349185"/>
            <a:ext cx="2393257" cy="673182"/>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dirty="0" err="1">
                <a:latin typeface="Times New Roman" panose="02020603050405020304" pitchFamily="18" charset="0"/>
                <a:cs typeface="Times New Roman" panose="02020603050405020304" pitchFamily="18" charset="0"/>
              </a:rPr>
              <a:t>Dùng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đèn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bẫy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bướm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dùng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thước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trừ</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sâu</a:t>
            </a:r>
            <a:endParaRPr lang="en-US" sz="1400" dirty="0">
              <a:latin typeface="Times New Roman" panose="02020603050405020304" pitchFamily="18" charset="0"/>
              <a:cs typeface="Times New Roman" panose="02020603050405020304" pitchFamily="18" charset="0"/>
            </a:endParaRPr>
          </a:p>
        </p:txBody>
      </p:sp>
      <p:sp>
        <p:nvSpPr>
          <p:cNvPr id="25" name="Title 1"/>
          <p:cNvSpPr txBox="1">
            <a:spLocks/>
          </p:cNvSpPr>
          <p:nvPr/>
        </p:nvSpPr>
        <p:spPr>
          <a:xfrm>
            <a:off x="1551992" y="3301373"/>
            <a:ext cx="916959" cy="673182"/>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err="1">
                <a:latin typeface="Times New Roman" panose="02020603050405020304" pitchFamily="18" charset="0"/>
                <a:cs typeface="Times New Roman" panose="02020603050405020304" pitchFamily="18" charset="0"/>
              </a:rPr>
              <a:t>Kết</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thúc</a:t>
            </a:r>
            <a:endParaRPr lang="en-US" sz="1400" b="1" dirty="0">
              <a:latin typeface="Times New Roman" panose="02020603050405020304" pitchFamily="18" charset="0"/>
              <a:cs typeface="Times New Roman" panose="02020603050405020304" pitchFamily="18" charset="0"/>
            </a:endParaRPr>
          </a:p>
        </p:txBody>
      </p:sp>
      <p:sp>
        <p:nvSpPr>
          <p:cNvPr id="26" name="Title 1">
            <a:extLst>
              <a:ext uri="{FF2B5EF4-FFF2-40B4-BE49-F238E27FC236}">
                <a16:creationId xmlns:a16="http://schemas.microsoft.com/office/drawing/2014/main" id="{06A46B36-560A-D760-9BA6-3CA5B482C1DD}"/>
              </a:ext>
            </a:extLst>
          </p:cNvPr>
          <p:cNvSpPr txBox="1">
            <a:spLocks/>
          </p:cNvSpPr>
          <p:nvPr/>
        </p:nvSpPr>
        <p:spPr>
          <a:xfrm>
            <a:off x="2094592" y="1398935"/>
            <a:ext cx="751320" cy="48001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2400" b="1" dirty="0">
                <a:solidFill>
                  <a:srgbClr val="0000FF"/>
                </a:solidFill>
                <a:latin typeface="Times New Roman" panose="02020603050405020304" pitchFamily="18" charset="0"/>
                <a:cs typeface="Times New Roman" panose="02020603050405020304" pitchFamily="18" charset="0"/>
              </a:rPr>
              <a:t>1</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32" name="Title 1">
            <a:extLst>
              <a:ext uri="{FF2B5EF4-FFF2-40B4-BE49-F238E27FC236}">
                <a16:creationId xmlns:a16="http://schemas.microsoft.com/office/drawing/2014/main" id="{C33C9877-930F-1AD7-0914-7F3A23F1469A}"/>
              </a:ext>
            </a:extLst>
          </p:cNvPr>
          <p:cNvSpPr txBox="1">
            <a:spLocks/>
          </p:cNvSpPr>
          <p:nvPr/>
        </p:nvSpPr>
        <p:spPr>
          <a:xfrm>
            <a:off x="5168112" y="2240411"/>
            <a:ext cx="751320" cy="48001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2400" b="1" dirty="0">
                <a:solidFill>
                  <a:srgbClr val="0000FF"/>
                </a:solidFill>
                <a:latin typeface="Times New Roman" panose="02020603050405020304" pitchFamily="18" charset="0"/>
                <a:cs typeface="Times New Roman" panose="02020603050405020304" pitchFamily="18" charset="0"/>
              </a:rPr>
              <a:t>2</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33" name="Title 1">
            <a:extLst>
              <a:ext uri="{FF2B5EF4-FFF2-40B4-BE49-F238E27FC236}">
                <a16:creationId xmlns:a16="http://schemas.microsoft.com/office/drawing/2014/main" id="{30DCB9E4-18D2-BD05-13FB-E6341F9A7DAA}"/>
              </a:ext>
            </a:extLst>
          </p:cNvPr>
          <p:cNvSpPr txBox="1">
            <a:spLocks/>
          </p:cNvSpPr>
          <p:nvPr/>
        </p:nvSpPr>
        <p:spPr>
          <a:xfrm>
            <a:off x="5558733" y="4437781"/>
            <a:ext cx="751320" cy="48001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2400" b="1" dirty="0">
                <a:solidFill>
                  <a:srgbClr val="0000FF"/>
                </a:solidFill>
                <a:latin typeface="Times New Roman" panose="02020603050405020304" pitchFamily="18" charset="0"/>
                <a:cs typeface="Times New Roman" panose="02020603050405020304" pitchFamily="18" charset="0"/>
              </a:rPr>
              <a:t>5</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34" name="Title 1">
            <a:extLst>
              <a:ext uri="{FF2B5EF4-FFF2-40B4-BE49-F238E27FC236}">
                <a16:creationId xmlns:a16="http://schemas.microsoft.com/office/drawing/2014/main" id="{9F660C8D-042F-C6B3-5453-FDA1899CF42A}"/>
              </a:ext>
            </a:extLst>
          </p:cNvPr>
          <p:cNvSpPr txBox="1">
            <a:spLocks/>
          </p:cNvSpPr>
          <p:nvPr/>
        </p:nvSpPr>
        <p:spPr>
          <a:xfrm>
            <a:off x="3514874" y="5527954"/>
            <a:ext cx="751320" cy="48001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2400" b="1" dirty="0">
                <a:solidFill>
                  <a:srgbClr val="0000FF"/>
                </a:solidFill>
                <a:latin typeface="Times New Roman" panose="02020603050405020304" pitchFamily="18" charset="0"/>
                <a:cs typeface="Times New Roman" panose="02020603050405020304" pitchFamily="18" charset="0"/>
              </a:rPr>
              <a:t>3</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35" name="Title 1">
            <a:extLst>
              <a:ext uri="{FF2B5EF4-FFF2-40B4-BE49-F238E27FC236}">
                <a16:creationId xmlns:a16="http://schemas.microsoft.com/office/drawing/2014/main" id="{C51B7C76-6363-7CF2-E145-34A25E086744}"/>
              </a:ext>
            </a:extLst>
          </p:cNvPr>
          <p:cNvSpPr txBox="1">
            <a:spLocks/>
          </p:cNvSpPr>
          <p:nvPr/>
        </p:nvSpPr>
        <p:spPr>
          <a:xfrm>
            <a:off x="3607579" y="1253519"/>
            <a:ext cx="751320" cy="48001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2400" b="1" dirty="0">
                <a:solidFill>
                  <a:srgbClr val="0000FF"/>
                </a:solidFill>
                <a:latin typeface="Times New Roman" panose="02020603050405020304" pitchFamily="18" charset="0"/>
                <a:cs typeface="Times New Roman" panose="02020603050405020304" pitchFamily="18" charset="0"/>
              </a:rPr>
              <a:t>4</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36" name="Title 1">
            <a:extLst>
              <a:ext uri="{FF2B5EF4-FFF2-40B4-BE49-F238E27FC236}">
                <a16:creationId xmlns:a16="http://schemas.microsoft.com/office/drawing/2014/main" id="{F9E56C15-6527-AEAA-ACC2-A3210AADD9D9}"/>
              </a:ext>
            </a:extLst>
          </p:cNvPr>
          <p:cNvSpPr txBox="1">
            <a:spLocks/>
          </p:cNvSpPr>
          <p:nvPr/>
        </p:nvSpPr>
        <p:spPr>
          <a:xfrm>
            <a:off x="1551992" y="4237553"/>
            <a:ext cx="751320" cy="48001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2400" b="1" dirty="0">
                <a:solidFill>
                  <a:srgbClr val="0000FF"/>
                </a:solidFill>
                <a:latin typeface="Times New Roman" panose="02020603050405020304" pitchFamily="18" charset="0"/>
                <a:cs typeface="Times New Roman" panose="02020603050405020304" pitchFamily="18" charset="0"/>
              </a:rPr>
              <a:t>6</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37" name="Title 1">
            <a:extLst>
              <a:ext uri="{FF2B5EF4-FFF2-40B4-BE49-F238E27FC236}">
                <a16:creationId xmlns:a16="http://schemas.microsoft.com/office/drawing/2014/main" id="{5384F0D5-E479-CD45-AE34-B7BD9BB3D044}"/>
              </a:ext>
            </a:extLst>
          </p:cNvPr>
          <p:cNvSpPr txBox="1">
            <a:spLocks/>
          </p:cNvSpPr>
          <p:nvPr/>
        </p:nvSpPr>
        <p:spPr>
          <a:xfrm>
            <a:off x="1477307" y="279054"/>
            <a:ext cx="4685148" cy="480017"/>
          </a:xfrm>
          <a:prstGeom prst="rect">
            <a:avLst/>
          </a:prstGeom>
        </p:spPr>
        <p:txBody>
          <a:bodyPr vert="horz" lIns="68580" tIns="34290" rIns="68580" bIns="3429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2800" b="1" dirty="0">
                <a:solidFill>
                  <a:srgbClr val="0000FF"/>
                </a:solidFill>
                <a:latin typeface="Times New Roman" panose="02020603050405020304" pitchFamily="18" charset="0"/>
                <a:cs typeface="Times New Roman" panose="02020603050405020304" pitchFamily="18" charset="0"/>
              </a:rPr>
              <a:t>ĐÁP ÁN: TRÒ CHƠI MẢNH GHÉP</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2312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22551" y="1857603"/>
            <a:ext cx="1706148" cy="963252"/>
          </a:xfrm>
          <a:prstGeom prst="rect">
            <a:avLst/>
          </a:prstGeom>
        </p:spPr>
      </p:pic>
      <p:pic>
        <p:nvPicPr>
          <p:cNvPr id="8" name="Picture 7"/>
          <p:cNvPicPr>
            <a:picLocks noChangeAspect="1"/>
          </p:cNvPicPr>
          <p:nvPr/>
        </p:nvPicPr>
        <p:blipFill>
          <a:blip r:embed="rId3"/>
          <a:stretch>
            <a:fillRect/>
          </a:stretch>
        </p:blipFill>
        <p:spPr>
          <a:xfrm>
            <a:off x="1337065" y="3710327"/>
            <a:ext cx="1728202" cy="1001889"/>
          </a:xfrm>
          <a:prstGeom prst="rect">
            <a:avLst/>
          </a:prstGeom>
        </p:spPr>
      </p:pic>
      <p:pic>
        <p:nvPicPr>
          <p:cNvPr id="18" name="Picture 17"/>
          <p:cNvPicPr>
            <a:picLocks noChangeAspect="1"/>
          </p:cNvPicPr>
          <p:nvPr/>
        </p:nvPicPr>
        <p:blipFill>
          <a:blip r:embed="rId4"/>
          <a:stretch>
            <a:fillRect/>
          </a:stretch>
        </p:blipFill>
        <p:spPr>
          <a:xfrm>
            <a:off x="4611014" y="1427600"/>
            <a:ext cx="628650" cy="371475"/>
          </a:xfrm>
          <a:prstGeom prst="rect">
            <a:avLst/>
          </a:prstGeom>
        </p:spPr>
      </p:pic>
      <p:pic>
        <p:nvPicPr>
          <p:cNvPr id="20" name="Picture 19"/>
          <p:cNvPicPr>
            <a:picLocks noChangeAspect="1"/>
          </p:cNvPicPr>
          <p:nvPr/>
        </p:nvPicPr>
        <p:blipFill>
          <a:blip r:embed="rId5"/>
          <a:stretch>
            <a:fillRect/>
          </a:stretch>
        </p:blipFill>
        <p:spPr>
          <a:xfrm>
            <a:off x="4598651" y="2106833"/>
            <a:ext cx="621506" cy="557213"/>
          </a:xfrm>
          <a:prstGeom prst="rect">
            <a:avLst/>
          </a:prstGeom>
        </p:spPr>
      </p:pic>
      <p:pic>
        <p:nvPicPr>
          <p:cNvPr id="25" name="Picture 24"/>
          <p:cNvPicPr>
            <a:picLocks noChangeAspect="1"/>
          </p:cNvPicPr>
          <p:nvPr/>
        </p:nvPicPr>
        <p:blipFill>
          <a:blip r:embed="rId6"/>
          <a:stretch>
            <a:fillRect/>
          </a:stretch>
        </p:blipFill>
        <p:spPr>
          <a:xfrm>
            <a:off x="4582657" y="4361565"/>
            <a:ext cx="685364" cy="350651"/>
          </a:xfrm>
          <a:prstGeom prst="rect">
            <a:avLst/>
          </a:prstGeom>
        </p:spPr>
      </p:pic>
      <p:pic>
        <p:nvPicPr>
          <p:cNvPr id="27" name="Picture 26"/>
          <p:cNvPicPr>
            <a:picLocks noChangeAspect="1"/>
          </p:cNvPicPr>
          <p:nvPr/>
        </p:nvPicPr>
        <p:blipFill>
          <a:blip r:embed="rId7"/>
          <a:stretch>
            <a:fillRect/>
          </a:stretch>
        </p:blipFill>
        <p:spPr>
          <a:xfrm>
            <a:off x="4474869" y="4896614"/>
            <a:ext cx="869070" cy="371546"/>
          </a:xfrm>
          <a:prstGeom prst="rect">
            <a:avLst/>
          </a:prstGeom>
        </p:spPr>
      </p:pic>
      <p:sp>
        <p:nvSpPr>
          <p:cNvPr id="7" name="Rectangle 2"/>
          <p:cNvSpPr>
            <a:spLocks noChangeArrowheads="1"/>
          </p:cNvSpPr>
          <p:nvPr/>
        </p:nvSpPr>
        <p:spPr bwMode="auto">
          <a:xfrm>
            <a:off x="2532460" y="3061612"/>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350" b="0" i="0" u="none" strike="noStrike" kern="1200" cap="none" spc="0" normalizeH="0" baseline="0" noProof="0">
                <a:ln>
                  <a:noFill/>
                </a:ln>
                <a:solidFill>
                  <a:prstClr val="black"/>
                </a:solidFill>
                <a:effectLst/>
                <a:uLnTx/>
                <a:uFillTx/>
                <a:latin typeface="Arial" panose="020B0604020202020204" pitchFamily="34" charset="0"/>
                <a:ea typeface="+mn-ea"/>
                <a:cs typeface="+mn-cs"/>
              </a:rPr>
              <a:t/>
            </a:r>
            <a:br>
              <a:rPr kumimoji="0" lang="en-US" altLang="en-US" sz="135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 name="Rounded Rectangle 14">
            <a:extLst>
              <a:ext uri="{FF2B5EF4-FFF2-40B4-BE49-F238E27FC236}">
                <a16:creationId xmlns:a16="http://schemas.microsoft.com/office/drawing/2014/main" id="{9A6D76A3-B543-4451-BC4E-A3CF29FA438A}"/>
              </a:ext>
            </a:extLst>
          </p:cNvPr>
          <p:cNvSpPr/>
          <p:nvPr/>
        </p:nvSpPr>
        <p:spPr>
          <a:xfrm>
            <a:off x="5128065" y="1259406"/>
            <a:ext cx="2182358" cy="535049"/>
          </a:xfrm>
          <a:prstGeom prst="roundRect">
            <a:avLst/>
          </a:prstGeom>
          <a:solidFill>
            <a:schemeClr val="accent2">
              <a:lumMod val="40000"/>
              <a:lumOff val="60000"/>
            </a:schemeClr>
          </a:solidFill>
        </p:spPr>
        <p:style>
          <a:lnRef idx="1">
            <a:schemeClr val="accent5"/>
          </a:lnRef>
          <a:fillRef idx="2">
            <a:schemeClr val="accent5"/>
          </a:fillRef>
          <a:effectRef idx="1">
            <a:schemeClr val="accent5"/>
          </a:effectRef>
          <a:fontRef idx="minor">
            <a:schemeClr val="dk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700">
                <a:solidFill>
                  <a:prstClr val="black"/>
                </a:solidFill>
                <a:latin typeface="Times New Roman" panose="02020603050405020304" pitchFamily="18" charset="0"/>
                <a:cs typeface="Times New Roman" panose="02020603050405020304" pitchFamily="18" charset="0"/>
              </a:rPr>
              <a:t>Sinh trưởng</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3" name="Rounded Rectangle 14">
            <a:extLst>
              <a:ext uri="{FF2B5EF4-FFF2-40B4-BE49-F238E27FC236}">
                <a16:creationId xmlns:a16="http://schemas.microsoft.com/office/drawing/2014/main" id="{085EB50C-3005-B7B9-B5A5-FA90F66B40F9}"/>
              </a:ext>
            </a:extLst>
          </p:cNvPr>
          <p:cNvSpPr/>
          <p:nvPr/>
        </p:nvSpPr>
        <p:spPr>
          <a:xfrm>
            <a:off x="5040734" y="2168750"/>
            <a:ext cx="2225928" cy="535049"/>
          </a:xfrm>
          <a:prstGeom prst="roundRect">
            <a:avLst/>
          </a:prstGeom>
          <a:solidFill>
            <a:schemeClr val="accent2">
              <a:lumMod val="40000"/>
              <a:lumOff val="60000"/>
            </a:schemeClr>
          </a:solidFill>
        </p:spPr>
        <p:style>
          <a:lnRef idx="1">
            <a:schemeClr val="accent5"/>
          </a:lnRef>
          <a:fillRef idx="2">
            <a:schemeClr val="accent5"/>
          </a:fillRef>
          <a:effectRef idx="1">
            <a:schemeClr val="accent5"/>
          </a:effectRef>
          <a:fontRef idx="minor">
            <a:schemeClr val="dk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700">
                <a:solidFill>
                  <a:prstClr val="black"/>
                </a:solidFill>
                <a:latin typeface="Times New Roman" panose="02020603050405020304" pitchFamily="18" charset="0"/>
                <a:cs typeface="Times New Roman" panose="02020603050405020304" pitchFamily="18" charset="0"/>
              </a:rPr>
              <a:t>Phát triển</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4" name="Rounded Rectangle 14">
            <a:extLst>
              <a:ext uri="{FF2B5EF4-FFF2-40B4-BE49-F238E27FC236}">
                <a16:creationId xmlns:a16="http://schemas.microsoft.com/office/drawing/2014/main" id="{8A50FCC8-E5EF-668A-986A-97E5122461E2}"/>
              </a:ext>
            </a:extLst>
          </p:cNvPr>
          <p:cNvSpPr/>
          <p:nvPr/>
        </p:nvSpPr>
        <p:spPr>
          <a:xfrm>
            <a:off x="2965766" y="1627249"/>
            <a:ext cx="1688674" cy="535049"/>
          </a:xfrm>
          <a:prstGeom prst="roundRect">
            <a:avLst/>
          </a:prstGeom>
          <a:solidFill>
            <a:schemeClr val="accent2">
              <a:lumMod val="40000"/>
              <a:lumOff val="60000"/>
            </a:schemeClr>
          </a:solidFill>
        </p:spPr>
        <p:style>
          <a:lnRef idx="1">
            <a:schemeClr val="accent5"/>
          </a:lnRef>
          <a:fillRef idx="2">
            <a:schemeClr val="accent5"/>
          </a:fillRef>
          <a:effectRef idx="1">
            <a:schemeClr val="accent5"/>
          </a:effectRef>
          <a:fontRef idx="minor">
            <a:schemeClr val="dk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700">
                <a:solidFill>
                  <a:prstClr val="black"/>
                </a:solidFill>
                <a:latin typeface="Times New Roman" panose="02020603050405020304" pitchFamily="18" charset="0"/>
                <a:cs typeface="Times New Roman" panose="02020603050405020304" pitchFamily="18" charset="0"/>
              </a:rPr>
              <a:t>Khái quát</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5" name="Rounded Rectangle 14">
            <a:extLst>
              <a:ext uri="{FF2B5EF4-FFF2-40B4-BE49-F238E27FC236}">
                <a16:creationId xmlns:a16="http://schemas.microsoft.com/office/drawing/2014/main" id="{ED7D912C-7A9D-A291-EFF9-42ED256A886B}"/>
              </a:ext>
            </a:extLst>
          </p:cNvPr>
          <p:cNvSpPr/>
          <p:nvPr/>
        </p:nvSpPr>
        <p:spPr>
          <a:xfrm>
            <a:off x="5268693" y="4910252"/>
            <a:ext cx="1990070" cy="535049"/>
          </a:xfrm>
          <a:prstGeom prst="roundRect">
            <a:avLst/>
          </a:prstGeom>
          <a:solidFill>
            <a:srgbClr val="FFFF00"/>
          </a:solidFill>
        </p:spPr>
        <p:style>
          <a:lnRef idx="1">
            <a:schemeClr val="accent5"/>
          </a:lnRef>
          <a:fillRef idx="2">
            <a:schemeClr val="accent5"/>
          </a:fillRef>
          <a:effectRef idx="1">
            <a:schemeClr val="accent5"/>
          </a:effectRef>
          <a:fontRef idx="minor">
            <a:schemeClr val="dk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700" noProof="0">
                <a:solidFill>
                  <a:prstClr val="black"/>
                </a:solidFill>
                <a:latin typeface="Times New Roman" panose="02020603050405020304" pitchFamily="18" charset="0"/>
                <a:cs typeface="Times New Roman" panose="02020603050405020304" pitchFamily="18" charset="0"/>
              </a:rPr>
              <a:t>Chăn nuôi</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6" name="Rounded Rectangle 14">
            <a:extLst>
              <a:ext uri="{FF2B5EF4-FFF2-40B4-BE49-F238E27FC236}">
                <a16:creationId xmlns:a16="http://schemas.microsoft.com/office/drawing/2014/main" id="{9E60DBF4-50D6-FC28-F9A1-712AE000A60A}"/>
              </a:ext>
            </a:extLst>
          </p:cNvPr>
          <p:cNvSpPr/>
          <p:nvPr/>
        </p:nvSpPr>
        <p:spPr>
          <a:xfrm>
            <a:off x="2906294" y="4474938"/>
            <a:ext cx="1688674" cy="535049"/>
          </a:xfrm>
          <a:prstGeom prst="roundRect">
            <a:avLst/>
          </a:prstGeom>
          <a:solidFill>
            <a:srgbClr val="FFFF00"/>
          </a:solidFill>
        </p:spPr>
        <p:style>
          <a:lnRef idx="1">
            <a:schemeClr val="accent5"/>
          </a:lnRef>
          <a:fillRef idx="2">
            <a:schemeClr val="accent5"/>
          </a:fillRef>
          <a:effectRef idx="1">
            <a:schemeClr val="accent5"/>
          </a:effectRef>
          <a:fontRef idx="minor">
            <a:schemeClr val="dk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700" noProof="0">
                <a:solidFill>
                  <a:prstClr val="black"/>
                </a:solidFill>
                <a:latin typeface="Times New Roman" panose="02020603050405020304" pitchFamily="18" charset="0"/>
                <a:cs typeface="Times New Roman" panose="02020603050405020304" pitchFamily="18" charset="0"/>
              </a:rPr>
              <a:t>Ứng dụng</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7" name="Rounded Rectangle 14">
            <a:extLst>
              <a:ext uri="{FF2B5EF4-FFF2-40B4-BE49-F238E27FC236}">
                <a16:creationId xmlns:a16="http://schemas.microsoft.com/office/drawing/2014/main" id="{AEDD7E3F-EC89-D56E-B3B2-BEDD849DC7F3}"/>
              </a:ext>
            </a:extLst>
          </p:cNvPr>
          <p:cNvSpPr/>
          <p:nvPr/>
        </p:nvSpPr>
        <p:spPr>
          <a:xfrm>
            <a:off x="5220157" y="4172948"/>
            <a:ext cx="2038606" cy="535049"/>
          </a:xfrm>
          <a:prstGeom prst="roundRect">
            <a:avLst/>
          </a:prstGeom>
          <a:solidFill>
            <a:srgbClr val="FFFF00"/>
          </a:solidFill>
        </p:spPr>
        <p:style>
          <a:lnRef idx="1">
            <a:schemeClr val="accent5"/>
          </a:lnRef>
          <a:fillRef idx="2">
            <a:schemeClr val="accent5"/>
          </a:fillRef>
          <a:effectRef idx="1">
            <a:schemeClr val="accent5"/>
          </a:effectRef>
          <a:fontRef idx="minor">
            <a:schemeClr val="dk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700" noProof="0">
                <a:solidFill>
                  <a:prstClr val="black"/>
                </a:solidFill>
                <a:latin typeface="Times New Roman" panose="02020603050405020304" pitchFamily="18" charset="0"/>
                <a:cs typeface="Times New Roman" panose="02020603050405020304" pitchFamily="18" charset="0"/>
              </a:rPr>
              <a:t>Trồng trọt</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8" name="Title 1">
            <a:extLst>
              <a:ext uri="{FF2B5EF4-FFF2-40B4-BE49-F238E27FC236}">
                <a16:creationId xmlns:a16="http://schemas.microsoft.com/office/drawing/2014/main" id="{83D5AF32-F37D-E0C5-43D9-BD4D1793EEC3}"/>
              </a:ext>
            </a:extLst>
          </p:cNvPr>
          <p:cNvSpPr txBox="1">
            <a:spLocks/>
          </p:cNvSpPr>
          <p:nvPr/>
        </p:nvSpPr>
        <p:spPr>
          <a:xfrm>
            <a:off x="925934" y="37137"/>
            <a:ext cx="4114800" cy="685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I. Hệ thống kiến thức:</a:t>
            </a:r>
            <a:endPar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endParaRPr>
          </a:p>
        </p:txBody>
      </p:sp>
      <p:sp>
        <p:nvSpPr>
          <p:cNvPr id="2" name="Oval 1"/>
          <p:cNvSpPr/>
          <p:nvPr/>
        </p:nvSpPr>
        <p:spPr>
          <a:xfrm>
            <a:off x="449860" y="1875259"/>
            <a:ext cx="1757135" cy="25448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dirty="0">
                <a:solidFill>
                  <a:prstClr val="black"/>
                </a:solidFill>
                <a:latin typeface="Times New Roman" panose="02020603050405020304" pitchFamily="18" charset="0"/>
                <a:cs typeface="Times New Roman" panose="02020603050405020304" pitchFamily="18" charset="0"/>
              </a:rPr>
              <a:t>SINH TRƯỞNG VÀ PHÁT TRIỂN CỦA SINH VẬT</a:t>
            </a:r>
          </a:p>
        </p:txBody>
      </p:sp>
      <p:sp>
        <p:nvSpPr>
          <p:cNvPr id="19" name="TextBox 18">
            <a:extLst>
              <a:ext uri="{FF2B5EF4-FFF2-40B4-BE49-F238E27FC236}">
                <a16:creationId xmlns:a16="http://schemas.microsoft.com/office/drawing/2014/main" id="{45B48C4B-35D5-90C2-E227-D03CA71C862F}"/>
              </a:ext>
            </a:extLst>
          </p:cNvPr>
          <p:cNvSpPr txBox="1"/>
          <p:nvPr/>
        </p:nvSpPr>
        <p:spPr>
          <a:xfrm>
            <a:off x="1259618" y="820268"/>
            <a:ext cx="3083782" cy="584775"/>
          </a:xfrm>
          <a:prstGeom prst="rect">
            <a:avLst/>
          </a:prstGeom>
          <a:noFill/>
        </p:spPr>
        <p:txBody>
          <a:bodyPr wrap="square">
            <a:spAutoFit/>
          </a:bodyPr>
          <a:lstStyle/>
          <a:p>
            <a:r>
              <a:rPr lang="vi-VN" sz="3200" b="1" dirty="0">
                <a:solidFill>
                  <a:srgbClr val="0066FF"/>
                </a:solidFill>
                <a:latin typeface="Times New Roman" panose="02020603050405020304" pitchFamily="18" charset="0"/>
                <a:ea typeface="Calibri" panose="020F0502020204030204" pitchFamily="34" charset="0"/>
              </a:rPr>
              <a:t>Sơ </a:t>
            </a:r>
            <a:r>
              <a:rPr lang="vi-VN" sz="3200" b="1" dirty="0">
                <a:solidFill>
                  <a:srgbClr val="0066FF"/>
                </a:solidFill>
                <a:effectLst/>
                <a:latin typeface="Times New Roman" panose="02020603050405020304" pitchFamily="18" charset="0"/>
                <a:ea typeface="Calibri" panose="020F0502020204030204" pitchFamily="34" charset="0"/>
              </a:rPr>
              <a:t>đồ tư duy </a:t>
            </a:r>
            <a:endParaRPr lang="en-US" sz="3200" b="1" dirty="0">
              <a:solidFill>
                <a:srgbClr val="0066FF"/>
              </a:solidFill>
            </a:endParaRPr>
          </a:p>
        </p:txBody>
      </p:sp>
    </p:spTree>
    <p:extLst>
      <p:ext uri="{BB962C8B-B14F-4D97-AF65-F5344CB8AC3E}">
        <p14:creationId xmlns:p14="http://schemas.microsoft.com/office/powerpoint/2010/main" val="73226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circle(in)">
                                      <p:cBhvr>
                                        <p:cTn id="24" dur="20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circle(in)">
                                      <p:cBhvr>
                                        <p:cTn id="33" dur="20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circle(in)">
                                      <p:cBhvr>
                                        <p:cTn id="42" dur="20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circle(in)">
                                      <p:cBhvr>
                                        <p:cTn id="51" dur="20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circle(in)">
                                      <p:cBhvr>
                                        <p:cTn id="64" dur="2000"/>
                                        <p:tgtEl>
                                          <p:spTgt spid="37"/>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circle(in)">
                                      <p:cBhvr>
                                        <p:cTn id="69"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4" grpId="0" animBg="1"/>
      <p:bldP spid="35" grpId="0" animBg="1"/>
      <p:bldP spid="36" grpId="0" animBg="1"/>
      <p:bldP spid="37" grpId="0" animBg="1"/>
      <p:bldP spid="2"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02BF4FC-19A8-6713-082F-C6259D8F16C6}"/>
              </a:ext>
            </a:extLst>
          </p:cNvPr>
          <p:cNvGraphicFramePr>
            <a:graphicFrameLocks noGrp="1"/>
          </p:cNvGraphicFramePr>
          <p:nvPr>
            <p:ph idx="1"/>
            <p:extLst>
              <p:ext uri="{D42A27DB-BD31-4B8C-83A1-F6EECF244321}">
                <p14:modId xmlns:p14="http://schemas.microsoft.com/office/powerpoint/2010/main" val="2134593794"/>
              </p:ext>
            </p:extLst>
          </p:nvPr>
        </p:nvGraphicFramePr>
        <p:xfrm>
          <a:off x="228600" y="1401856"/>
          <a:ext cx="7239000" cy="3728151"/>
        </p:xfrm>
        <a:graphic>
          <a:graphicData uri="http://schemas.openxmlformats.org/drawingml/2006/table">
            <a:tbl>
              <a:tblPr firstRow="1" firstCol="1" bandRow="1">
                <a:tableStyleId>{5C22544A-7EE6-4342-B048-85BDC9FD1C3A}</a:tableStyleId>
              </a:tblPr>
              <a:tblGrid>
                <a:gridCol w="723900">
                  <a:extLst>
                    <a:ext uri="{9D8B030D-6E8A-4147-A177-3AD203B41FA5}">
                      <a16:colId xmlns:a16="http://schemas.microsoft.com/office/drawing/2014/main" val="2871477468"/>
                    </a:ext>
                  </a:extLst>
                </a:gridCol>
                <a:gridCol w="1286933">
                  <a:extLst>
                    <a:ext uri="{9D8B030D-6E8A-4147-A177-3AD203B41FA5}">
                      <a16:colId xmlns:a16="http://schemas.microsoft.com/office/drawing/2014/main" val="3218903823"/>
                    </a:ext>
                  </a:extLst>
                </a:gridCol>
                <a:gridCol w="4059576">
                  <a:extLst>
                    <a:ext uri="{9D8B030D-6E8A-4147-A177-3AD203B41FA5}">
                      <a16:colId xmlns:a16="http://schemas.microsoft.com/office/drawing/2014/main" val="42842944"/>
                    </a:ext>
                  </a:extLst>
                </a:gridCol>
                <a:gridCol w="1168591">
                  <a:extLst>
                    <a:ext uri="{9D8B030D-6E8A-4147-A177-3AD203B41FA5}">
                      <a16:colId xmlns:a16="http://schemas.microsoft.com/office/drawing/2014/main" val="3386195573"/>
                    </a:ext>
                  </a:extLst>
                </a:gridCol>
              </a:tblGrid>
              <a:tr h="270769">
                <a:tc>
                  <a:txBody>
                    <a:bodyPr/>
                    <a:lstStyle/>
                    <a:p>
                      <a:pPr algn="ctr">
                        <a:lnSpc>
                          <a:spcPct val="107000"/>
                        </a:lnSpc>
                        <a:spcAft>
                          <a:spcPts val="800"/>
                        </a:spcAft>
                      </a:pPr>
                      <a:r>
                        <a:rPr lang="vi-VN" sz="2000" dirty="0">
                          <a:solidFill>
                            <a:schemeClr val="tx1"/>
                          </a:solidFill>
                          <a:effectLst/>
                          <a:latin typeface="Times New Roman" panose="02020603050405020304" pitchFamily="18" charset="0"/>
                          <a:cs typeface="Times New Roman" panose="02020603050405020304" pitchFamily="18" charset="0"/>
                        </a:rPr>
                        <a:t>TT</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vi-VN" sz="2000">
                          <a:solidFill>
                            <a:schemeClr val="tx1"/>
                          </a:solidFill>
                          <a:effectLst/>
                          <a:latin typeface="Times New Roman" panose="02020603050405020304" pitchFamily="18" charset="0"/>
                          <a:cs typeface="Times New Roman" panose="02020603050405020304" pitchFamily="18" charset="0"/>
                        </a:rPr>
                        <a:t>Tiêu chí</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vi-VN" sz="2000" dirty="0">
                          <a:solidFill>
                            <a:schemeClr val="tx1"/>
                          </a:solidFill>
                          <a:effectLst/>
                          <a:latin typeface="Times New Roman" panose="02020603050405020304" pitchFamily="18" charset="0"/>
                          <a:cs typeface="Times New Roman" panose="02020603050405020304" pitchFamily="18" charset="0"/>
                        </a:rPr>
                        <a:t>Yêu cầu</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vi-VN" sz="2000">
                          <a:solidFill>
                            <a:schemeClr val="tx1"/>
                          </a:solidFill>
                          <a:effectLst/>
                          <a:latin typeface="Times New Roman" panose="02020603050405020304" pitchFamily="18" charset="0"/>
                          <a:cs typeface="Times New Roman" panose="02020603050405020304" pitchFamily="18" charset="0"/>
                        </a:rPr>
                        <a:t>Số điểm</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7804598"/>
                  </a:ext>
                </a:extLst>
              </a:tr>
              <a:tr h="1104900">
                <a:tc>
                  <a:txBody>
                    <a:bodyPr/>
                    <a:lstStyle/>
                    <a:p>
                      <a:pPr algn="ctr">
                        <a:lnSpc>
                          <a:spcPct val="107000"/>
                        </a:lnSpc>
                        <a:spcAft>
                          <a:spcPts val="800"/>
                        </a:spcAft>
                      </a:pPr>
                      <a:r>
                        <a:rPr lang="vi-VN" sz="2000">
                          <a:solidFill>
                            <a:schemeClr val="tx1"/>
                          </a:solidFill>
                          <a:effectLst/>
                          <a:latin typeface="Times New Roman" panose="02020603050405020304" pitchFamily="18" charset="0"/>
                          <a:cs typeface="Times New Roman" panose="02020603050405020304" pitchFamily="18" charset="0"/>
                        </a:rPr>
                        <a:t>1</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vi-VN" sz="2000" dirty="0">
                          <a:solidFill>
                            <a:schemeClr val="tx1"/>
                          </a:solidFill>
                          <a:effectLst/>
                          <a:latin typeface="Times New Roman" panose="02020603050405020304" pitchFamily="18" charset="0"/>
                          <a:cs typeface="Times New Roman" panose="02020603050405020304" pitchFamily="18" charset="0"/>
                        </a:rPr>
                        <a:t>Nội dung</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vi-VN"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Nội</a:t>
                      </a:r>
                      <a:r>
                        <a:rPr lang="en-US" sz="2000" dirty="0">
                          <a:solidFill>
                            <a:schemeClr val="tx1"/>
                          </a:solidFill>
                          <a:effectLst/>
                          <a:latin typeface="Times New Roman" panose="02020603050405020304" pitchFamily="18" charset="0"/>
                          <a:cs typeface="Times New Roman" panose="02020603050405020304" pitchFamily="18" charset="0"/>
                        </a:rPr>
                        <a:t> dung </a:t>
                      </a:r>
                      <a:r>
                        <a:rPr lang="en-US" sz="2000" dirty="0" err="1">
                          <a:solidFill>
                            <a:schemeClr val="tx1"/>
                          </a:solidFill>
                          <a:effectLst/>
                          <a:latin typeface="Times New Roman" panose="02020603050405020304" pitchFamily="18" charset="0"/>
                          <a:cs typeface="Times New Roman" panose="02020603050405020304" pitchFamily="18" charset="0"/>
                        </a:rPr>
                        <a:t>chính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xác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bày</a:t>
                      </a:r>
                      <a:r>
                        <a:rPr lang="en-US" sz="2000" dirty="0">
                          <a:solidFill>
                            <a:schemeClr val="tx1"/>
                          </a:solidFill>
                          <a:effectLst/>
                          <a:latin typeface="Times New Roman" panose="02020603050405020304" pitchFamily="18" charset="0"/>
                          <a:cs typeface="Times New Roman" panose="02020603050405020304" pitchFamily="18" charset="0"/>
                        </a:rPr>
                        <a:t> khoa </a:t>
                      </a:r>
                      <a:r>
                        <a:rPr lang="en-US" sz="2000" dirty="0" err="1">
                          <a:solidFill>
                            <a:schemeClr val="tx1"/>
                          </a:solidFill>
                          <a:effectLst/>
                          <a:latin typeface="Times New Roman" panose="02020603050405020304" pitchFamily="18" charset="0"/>
                          <a:cs typeface="Times New Roman" panose="02020603050405020304" pitchFamily="18" charset="0"/>
                        </a:rPr>
                        <a:t>học</a:t>
                      </a:r>
                      <a:r>
                        <a:rPr lang="en-US" sz="2000" dirty="0">
                          <a:solidFill>
                            <a:schemeClr val="tx1"/>
                          </a:solidFill>
                          <a:effectLst/>
                          <a:latin typeface="Times New Roman" panose="02020603050405020304" pitchFamily="18" charset="0"/>
                          <a:cs typeface="Times New Roman" panose="02020603050405020304" pitchFamily="18" charset="0"/>
                        </a:rPr>
                        <a:t> (3 </a:t>
                      </a:r>
                      <a:r>
                        <a:rPr lang="en-US" sz="2000" dirty="0" err="1">
                          <a:solidFill>
                            <a:schemeClr val="tx1"/>
                          </a:solidFill>
                          <a:effectLst/>
                          <a:latin typeface="Times New Roman" panose="02020603050405020304" pitchFamily="18" charset="0"/>
                          <a:cs typeface="Times New Roman" panose="02020603050405020304" pitchFamily="18" charset="0"/>
                        </a:rPr>
                        <a:t>điểm</a:t>
                      </a:r>
                      <a:r>
                        <a:rPr lang="en-US" sz="2000" dirty="0">
                          <a:solidFill>
                            <a:schemeClr val="tx1"/>
                          </a:solidFill>
                          <a:effectLst/>
                          <a:latin typeface="Times New Roman" panose="02020603050405020304" pitchFamily="18" charset="0"/>
                          <a:cs typeface="Times New Roman" panose="02020603050405020304" pitchFamily="18" charset="0"/>
                        </a:rPr>
                        <a:t>).</a:t>
                      </a:r>
                    </a:p>
                    <a:p>
                      <a:pPr>
                        <a:lnSpc>
                          <a:spcPct val="107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Cách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tổ</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chức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triển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khai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thuyết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sản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phẩm</a:t>
                      </a:r>
                      <a:r>
                        <a:rPr lang="en-US" sz="2000" dirty="0">
                          <a:solidFill>
                            <a:schemeClr val="tx1"/>
                          </a:solidFill>
                          <a:effectLst/>
                          <a:latin typeface="Times New Roman" panose="02020603050405020304" pitchFamily="18" charset="0"/>
                          <a:cs typeface="Times New Roman" panose="02020603050405020304" pitchFamily="18" charset="0"/>
                        </a:rPr>
                        <a:t> (3 </a:t>
                      </a:r>
                      <a:r>
                        <a:rPr lang="en-US" sz="2000" dirty="0" err="1">
                          <a:solidFill>
                            <a:schemeClr val="tx1"/>
                          </a:solidFill>
                          <a:effectLst/>
                          <a:latin typeface="Times New Roman" panose="02020603050405020304" pitchFamily="18" charset="0"/>
                          <a:cs typeface="Times New Roman" panose="02020603050405020304" pitchFamily="18" charset="0"/>
                        </a:rPr>
                        <a:t>điểm</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2000">
                        <a:solidFill>
                          <a:schemeClr val="tx1"/>
                        </a:solidFill>
                        <a:effectLst/>
                        <a:latin typeface="Times New Roman" panose="02020603050405020304" pitchFamily="18" charset="0"/>
                        <a:cs typeface="Times New Roman" panose="02020603050405020304" pitchFamily="18"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8928371"/>
                  </a:ext>
                </a:extLst>
              </a:tr>
              <a:tr h="739584">
                <a:tc>
                  <a:txBody>
                    <a:bodyPr/>
                    <a:lstStyle/>
                    <a:p>
                      <a:pPr algn="ctr">
                        <a:lnSpc>
                          <a:spcPct val="107000"/>
                        </a:lnSpc>
                        <a:spcAft>
                          <a:spcPts val="800"/>
                        </a:spcAft>
                      </a:pPr>
                      <a:r>
                        <a:rPr lang="vi-VN" sz="2000">
                          <a:solidFill>
                            <a:schemeClr val="tx1"/>
                          </a:solidFill>
                          <a:effectLst/>
                          <a:latin typeface="Times New Roman" panose="02020603050405020304" pitchFamily="18" charset="0"/>
                          <a:cs typeface="Times New Roman" panose="02020603050405020304" pitchFamily="18" charset="0"/>
                        </a:rPr>
                        <a:t>2</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vi-VN" sz="2000">
                          <a:solidFill>
                            <a:schemeClr val="tx1"/>
                          </a:solidFill>
                          <a:effectLst/>
                          <a:latin typeface="Times New Roman" panose="02020603050405020304" pitchFamily="18" charset="0"/>
                          <a:cs typeface="Times New Roman" panose="02020603050405020304" pitchFamily="18" charset="0"/>
                        </a:rPr>
                        <a:t>Hình thức</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Sản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phẩm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rõ</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ràng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thể</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hiện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được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rõ</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nội</a:t>
                      </a:r>
                      <a:r>
                        <a:rPr lang="en-US" sz="2000" dirty="0">
                          <a:solidFill>
                            <a:schemeClr val="tx1"/>
                          </a:solidFill>
                          <a:effectLst/>
                          <a:latin typeface="Times New Roman" panose="02020603050405020304" pitchFamily="18" charset="0"/>
                          <a:cs typeface="Times New Roman" panose="02020603050405020304" pitchFamily="18" charset="0"/>
                        </a:rPr>
                        <a:t> dung </a:t>
                      </a:r>
                      <a:r>
                        <a:rPr lang="en-US" sz="2000" dirty="0" err="1">
                          <a:solidFill>
                            <a:schemeClr val="tx1"/>
                          </a:solidFill>
                          <a:effectLst/>
                          <a:latin typeface="Times New Roman" panose="02020603050405020304" pitchFamily="18" charset="0"/>
                          <a:cs typeface="Times New Roman" panose="02020603050405020304" pitchFamily="18" charset="0"/>
                        </a:rPr>
                        <a:t>hệ</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thống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kiến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thức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ra</a:t>
                      </a:r>
                      <a:r>
                        <a:rPr lang="en-US" sz="2000" dirty="0">
                          <a:solidFill>
                            <a:schemeClr val="tx1"/>
                          </a:solidFill>
                          <a:effectLst/>
                          <a:latin typeface="Times New Roman" panose="02020603050405020304" pitchFamily="18" charset="0"/>
                          <a:cs typeface="Times New Roman" panose="02020603050405020304" pitchFamily="18" charset="0"/>
                        </a:rPr>
                        <a:t> (3 </a:t>
                      </a:r>
                      <a:r>
                        <a:rPr lang="en-US" sz="2000" dirty="0" err="1">
                          <a:solidFill>
                            <a:schemeClr val="tx1"/>
                          </a:solidFill>
                          <a:effectLst/>
                          <a:latin typeface="Times New Roman" panose="02020603050405020304" pitchFamily="18" charset="0"/>
                          <a:cs typeface="Times New Roman" panose="02020603050405020304" pitchFamily="18" charset="0"/>
                        </a:rPr>
                        <a:t>điểm</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2000">
                        <a:solidFill>
                          <a:schemeClr val="tx1"/>
                        </a:solidFill>
                        <a:effectLst/>
                        <a:latin typeface="Times New Roman" panose="02020603050405020304" pitchFamily="18" charset="0"/>
                        <a:cs typeface="Times New Roman" panose="02020603050405020304" pitchFamily="18"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1472880"/>
                  </a:ext>
                </a:extLst>
              </a:tr>
              <a:tr h="610931">
                <a:tc>
                  <a:txBody>
                    <a:bodyPr/>
                    <a:lstStyle/>
                    <a:p>
                      <a:pPr algn="ctr">
                        <a:lnSpc>
                          <a:spcPct val="107000"/>
                        </a:lnSpc>
                        <a:spcAft>
                          <a:spcPts val="800"/>
                        </a:spcAft>
                      </a:pPr>
                      <a:r>
                        <a:rPr lang="vi-VN"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vi-VN" sz="2000">
                          <a:solidFill>
                            <a:schemeClr val="tx1"/>
                          </a:solidFill>
                          <a:effectLst/>
                          <a:latin typeface="Times New Roman" panose="02020603050405020304" pitchFamily="18" charset="0"/>
                          <a:cs typeface="Times New Roman" panose="02020603050405020304" pitchFamily="18" charset="0"/>
                        </a:rPr>
                        <a:t>Ý thức học tập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vi-VN" sz="2000">
                          <a:solidFill>
                            <a:schemeClr val="tx1"/>
                          </a:solidFill>
                          <a:effectLst/>
                          <a:latin typeface="Times New Roman" panose="02020603050405020304" pitchFamily="18" charset="0"/>
                          <a:cs typeface="Times New Roman" panose="02020603050405020304" pitchFamily="18" charset="0"/>
                        </a:rPr>
                        <a:t>- Hoàn thành đúng thời gian cho phép</a:t>
                      </a:r>
                      <a:endParaRPr lang="en-US" sz="200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800"/>
                        </a:spcAft>
                      </a:pPr>
                      <a:r>
                        <a:rPr lang="vi-VN" sz="2000">
                          <a:solidFill>
                            <a:schemeClr val="tx1"/>
                          </a:solidFill>
                          <a:effectLst/>
                          <a:latin typeface="Times New Roman" panose="02020603050405020304" pitchFamily="18" charset="0"/>
                          <a:cs typeface="Times New Roman" panose="02020603050405020304" pitchFamily="18" charset="0"/>
                        </a:rPr>
                        <a:t>(1 điểm).</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vi-VN"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4231270"/>
                  </a:ext>
                </a:extLst>
              </a:tr>
              <a:tr h="245615">
                <a:tc gridSpan="3">
                  <a:txBody>
                    <a:bodyPr/>
                    <a:lstStyle/>
                    <a:p>
                      <a:pPr algn="ctr">
                        <a:lnSpc>
                          <a:spcPct val="107000"/>
                        </a:lnSpc>
                        <a:spcAft>
                          <a:spcPts val="800"/>
                        </a:spcAft>
                      </a:pPr>
                      <a:r>
                        <a:rPr lang="vi-VN" sz="2000" dirty="0">
                          <a:solidFill>
                            <a:schemeClr val="tx1"/>
                          </a:solidFill>
                          <a:effectLst/>
                          <a:latin typeface="Times New Roman" panose="02020603050405020304" pitchFamily="18" charset="0"/>
                          <a:cs typeface="Times New Roman" panose="02020603050405020304" pitchFamily="18" charset="0"/>
                        </a:rPr>
                        <a:t>Tổng điểm:</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algn="ctr">
                        <a:lnSpc>
                          <a:spcPct val="107000"/>
                        </a:lnSpc>
                        <a:spcAft>
                          <a:spcPts val="800"/>
                        </a:spcAft>
                      </a:pPr>
                      <a:r>
                        <a:rPr lang="vi-VN"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5183875"/>
                  </a:ext>
                </a:extLst>
              </a:tr>
            </a:tbl>
          </a:graphicData>
        </a:graphic>
      </p:graphicFrame>
      <p:sp>
        <p:nvSpPr>
          <p:cNvPr id="5" name="Rectangle 1">
            <a:extLst>
              <a:ext uri="{FF2B5EF4-FFF2-40B4-BE49-F238E27FC236}">
                <a16:creationId xmlns:a16="http://schemas.microsoft.com/office/drawing/2014/main" id="{51303EC6-B85B-81D8-D1EC-606C5494967E}"/>
              </a:ext>
            </a:extLst>
          </p:cNvPr>
          <p:cNvSpPr>
            <a:spLocks noChangeArrowheads="1"/>
          </p:cNvSpPr>
          <p:nvPr/>
        </p:nvSpPr>
        <p:spPr bwMode="auto">
          <a:xfrm>
            <a:off x="990600" y="609600"/>
            <a:ext cx="5943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Phụ lục 1.1. Tiêu chí chấm sản phẩm sơ đồ tư duy.</a:t>
            </a:r>
            <a:endParaRPr kumimoji="0" lang="vi-VN"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7937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Rectangle 17"/>
          <p:cNvSpPr>
            <a:spLocks noRot="1" noChangeArrowheads="1"/>
          </p:cNvSpPr>
          <p:nvPr/>
        </p:nvSpPr>
        <p:spPr bwMode="auto">
          <a:xfrm>
            <a:off x="152400" y="1143000"/>
            <a:ext cx="7543800" cy="1353652"/>
          </a:xfrm>
          <a:prstGeom prst="rect">
            <a:avLst/>
          </a:prstGeom>
          <a:noFill/>
          <a:ln>
            <a:noFill/>
          </a:ln>
        </p:spPr>
        <p:txBody>
          <a:bodyPr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nSpc>
                <a:spcPct val="150000"/>
              </a:lnSpc>
            </a:pPr>
            <a:r>
              <a:rPr lang="vi-VN" sz="2400" b="1" dirty="0"/>
              <a:t>Câu</a:t>
            </a:r>
            <a:r>
              <a:rPr lang="en-US" sz="2400" b="1" dirty="0"/>
              <a:t> 1:</a:t>
            </a:r>
            <a:r>
              <a:rPr lang="en-US" sz="2400" dirty="0"/>
              <a:t> </a:t>
            </a:r>
            <a:r>
              <a:rPr lang="vi-VN" sz="2400" dirty="0"/>
              <a:t>Tìm cụm từ thích hợp để hoàn thành thông tin sau:</a:t>
            </a:r>
            <a:endParaRPr lang="en-US" sz="2400" dirty="0"/>
          </a:p>
          <a:p>
            <a:pPr>
              <a:lnSpc>
                <a:spcPct val="150000"/>
              </a:lnSpc>
            </a:pPr>
            <a:r>
              <a:rPr lang="vi-VN" sz="2400" dirty="0"/>
              <a:t>Mô phân sinh đỉnh giúp thân, cành và rễ tăng lên về ...(1)... Mô phân sinh bên giúp thân, cành và rễ tăng lên về ...(2)...</a:t>
            </a:r>
            <a:endParaRPr lang="en-US" sz="2400" dirty="0"/>
          </a:p>
        </p:txBody>
      </p:sp>
      <p:sp>
        <p:nvSpPr>
          <p:cNvPr id="10" name="Rectangle 17">
            <a:extLst>
              <a:ext uri="{FF2B5EF4-FFF2-40B4-BE49-F238E27FC236}">
                <a16:creationId xmlns:a16="http://schemas.microsoft.com/office/drawing/2014/main" id="{165B3F8F-3669-477D-8F9D-F6093E4C64A8}"/>
              </a:ext>
            </a:extLst>
          </p:cNvPr>
          <p:cNvSpPr>
            <a:spLocks noRot="1" noChangeArrowheads="1"/>
          </p:cNvSpPr>
          <p:nvPr/>
        </p:nvSpPr>
        <p:spPr bwMode="auto">
          <a:xfrm>
            <a:off x="304800" y="451666"/>
            <a:ext cx="3073703" cy="440832"/>
          </a:xfrm>
          <a:prstGeom prst="rect">
            <a:avLst/>
          </a:prstGeom>
          <a:noFill/>
          <a:ln>
            <a:noFill/>
          </a:ln>
        </p:spPr>
        <p:txBody>
          <a:bodyPr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altLang="en-US" sz="3200" b="1" dirty="0">
                <a:solidFill>
                  <a:srgbClr val="0066FF"/>
                </a:solidFill>
                <a:cs typeface="Times New Roman" panose="02020603050405020304" pitchFamily="18" charset="0"/>
              </a:rPr>
              <a:t>II. Luyện tập.</a:t>
            </a:r>
            <a:endParaRPr lang="en-US" altLang="en-US" sz="3200" b="1" dirty="0">
              <a:solidFill>
                <a:srgbClr val="0066FF"/>
              </a:solidFill>
              <a:latin typeface="Arial" panose="020B0604020202020204" pitchFamily="34" charset="0"/>
            </a:endParaRPr>
          </a:p>
        </p:txBody>
      </p:sp>
      <p:sp>
        <p:nvSpPr>
          <p:cNvPr id="2" name="Rectangle 2">
            <a:extLst>
              <a:ext uri="{FF2B5EF4-FFF2-40B4-BE49-F238E27FC236}">
                <a16:creationId xmlns:a16="http://schemas.microsoft.com/office/drawing/2014/main" id="{D008841B-7FAA-06A3-E5E0-BA5A1DFFD13B}"/>
              </a:ext>
            </a:extLst>
          </p:cNvPr>
          <p:cNvSpPr>
            <a:spLocks noChangeArrowheads="1"/>
          </p:cNvSpPr>
          <p:nvPr/>
        </p:nvSpPr>
        <p:spPr bwMode="auto">
          <a:xfrm>
            <a:off x="172453" y="2792517"/>
            <a:ext cx="7315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31800" algn="l"/>
              </a:tabLst>
              <a:defRPr>
                <a:solidFill>
                  <a:schemeClr val="tx1"/>
                </a:solidFill>
                <a:latin typeface="Arial" panose="020B0604020202020204" pitchFamily="34" charset="0"/>
              </a:defRPr>
            </a:lvl1pPr>
            <a:lvl2pPr eaLnBrk="0" fontAlgn="base" hangingPunct="0">
              <a:spcBef>
                <a:spcPct val="0"/>
              </a:spcBef>
              <a:spcAft>
                <a:spcPct val="0"/>
              </a:spcAft>
              <a:tabLst>
                <a:tab pos="431800" algn="l"/>
              </a:tabLst>
              <a:defRPr>
                <a:solidFill>
                  <a:schemeClr val="tx1"/>
                </a:solidFill>
                <a:latin typeface="Arial" panose="020B0604020202020204" pitchFamily="34" charset="0"/>
              </a:defRPr>
            </a:lvl2pPr>
            <a:lvl3pPr eaLnBrk="0" fontAlgn="base" hangingPunct="0">
              <a:spcBef>
                <a:spcPct val="0"/>
              </a:spcBef>
              <a:spcAft>
                <a:spcPct val="0"/>
              </a:spcAft>
              <a:tabLst>
                <a:tab pos="431800" algn="l"/>
              </a:tabLst>
              <a:defRPr>
                <a:solidFill>
                  <a:schemeClr val="tx1"/>
                </a:solidFill>
                <a:latin typeface="Arial" panose="020B0604020202020204" pitchFamily="34" charset="0"/>
              </a:defRPr>
            </a:lvl3pPr>
            <a:lvl4pPr eaLnBrk="0" fontAlgn="base" hangingPunct="0">
              <a:spcBef>
                <a:spcPct val="0"/>
              </a:spcBef>
              <a:spcAft>
                <a:spcPct val="0"/>
              </a:spcAft>
              <a:tabLst>
                <a:tab pos="431800" algn="l"/>
              </a:tabLst>
              <a:defRPr>
                <a:solidFill>
                  <a:schemeClr val="tx1"/>
                </a:solidFill>
                <a:latin typeface="Arial" panose="020B0604020202020204" pitchFamily="34" charset="0"/>
              </a:defRPr>
            </a:lvl4pPr>
            <a:lvl5pPr eaLnBrk="0" fontAlgn="base" hangingPunct="0">
              <a:spcBef>
                <a:spcPct val="0"/>
              </a:spcBef>
              <a:spcAft>
                <a:spcPct val="0"/>
              </a:spcAft>
              <a:tabLst>
                <a:tab pos="431800" algn="l"/>
              </a:tabLst>
              <a:defRPr>
                <a:solidFill>
                  <a:schemeClr val="tx1"/>
                </a:solidFill>
                <a:latin typeface="Arial" panose="020B0604020202020204" pitchFamily="34" charset="0"/>
              </a:defRPr>
            </a:lvl5pPr>
            <a:lvl6pPr eaLnBrk="0" fontAlgn="base" hangingPunct="0">
              <a:spcBef>
                <a:spcPct val="0"/>
              </a:spcBef>
              <a:spcAft>
                <a:spcPct val="0"/>
              </a:spcAft>
              <a:tabLst>
                <a:tab pos="431800" algn="l"/>
              </a:tabLst>
              <a:defRPr>
                <a:solidFill>
                  <a:schemeClr val="tx1"/>
                </a:solidFill>
                <a:latin typeface="Arial" panose="020B0604020202020204" pitchFamily="34" charset="0"/>
              </a:defRPr>
            </a:lvl6pPr>
            <a:lvl7pPr eaLnBrk="0" fontAlgn="base" hangingPunct="0">
              <a:spcBef>
                <a:spcPct val="0"/>
              </a:spcBef>
              <a:spcAft>
                <a:spcPct val="0"/>
              </a:spcAft>
              <a:tabLst>
                <a:tab pos="431800" algn="l"/>
              </a:tabLst>
              <a:defRPr>
                <a:solidFill>
                  <a:schemeClr val="tx1"/>
                </a:solidFill>
                <a:latin typeface="Arial" panose="020B0604020202020204" pitchFamily="34" charset="0"/>
              </a:defRPr>
            </a:lvl7pPr>
            <a:lvl8pPr eaLnBrk="0" fontAlgn="base" hangingPunct="0">
              <a:spcBef>
                <a:spcPct val="0"/>
              </a:spcBef>
              <a:spcAft>
                <a:spcPct val="0"/>
              </a:spcAft>
              <a:tabLst>
                <a:tab pos="431800" algn="l"/>
              </a:tabLst>
              <a:defRPr>
                <a:solidFill>
                  <a:schemeClr val="tx1"/>
                </a:solidFill>
                <a:latin typeface="Arial" panose="020B0604020202020204" pitchFamily="34" charset="0"/>
              </a:defRPr>
            </a:lvl8pPr>
            <a:lvl9pPr eaLnBrk="0" fontAlgn="base" hangingPunct="0">
              <a:spcBef>
                <a:spcPct val="0"/>
              </a:spcBef>
              <a:spcAft>
                <a:spcPct val="0"/>
              </a:spcAft>
              <a:tabLst>
                <a:tab pos="431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31800" algn="l"/>
              </a:tabLst>
            </a:pPr>
            <a:r>
              <a:rPr kumimoji="0" lang="en-US" altLang="en-US" sz="24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Câu</a:t>
            </a:r>
            <a:r>
              <a:rPr kumimoji="0" lang="en-US" altLang="en-US" sz="24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2:</a:t>
            </a:r>
            <a:r>
              <a:rPr kumimoji="0" lang="vi-VN" altLang="en-US" sz="2400" b="0" i="0" u="none" strike="noStrike" cap="none" normalizeH="0" baseline="0" dirty="0">
                <a:ln>
                  <a:noFill/>
                </a:ln>
                <a:solidFill>
                  <a:srgbClr val="2B2B2C"/>
                </a:solidFill>
                <a:effectLst/>
                <a:latin typeface="Times New Roman" panose="02020603050405020304" pitchFamily="18" charset="0"/>
                <a:ea typeface="Segoe UI" panose="020B0502040204020203" pitchFamily="34" charset="0"/>
                <a:cs typeface="Times New Roman" panose="02020603050405020304" pitchFamily="18" charset="0"/>
              </a:rPr>
              <a:t> Lựa chọn tên loại mô phân sinh phù hợp </a:t>
            </a:r>
            <a:r>
              <a:rPr kumimoji="0" lang="vi-VN" altLang="en-US" sz="2400" b="0" i="0" u="none" strike="noStrike" cap="none" normalizeH="0" baseline="0" dirty="0">
                <a:ln>
                  <a:noFill/>
                </a:ln>
                <a:solidFill>
                  <a:srgbClr val="3D3D3E"/>
                </a:solidFill>
                <a:effectLst/>
                <a:latin typeface="Times New Roman" panose="02020603050405020304" pitchFamily="18" charset="0"/>
                <a:ea typeface="Segoe UI" panose="020B0502040204020203" pitchFamily="34" charset="0"/>
                <a:cs typeface="Times New Roman" panose="02020603050405020304" pitchFamily="18" charset="0"/>
              </a:rPr>
              <a:t>thay </a:t>
            </a:r>
            <a:r>
              <a:rPr kumimoji="0" lang="vi-VN" altLang="en-US" sz="2400" b="0" i="0" u="none" strike="noStrike" cap="none" normalizeH="0" baseline="0" dirty="0">
                <a:ln>
                  <a:noFill/>
                </a:ln>
                <a:solidFill>
                  <a:srgbClr val="2B2B2C"/>
                </a:solidFill>
                <a:effectLst/>
                <a:latin typeface="Times New Roman" panose="02020603050405020304" pitchFamily="18" charset="0"/>
                <a:ea typeface="Segoe UI" panose="020B0502040204020203" pitchFamily="34" charset="0"/>
                <a:cs typeface="Times New Roman" panose="02020603050405020304" pitchFamily="18" charset="0"/>
              </a:rPr>
              <a:t>thế cho các vị trí đánh số trong Hình 36.</a:t>
            </a: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3073" name="Picutre 96">
            <a:extLst>
              <a:ext uri="{FF2B5EF4-FFF2-40B4-BE49-F238E27FC236}">
                <a16:creationId xmlns:a16="http://schemas.microsoft.com/office/drawing/2014/main" id="{96AA97DB-A7A3-FBCF-C9BF-28D65CE73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203" y="3928495"/>
            <a:ext cx="4800600" cy="28840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3B0CAF34-5D59-B1C2-A7AF-ECE37CB869CF}"/>
              </a:ext>
            </a:extLst>
          </p:cNvPr>
          <p:cNvSpPr>
            <a:spLocks noChangeArrowheads="1"/>
          </p:cNvSpPr>
          <p:nvPr/>
        </p:nvSpPr>
        <p:spPr bwMode="auto">
          <a:xfrm>
            <a:off x="304800" y="4953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7">
            <a:extLst>
              <a:ext uri="{FF2B5EF4-FFF2-40B4-BE49-F238E27FC236}">
                <a16:creationId xmlns:a16="http://schemas.microsoft.com/office/drawing/2014/main" id="{271ECA75-6989-BE5E-A7DC-5973EA7E36A6}"/>
              </a:ext>
            </a:extLst>
          </p:cNvPr>
          <p:cNvSpPr>
            <a:spLocks noRot="1" noChangeArrowheads="1"/>
          </p:cNvSpPr>
          <p:nvPr/>
        </p:nvSpPr>
        <p:spPr bwMode="auto">
          <a:xfrm>
            <a:off x="5638800" y="3521157"/>
            <a:ext cx="2209800" cy="397859"/>
          </a:xfrm>
          <a:prstGeom prst="rect">
            <a:avLst/>
          </a:prstGeom>
          <a:noFill/>
          <a:ln>
            <a:noFill/>
          </a:ln>
        </p:spPr>
        <p:txBody>
          <a:bodyPr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endParaRPr lang="en-US" sz="2400" dirty="0"/>
          </a:p>
        </p:txBody>
      </p:sp>
      <p:sp>
        <p:nvSpPr>
          <p:cNvPr id="9" name="TextBox 8">
            <a:extLst>
              <a:ext uri="{FF2B5EF4-FFF2-40B4-BE49-F238E27FC236}">
                <a16:creationId xmlns:a16="http://schemas.microsoft.com/office/drawing/2014/main" id="{E0D408F3-E67D-BD66-9C9B-909E0FB8DEA9}"/>
              </a:ext>
            </a:extLst>
          </p:cNvPr>
          <p:cNvSpPr txBox="1"/>
          <p:nvPr/>
        </p:nvSpPr>
        <p:spPr>
          <a:xfrm>
            <a:off x="6629401" y="1661652"/>
            <a:ext cx="1219199" cy="400110"/>
          </a:xfrm>
          <a:prstGeom prst="rect">
            <a:avLst/>
          </a:prstGeom>
          <a:solidFill>
            <a:schemeClr val="bg2"/>
          </a:solidFill>
        </p:spPr>
        <p:txBody>
          <a:bodyPr wrap="square">
            <a:spAutoFit/>
          </a:bodyPr>
          <a:lstStyle/>
          <a:p>
            <a:r>
              <a:rPr lang="vi-VN" sz="2000" dirty="0">
                <a:solidFill>
                  <a:srgbClr val="FF0000"/>
                </a:solidFill>
                <a:effectLst/>
                <a:latin typeface="Times New Roman" panose="02020603050405020304" pitchFamily="18" charset="0"/>
                <a:ea typeface="Segoe UI" panose="020B0502040204020203" pitchFamily="34" charset="0"/>
              </a:rPr>
              <a:t>chiều dài </a:t>
            </a:r>
            <a:endParaRPr lang="en-US" sz="2000" dirty="0">
              <a:solidFill>
                <a:srgbClr val="FF0000"/>
              </a:solidFill>
            </a:endParaRPr>
          </a:p>
        </p:txBody>
      </p:sp>
      <p:sp>
        <p:nvSpPr>
          <p:cNvPr id="12" name="TextBox 11">
            <a:extLst>
              <a:ext uri="{FF2B5EF4-FFF2-40B4-BE49-F238E27FC236}">
                <a16:creationId xmlns:a16="http://schemas.microsoft.com/office/drawing/2014/main" id="{8DCDD331-CFF4-B9F8-1039-BD83A0100C25}"/>
              </a:ext>
            </a:extLst>
          </p:cNvPr>
          <p:cNvSpPr txBox="1"/>
          <p:nvPr/>
        </p:nvSpPr>
        <p:spPr>
          <a:xfrm>
            <a:off x="6553202" y="2256249"/>
            <a:ext cx="1523999" cy="400110"/>
          </a:xfrm>
          <a:prstGeom prst="rect">
            <a:avLst/>
          </a:prstGeom>
          <a:solidFill>
            <a:schemeClr val="bg2"/>
          </a:solidFill>
        </p:spPr>
        <p:txBody>
          <a:bodyPr wrap="square">
            <a:spAutoFit/>
          </a:bodyPr>
          <a:lstStyle/>
          <a:p>
            <a:r>
              <a:rPr lang="vi-VN" sz="2000" dirty="0">
                <a:solidFill>
                  <a:srgbClr val="FF0000"/>
                </a:solidFill>
                <a:effectLst/>
                <a:latin typeface="Times New Roman" panose="02020603050405020304" pitchFamily="18" charset="0"/>
                <a:ea typeface="Segoe UI" panose="020B0502040204020203" pitchFamily="34" charset="0"/>
              </a:rPr>
              <a:t>chiều ngang </a:t>
            </a:r>
            <a:endParaRPr lang="en-US" sz="2000" dirty="0">
              <a:solidFill>
                <a:srgbClr val="FF0000"/>
              </a:solidFill>
            </a:endParaRPr>
          </a:p>
        </p:txBody>
      </p:sp>
      <p:sp>
        <p:nvSpPr>
          <p:cNvPr id="13" name="TextBox 12">
            <a:extLst>
              <a:ext uri="{FF2B5EF4-FFF2-40B4-BE49-F238E27FC236}">
                <a16:creationId xmlns:a16="http://schemas.microsoft.com/office/drawing/2014/main" id="{40A9C144-3141-9D2A-8E28-1D05458E5FF0}"/>
              </a:ext>
            </a:extLst>
          </p:cNvPr>
          <p:cNvSpPr txBox="1"/>
          <p:nvPr/>
        </p:nvSpPr>
        <p:spPr>
          <a:xfrm>
            <a:off x="4267200" y="3826138"/>
            <a:ext cx="1219199" cy="707886"/>
          </a:xfrm>
          <a:prstGeom prst="rect">
            <a:avLst/>
          </a:prstGeom>
          <a:solidFill>
            <a:schemeClr val="bg2"/>
          </a:solidFill>
        </p:spPr>
        <p:txBody>
          <a:bodyPr wrap="square">
            <a:spAutoFit/>
          </a:bodyPr>
          <a:lstStyle/>
          <a:p>
            <a:r>
              <a:rPr lang="vi-VN" sz="2000" dirty="0">
                <a:solidFill>
                  <a:srgbClr val="FF0000"/>
                </a:solidFill>
                <a:effectLst/>
                <a:latin typeface="Times New Roman" panose="02020603050405020304" pitchFamily="18" charset="0"/>
                <a:ea typeface="Segoe UI" panose="020B0502040204020203" pitchFamily="34" charset="0"/>
              </a:rPr>
              <a:t>Mô phân sinh đỉnh</a:t>
            </a:r>
            <a:endParaRPr lang="en-US" sz="2000" dirty="0">
              <a:solidFill>
                <a:srgbClr val="FF0000"/>
              </a:solidFill>
            </a:endParaRPr>
          </a:p>
        </p:txBody>
      </p:sp>
      <p:sp>
        <p:nvSpPr>
          <p:cNvPr id="16" name="TextBox 15">
            <a:extLst>
              <a:ext uri="{FF2B5EF4-FFF2-40B4-BE49-F238E27FC236}">
                <a16:creationId xmlns:a16="http://schemas.microsoft.com/office/drawing/2014/main" id="{FECAE83E-7634-9D33-2EE1-E2ED22A78A5B}"/>
              </a:ext>
            </a:extLst>
          </p:cNvPr>
          <p:cNvSpPr txBox="1"/>
          <p:nvPr/>
        </p:nvSpPr>
        <p:spPr>
          <a:xfrm>
            <a:off x="4291263" y="5042460"/>
            <a:ext cx="1219199" cy="707886"/>
          </a:xfrm>
          <a:prstGeom prst="rect">
            <a:avLst/>
          </a:prstGeom>
          <a:solidFill>
            <a:schemeClr val="bg2"/>
          </a:solidFill>
        </p:spPr>
        <p:txBody>
          <a:bodyPr wrap="square">
            <a:spAutoFit/>
          </a:bodyPr>
          <a:lstStyle/>
          <a:p>
            <a:r>
              <a:rPr lang="vi-VN" sz="2000" dirty="0">
                <a:solidFill>
                  <a:srgbClr val="FF0000"/>
                </a:solidFill>
                <a:effectLst/>
                <a:latin typeface="Times New Roman" panose="02020603050405020304" pitchFamily="18" charset="0"/>
                <a:ea typeface="Segoe UI" panose="020B0502040204020203" pitchFamily="34" charset="0"/>
              </a:rPr>
              <a:t>Mô phân sinh bên</a:t>
            </a:r>
            <a:endParaRPr lang="en-US" sz="2000" dirty="0">
              <a:solidFill>
                <a:srgbClr val="FF0000"/>
              </a:solidFill>
            </a:endParaRPr>
          </a:p>
        </p:txBody>
      </p:sp>
      <p:sp>
        <p:nvSpPr>
          <p:cNvPr id="17" name="TextBox 16">
            <a:extLst>
              <a:ext uri="{FF2B5EF4-FFF2-40B4-BE49-F238E27FC236}">
                <a16:creationId xmlns:a16="http://schemas.microsoft.com/office/drawing/2014/main" id="{69BAF7EF-53F9-949C-2A2F-C0E2C0DD726C}"/>
              </a:ext>
            </a:extLst>
          </p:cNvPr>
          <p:cNvSpPr txBox="1"/>
          <p:nvPr/>
        </p:nvSpPr>
        <p:spPr>
          <a:xfrm>
            <a:off x="4544294" y="5930977"/>
            <a:ext cx="1219199" cy="707886"/>
          </a:xfrm>
          <a:prstGeom prst="rect">
            <a:avLst/>
          </a:prstGeom>
          <a:solidFill>
            <a:schemeClr val="bg2"/>
          </a:solidFill>
        </p:spPr>
        <p:txBody>
          <a:bodyPr wrap="square">
            <a:spAutoFit/>
          </a:bodyPr>
          <a:lstStyle/>
          <a:p>
            <a:r>
              <a:rPr lang="vi-VN" sz="2000" dirty="0">
                <a:solidFill>
                  <a:srgbClr val="FF0000"/>
                </a:solidFill>
                <a:effectLst/>
                <a:latin typeface="Times New Roman" panose="02020603050405020304" pitchFamily="18" charset="0"/>
                <a:ea typeface="Segoe UI" panose="020B0502040204020203" pitchFamily="34" charset="0"/>
              </a:rPr>
              <a:t>Mô phân sinh đỉnh</a:t>
            </a:r>
            <a:endParaRPr lang="en-US" sz="2000" dirty="0">
              <a:solidFill>
                <a:srgbClr val="FF0000"/>
              </a:solidFill>
            </a:endParaRPr>
          </a:p>
        </p:txBody>
      </p:sp>
    </p:spTree>
    <p:custDataLst>
      <p:tags r:id="rId1"/>
    </p:custDataLst>
    <p:extLst>
      <p:ext uri="{BB962C8B-B14F-4D97-AF65-F5344CB8AC3E}">
        <p14:creationId xmlns:p14="http://schemas.microsoft.com/office/powerpoint/2010/main" val="2487218819"/>
      </p:ext>
    </p:extLst>
  </p:cSld>
  <p:clrMapOvr>
    <a:masterClrMapping/>
  </p:clrMapOvr>
  <p:transition spd="slow" advTm="1523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lt">
                                    <p:tmPct val="0"/>
                                  </p:iterate>
                                  <p:childTnLst>
                                    <p:set>
                                      <p:cBhvr>
                                        <p:cTn id="6" dur="1" fill="hold">
                                          <p:stCondLst>
                                            <p:cond delay="0"/>
                                          </p:stCondLst>
                                        </p:cTn>
                                        <p:tgtEl>
                                          <p:spTgt spid="21511"/>
                                        </p:tgtEl>
                                        <p:attrNameLst>
                                          <p:attrName>style.visibility</p:attrName>
                                        </p:attrNameLst>
                                      </p:cBhvr>
                                      <p:to>
                                        <p:strVal val="visible"/>
                                      </p:to>
                                    </p:set>
                                    <p:animEffect transition="in" filter="circle(in)">
                                      <p:cBhvr>
                                        <p:cTn id="7" dur="2000"/>
                                        <p:tgtEl>
                                          <p:spTgt spid="215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iterate type="lt">
                                    <p:tmAbs val="0"/>
                                  </p:iterate>
                                  <p:childTnLst>
                                    <p:set>
                                      <p:cBhvr>
                                        <p:cTn id="11" dur="1" fill="hold">
                                          <p:stCondLst>
                                            <p:cond delay="0"/>
                                          </p:stCondLst>
                                        </p:cTn>
                                        <p:tgtEl>
                                          <p:spTgt spid="215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fade">
                                      <p:cBhvr>
                                        <p:cTn id="30" dur="500"/>
                                        <p:tgtEl>
                                          <p:spTgt spid="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3"/>
                                        </p:tgtEl>
                                        <p:attrNameLst>
                                          <p:attrName>style.visibility</p:attrName>
                                        </p:attrNameLst>
                                      </p:cBhvr>
                                      <p:to>
                                        <p:strVal val="visible"/>
                                      </p:to>
                                    </p:set>
                                    <p:animEffect transition="in" filter="fade">
                                      <p:cBhvr>
                                        <p:cTn id="35" dur="1000"/>
                                        <p:tgtEl>
                                          <p:spTgt spid="3073"/>
                                        </p:tgtEl>
                                      </p:cBhvr>
                                    </p:animEffect>
                                    <p:anim calcmode="lin" valueType="num">
                                      <p:cBhvr>
                                        <p:cTn id="36" dur="1000" fill="hold"/>
                                        <p:tgtEl>
                                          <p:spTgt spid="3073"/>
                                        </p:tgtEl>
                                        <p:attrNameLst>
                                          <p:attrName>ppt_x</p:attrName>
                                        </p:attrNameLst>
                                      </p:cBhvr>
                                      <p:tavLst>
                                        <p:tav tm="0">
                                          <p:val>
                                            <p:strVal val="#ppt_x"/>
                                          </p:val>
                                        </p:tav>
                                        <p:tav tm="100000">
                                          <p:val>
                                            <p:strVal val="#ppt_x"/>
                                          </p:val>
                                        </p:tav>
                                      </p:tavLst>
                                    </p:anim>
                                    <p:anim calcmode="lin" valueType="num">
                                      <p:cBhvr>
                                        <p:cTn id="37" dur="1000" fill="hold"/>
                                        <p:tgtEl>
                                          <p:spTgt spid="307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style.rotation</p:attrName>
                                        </p:attrNameLst>
                                      </p:cBhvr>
                                      <p:tavLst>
                                        <p:tav tm="0">
                                          <p:val>
                                            <p:fltVal val="90"/>
                                          </p:val>
                                        </p:tav>
                                        <p:tav tm="100000">
                                          <p:val>
                                            <p:fltVal val="0"/>
                                          </p:val>
                                        </p:tav>
                                      </p:tavLst>
                                    </p:anim>
                                    <p:animEffect transition="in" filter="fade">
                                      <p:cBhvr>
                                        <p:cTn id="52" dur="1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Effect transition="in" filter="wipe(down)">
                                      <p:cBhvr>
                                        <p:cTn id="57" dur="580">
                                          <p:stCondLst>
                                            <p:cond delay="0"/>
                                          </p:stCondLst>
                                        </p:cTn>
                                        <p:tgtEl>
                                          <p:spTgt spid="17">
                                            <p:txEl>
                                              <p:pRg st="0" end="0"/>
                                            </p:txEl>
                                          </p:spTgt>
                                        </p:tgtEl>
                                      </p:cBhvr>
                                    </p:animEffect>
                                    <p:anim calcmode="lin" valueType="num">
                                      <p:cBhvr>
                                        <p:cTn id="58" dur="1822" tmFilter="0,0; 0.14,0.36; 0.43,0.73; 0.71,0.91; 1.0,1.0">
                                          <p:stCondLst>
                                            <p:cond delay="0"/>
                                          </p:stCondLst>
                                        </p:cTn>
                                        <p:tgtEl>
                                          <p:spTgt spid="17">
                                            <p:txEl>
                                              <p:pRg st="0" end="0"/>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7">
                                            <p:txEl>
                                              <p:pRg st="0" end="0"/>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7">
                                            <p:txEl>
                                              <p:pRg st="0" end="0"/>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7">
                                            <p:txEl>
                                              <p:pRg st="0" end="0"/>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7">
                                            <p:txEl>
                                              <p:pRg st="0" end="0"/>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17">
                                            <p:txEl>
                                              <p:pRg st="0" end="0"/>
                                            </p:txEl>
                                          </p:spTgt>
                                        </p:tgtEl>
                                      </p:cBhvr>
                                      <p:to x="100000" y="60000"/>
                                    </p:animScale>
                                    <p:animScale>
                                      <p:cBhvr>
                                        <p:cTn id="64" dur="166" decel="50000">
                                          <p:stCondLst>
                                            <p:cond delay="676"/>
                                          </p:stCondLst>
                                        </p:cTn>
                                        <p:tgtEl>
                                          <p:spTgt spid="17">
                                            <p:txEl>
                                              <p:pRg st="0" end="0"/>
                                            </p:txEl>
                                          </p:spTgt>
                                        </p:tgtEl>
                                      </p:cBhvr>
                                      <p:to x="100000" y="100000"/>
                                    </p:animScale>
                                    <p:animScale>
                                      <p:cBhvr>
                                        <p:cTn id="65" dur="26">
                                          <p:stCondLst>
                                            <p:cond delay="1312"/>
                                          </p:stCondLst>
                                        </p:cTn>
                                        <p:tgtEl>
                                          <p:spTgt spid="17">
                                            <p:txEl>
                                              <p:pRg st="0" end="0"/>
                                            </p:txEl>
                                          </p:spTgt>
                                        </p:tgtEl>
                                      </p:cBhvr>
                                      <p:to x="100000" y="80000"/>
                                    </p:animScale>
                                    <p:animScale>
                                      <p:cBhvr>
                                        <p:cTn id="66" dur="166" decel="50000">
                                          <p:stCondLst>
                                            <p:cond delay="1338"/>
                                          </p:stCondLst>
                                        </p:cTn>
                                        <p:tgtEl>
                                          <p:spTgt spid="17">
                                            <p:txEl>
                                              <p:pRg st="0" end="0"/>
                                            </p:txEl>
                                          </p:spTgt>
                                        </p:tgtEl>
                                      </p:cBhvr>
                                      <p:to x="100000" y="100000"/>
                                    </p:animScale>
                                    <p:animScale>
                                      <p:cBhvr>
                                        <p:cTn id="67" dur="26">
                                          <p:stCondLst>
                                            <p:cond delay="1642"/>
                                          </p:stCondLst>
                                        </p:cTn>
                                        <p:tgtEl>
                                          <p:spTgt spid="17">
                                            <p:txEl>
                                              <p:pRg st="0" end="0"/>
                                            </p:txEl>
                                          </p:spTgt>
                                        </p:tgtEl>
                                      </p:cBhvr>
                                      <p:to x="100000" y="90000"/>
                                    </p:animScale>
                                    <p:animScale>
                                      <p:cBhvr>
                                        <p:cTn id="68" dur="166" decel="50000">
                                          <p:stCondLst>
                                            <p:cond delay="1668"/>
                                          </p:stCondLst>
                                        </p:cTn>
                                        <p:tgtEl>
                                          <p:spTgt spid="17">
                                            <p:txEl>
                                              <p:pRg st="0" end="0"/>
                                            </p:txEl>
                                          </p:spTgt>
                                        </p:tgtEl>
                                      </p:cBhvr>
                                      <p:to x="100000" y="100000"/>
                                    </p:animScale>
                                    <p:animScale>
                                      <p:cBhvr>
                                        <p:cTn id="69" dur="26">
                                          <p:stCondLst>
                                            <p:cond delay="1808"/>
                                          </p:stCondLst>
                                        </p:cTn>
                                        <p:tgtEl>
                                          <p:spTgt spid="17">
                                            <p:txEl>
                                              <p:pRg st="0" end="0"/>
                                            </p:txEl>
                                          </p:spTgt>
                                        </p:tgtEl>
                                      </p:cBhvr>
                                      <p:to x="100000" y="95000"/>
                                    </p:animScale>
                                    <p:animScale>
                                      <p:cBhvr>
                                        <p:cTn id="70" dur="166" decel="50000">
                                          <p:stCondLst>
                                            <p:cond delay="1834"/>
                                          </p:stCondLst>
                                        </p:cTn>
                                        <p:tgtEl>
                                          <p:spTgt spid="1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nimBg="1"/>
      <p:bldP spid="21511" grpId="1" animBg="1"/>
      <p:bldP spid="9" grpId="0" animBg="1"/>
      <p:bldP spid="12" grpId="0" animBg="1"/>
      <p:bldP spid="13"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Rectangle 17"/>
          <p:cNvSpPr>
            <a:spLocks noRot="1" noChangeArrowheads="1"/>
          </p:cNvSpPr>
          <p:nvPr/>
        </p:nvSpPr>
        <p:spPr bwMode="auto">
          <a:xfrm>
            <a:off x="152400" y="1143000"/>
            <a:ext cx="7467600" cy="1353652"/>
          </a:xfrm>
          <a:prstGeom prst="rect">
            <a:avLst/>
          </a:prstGeom>
          <a:noFill/>
          <a:ln>
            <a:noFill/>
          </a:ln>
        </p:spPr>
        <p:txBody>
          <a:bodyPr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vi-VN" sz="2400" b="1" dirty="0"/>
              <a:t>Câu</a:t>
            </a:r>
            <a:r>
              <a:rPr lang="en-US" sz="2400" b="1" dirty="0"/>
              <a:t> </a:t>
            </a:r>
            <a:r>
              <a:rPr lang="vi-VN" sz="2400" b="1" dirty="0"/>
              <a:t>3</a:t>
            </a:r>
            <a:r>
              <a:rPr lang="en-US" sz="2400" b="1" dirty="0"/>
              <a:t>:</a:t>
            </a:r>
            <a:r>
              <a:rPr lang="en-US" sz="2400" dirty="0"/>
              <a:t> </a:t>
            </a:r>
            <a:r>
              <a:rPr lang="vi-VN" sz="2400" dirty="0"/>
              <a:t>Vận dụng kiến thức về ảnh hưởng của các yếu tố bên ngoài tác động đến quá trình sinh trưởng và phát triển của thực vật, hãy để xuất các biện pháp canh tác giúp cây trổng sinh trưởng tốt, cho năng suất cao theo mẫu sau:</a:t>
            </a:r>
            <a:endParaRPr lang="en-US" dirty="0"/>
          </a:p>
        </p:txBody>
      </p:sp>
      <p:sp>
        <p:nvSpPr>
          <p:cNvPr id="10" name="Rectangle 17">
            <a:extLst>
              <a:ext uri="{FF2B5EF4-FFF2-40B4-BE49-F238E27FC236}">
                <a16:creationId xmlns:a16="http://schemas.microsoft.com/office/drawing/2014/main" id="{165B3F8F-3669-477D-8F9D-F6093E4C64A8}"/>
              </a:ext>
            </a:extLst>
          </p:cNvPr>
          <p:cNvSpPr>
            <a:spLocks noRot="1" noChangeArrowheads="1"/>
          </p:cNvSpPr>
          <p:nvPr/>
        </p:nvSpPr>
        <p:spPr bwMode="auto">
          <a:xfrm>
            <a:off x="304800" y="451666"/>
            <a:ext cx="3073703" cy="440832"/>
          </a:xfrm>
          <a:prstGeom prst="rect">
            <a:avLst/>
          </a:prstGeom>
          <a:noFill/>
          <a:ln>
            <a:noFill/>
          </a:ln>
        </p:spPr>
        <p:txBody>
          <a:bodyPr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altLang="en-US" sz="3200" b="1" dirty="0">
                <a:solidFill>
                  <a:srgbClr val="0066FF"/>
                </a:solidFill>
                <a:cs typeface="Times New Roman" panose="02020603050405020304" pitchFamily="18" charset="0"/>
              </a:rPr>
              <a:t>II. Luyện tập.</a:t>
            </a:r>
            <a:endParaRPr lang="en-US" altLang="en-US" sz="3200" b="1" dirty="0">
              <a:solidFill>
                <a:srgbClr val="0066FF"/>
              </a:solidFill>
              <a:latin typeface="Arial" panose="020B0604020202020204" pitchFamily="34" charset="0"/>
            </a:endParaRPr>
          </a:p>
        </p:txBody>
      </p:sp>
      <p:sp>
        <p:nvSpPr>
          <p:cNvPr id="3" name="Rectangle 3">
            <a:extLst>
              <a:ext uri="{FF2B5EF4-FFF2-40B4-BE49-F238E27FC236}">
                <a16:creationId xmlns:a16="http://schemas.microsoft.com/office/drawing/2014/main" id="{3B0CAF34-5D59-B1C2-A7AF-ECE37CB869CF}"/>
              </a:ext>
            </a:extLst>
          </p:cNvPr>
          <p:cNvSpPr>
            <a:spLocks noChangeArrowheads="1"/>
          </p:cNvSpPr>
          <p:nvPr/>
        </p:nvSpPr>
        <p:spPr bwMode="auto">
          <a:xfrm>
            <a:off x="304800" y="4953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a:extLst>
              <a:ext uri="{FF2B5EF4-FFF2-40B4-BE49-F238E27FC236}">
                <a16:creationId xmlns:a16="http://schemas.microsoft.com/office/drawing/2014/main" id="{4B21189D-EDE0-F289-9BBE-A3556CCF7F3C}"/>
              </a:ext>
            </a:extLst>
          </p:cNvPr>
          <p:cNvGraphicFramePr>
            <a:graphicFrameLocks noGrp="1"/>
          </p:cNvGraphicFramePr>
          <p:nvPr>
            <p:extLst>
              <p:ext uri="{D42A27DB-BD31-4B8C-83A1-F6EECF244321}">
                <p14:modId xmlns:p14="http://schemas.microsoft.com/office/powerpoint/2010/main" val="1851049614"/>
              </p:ext>
            </p:extLst>
          </p:nvPr>
        </p:nvGraphicFramePr>
        <p:xfrm>
          <a:off x="0" y="2679809"/>
          <a:ext cx="7712242" cy="4190223"/>
        </p:xfrm>
        <a:graphic>
          <a:graphicData uri="http://schemas.openxmlformats.org/drawingml/2006/table">
            <a:tbl>
              <a:tblPr firstRow="1" firstCol="1" bandRow="1">
                <a:tableStyleId>{5C22544A-7EE6-4342-B048-85BDC9FD1C3A}</a:tableStyleId>
              </a:tblPr>
              <a:tblGrid>
                <a:gridCol w="1540042">
                  <a:extLst>
                    <a:ext uri="{9D8B030D-6E8A-4147-A177-3AD203B41FA5}">
                      <a16:colId xmlns:a16="http://schemas.microsoft.com/office/drawing/2014/main" val="650972967"/>
                    </a:ext>
                  </a:extLst>
                </a:gridCol>
                <a:gridCol w="6172200">
                  <a:extLst>
                    <a:ext uri="{9D8B030D-6E8A-4147-A177-3AD203B41FA5}">
                      <a16:colId xmlns:a16="http://schemas.microsoft.com/office/drawing/2014/main" val="490312544"/>
                    </a:ext>
                  </a:extLst>
                </a:gridCol>
              </a:tblGrid>
              <a:tr h="793806">
                <a:tc>
                  <a:txBody>
                    <a:bodyPr/>
                    <a:lstStyle/>
                    <a:p>
                      <a:pPr algn="ctr">
                        <a:lnSpc>
                          <a:spcPct val="115000"/>
                        </a:lnSpc>
                        <a:spcAft>
                          <a:spcPts val="300"/>
                        </a:spcAft>
                      </a:pPr>
                      <a:r>
                        <a:rPr lang="en-US" sz="2000" dirty="0" err="1">
                          <a:solidFill>
                            <a:schemeClr val="tx1"/>
                          </a:solidFill>
                          <a:effectLst/>
                          <a:latin typeface="Times New Roman" panose="02020603050405020304" pitchFamily="18" charset="0"/>
                          <a:cs typeface="Times New Roman" panose="02020603050405020304" pitchFamily="18" charset="0"/>
                        </a:rPr>
                        <a:t>Yếu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tố</a:t>
                      </a:r>
                      <a:r>
                        <a:rPr lang="en-US" sz="2000" dirty="0">
                          <a:solidFill>
                            <a:schemeClr val="tx1"/>
                          </a:solidFill>
                          <a:effectLst/>
                          <a:latin typeface="Times New Roman" panose="02020603050405020304" pitchFamily="18" charset="0"/>
                          <a:cs typeface="Times New Roman" panose="02020603050405020304" pitchFamily="18" charset="0"/>
                        </a:rPr>
                        <a:t> </a:t>
                      </a:r>
                      <a:endParaRPr lang="vi-VN" sz="20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300"/>
                        </a:spcAft>
                      </a:pPr>
                      <a:r>
                        <a:rPr lang="en-US" sz="2000" dirty="0" err="1">
                          <a:solidFill>
                            <a:schemeClr val="tx1"/>
                          </a:solidFill>
                          <a:effectLst/>
                          <a:latin typeface="Times New Roman" panose="02020603050405020304" pitchFamily="18" charset="0"/>
                          <a:cs typeface="Times New Roman" panose="02020603050405020304" pitchFamily="18" charset="0"/>
                        </a:rPr>
                        <a:t>bên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ngoài</a:t>
                      </a:r>
                      <a:endParaRPr lang="en-US" sz="2000" dirty="0">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300"/>
                        </a:spcAft>
                      </a:pPr>
                      <a:r>
                        <a:rPr lang="en-US" sz="2000" dirty="0" err="1">
                          <a:solidFill>
                            <a:schemeClr val="tx1"/>
                          </a:solidFill>
                          <a:effectLst/>
                          <a:latin typeface="Times New Roman" panose="02020603050405020304" pitchFamily="18" charset="0"/>
                          <a:cs typeface="Times New Roman" panose="02020603050405020304" pitchFamily="18" charset="0"/>
                        </a:rPr>
                        <a:t>Biện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pháp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canh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tác</a:t>
                      </a:r>
                      <a:endParaRPr lang="en-US" sz="2000" dirty="0">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8943378"/>
                  </a:ext>
                </a:extLst>
              </a:tr>
              <a:tr h="1142607">
                <a:tc>
                  <a:txBody>
                    <a:bodyPr/>
                    <a:lstStyle/>
                    <a:p>
                      <a:pPr algn="ctr">
                        <a:lnSpc>
                          <a:spcPct val="115000"/>
                        </a:lnSpc>
                        <a:spcAft>
                          <a:spcPts val="300"/>
                        </a:spcAft>
                      </a:pPr>
                      <a:r>
                        <a:rPr lang="en-US" sz="2000" dirty="0" err="1">
                          <a:solidFill>
                            <a:schemeClr val="tx1"/>
                          </a:solidFill>
                          <a:effectLst/>
                          <a:latin typeface="Times New Roman" panose="02020603050405020304" pitchFamily="18" charset="0"/>
                          <a:cs typeface="Times New Roman" panose="02020603050405020304" pitchFamily="18" charset="0"/>
                        </a:rPr>
                        <a:t>Nhiệt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độ</a:t>
                      </a:r>
                      <a:endParaRPr lang="en-US" sz="2000" dirty="0">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300"/>
                        </a:spcAft>
                      </a:pPr>
                      <a:endParaRPr lang="en-US" sz="2000" dirty="0">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5340730"/>
                  </a:ext>
                </a:extLst>
              </a:tr>
              <a:tr h="751270">
                <a:tc>
                  <a:txBody>
                    <a:bodyPr/>
                    <a:lstStyle/>
                    <a:p>
                      <a:pPr algn="ctr">
                        <a:lnSpc>
                          <a:spcPct val="115000"/>
                        </a:lnSpc>
                        <a:spcAft>
                          <a:spcPts val="300"/>
                        </a:spcAft>
                      </a:pPr>
                      <a:r>
                        <a:rPr lang="en-US" sz="2000">
                          <a:solidFill>
                            <a:schemeClr val="tx1"/>
                          </a:solidFill>
                          <a:effectLst/>
                          <a:latin typeface="Times New Roman" panose="02020603050405020304" pitchFamily="18" charset="0"/>
                          <a:cs typeface="Times New Roman" panose="02020603050405020304" pitchFamily="18" charset="0"/>
                        </a:rPr>
                        <a:t>Ánh sáng</a:t>
                      </a:r>
                      <a:endParaRPr lang="en-US" sz="2000">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300"/>
                        </a:spcAft>
                      </a:pPr>
                      <a:endParaRPr lang="en-US" sz="2000" dirty="0">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1673901"/>
                  </a:ext>
                </a:extLst>
              </a:tr>
              <a:tr h="751270">
                <a:tc>
                  <a:txBody>
                    <a:bodyPr/>
                    <a:lstStyle/>
                    <a:p>
                      <a:pPr algn="ctr">
                        <a:lnSpc>
                          <a:spcPct val="115000"/>
                        </a:lnSpc>
                        <a:spcAft>
                          <a:spcPts val="300"/>
                        </a:spcAft>
                      </a:pPr>
                      <a:r>
                        <a:rPr lang="en-US" sz="2000">
                          <a:solidFill>
                            <a:schemeClr val="tx1"/>
                          </a:solidFill>
                          <a:effectLst/>
                          <a:latin typeface="Times New Roman" panose="02020603050405020304" pitchFamily="18" charset="0"/>
                          <a:cs typeface="Times New Roman" panose="02020603050405020304" pitchFamily="18" charset="0"/>
                        </a:rPr>
                        <a:t>Chất dinh dưỡng</a:t>
                      </a:r>
                      <a:endParaRPr lang="en-US" sz="2000">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300"/>
                        </a:spcAft>
                      </a:pPr>
                      <a:endParaRPr lang="en-US" sz="2000" dirty="0">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7262952"/>
                  </a:ext>
                </a:extLst>
              </a:tr>
              <a:tr h="751270">
                <a:tc>
                  <a:txBody>
                    <a:bodyPr/>
                    <a:lstStyle/>
                    <a:p>
                      <a:pPr algn="ctr">
                        <a:lnSpc>
                          <a:spcPct val="115000"/>
                        </a:lnSpc>
                        <a:spcAft>
                          <a:spcPts val="300"/>
                        </a:spcAft>
                      </a:pPr>
                      <a:r>
                        <a:rPr lang="en-US" sz="2000" dirty="0" err="1">
                          <a:solidFill>
                            <a:schemeClr val="tx1"/>
                          </a:solidFill>
                          <a:effectLst/>
                          <a:latin typeface="Times New Roman" panose="02020603050405020304" pitchFamily="18" charset="0"/>
                          <a:cs typeface="Times New Roman" panose="02020603050405020304" pitchFamily="18" charset="0"/>
                        </a:rPr>
                        <a:t>Độ</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ẩm</a:t>
                      </a:r>
                      <a:endParaRPr lang="en-US" sz="2000" dirty="0">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300"/>
                        </a:spcAft>
                      </a:pPr>
                      <a:endParaRPr lang="en-US" sz="2000" dirty="0">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8940893"/>
                  </a:ext>
                </a:extLst>
              </a:tr>
            </a:tbl>
          </a:graphicData>
        </a:graphic>
      </p:graphicFrame>
      <p:sp>
        <p:nvSpPr>
          <p:cNvPr id="13" name="TextBox 12">
            <a:extLst>
              <a:ext uri="{FF2B5EF4-FFF2-40B4-BE49-F238E27FC236}">
                <a16:creationId xmlns:a16="http://schemas.microsoft.com/office/drawing/2014/main" id="{04559E90-3FE4-4608-A206-5020EAEC205A}"/>
              </a:ext>
            </a:extLst>
          </p:cNvPr>
          <p:cNvSpPr txBox="1"/>
          <p:nvPr/>
        </p:nvSpPr>
        <p:spPr>
          <a:xfrm>
            <a:off x="1521508" y="3429000"/>
            <a:ext cx="5825287" cy="1125757"/>
          </a:xfrm>
          <a:prstGeom prst="rect">
            <a:avLst/>
          </a:prstGeom>
          <a:noFill/>
        </p:spPr>
        <p:txBody>
          <a:bodyPr wrap="square">
            <a:spAutoFit/>
          </a:bodyPr>
          <a:lstStyle/>
          <a:p>
            <a:pPr>
              <a:lnSpc>
                <a:spcPct val="115000"/>
              </a:lnSpc>
              <a:spcAft>
                <a:spcPts val="300"/>
              </a:spcAft>
            </a:pPr>
            <a:r>
              <a:rPr lang="en-US" sz="2000" dirty="0" err="1">
                <a:solidFill>
                  <a:srgbClr val="0000FF"/>
                </a:solidFill>
                <a:effectLst/>
                <a:latin typeface="Times New Roman" panose="02020603050405020304" pitchFamily="18" charset="0"/>
                <a:cs typeface="Times New Roman" panose="02020603050405020304" pitchFamily="18" charset="0"/>
              </a:rPr>
              <a:t>Làm</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nhà</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kính</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trồng</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cây</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nhằm</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ổn</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định</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nhiệt</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độ</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khi</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môi</a:t>
            </a:r>
            <a:r>
              <a:rPr lang="en-US" sz="2000" dirty="0">
                <a:solidFill>
                  <a:srgbClr val="0000FF"/>
                </a:solidFill>
                <a:effectLst/>
                <a:latin typeface="Times New Roman" panose="02020603050405020304" pitchFamily="18" charset="0"/>
                <a:cs typeface="Times New Roman" panose="02020603050405020304" pitchFamily="18" charset="0"/>
              </a:rPr>
              <a:t> </a:t>
            </a:r>
            <a:r>
              <a:rPr lang="vi-VN" sz="2000" dirty="0">
                <a:solidFill>
                  <a:srgbClr val="0000FF"/>
                </a:solidFill>
                <a:effectLst/>
                <a:latin typeface="Times New Roman" panose="02020603050405020304" pitchFamily="18" charset="0"/>
                <a:cs typeface="Times New Roman" panose="02020603050405020304" pitchFamily="18" charset="0"/>
              </a:rPr>
              <a:t>trường quá nóng hay quá lạnh; phủ rơm rạ trên mặt đất khi gieo hạt, giữ âm giúp sự nảy mầm thuận lợi.</a:t>
            </a:r>
            <a:endParaRPr lang="en-US" sz="2000" dirty="0">
              <a:solidFill>
                <a:srgbClr val="0000FF"/>
              </a:solidFill>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46A2BE25-9388-5299-271A-A7B8CF1BC534}"/>
              </a:ext>
            </a:extLst>
          </p:cNvPr>
          <p:cNvSpPr txBox="1"/>
          <p:nvPr/>
        </p:nvSpPr>
        <p:spPr>
          <a:xfrm>
            <a:off x="1521508" y="4586807"/>
            <a:ext cx="6106513" cy="771814"/>
          </a:xfrm>
          <a:prstGeom prst="rect">
            <a:avLst/>
          </a:prstGeom>
          <a:noFill/>
        </p:spPr>
        <p:txBody>
          <a:bodyPr wrap="square">
            <a:spAutoFit/>
          </a:bodyPr>
          <a:lstStyle/>
          <a:p>
            <a:pPr>
              <a:lnSpc>
                <a:spcPct val="115000"/>
              </a:lnSpc>
              <a:spcAft>
                <a:spcPts val="300"/>
              </a:spcAft>
            </a:pPr>
            <a:r>
              <a:rPr lang="en-US" sz="2000" dirty="0" err="1">
                <a:solidFill>
                  <a:srgbClr val="0000FF"/>
                </a:solidFill>
                <a:effectLst/>
                <a:latin typeface="Times New Roman" panose="02020603050405020304" pitchFamily="18" charset="0"/>
                <a:cs typeface="Times New Roman" panose="02020603050405020304" pitchFamily="18" charset="0"/>
              </a:rPr>
              <a:t>Trồng</a:t>
            </a:r>
            <a:r>
              <a:rPr lang="en-US" sz="2000" dirty="0">
                <a:solidFill>
                  <a:srgbClr val="0000FF"/>
                </a:solidFill>
                <a:effectLst/>
                <a:latin typeface="Times New Roman" panose="02020603050405020304" pitchFamily="18" charset="0"/>
                <a:cs typeface="Times New Roman" panose="02020603050405020304" pitchFamily="18" charset="0"/>
              </a:rPr>
              <a:t> xen </a:t>
            </a:r>
            <a:r>
              <a:rPr lang="en-US" sz="2000" dirty="0" err="1">
                <a:solidFill>
                  <a:srgbClr val="0000FF"/>
                </a:solidFill>
                <a:effectLst/>
                <a:latin typeface="Times New Roman" panose="02020603050405020304" pitchFamily="18" charset="0"/>
                <a:cs typeface="Times New Roman" panose="02020603050405020304" pitchFamily="18" charset="0"/>
              </a:rPr>
              <a:t>cây</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có</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nhu</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cầu</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ánh</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sáng</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khác</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nhau</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làm</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luống</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tạo</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khoảng</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cách</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tránh</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sự</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che</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lấp</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ánh</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sáng</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lẫn</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nhau</a:t>
            </a:r>
            <a:r>
              <a:rPr lang="en-US" sz="2000" dirty="0">
                <a:solidFill>
                  <a:srgbClr val="0000FF"/>
                </a:solidFill>
                <a:effectLst/>
                <a:latin typeface="Times New Roman" panose="02020603050405020304" pitchFamily="18"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F705654E-72AE-A104-9E8E-261AE10B334B}"/>
              </a:ext>
            </a:extLst>
          </p:cNvPr>
          <p:cNvSpPr txBox="1"/>
          <p:nvPr/>
        </p:nvSpPr>
        <p:spPr>
          <a:xfrm>
            <a:off x="1521508" y="5405841"/>
            <a:ext cx="6190734" cy="771814"/>
          </a:xfrm>
          <a:prstGeom prst="rect">
            <a:avLst/>
          </a:prstGeom>
          <a:noFill/>
        </p:spPr>
        <p:txBody>
          <a:bodyPr wrap="square">
            <a:spAutoFit/>
          </a:bodyPr>
          <a:lstStyle/>
          <a:p>
            <a:pPr>
              <a:lnSpc>
                <a:spcPct val="115000"/>
              </a:lnSpc>
              <a:spcAft>
                <a:spcPts val="300"/>
              </a:spcAft>
            </a:pPr>
            <a:r>
              <a:rPr lang="en-US" sz="2000" dirty="0" err="1">
                <a:solidFill>
                  <a:srgbClr val="0000FF"/>
                </a:solidFill>
                <a:effectLst/>
                <a:latin typeface="Times New Roman" panose="02020603050405020304" pitchFamily="18" charset="0"/>
                <a:cs typeface="Times New Roman" panose="02020603050405020304" pitchFamily="18" charset="0"/>
              </a:rPr>
              <a:t>Bón</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phân</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hợp</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lí</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theo</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nhu</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cầu</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của</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cây</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trổng</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trồng</a:t>
            </a:r>
            <a:r>
              <a:rPr lang="vi-VN"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luân</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phiên</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các</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loại</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cây</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khác</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nhau</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trên</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một</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khu</a:t>
            </a:r>
            <a:r>
              <a:rPr lang="en-US" sz="200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effectLst/>
                <a:latin typeface="Times New Roman" panose="02020603050405020304" pitchFamily="18" charset="0"/>
                <a:cs typeface="Times New Roman" panose="02020603050405020304" pitchFamily="18" charset="0"/>
              </a:rPr>
              <a:t>đất</a:t>
            </a:r>
            <a:r>
              <a:rPr lang="en-US" sz="2000" dirty="0">
                <a:solidFill>
                  <a:srgbClr val="0000FF"/>
                </a:solidFill>
                <a:effectLst/>
                <a:latin typeface="Times New Roman" panose="02020603050405020304" pitchFamily="18"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64EAB05D-D70D-D112-59A4-36093E502739}"/>
              </a:ext>
            </a:extLst>
          </p:cNvPr>
          <p:cNvSpPr txBox="1"/>
          <p:nvPr/>
        </p:nvSpPr>
        <p:spPr>
          <a:xfrm>
            <a:off x="1540042" y="6165826"/>
            <a:ext cx="6190733" cy="707886"/>
          </a:xfrm>
          <a:prstGeom prst="rect">
            <a:avLst/>
          </a:prstGeom>
          <a:noFill/>
        </p:spPr>
        <p:txBody>
          <a:bodyPr wrap="square">
            <a:spAutoFit/>
          </a:bodyPr>
          <a:lstStyle/>
          <a:p>
            <a:r>
              <a:rPr lang="en-US" sz="2000" dirty="0" err="1">
                <a:solidFill>
                  <a:srgbClr val="0000FF"/>
                </a:solidFill>
                <a:effectLst/>
                <a:latin typeface="Times New Roman" panose="02020603050405020304" pitchFamily="18" charset="0"/>
                <a:ea typeface="Calibri" panose="020F0502020204030204" pitchFamily="34" charset="0"/>
              </a:rPr>
              <a:t>Tưới</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tiêu</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chủ</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động</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đảm</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bảo</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giữ</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độ</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ẩm</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thích</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hợp</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với</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mỗi</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loại</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cây</a:t>
            </a:r>
            <a:r>
              <a:rPr lang="en-US" sz="2000" dirty="0">
                <a:solidFill>
                  <a:srgbClr val="0000FF"/>
                </a:solidFill>
                <a:effectLst/>
                <a:latin typeface="Times New Roman" panose="02020603050405020304" pitchFamily="18" charset="0"/>
                <a:ea typeface="Calibri" panose="020F0502020204030204" pitchFamily="34" charset="0"/>
              </a:rPr>
              <a:t> tr</a:t>
            </a:r>
            <a:r>
              <a:rPr lang="vi-VN" sz="2000" dirty="0">
                <a:solidFill>
                  <a:srgbClr val="0000FF"/>
                </a:solidFill>
                <a:latin typeface="Times New Roman" panose="02020603050405020304" pitchFamily="18" charset="0"/>
                <a:ea typeface="Calibri" panose="020F0502020204030204" pitchFamily="34" charset="0"/>
              </a:rPr>
              <a:t>ồ</a:t>
            </a:r>
            <a:r>
              <a:rPr lang="en-US" sz="2000" dirty="0">
                <a:solidFill>
                  <a:srgbClr val="0000FF"/>
                </a:solidFill>
                <a:effectLst/>
                <a:latin typeface="Times New Roman" panose="02020603050405020304" pitchFamily="18" charset="0"/>
                <a:ea typeface="Calibri" panose="020F0502020204030204" pitchFamily="34" charset="0"/>
              </a:rPr>
              <a:t>ng.</a:t>
            </a:r>
            <a:endParaRPr lang="en-US" sz="2000" dirty="0">
              <a:solidFill>
                <a:srgbClr val="0000FF"/>
              </a:solidFill>
            </a:endParaRPr>
          </a:p>
        </p:txBody>
      </p:sp>
    </p:spTree>
    <p:custDataLst>
      <p:tags r:id="rId1"/>
    </p:custDataLst>
    <p:extLst>
      <p:ext uri="{BB962C8B-B14F-4D97-AF65-F5344CB8AC3E}">
        <p14:creationId xmlns:p14="http://schemas.microsoft.com/office/powerpoint/2010/main" val="2225164159"/>
      </p:ext>
    </p:extLst>
  </p:cSld>
  <p:clrMapOvr>
    <a:masterClrMapping/>
  </p:clrMapOvr>
  <p:transition spd="slow" advTm="1523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ircle(in)">
                                      <p:cBhvr>
                                        <p:cTn id="3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P spid="13" grpId="0"/>
      <p:bldP spid="15" grpId="0"/>
      <p:bldP spid="17"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8|8.1"/>
</p:tagLst>
</file>

<file path=ppt/tags/tag2.xml><?xml version="1.0" encoding="utf-8"?>
<p:tagLst xmlns:a="http://schemas.openxmlformats.org/drawingml/2006/main" xmlns:r="http://schemas.openxmlformats.org/officeDocument/2006/relationships" xmlns:p="http://schemas.openxmlformats.org/presentationml/2006/main">
  <p:tag name="TIMING" val="|0.8|8.1"/>
</p:tagLst>
</file>

<file path=ppt/tags/tag3.xml><?xml version="1.0" encoding="utf-8"?>
<p:tagLst xmlns:a="http://schemas.openxmlformats.org/drawingml/2006/main" xmlns:r="http://schemas.openxmlformats.org/officeDocument/2006/relationships" xmlns:p="http://schemas.openxmlformats.org/presentationml/2006/main">
  <p:tag name="TIMING" val="|0.8|8.1"/>
</p:tagLst>
</file>

<file path=ppt/tags/tag4.xml><?xml version="1.0" encoding="utf-8"?>
<p:tagLst xmlns:a="http://schemas.openxmlformats.org/drawingml/2006/main" xmlns:r="http://schemas.openxmlformats.org/officeDocument/2006/relationships" xmlns:p="http://schemas.openxmlformats.org/presentationml/2006/main">
  <p:tag name="TIMING" val="|0.8|8.1"/>
</p:tagLst>
</file>

<file path=ppt/tags/tag5.xml><?xml version="1.0" encoding="utf-8"?>
<p:tagLst xmlns:a="http://schemas.openxmlformats.org/drawingml/2006/main" xmlns:r="http://schemas.openxmlformats.org/officeDocument/2006/relationships" xmlns:p="http://schemas.openxmlformats.org/presentationml/2006/main">
  <p:tag name="TIMING" val="|0.8|8.1"/>
</p:tagLst>
</file>

<file path=ppt/tags/tag6.xml><?xml version="1.0" encoding="utf-8"?>
<p:tagLst xmlns:a="http://schemas.openxmlformats.org/drawingml/2006/main" xmlns:r="http://schemas.openxmlformats.org/officeDocument/2006/relationships" xmlns:p="http://schemas.openxmlformats.org/presentationml/2006/main">
  <p:tag name="TIMING" val="|0.8|8.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9689</TotalTime>
  <Words>1018</Words>
  <PresentationFormat>On-screen Show (4:3)</PresentationFormat>
  <Paragraphs>151</Paragraphs>
  <Slides>13</Slides>
  <Notes>4</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Segoe UI</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2021-04-17T13:36:47Z</dcterms:created>
  <dcterms:modified xsi:type="dcterms:W3CDTF">2022-06-29T08:36:53Z</dcterms:modified>
</cp:coreProperties>
</file>