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1" r:id="rId2"/>
    <p:sldId id="257" r:id="rId3"/>
    <p:sldId id="284" r:id="rId4"/>
    <p:sldId id="305" r:id="rId5"/>
    <p:sldId id="270" r:id="rId6"/>
    <p:sldId id="289" r:id="rId7"/>
    <p:sldId id="297" r:id="rId8"/>
    <p:sldId id="309" r:id="rId9"/>
    <p:sldId id="290" r:id="rId10"/>
    <p:sldId id="311" r:id="rId11"/>
    <p:sldId id="299" r:id="rId12"/>
    <p:sldId id="314" r:id="rId13"/>
    <p:sldId id="291" r:id="rId14"/>
    <p:sldId id="312" r:id="rId15"/>
    <p:sldId id="313" r:id="rId16"/>
    <p:sldId id="298" r:id="rId17"/>
    <p:sldId id="315" r:id="rId18"/>
    <p:sldId id="316" r:id="rId19"/>
    <p:sldId id="317" r:id="rId20"/>
    <p:sldId id="269" r:id="rId21"/>
    <p:sldId id="295"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4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1038" autoAdjust="0"/>
  </p:normalViewPr>
  <p:slideViewPr>
    <p:cSldViewPr snapToGrid="0" snapToObjects="1">
      <p:cViewPr varScale="1">
        <p:scale>
          <a:sx n="68" d="100"/>
          <a:sy n="68"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44</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13</a:t>
            </a:fld>
            <a:endParaRPr lang="en-US"/>
          </a:p>
        </p:txBody>
      </p:sp>
    </p:spTree>
    <p:extLst>
      <p:ext uri="{BB962C8B-B14F-4D97-AF65-F5344CB8AC3E}">
        <p14:creationId xmlns:p14="http://schemas.microsoft.com/office/powerpoint/2010/main" val="57550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7/28/2022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4732" y="-14441"/>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8</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duhome.com.vn/DHALesson?idGrade=19&amp;idSubject=1&amp;idSeries=117&amp;idTheme=979&amp;IdLevel=1&amp;idThemeServer=6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7"/>
            <a:ext cx="12192000" cy="6861047"/>
          </a:xfrm>
          <a:prstGeom prst="rect">
            <a:avLst/>
          </a:prstGeom>
        </p:spPr>
      </p:pic>
      <p:sp>
        <p:nvSpPr>
          <p:cNvPr id="5" name="Rectangle 4"/>
          <p:cNvSpPr/>
          <p:nvPr/>
        </p:nvSpPr>
        <p:spPr>
          <a:xfrm>
            <a:off x="5060685" y="2457473"/>
            <a:ext cx="6844938" cy="2431435"/>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8: ECOLOGY AND THE ENVIRONMENT</a:t>
            </a:r>
          </a:p>
          <a:p>
            <a:pPr algn="ctr"/>
            <a:r>
              <a:rPr lang="en-US" sz="3200" b="1" dirty="0">
                <a:solidFill>
                  <a:srgbClr val="00B050"/>
                </a:solidFill>
                <a:ea typeface="Times New Roman" panose="02020603050405020304" pitchFamily="18" charset="0"/>
                <a:cs typeface="Arial" panose="020B0604020202020204" pitchFamily="34" charset="0"/>
              </a:rPr>
              <a:t>Lesson 3.1 – Listening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70</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E42F3-C286-D813-B4DC-85DE0CC732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48" y="223505"/>
            <a:ext cx="3265714" cy="681877"/>
          </a:xfrm>
          <a:prstGeom prst="rect">
            <a:avLst/>
          </a:prstGeom>
        </p:spPr>
      </p:pic>
      <p:grpSp>
        <p:nvGrpSpPr>
          <p:cNvPr id="58" name="Group 57">
            <a:extLst>
              <a:ext uri="{FF2B5EF4-FFF2-40B4-BE49-F238E27FC236}">
                <a16:creationId xmlns:a16="http://schemas.microsoft.com/office/drawing/2014/main" id="{0C12F376-2A87-A1DB-F9EC-16750638BCD3}"/>
              </a:ext>
            </a:extLst>
          </p:cNvPr>
          <p:cNvGrpSpPr/>
          <p:nvPr/>
        </p:nvGrpSpPr>
        <p:grpSpPr>
          <a:xfrm>
            <a:off x="267152" y="905382"/>
            <a:ext cx="11544668" cy="5509200"/>
            <a:chOff x="530128" y="1822024"/>
            <a:chExt cx="11989537" cy="5509200"/>
          </a:xfrm>
        </p:grpSpPr>
        <p:sp>
          <p:nvSpPr>
            <p:cNvPr id="4" name="Rectangle 3"/>
            <p:cNvSpPr/>
            <p:nvPr/>
          </p:nvSpPr>
          <p:spPr>
            <a:xfrm>
              <a:off x="530128" y="1822024"/>
              <a:ext cx="11989537" cy="5509200"/>
            </a:xfrm>
            <a:prstGeom prst="rect">
              <a:avLst/>
            </a:prstGeom>
          </p:spPr>
          <p:txBody>
            <a:bodyPr wrap="square">
              <a:spAutoFit/>
            </a:bodyPr>
            <a:lstStyle/>
            <a:p>
              <a:r>
                <a:rPr lang="en-US" sz="3200" dirty="0">
                  <a:solidFill>
                    <a:srgbClr val="002060"/>
                  </a:solidFill>
                </a:rPr>
                <a:t>b. Now, listen and answer the questions?</a:t>
              </a:r>
            </a:p>
            <a:p>
              <a:pPr marL="514350" indent="-514350">
                <a:buAutoNum type="arabicPeriod"/>
              </a:pPr>
              <a:r>
                <a:rPr lang="en-US" sz="3200" dirty="0">
                  <a:solidFill>
                    <a:srgbClr val="0070C0"/>
                  </a:solidFill>
                </a:rPr>
                <a:t>How much has the </a:t>
              </a:r>
              <a:r>
                <a:rPr lang="en-US" sz="3200" dirty="0">
                  <a:solidFill>
                    <a:srgbClr val="EA48CB"/>
                  </a:solidFill>
                </a:rPr>
                <a:t>global</a:t>
              </a:r>
              <a:r>
                <a:rPr lang="en-US" sz="3200" dirty="0">
                  <a:solidFill>
                    <a:srgbClr val="0070C0"/>
                  </a:solidFill>
                </a:rPr>
                <a:t> temperature increased since 1880?</a:t>
              </a:r>
            </a:p>
            <a:p>
              <a:pPr marL="514350" indent="-514350">
                <a:buAutoNum type="arabicPeriod"/>
              </a:pPr>
              <a:endParaRPr lang="en-US" sz="3200" dirty="0">
                <a:solidFill>
                  <a:srgbClr val="0070C0"/>
                </a:solidFill>
              </a:endParaRPr>
            </a:p>
            <a:p>
              <a:r>
                <a:rPr lang="en-US" sz="3200" dirty="0">
                  <a:solidFill>
                    <a:srgbClr val="0070C0"/>
                  </a:solidFill>
                </a:rPr>
                <a:t>2. When did the Little Ice Age begin?</a:t>
              </a:r>
            </a:p>
            <a:p>
              <a:endParaRPr lang="en-US" sz="3200" dirty="0">
                <a:solidFill>
                  <a:srgbClr val="0070C0"/>
                </a:solidFill>
              </a:endParaRPr>
            </a:p>
            <a:p>
              <a:r>
                <a:rPr lang="en-US" sz="3200" dirty="0">
                  <a:solidFill>
                    <a:srgbClr val="0070C0"/>
                  </a:solidFill>
                </a:rPr>
                <a:t>3. What will happen in the future?</a:t>
              </a:r>
            </a:p>
            <a:p>
              <a:r>
                <a:rPr lang="en-US" sz="3200" dirty="0">
                  <a:solidFill>
                    <a:srgbClr val="0070C0"/>
                  </a:solidFill>
                </a:rPr>
                <a:t>	a. cold winters			b. </a:t>
              </a:r>
              <a:r>
                <a:rPr lang="en-US" sz="3200" dirty="0">
                  <a:solidFill>
                    <a:srgbClr val="EA48CB"/>
                  </a:solidFill>
                </a:rPr>
                <a:t>deadly</a:t>
              </a:r>
              <a:r>
                <a:rPr lang="en-US" sz="3200" dirty="0">
                  <a:solidFill>
                    <a:srgbClr val="0070C0"/>
                  </a:solidFill>
                </a:rPr>
                <a:t> storms and floods</a:t>
              </a:r>
            </a:p>
            <a:p>
              <a:r>
                <a:rPr lang="en-US" sz="3200" dirty="0">
                  <a:solidFill>
                    <a:srgbClr val="0070C0"/>
                  </a:solidFill>
                </a:rPr>
                <a:t>4. Which human activity is the main cause of climate change?</a:t>
              </a:r>
            </a:p>
            <a:p>
              <a:endParaRPr lang="en-US" sz="3200" dirty="0">
                <a:solidFill>
                  <a:srgbClr val="0070C0"/>
                </a:solidFill>
              </a:endParaRPr>
            </a:p>
            <a:p>
              <a:r>
                <a:rPr lang="en-US" sz="3200" dirty="0">
                  <a:solidFill>
                    <a:srgbClr val="0070C0"/>
                  </a:solidFill>
                </a:rPr>
                <a:t>5. What helps reduce CO</a:t>
              </a:r>
              <a:r>
                <a:rPr lang="en-US" sz="3200" baseline="-25000" dirty="0">
                  <a:solidFill>
                    <a:srgbClr val="0070C0"/>
                  </a:solidFill>
                </a:rPr>
                <a:t>2</a:t>
              </a:r>
              <a:r>
                <a:rPr lang="en-US" sz="3200" dirty="0">
                  <a:solidFill>
                    <a:srgbClr val="0070C0"/>
                  </a:solidFill>
                </a:rPr>
                <a:t> and flooding?</a:t>
              </a:r>
            </a:p>
            <a:p>
              <a:endParaRPr lang="en-US" sz="3200" dirty="0">
                <a:solidFill>
                  <a:srgbClr val="0070C0"/>
                </a:solidFill>
              </a:endParaRPr>
            </a:p>
          </p:txBody>
        </p:sp>
        <p:grpSp>
          <p:nvGrpSpPr>
            <p:cNvPr id="57" name="Group 56">
              <a:extLst>
                <a:ext uri="{FF2B5EF4-FFF2-40B4-BE49-F238E27FC236}">
                  <a16:creationId xmlns:a16="http://schemas.microsoft.com/office/drawing/2014/main" id="{14EE793F-A30A-D37F-66E5-3ACB840AC7CD}"/>
                </a:ext>
              </a:extLst>
            </p:cNvPr>
            <p:cNvGrpSpPr/>
            <p:nvPr/>
          </p:nvGrpSpPr>
          <p:grpSpPr>
            <a:xfrm>
              <a:off x="955408" y="2767741"/>
              <a:ext cx="10474344" cy="3919820"/>
              <a:chOff x="1066801" y="2745970"/>
              <a:chExt cx="10474344" cy="3919820"/>
            </a:xfrm>
          </p:grpSpPr>
          <p:cxnSp>
            <p:nvCxnSpPr>
              <p:cNvPr id="14" name="Straight Connector 13">
                <a:extLst>
                  <a:ext uri="{FF2B5EF4-FFF2-40B4-BE49-F238E27FC236}">
                    <a16:creationId xmlns:a16="http://schemas.microsoft.com/office/drawing/2014/main" id="{1823CFDB-1098-2791-5B27-CD544D8C048F}"/>
                  </a:ext>
                </a:extLst>
              </p:cNvPr>
              <p:cNvCxnSpPr>
                <a:cxnSpLocks/>
              </p:cNvCxnSpPr>
              <p:nvPr/>
            </p:nvCxnSpPr>
            <p:spPr>
              <a:xfrm>
                <a:off x="1280052" y="2750457"/>
                <a:ext cx="1706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ABE854-280F-5CA5-53E4-081CEBC9257C}"/>
                  </a:ext>
                </a:extLst>
              </p:cNvPr>
              <p:cNvCxnSpPr>
                <a:cxnSpLocks/>
              </p:cNvCxnSpPr>
              <p:nvPr/>
            </p:nvCxnSpPr>
            <p:spPr>
              <a:xfrm>
                <a:off x="4532918" y="2764971"/>
                <a:ext cx="3351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F71916-6364-9D16-E3DD-2AD9FA0E5DF8}"/>
                  </a:ext>
                </a:extLst>
              </p:cNvPr>
              <p:cNvCxnSpPr>
                <a:cxnSpLocks/>
              </p:cNvCxnSpPr>
              <p:nvPr/>
            </p:nvCxnSpPr>
            <p:spPr>
              <a:xfrm>
                <a:off x="8082678" y="2748213"/>
                <a:ext cx="14311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634FAB-416B-6310-DE2B-5E98CF8FA769}"/>
                  </a:ext>
                </a:extLst>
              </p:cNvPr>
              <p:cNvCxnSpPr>
                <a:cxnSpLocks/>
              </p:cNvCxnSpPr>
              <p:nvPr/>
            </p:nvCxnSpPr>
            <p:spPr>
              <a:xfrm>
                <a:off x="10784955" y="2745970"/>
                <a:ext cx="7561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3A1136-C3B2-C76D-2EA5-9F49454DB49B}"/>
                  </a:ext>
                </a:extLst>
              </p:cNvPr>
              <p:cNvCxnSpPr>
                <a:cxnSpLocks/>
              </p:cNvCxnSpPr>
              <p:nvPr/>
            </p:nvCxnSpPr>
            <p:spPr>
              <a:xfrm>
                <a:off x="1066801" y="3730171"/>
                <a:ext cx="1074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A7FFEF-EA4F-EC6D-C963-E37A127839D7}"/>
                  </a:ext>
                </a:extLst>
              </p:cNvPr>
              <p:cNvCxnSpPr>
                <a:cxnSpLocks/>
              </p:cNvCxnSpPr>
              <p:nvPr/>
            </p:nvCxnSpPr>
            <p:spPr>
              <a:xfrm>
                <a:off x="3606364" y="3730171"/>
                <a:ext cx="2095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9A15B5-72D8-D2F1-704B-F0FE55D389FA}"/>
                  </a:ext>
                </a:extLst>
              </p:cNvPr>
              <p:cNvCxnSpPr>
                <a:cxnSpLocks/>
              </p:cNvCxnSpPr>
              <p:nvPr/>
            </p:nvCxnSpPr>
            <p:spPr>
              <a:xfrm>
                <a:off x="5935564" y="3735666"/>
                <a:ext cx="89988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D34FC8-D4E4-273B-D5B2-1D3D953C170C}"/>
                  </a:ext>
                </a:extLst>
              </p:cNvPr>
              <p:cNvCxnSpPr>
                <a:cxnSpLocks/>
              </p:cNvCxnSpPr>
              <p:nvPr/>
            </p:nvCxnSpPr>
            <p:spPr>
              <a:xfrm>
                <a:off x="1135743" y="4690931"/>
                <a:ext cx="936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FFEBEF9-A112-8254-D708-213C152B0CD1}"/>
                  </a:ext>
                </a:extLst>
              </p:cNvPr>
              <p:cNvCxnSpPr>
                <a:cxnSpLocks/>
              </p:cNvCxnSpPr>
              <p:nvPr/>
            </p:nvCxnSpPr>
            <p:spPr>
              <a:xfrm>
                <a:off x="2964172" y="4704389"/>
                <a:ext cx="1200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938510-4C51-1165-1707-E3C18213D8FD}"/>
                  </a:ext>
                </a:extLst>
              </p:cNvPr>
              <p:cNvCxnSpPr>
                <a:cxnSpLocks/>
              </p:cNvCxnSpPr>
              <p:nvPr/>
            </p:nvCxnSpPr>
            <p:spPr>
              <a:xfrm>
                <a:off x="5338352" y="4673599"/>
                <a:ext cx="1074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F67D86-CC50-7BF2-6C32-9F0036C4B5BC}"/>
                  </a:ext>
                </a:extLst>
              </p:cNvPr>
              <p:cNvCxnSpPr>
                <a:cxnSpLocks/>
              </p:cNvCxnSpPr>
              <p:nvPr/>
            </p:nvCxnSpPr>
            <p:spPr>
              <a:xfrm>
                <a:off x="2355391" y="5682342"/>
                <a:ext cx="2383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13EEF8-9EEA-5BE9-4215-866BB8A8CC72}"/>
                  </a:ext>
                </a:extLst>
              </p:cNvPr>
              <p:cNvCxnSpPr>
                <a:cxnSpLocks/>
              </p:cNvCxnSpPr>
              <p:nvPr/>
            </p:nvCxnSpPr>
            <p:spPr>
              <a:xfrm>
                <a:off x="6008239" y="5667828"/>
                <a:ext cx="1875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41C2BE-2274-E966-29B7-35747C8FFF37}"/>
                  </a:ext>
                </a:extLst>
              </p:cNvPr>
              <p:cNvCxnSpPr>
                <a:cxnSpLocks/>
              </p:cNvCxnSpPr>
              <p:nvPr/>
            </p:nvCxnSpPr>
            <p:spPr>
              <a:xfrm>
                <a:off x="8514798" y="5682342"/>
                <a:ext cx="25102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C2A34B-9686-31F6-3C4C-5C2B24F044B0}"/>
                  </a:ext>
                </a:extLst>
              </p:cNvPr>
              <p:cNvCxnSpPr>
                <a:cxnSpLocks/>
              </p:cNvCxnSpPr>
              <p:nvPr/>
            </p:nvCxnSpPr>
            <p:spPr>
              <a:xfrm>
                <a:off x="1135743" y="6640285"/>
                <a:ext cx="936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0C22579-EEC6-EB2C-B7FA-15F451AF2503}"/>
                  </a:ext>
                </a:extLst>
              </p:cNvPr>
              <p:cNvCxnSpPr>
                <a:cxnSpLocks/>
              </p:cNvCxnSpPr>
              <p:nvPr/>
            </p:nvCxnSpPr>
            <p:spPr>
              <a:xfrm flipV="1">
                <a:off x="3184051" y="6645780"/>
                <a:ext cx="114010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C54F489-A0A4-0083-20A0-93D2305BCD1C}"/>
                  </a:ext>
                </a:extLst>
              </p:cNvPr>
              <p:cNvCxnSpPr>
                <a:cxnSpLocks/>
              </p:cNvCxnSpPr>
              <p:nvPr/>
            </p:nvCxnSpPr>
            <p:spPr>
              <a:xfrm flipV="1">
                <a:off x="4532918" y="6654799"/>
                <a:ext cx="2950643" cy="109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id="{B0F0F187-8564-D3E7-4024-B12F03200612}"/>
              </a:ext>
            </a:extLst>
          </p:cNvPr>
          <p:cNvSpPr txBox="1"/>
          <p:nvPr/>
        </p:nvSpPr>
        <p:spPr>
          <a:xfrm>
            <a:off x="595086" y="1934346"/>
            <a:ext cx="5210628" cy="584775"/>
          </a:xfrm>
          <a:prstGeom prst="rect">
            <a:avLst/>
          </a:prstGeom>
          <a:noFill/>
        </p:spPr>
        <p:txBody>
          <a:bodyPr wrap="square" rtlCol="0">
            <a:spAutoFit/>
          </a:bodyPr>
          <a:lstStyle/>
          <a:p>
            <a:r>
              <a:rPr lang="en-US" sz="3200" dirty="0">
                <a:solidFill>
                  <a:srgbClr val="FF0000"/>
                </a:solidFill>
              </a:rPr>
              <a:t>By about one degree Celsius</a:t>
            </a:r>
          </a:p>
        </p:txBody>
      </p:sp>
      <p:sp>
        <p:nvSpPr>
          <p:cNvPr id="41" name="TextBox 40">
            <a:extLst>
              <a:ext uri="{FF2B5EF4-FFF2-40B4-BE49-F238E27FC236}">
                <a16:creationId xmlns:a16="http://schemas.microsoft.com/office/drawing/2014/main" id="{C06F3134-F429-C563-94CA-A68BFC079DC3}"/>
              </a:ext>
            </a:extLst>
          </p:cNvPr>
          <p:cNvSpPr txBox="1"/>
          <p:nvPr/>
        </p:nvSpPr>
        <p:spPr>
          <a:xfrm>
            <a:off x="623377" y="2862567"/>
            <a:ext cx="5210628" cy="584775"/>
          </a:xfrm>
          <a:prstGeom prst="rect">
            <a:avLst/>
          </a:prstGeom>
          <a:noFill/>
        </p:spPr>
        <p:txBody>
          <a:bodyPr wrap="square" rtlCol="0">
            <a:spAutoFit/>
          </a:bodyPr>
          <a:lstStyle/>
          <a:p>
            <a:r>
              <a:rPr lang="en-US" sz="3200" dirty="0">
                <a:solidFill>
                  <a:srgbClr val="FF0000"/>
                </a:solidFill>
              </a:rPr>
              <a:t>In the fourteenth century</a:t>
            </a:r>
          </a:p>
        </p:txBody>
      </p:sp>
      <p:sp>
        <p:nvSpPr>
          <p:cNvPr id="42" name="Oval 41">
            <a:extLst>
              <a:ext uri="{FF2B5EF4-FFF2-40B4-BE49-F238E27FC236}">
                <a16:creationId xmlns:a16="http://schemas.microsoft.com/office/drawing/2014/main" id="{6D07A0D3-514D-BE56-41FF-4F5A220248E9}"/>
              </a:ext>
            </a:extLst>
          </p:cNvPr>
          <p:cNvSpPr/>
          <p:nvPr/>
        </p:nvSpPr>
        <p:spPr>
          <a:xfrm>
            <a:off x="5733145" y="3912208"/>
            <a:ext cx="496570" cy="43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69E34C-3698-D0CC-04C9-CAAB855ADAC3}"/>
              </a:ext>
            </a:extLst>
          </p:cNvPr>
          <p:cNvSpPr txBox="1"/>
          <p:nvPr/>
        </p:nvSpPr>
        <p:spPr>
          <a:xfrm>
            <a:off x="688691" y="4789354"/>
            <a:ext cx="3098063" cy="584775"/>
          </a:xfrm>
          <a:prstGeom prst="rect">
            <a:avLst/>
          </a:prstGeom>
          <a:noFill/>
        </p:spPr>
        <p:txBody>
          <a:bodyPr wrap="square" rtlCol="0">
            <a:spAutoFit/>
          </a:bodyPr>
          <a:lstStyle/>
          <a:p>
            <a:r>
              <a:rPr lang="en-US" sz="3200" dirty="0">
                <a:solidFill>
                  <a:srgbClr val="FF0000"/>
                </a:solidFill>
              </a:rPr>
              <a:t>Burning fuel</a:t>
            </a:r>
          </a:p>
        </p:txBody>
      </p:sp>
      <p:sp>
        <p:nvSpPr>
          <p:cNvPr id="44" name="TextBox 43">
            <a:extLst>
              <a:ext uri="{FF2B5EF4-FFF2-40B4-BE49-F238E27FC236}">
                <a16:creationId xmlns:a16="http://schemas.microsoft.com/office/drawing/2014/main" id="{27C2ECD1-52E6-2A09-402A-EE3E35F64A9B}"/>
              </a:ext>
            </a:extLst>
          </p:cNvPr>
          <p:cNvSpPr txBox="1"/>
          <p:nvPr/>
        </p:nvSpPr>
        <p:spPr>
          <a:xfrm>
            <a:off x="688691" y="5800630"/>
            <a:ext cx="2823029" cy="584775"/>
          </a:xfrm>
          <a:prstGeom prst="rect">
            <a:avLst/>
          </a:prstGeom>
          <a:noFill/>
        </p:spPr>
        <p:txBody>
          <a:bodyPr wrap="square" rtlCol="0">
            <a:spAutoFit/>
          </a:bodyPr>
          <a:lstStyle/>
          <a:p>
            <a:r>
              <a:rPr lang="en-US" sz="3200" dirty="0">
                <a:solidFill>
                  <a:srgbClr val="FF0000"/>
                </a:solidFill>
              </a:rPr>
              <a:t>Forests</a:t>
            </a:r>
          </a:p>
        </p:txBody>
      </p:sp>
      <p:pic>
        <p:nvPicPr>
          <p:cNvPr id="45" name="CD2-TRACK 22">
            <a:hlinkClick r:id="" action="ppaction://media"/>
            <a:extLst>
              <a:ext uri="{FF2B5EF4-FFF2-40B4-BE49-F238E27FC236}">
                <a16:creationId xmlns:a16="http://schemas.microsoft.com/office/drawing/2014/main" id="{6A78589C-D5A4-10BC-EEBB-7D145B7AC5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6069" y="443418"/>
            <a:ext cx="609600" cy="609600"/>
          </a:xfrm>
          <a:prstGeom prst="rect">
            <a:avLst/>
          </a:prstGeom>
        </p:spPr>
      </p:pic>
      <p:sp>
        <p:nvSpPr>
          <p:cNvPr id="28" name="TextBox 27"/>
          <p:cNvSpPr txBox="1"/>
          <p:nvPr/>
        </p:nvSpPr>
        <p:spPr>
          <a:xfrm>
            <a:off x="9931930" y="359920"/>
            <a:ext cx="2130457" cy="400110"/>
          </a:xfrm>
          <a:prstGeom prst="rect">
            <a:avLst/>
          </a:prstGeom>
          <a:solidFill>
            <a:srgbClr val="00B050"/>
          </a:solidFill>
        </p:spPr>
        <p:txBody>
          <a:bodyPr wrap="square" rtlCol="0">
            <a:spAutoFit/>
          </a:bodyPr>
          <a:lstStyle/>
          <a:p>
            <a:r>
              <a:rPr lang="en-US" sz="2000" b="1" dirty="0">
                <a:solidFill>
                  <a:schemeClr val="bg1"/>
                </a:solidFill>
              </a:rPr>
              <a:t>While - Listening</a:t>
            </a:r>
          </a:p>
        </p:txBody>
      </p:sp>
    </p:spTree>
    <p:extLst>
      <p:ext uri="{BB962C8B-B14F-4D97-AF65-F5344CB8AC3E}">
        <p14:creationId xmlns:p14="http://schemas.microsoft.com/office/powerpoint/2010/main" val="733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5"/>
                </p:tgtEl>
              </p:cMediaNode>
            </p:audio>
          </p:childTnLst>
        </p:cTn>
      </p:par>
    </p:tnLst>
    <p:bldLst>
      <p:bldP spid="39" grpId="0"/>
      <p:bldP spid="41" grpId="0"/>
      <p:bldP spid="42" grpId="0" animBg="1"/>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B55EB64-F450-4D13-A0BB-248AC53BC405}"/>
              </a:ext>
            </a:extLst>
          </p:cNvPr>
          <p:cNvSpPr txBox="1"/>
          <p:nvPr/>
        </p:nvSpPr>
        <p:spPr>
          <a:xfrm>
            <a:off x="175276" y="1055619"/>
            <a:ext cx="11750721" cy="5262979"/>
          </a:xfrm>
          <a:prstGeom prst="rect">
            <a:avLst/>
          </a:prstGeom>
          <a:noFill/>
        </p:spPr>
        <p:txBody>
          <a:bodyPr wrap="square" rtlCol="0">
            <a:spAutoFit/>
          </a:bodyPr>
          <a:lstStyle/>
          <a:p>
            <a:r>
              <a:rPr lang="en-US" sz="2400" b="0" dirty="0">
                <a:solidFill>
                  <a:srgbClr val="000000"/>
                </a:solidFill>
                <a:effectLst/>
              </a:rPr>
              <a:t>So, you've probably heard about climate change. But </a:t>
            </a:r>
            <a:r>
              <a:rPr lang="en-US" sz="2400" b="0" dirty="0">
                <a:solidFill>
                  <a:srgbClr val="FF0000"/>
                </a:solidFill>
                <a:effectLst/>
              </a:rPr>
              <a:t>what changes </a:t>
            </a:r>
            <a:r>
              <a:rPr lang="en-US" sz="2400" b="0" dirty="0">
                <a:solidFill>
                  <a:srgbClr val="000000"/>
                </a:solidFill>
                <a:effectLst/>
              </a:rPr>
              <a:t>are happening? </a:t>
            </a:r>
            <a:r>
              <a:rPr lang="en-US" sz="2400" b="0" dirty="0">
                <a:solidFill>
                  <a:srgbClr val="FF0000"/>
                </a:solidFill>
                <a:effectLst/>
              </a:rPr>
              <a:t>The Earth </a:t>
            </a:r>
            <a:r>
              <a:rPr lang="en-US" sz="2400" b="0" dirty="0">
                <a:solidFill>
                  <a:srgbClr val="000000"/>
                </a:solidFill>
                <a:effectLst/>
              </a:rPr>
              <a:t>has become </a:t>
            </a:r>
            <a:r>
              <a:rPr lang="en-US" sz="2400" b="0" dirty="0">
                <a:solidFill>
                  <a:srgbClr val="FF0000"/>
                </a:solidFill>
                <a:effectLst/>
              </a:rPr>
              <a:t>warmer</a:t>
            </a:r>
            <a:r>
              <a:rPr lang="en-US" sz="2400" b="0" dirty="0">
                <a:solidFill>
                  <a:srgbClr val="000000"/>
                </a:solidFill>
                <a:effectLst/>
              </a:rPr>
              <a:t> </a:t>
            </a:r>
            <a:r>
              <a:rPr lang="en-US" sz="2400" b="0" dirty="0">
                <a:solidFill>
                  <a:srgbClr val="FF0000"/>
                </a:solidFill>
                <a:effectLst/>
              </a:rPr>
              <a:t>by about one degree Celsius since 1880. </a:t>
            </a:r>
            <a:r>
              <a:rPr lang="en-US" sz="2400" b="0" dirty="0">
                <a:solidFill>
                  <a:srgbClr val="000000"/>
                </a:solidFill>
                <a:effectLst/>
              </a:rPr>
              <a:t>Why should we care about a one-degree difference? In the past, when the temperature dropped by one to two</a:t>
            </a:r>
            <a:r>
              <a:rPr lang="en-US" sz="2400" dirty="0"/>
              <a:t> </a:t>
            </a:r>
            <a:r>
              <a:rPr lang="en-US" sz="2400" b="0" dirty="0">
                <a:solidFill>
                  <a:srgbClr val="000000"/>
                </a:solidFill>
                <a:effectLst/>
              </a:rPr>
              <a:t>degrees, </a:t>
            </a:r>
            <a:r>
              <a:rPr lang="en-US" sz="2400" b="0" dirty="0">
                <a:solidFill>
                  <a:srgbClr val="FF0000"/>
                </a:solidFill>
                <a:effectLst/>
              </a:rPr>
              <a:t>the Earth </a:t>
            </a:r>
            <a:r>
              <a:rPr lang="en-US" sz="2400" b="0" dirty="0">
                <a:solidFill>
                  <a:srgbClr val="000000"/>
                </a:solidFill>
                <a:effectLst/>
              </a:rPr>
              <a:t>was </a:t>
            </a:r>
            <a:r>
              <a:rPr lang="en-US" sz="2400" b="0" dirty="0">
                <a:solidFill>
                  <a:srgbClr val="FF0000"/>
                </a:solidFill>
                <a:effectLst/>
              </a:rPr>
              <a:t>put into </a:t>
            </a:r>
            <a:r>
              <a:rPr lang="en-US" sz="2400" b="0" dirty="0">
                <a:solidFill>
                  <a:srgbClr val="000000"/>
                </a:solidFill>
                <a:effectLst/>
              </a:rPr>
              <a:t>the </a:t>
            </a:r>
            <a:r>
              <a:rPr lang="en-US" sz="2400" b="0" dirty="0">
                <a:solidFill>
                  <a:srgbClr val="FF0000"/>
                </a:solidFill>
                <a:effectLst/>
              </a:rPr>
              <a:t>Little Ice Age</a:t>
            </a:r>
            <a:r>
              <a:rPr lang="en-US" sz="2400" b="0" dirty="0">
                <a:solidFill>
                  <a:srgbClr val="000000"/>
                </a:solidFill>
                <a:effectLst/>
              </a:rPr>
              <a:t>, </a:t>
            </a:r>
            <a:r>
              <a:rPr lang="en-US" sz="2400" b="0" dirty="0">
                <a:solidFill>
                  <a:srgbClr val="FF0000"/>
                </a:solidFill>
                <a:effectLst/>
              </a:rPr>
              <a:t>which lasted from the fourteenth </a:t>
            </a:r>
            <a:r>
              <a:rPr lang="en-US" sz="2400" b="0" dirty="0">
                <a:solidFill>
                  <a:srgbClr val="000000"/>
                </a:solidFill>
                <a:effectLst/>
              </a:rPr>
              <a:t>to the mid-nineteenth century. Europe and North America experienced years of long winters leading to </a:t>
            </a:r>
            <a:r>
              <a:rPr lang="en-US" sz="2400" b="0" dirty="0">
                <a:solidFill>
                  <a:srgbClr val="FF0000"/>
                </a:solidFill>
                <a:effectLst/>
              </a:rPr>
              <a:t>poor crops </a:t>
            </a:r>
            <a:r>
              <a:rPr lang="en-US" sz="2400" b="0" dirty="0">
                <a:solidFill>
                  <a:srgbClr val="000000"/>
                </a:solidFill>
                <a:effectLst/>
              </a:rPr>
              <a:t>and </a:t>
            </a:r>
            <a:r>
              <a:rPr lang="en-US" sz="2400" b="0" dirty="0">
                <a:solidFill>
                  <a:srgbClr val="FF0000"/>
                </a:solidFill>
                <a:effectLst/>
              </a:rPr>
              <a:t>people dying of hunger</a:t>
            </a:r>
            <a:r>
              <a:rPr lang="en-US" sz="2400" b="0" dirty="0">
                <a:solidFill>
                  <a:srgbClr val="000000"/>
                </a:solidFill>
                <a:effectLst/>
              </a:rPr>
              <a:t>. So, as </a:t>
            </a:r>
            <a:r>
              <a:rPr lang="en-US" sz="2400" b="0" dirty="0">
                <a:solidFill>
                  <a:srgbClr val="FF0000"/>
                </a:solidFill>
                <a:effectLst/>
              </a:rPr>
              <a:t>temperature increases</a:t>
            </a:r>
            <a:r>
              <a:rPr lang="en-US" sz="2400" b="0" dirty="0">
                <a:solidFill>
                  <a:srgbClr val="000000"/>
                </a:solidFill>
                <a:effectLst/>
              </a:rPr>
              <a:t>, ice is melting faster, and sea levels are rising. </a:t>
            </a:r>
            <a:r>
              <a:rPr lang="en-US" sz="2400" b="0" dirty="0">
                <a:solidFill>
                  <a:srgbClr val="FF0000"/>
                </a:solidFill>
                <a:effectLst/>
              </a:rPr>
              <a:t>In the future, some places will face more deadly storms and floods </a:t>
            </a:r>
            <a:r>
              <a:rPr lang="en-US" sz="2400" b="0" dirty="0">
                <a:solidFill>
                  <a:srgbClr val="000000"/>
                </a:solidFill>
                <a:effectLst/>
              </a:rPr>
              <a:t>while other places will experience more heat waves and wildfires. Most scientists agree that </a:t>
            </a:r>
            <a:r>
              <a:rPr lang="en-US" sz="2400" b="0" dirty="0">
                <a:solidFill>
                  <a:srgbClr val="FF0000"/>
                </a:solidFill>
                <a:effectLst/>
              </a:rPr>
              <a:t>the cause of climate change is because of human activity.</a:t>
            </a:r>
            <a:r>
              <a:rPr lang="en-US" sz="2400" b="0" dirty="0">
                <a:solidFill>
                  <a:srgbClr val="000000"/>
                </a:solidFill>
                <a:effectLst/>
              </a:rPr>
              <a:t> </a:t>
            </a:r>
            <a:r>
              <a:rPr lang="en-US" sz="2400" b="0" dirty="0">
                <a:solidFill>
                  <a:srgbClr val="FF0000"/>
                </a:solidFill>
                <a:effectLst/>
              </a:rPr>
              <a:t>Burning fuel</a:t>
            </a:r>
            <a:r>
              <a:rPr lang="en-US" sz="2400" b="0" dirty="0">
                <a:solidFill>
                  <a:srgbClr val="000000"/>
                </a:solidFill>
                <a:effectLst/>
              </a:rPr>
              <a:t>, which produces greenhouse gases, for electricity and transportation is the main cause. These gases trap the sun's heat. </a:t>
            </a:r>
            <a:r>
              <a:rPr lang="en-US" sz="2400" b="0" dirty="0">
                <a:solidFill>
                  <a:srgbClr val="FF0000"/>
                </a:solidFill>
                <a:effectLst/>
              </a:rPr>
              <a:t>Cutting down forests </a:t>
            </a:r>
            <a:r>
              <a:rPr lang="en-US" sz="2400" b="0" dirty="0">
                <a:solidFill>
                  <a:srgbClr val="000000"/>
                </a:solidFill>
                <a:effectLst/>
              </a:rPr>
              <a:t>also </a:t>
            </a:r>
            <a:r>
              <a:rPr lang="en-US" sz="2400" b="0" dirty="0">
                <a:solidFill>
                  <a:srgbClr val="FF0000"/>
                </a:solidFill>
                <a:effectLst/>
              </a:rPr>
              <a:t>contributes</a:t>
            </a:r>
            <a:r>
              <a:rPr lang="en-US" sz="2400" b="0" dirty="0">
                <a:solidFill>
                  <a:srgbClr val="000000"/>
                </a:solidFill>
                <a:effectLst/>
              </a:rPr>
              <a:t> to </a:t>
            </a:r>
            <a:r>
              <a:rPr lang="en-US" sz="2400" b="0" dirty="0">
                <a:solidFill>
                  <a:srgbClr val="FF0000"/>
                </a:solidFill>
                <a:effectLst/>
              </a:rPr>
              <a:t>global warming </a:t>
            </a:r>
            <a:r>
              <a:rPr lang="en-US" sz="2400" b="0" dirty="0">
                <a:solidFill>
                  <a:srgbClr val="000000"/>
                </a:solidFill>
                <a:effectLst/>
              </a:rPr>
              <a:t>because </a:t>
            </a:r>
            <a:r>
              <a:rPr lang="en-US" sz="2400" b="0" dirty="0">
                <a:solidFill>
                  <a:srgbClr val="FF0000"/>
                </a:solidFill>
                <a:effectLst/>
              </a:rPr>
              <a:t>trees help reduce the amount of carbon dioxide</a:t>
            </a:r>
            <a:r>
              <a:rPr lang="en-US" sz="2400" b="0" dirty="0">
                <a:solidFill>
                  <a:srgbClr val="000000"/>
                </a:solidFill>
                <a:effectLst/>
              </a:rPr>
              <a:t>. CO2 is the most common greenhouse gas. Forests also trap water during heavy rainfall and slow down speed of water flowing into rivers. This helps to reduce flooding. So, what should we do? First,…</a:t>
            </a:r>
            <a:endParaRPr lang="en-US" sz="2400" dirty="0"/>
          </a:p>
        </p:txBody>
      </p:sp>
      <p:sp>
        <p:nvSpPr>
          <p:cNvPr id="4" name="TextBox 3"/>
          <p:cNvSpPr txBox="1"/>
          <p:nvPr/>
        </p:nvSpPr>
        <p:spPr>
          <a:xfrm>
            <a:off x="97276" y="359920"/>
            <a:ext cx="1760708" cy="400110"/>
          </a:xfrm>
          <a:prstGeom prst="rect">
            <a:avLst/>
          </a:prstGeom>
          <a:solidFill>
            <a:srgbClr val="00B050"/>
          </a:solidFill>
        </p:spPr>
        <p:txBody>
          <a:bodyPr wrap="square" rtlCol="0">
            <a:spAutoFit/>
          </a:bodyPr>
          <a:lstStyle/>
          <a:p>
            <a:r>
              <a:rPr lang="en-US" sz="2000" b="1" dirty="0">
                <a:solidFill>
                  <a:schemeClr val="bg1"/>
                </a:solidFill>
              </a:rPr>
              <a:t>Audio Scripts</a:t>
            </a:r>
          </a:p>
        </p:txBody>
      </p:sp>
    </p:spTree>
    <p:extLst>
      <p:ext uri="{BB962C8B-B14F-4D97-AF65-F5344CB8AC3E}">
        <p14:creationId xmlns:p14="http://schemas.microsoft.com/office/powerpoint/2010/main" val="257266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80566-4874-62B0-32A8-04C46F99A805}"/>
              </a:ext>
            </a:extLst>
          </p:cNvPr>
          <p:cNvSpPr txBox="1"/>
          <p:nvPr/>
        </p:nvSpPr>
        <p:spPr>
          <a:xfrm>
            <a:off x="2910115" y="366623"/>
            <a:ext cx="9281885" cy="6124754"/>
          </a:xfrm>
          <a:prstGeom prst="rect">
            <a:avLst/>
          </a:prstGeom>
          <a:noFill/>
        </p:spPr>
        <p:txBody>
          <a:bodyPr wrap="square" rtlCol="0">
            <a:spAutoFit/>
          </a:bodyPr>
          <a:lstStyle/>
          <a:p>
            <a:pPr marL="457200" indent="-457200">
              <a:buFont typeface="+mj-lt"/>
              <a:buAutoNum type="arabicPeriod"/>
            </a:pPr>
            <a:r>
              <a:rPr lang="en-US" sz="2800" dirty="0">
                <a:solidFill>
                  <a:srgbClr val="002060"/>
                </a:solidFill>
              </a:rPr>
              <a:t>Cause (n/v)                    </a:t>
            </a:r>
            <a:r>
              <a:rPr lang="en-US" sz="2800" dirty="0" err="1">
                <a:solidFill>
                  <a:srgbClr val="0070C0"/>
                </a:solidFill>
              </a:rPr>
              <a:t>nguyên</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gây</a:t>
            </a:r>
            <a:r>
              <a:rPr lang="en-US" sz="2800" dirty="0">
                <a:solidFill>
                  <a:srgbClr val="0070C0"/>
                </a:solidFill>
              </a:rPr>
              <a:t> </a:t>
            </a:r>
            <a:r>
              <a:rPr lang="en-US" sz="2800" dirty="0" err="1">
                <a:solidFill>
                  <a:srgbClr val="0070C0"/>
                </a:solidFill>
              </a:rPr>
              <a:t>ra</a:t>
            </a:r>
            <a:endParaRPr lang="en-US" sz="2800" dirty="0">
              <a:solidFill>
                <a:srgbClr val="0070C0"/>
              </a:solidFill>
            </a:endParaRPr>
          </a:p>
          <a:p>
            <a:pPr marL="457200" indent="-457200">
              <a:buFont typeface="+mj-lt"/>
              <a:buAutoNum type="arabicPeriod"/>
            </a:pPr>
            <a:r>
              <a:rPr lang="en-US" sz="2800" dirty="0">
                <a:solidFill>
                  <a:srgbClr val="002060"/>
                </a:solidFill>
              </a:rPr>
              <a:t>Effect (n)                         </a:t>
            </a:r>
            <a:r>
              <a:rPr lang="en-US" sz="2800" dirty="0" err="1">
                <a:solidFill>
                  <a:srgbClr val="0070C0"/>
                </a:solidFill>
              </a:rPr>
              <a:t>hậu</a:t>
            </a:r>
            <a:r>
              <a:rPr lang="en-US" sz="2800" dirty="0">
                <a:solidFill>
                  <a:srgbClr val="0070C0"/>
                </a:solidFill>
              </a:rPr>
              <a:t> </a:t>
            </a:r>
            <a:r>
              <a:rPr lang="en-US" sz="2800" dirty="0" err="1">
                <a:solidFill>
                  <a:srgbClr val="0070C0"/>
                </a:solidFill>
              </a:rPr>
              <a:t>quả</a:t>
            </a:r>
            <a:endParaRPr lang="en-US" sz="2800" dirty="0">
              <a:solidFill>
                <a:srgbClr val="0070C0"/>
              </a:solidFill>
            </a:endParaRPr>
          </a:p>
          <a:p>
            <a:pPr marL="457200" indent="-457200">
              <a:buFont typeface="+mj-lt"/>
              <a:buAutoNum type="arabicPeriod"/>
            </a:pPr>
            <a:r>
              <a:rPr lang="en-US" sz="2800" dirty="0">
                <a:solidFill>
                  <a:srgbClr val="002060"/>
                </a:solidFill>
              </a:rPr>
              <a:t>Temperature (n)            </a:t>
            </a:r>
            <a:r>
              <a:rPr lang="en-US" sz="2800" dirty="0" err="1">
                <a:solidFill>
                  <a:srgbClr val="0070C0"/>
                </a:solidFill>
              </a:rPr>
              <a:t>nhiệt</a:t>
            </a:r>
            <a:r>
              <a:rPr lang="en-US" sz="2800" dirty="0">
                <a:solidFill>
                  <a:srgbClr val="0070C0"/>
                </a:solidFill>
              </a:rPr>
              <a:t> </a:t>
            </a:r>
            <a:r>
              <a:rPr lang="en-US" sz="2800" dirty="0" err="1">
                <a:solidFill>
                  <a:srgbClr val="0070C0"/>
                </a:solidFill>
              </a:rPr>
              <a:t>độ</a:t>
            </a:r>
            <a:endParaRPr lang="en-US" sz="2800" dirty="0">
              <a:solidFill>
                <a:srgbClr val="0070C0"/>
              </a:solidFill>
            </a:endParaRPr>
          </a:p>
          <a:p>
            <a:pPr marL="457200" indent="-457200">
              <a:buFont typeface="+mj-lt"/>
              <a:buAutoNum type="arabicPeriod"/>
            </a:pPr>
            <a:r>
              <a:rPr lang="en-US" sz="2800" dirty="0">
                <a:solidFill>
                  <a:srgbClr val="002060"/>
                </a:solidFill>
              </a:rPr>
              <a:t>Drop (v)                          </a:t>
            </a:r>
            <a:r>
              <a:rPr lang="en-US" sz="2800" dirty="0" err="1">
                <a:solidFill>
                  <a:srgbClr val="0070C0"/>
                </a:solidFill>
              </a:rPr>
              <a:t>giảm</a:t>
            </a:r>
            <a:r>
              <a:rPr lang="en-US" sz="2800" dirty="0">
                <a:solidFill>
                  <a:srgbClr val="0070C0"/>
                </a:solidFill>
              </a:rPr>
              <a:t>/ </a:t>
            </a:r>
            <a:r>
              <a:rPr lang="en-US" sz="2800" dirty="0" err="1">
                <a:solidFill>
                  <a:srgbClr val="0070C0"/>
                </a:solidFill>
              </a:rPr>
              <a:t>rớt</a:t>
            </a:r>
            <a:endParaRPr lang="en-US" sz="2800" dirty="0">
              <a:solidFill>
                <a:srgbClr val="0070C0"/>
              </a:solidFill>
            </a:endParaRPr>
          </a:p>
          <a:p>
            <a:pPr marL="457200" indent="-457200">
              <a:buFont typeface="+mj-lt"/>
              <a:buAutoNum type="arabicPeriod"/>
            </a:pPr>
            <a:r>
              <a:rPr lang="en-US" sz="2800" dirty="0">
                <a:solidFill>
                  <a:srgbClr val="002060"/>
                </a:solidFill>
              </a:rPr>
              <a:t>Experience (v)                </a:t>
            </a:r>
            <a:r>
              <a:rPr lang="en-US" sz="2800" dirty="0" err="1">
                <a:solidFill>
                  <a:srgbClr val="0070C0"/>
                </a:solidFill>
              </a:rPr>
              <a:t>trải</a:t>
            </a:r>
            <a:r>
              <a:rPr lang="en-US" sz="2800" dirty="0">
                <a:solidFill>
                  <a:srgbClr val="0070C0"/>
                </a:solidFill>
              </a:rPr>
              <a:t> qua</a:t>
            </a:r>
          </a:p>
          <a:p>
            <a:pPr marL="457200" indent="-457200">
              <a:buFont typeface="+mj-lt"/>
              <a:buAutoNum type="arabicPeriod"/>
            </a:pPr>
            <a:r>
              <a:rPr lang="en-US" sz="2800" dirty="0">
                <a:solidFill>
                  <a:srgbClr val="002060"/>
                </a:solidFill>
              </a:rPr>
              <a:t>Lead (v)                           </a:t>
            </a:r>
            <a:r>
              <a:rPr lang="en-US" sz="2800" dirty="0" err="1">
                <a:solidFill>
                  <a:srgbClr val="0070C0"/>
                </a:solidFill>
              </a:rPr>
              <a:t>dẫn</a:t>
            </a:r>
            <a:r>
              <a:rPr lang="en-US" sz="2800" dirty="0">
                <a:solidFill>
                  <a:srgbClr val="0070C0"/>
                </a:solidFill>
              </a:rPr>
              <a:t> </a:t>
            </a:r>
            <a:r>
              <a:rPr lang="en-US" sz="2800" dirty="0" err="1">
                <a:solidFill>
                  <a:srgbClr val="0070C0"/>
                </a:solidFill>
              </a:rPr>
              <a:t>đến</a:t>
            </a:r>
            <a:endParaRPr lang="en-US" sz="2800" dirty="0">
              <a:solidFill>
                <a:srgbClr val="0070C0"/>
              </a:solidFill>
            </a:endParaRPr>
          </a:p>
          <a:p>
            <a:pPr marL="457200" indent="-457200">
              <a:buFont typeface="+mj-lt"/>
              <a:buAutoNum type="arabicPeriod"/>
            </a:pPr>
            <a:r>
              <a:rPr lang="en-US" sz="2800" dirty="0">
                <a:solidFill>
                  <a:srgbClr val="002060"/>
                </a:solidFill>
              </a:rPr>
              <a:t>Crop (v)                           </a:t>
            </a:r>
            <a:r>
              <a:rPr lang="en-US" sz="2800" dirty="0" err="1">
                <a:solidFill>
                  <a:srgbClr val="0070C0"/>
                </a:solidFill>
              </a:rPr>
              <a:t>thu</a:t>
            </a:r>
            <a:r>
              <a:rPr lang="en-US" sz="2800" dirty="0">
                <a:solidFill>
                  <a:srgbClr val="0070C0"/>
                </a:solidFill>
              </a:rPr>
              <a:t> </a:t>
            </a:r>
            <a:r>
              <a:rPr lang="en-US" sz="2800" dirty="0" err="1">
                <a:solidFill>
                  <a:srgbClr val="0070C0"/>
                </a:solidFill>
              </a:rPr>
              <a:t>hoạch</a:t>
            </a:r>
            <a:r>
              <a:rPr lang="en-US" sz="2800" dirty="0">
                <a:solidFill>
                  <a:srgbClr val="0070C0"/>
                </a:solidFill>
              </a:rPr>
              <a:t> ( </a:t>
            </a:r>
            <a:r>
              <a:rPr lang="en-US" sz="2800" dirty="0" err="1">
                <a:solidFill>
                  <a:srgbClr val="0070C0"/>
                </a:solidFill>
              </a:rPr>
              <a:t>mùa</a:t>
            </a:r>
            <a:r>
              <a:rPr lang="en-US" sz="2800" dirty="0">
                <a:solidFill>
                  <a:srgbClr val="0070C0"/>
                </a:solidFill>
              </a:rPr>
              <a:t> </a:t>
            </a:r>
            <a:r>
              <a:rPr lang="en-US" sz="2800" dirty="0" err="1">
                <a:solidFill>
                  <a:srgbClr val="0070C0"/>
                </a:solidFill>
              </a:rPr>
              <a:t>vụ</a:t>
            </a:r>
            <a:r>
              <a:rPr lang="en-US" sz="2800" dirty="0">
                <a:solidFill>
                  <a:srgbClr val="0070C0"/>
                </a:solidFill>
              </a:rPr>
              <a:t>)</a:t>
            </a:r>
          </a:p>
          <a:p>
            <a:pPr marL="457200" indent="-457200">
              <a:buFont typeface="+mj-lt"/>
              <a:buAutoNum type="arabicPeriod"/>
            </a:pPr>
            <a:r>
              <a:rPr lang="en-US" sz="2800" dirty="0">
                <a:solidFill>
                  <a:srgbClr val="002060"/>
                </a:solidFill>
              </a:rPr>
              <a:t>Dying of hunger (np)     </a:t>
            </a:r>
            <a:r>
              <a:rPr lang="en-US" sz="2800" dirty="0" err="1">
                <a:solidFill>
                  <a:srgbClr val="0070C0"/>
                </a:solidFill>
              </a:rPr>
              <a:t>chết</a:t>
            </a:r>
            <a:r>
              <a:rPr lang="en-US" sz="2800" dirty="0">
                <a:solidFill>
                  <a:srgbClr val="0070C0"/>
                </a:solidFill>
              </a:rPr>
              <a:t> (</a:t>
            </a:r>
            <a:r>
              <a:rPr lang="en-US" sz="2800" dirty="0" err="1">
                <a:solidFill>
                  <a:srgbClr val="0070C0"/>
                </a:solidFill>
              </a:rPr>
              <a:t>vì</a:t>
            </a:r>
            <a:r>
              <a:rPr lang="en-US" sz="2800" dirty="0">
                <a:solidFill>
                  <a:srgbClr val="0070C0"/>
                </a:solidFill>
              </a:rPr>
              <a:t>) </a:t>
            </a:r>
            <a:r>
              <a:rPr lang="en-US" sz="2800" dirty="0" err="1">
                <a:solidFill>
                  <a:srgbClr val="0070C0"/>
                </a:solidFill>
              </a:rPr>
              <a:t>đói</a:t>
            </a:r>
            <a:endParaRPr lang="en-US" sz="2800" dirty="0">
              <a:solidFill>
                <a:srgbClr val="0070C0"/>
              </a:solidFill>
            </a:endParaRPr>
          </a:p>
          <a:p>
            <a:pPr marL="457200" indent="-457200">
              <a:buFont typeface="+mj-lt"/>
              <a:buAutoNum type="arabicPeriod"/>
            </a:pPr>
            <a:r>
              <a:rPr lang="en-US" sz="2800" dirty="0">
                <a:solidFill>
                  <a:srgbClr val="002060"/>
                </a:solidFill>
              </a:rPr>
              <a:t>Face (v)                           </a:t>
            </a:r>
            <a:r>
              <a:rPr lang="en-US" sz="2800" dirty="0" err="1">
                <a:solidFill>
                  <a:srgbClr val="0070C0"/>
                </a:solidFill>
              </a:rPr>
              <a:t>đối</a:t>
            </a:r>
            <a:r>
              <a:rPr lang="en-US" sz="2800" dirty="0">
                <a:solidFill>
                  <a:srgbClr val="0070C0"/>
                </a:solidFill>
              </a:rPr>
              <a:t> </a:t>
            </a:r>
            <a:r>
              <a:rPr lang="en-US" sz="2800" dirty="0" err="1">
                <a:solidFill>
                  <a:srgbClr val="0070C0"/>
                </a:solidFill>
              </a:rPr>
              <a:t>mặt</a:t>
            </a:r>
            <a:endParaRPr lang="en-US" sz="2800" dirty="0">
              <a:solidFill>
                <a:srgbClr val="0070C0"/>
              </a:solidFill>
            </a:endParaRPr>
          </a:p>
          <a:p>
            <a:pPr marL="457200" indent="-457200">
              <a:buFont typeface="+mj-lt"/>
              <a:buAutoNum type="arabicPeriod"/>
            </a:pPr>
            <a:r>
              <a:rPr lang="en-US" sz="2800" dirty="0">
                <a:solidFill>
                  <a:srgbClr val="002060"/>
                </a:solidFill>
              </a:rPr>
              <a:t>Increase (v)  		  </a:t>
            </a:r>
            <a:r>
              <a:rPr lang="en-US" sz="2800" dirty="0" err="1">
                <a:solidFill>
                  <a:srgbClr val="0070C0"/>
                </a:solidFill>
              </a:rPr>
              <a:t>tăng</a:t>
            </a:r>
            <a:r>
              <a:rPr lang="en-US" sz="2800" dirty="0">
                <a:solidFill>
                  <a:srgbClr val="0070C0"/>
                </a:solidFill>
              </a:rPr>
              <a:t> </a:t>
            </a:r>
          </a:p>
          <a:p>
            <a:pPr marL="457200" indent="-457200">
              <a:buFont typeface="+mj-lt"/>
              <a:buAutoNum type="arabicPeriod"/>
            </a:pPr>
            <a:r>
              <a:rPr lang="en-US" sz="2800" dirty="0">
                <a:solidFill>
                  <a:srgbClr val="002060"/>
                </a:solidFill>
              </a:rPr>
              <a:t>Produce (v) 		  </a:t>
            </a:r>
            <a:r>
              <a:rPr lang="en-US" sz="2800" dirty="0" err="1">
                <a:solidFill>
                  <a:srgbClr val="0070C0"/>
                </a:solidFill>
              </a:rPr>
              <a:t>sản</a:t>
            </a:r>
            <a:r>
              <a:rPr lang="en-US" sz="2800" dirty="0">
                <a:solidFill>
                  <a:srgbClr val="0070C0"/>
                </a:solidFill>
              </a:rPr>
              <a:t> </a:t>
            </a:r>
            <a:r>
              <a:rPr lang="en-US" sz="2800" dirty="0" err="1">
                <a:solidFill>
                  <a:srgbClr val="0070C0"/>
                </a:solidFill>
              </a:rPr>
              <a:t>xuất</a:t>
            </a:r>
            <a:r>
              <a:rPr lang="en-US" sz="2800" dirty="0">
                <a:solidFill>
                  <a:srgbClr val="0070C0"/>
                </a:solidFill>
              </a:rPr>
              <a:t>, </a:t>
            </a:r>
          </a:p>
          <a:p>
            <a:pPr marL="457200" indent="-457200">
              <a:buFont typeface="+mj-lt"/>
              <a:buAutoNum type="arabicPeriod"/>
            </a:pPr>
            <a:r>
              <a:rPr lang="en-US" sz="2800" dirty="0">
                <a:solidFill>
                  <a:srgbClr val="002060"/>
                </a:solidFill>
              </a:rPr>
              <a:t>Contribute (v) 		  </a:t>
            </a:r>
            <a:r>
              <a:rPr lang="en-US" sz="2800" dirty="0" err="1">
                <a:solidFill>
                  <a:srgbClr val="0070C0"/>
                </a:solidFill>
              </a:rPr>
              <a:t>góp</a:t>
            </a:r>
            <a:r>
              <a:rPr lang="en-US" sz="2800" dirty="0">
                <a:solidFill>
                  <a:srgbClr val="0070C0"/>
                </a:solidFill>
              </a:rPr>
              <a:t> </a:t>
            </a:r>
            <a:r>
              <a:rPr lang="en-US" sz="2800" dirty="0" err="1">
                <a:solidFill>
                  <a:srgbClr val="0070C0"/>
                </a:solidFill>
              </a:rPr>
              <a:t>phần</a:t>
            </a:r>
            <a:endParaRPr lang="en-US" sz="2800" dirty="0">
              <a:solidFill>
                <a:srgbClr val="0070C0"/>
              </a:solidFill>
            </a:endParaRPr>
          </a:p>
          <a:p>
            <a:pPr marL="457200" indent="-457200">
              <a:buFont typeface="+mj-lt"/>
              <a:buAutoNum type="arabicPeriod"/>
            </a:pPr>
            <a:r>
              <a:rPr lang="en-US" sz="2800" dirty="0">
                <a:solidFill>
                  <a:srgbClr val="002060"/>
                </a:solidFill>
              </a:rPr>
              <a:t>Global warming (v)         </a:t>
            </a:r>
            <a:r>
              <a:rPr lang="en-US" sz="2800" dirty="0" err="1">
                <a:solidFill>
                  <a:srgbClr val="0070C0"/>
                </a:solidFill>
              </a:rPr>
              <a:t>hiên</a:t>
            </a:r>
            <a:r>
              <a:rPr lang="en-US" sz="2800" dirty="0">
                <a:solidFill>
                  <a:srgbClr val="0070C0"/>
                </a:solidFill>
              </a:rPr>
              <a:t> </a:t>
            </a:r>
            <a:r>
              <a:rPr lang="en-US" sz="2800" dirty="0" err="1">
                <a:solidFill>
                  <a:srgbClr val="0070C0"/>
                </a:solidFill>
              </a:rPr>
              <a:t>tương</a:t>
            </a:r>
            <a:r>
              <a:rPr lang="en-US" sz="2800" dirty="0">
                <a:solidFill>
                  <a:srgbClr val="0070C0"/>
                </a:solidFill>
              </a:rPr>
              <a:t> </a:t>
            </a:r>
            <a:r>
              <a:rPr lang="en-US" sz="2800" dirty="0" err="1">
                <a:solidFill>
                  <a:srgbClr val="0070C0"/>
                </a:solidFill>
              </a:rPr>
              <a:t>nóng</a:t>
            </a:r>
            <a:r>
              <a:rPr lang="en-US" sz="2800" dirty="0">
                <a:solidFill>
                  <a:srgbClr val="0070C0"/>
                </a:solidFill>
              </a:rPr>
              <a:t> </a:t>
            </a:r>
            <a:r>
              <a:rPr lang="en-US" sz="2800" dirty="0" err="1">
                <a:solidFill>
                  <a:srgbClr val="0070C0"/>
                </a:solidFill>
              </a:rPr>
              <a:t>lên</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địa</a:t>
            </a:r>
            <a:r>
              <a:rPr lang="en-US" sz="2800" dirty="0">
                <a:solidFill>
                  <a:srgbClr val="0070C0"/>
                </a:solidFill>
              </a:rPr>
              <a:t> </a:t>
            </a:r>
            <a:r>
              <a:rPr lang="en-US" sz="2800" dirty="0" err="1">
                <a:solidFill>
                  <a:srgbClr val="0070C0"/>
                </a:solidFill>
              </a:rPr>
              <a:t>cầu</a:t>
            </a:r>
            <a:endParaRPr lang="en-US" sz="2800" dirty="0">
              <a:solidFill>
                <a:srgbClr val="0070C0"/>
              </a:solidFill>
            </a:endParaRPr>
          </a:p>
          <a:p>
            <a:pPr marL="457200" indent="-457200">
              <a:buFont typeface="+mj-lt"/>
              <a:buAutoNum type="arabicPeriod"/>
            </a:pPr>
            <a:r>
              <a:rPr lang="en-US" sz="2800" dirty="0">
                <a:solidFill>
                  <a:srgbClr val="002060"/>
                </a:solidFill>
              </a:rPr>
              <a:t>Greenhouse effect (np)  </a:t>
            </a:r>
            <a:r>
              <a:rPr lang="en-US" sz="2800" dirty="0" err="1">
                <a:solidFill>
                  <a:srgbClr val="0070C0"/>
                </a:solidFill>
              </a:rPr>
              <a:t>hiệu</a:t>
            </a:r>
            <a:r>
              <a:rPr lang="en-US" sz="2800" dirty="0">
                <a:solidFill>
                  <a:srgbClr val="0070C0"/>
                </a:solidFill>
              </a:rPr>
              <a:t> </a:t>
            </a:r>
            <a:r>
              <a:rPr lang="en-US" sz="2800" dirty="0" err="1">
                <a:solidFill>
                  <a:srgbClr val="0070C0"/>
                </a:solidFill>
              </a:rPr>
              <a:t>ứng</a:t>
            </a:r>
            <a:r>
              <a:rPr lang="en-US" sz="2800" dirty="0">
                <a:solidFill>
                  <a:srgbClr val="0070C0"/>
                </a:solidFill>
              </a:rPr>
              <a:t> </a:t>
            </a:r>
            <a:r>
              <a:rPr lang="en-US" sz="2800" dirty="0" err="1">
                <a:solidFill>
                  <a:srgbClr val="0070C0"/>
                </a:solidFill>
              </a:rPr>
              <a:t>nhà</a:t>
            </a:r>
            <a:r>
              <a:rPr lang="en-US" sz="2800" dirty="0">
                <a:solidFill>
                  <a:srgbClr val="0070C0"/>
                </a:solidFill>
              </a:rPr>
              <a:t> </a:t>
            </a:r>
            <a:r>
              <a:rPr lang="en-US" sz="2800" dirty="0" err="1">
                <a:solidFill>
                  <a:srgbClr val="0070C0"/>
                </a:solidFill>
              </a:rPr>
              <a:t>kính</a:t>
            </a:r>
            <a:endParaRPr lang="en-US" sz="2800" dirty="0">
              <a:solidFill>
                <a:srgbClr val="0070C0"/>
              </a:solidFill>
            </a:endParaRPr>
          </a:p>
        </p:txBody>
      </p:sp>
      <p:sp>
        <p:nvSpPr>
          <p:cNvPr id="3" name="TextBox 2">
            <a:extLst>
              <a:ext uri="{FF2B5EF4-FFF2-40B4-BE49-F238E27FC236}">
                <a16:creationId xmlns:a16="http://schemas.microsoft.com/office/drawing/2014/main" id="{2064EC74-E7B4-EF56-8225-33150FD59ADB}"/>
              </a:ext>
            </a:extLst>
          </p:cNvPr>
          <p:cNvSpPr txBox="1"/>
          <p:nvPr/>
        </p:nvSpPr>
        <p:spPr>
          <a:xfrm>
            <a:off x="333828" y="760496"/>
            <a:ext cx="2815771" cy="2862322"/>
          </a:xfrm>
          <a:prstGeom prst="rect">
            <a:avLst/>
          </a:prstGeom>
          <a:noFill/>
        </p:spPr>
        <p:txBody>
          <a:bodyPr wrap="square" rtlCol="0">
            <a:spAutoFit/>
          </a:bodyPr>
          <a:lstStyle/>
          <a:p>
            <a:r>
              <a:rPr lang="en-US" sz="3600" dirty="0">
                <a:solidFill>
                  <a:srgbClr val="FF0000"/>
                </a:solidFill>
              </a:rPr>
              <a:t>New words/ key words from the listening</a:t>
            </a:r>
          </a:p>
          <a:p>
            <a:endParaRPr lang="en-US" sz="3600" dirty="0"/>
          </a:p>
        </p:txBody>
      </p:sp>
    </p:spTree>
    <p:extLst>
      <p:ext uri="{BB962C8B-B14F-4D97-AF65-F5344CB8AC3E}">
        <p14:creationId xmlns:p14="http://schemas.microsoft.com/office/powerpoint/2010/main" val="149626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93735" y="192871"/>
            <a:ext cx="9742056" cy="1754326"/>
          </a:xfrm>
          <a:prstGeom prst="rect">
            <a:avLst/>
          </a:prstGeom>
        </p:spPr>
        <p:txBody>
          <a:bodyPr wrap="square">
            <a:spAutoFit/>
          </a:bodyPr>
          <a:lstStyle/>
          <a:p>
            <a:pPr marL="514350" indent="-514350">
              <a:buAutoNum type="alphaLcPeriod"/>
            </a:pPr>
            <a:r>
              <a:rPr lang="en-US" sz="3600" dirty="0">
                <a:solidFill>
                  <a:srgbClr val="0070C0"/>
                </a:solidFill>
              </a:rPr>
              <a:t>Read and choose the best tittle for Jane’s essay</a:t>
            </a:r>
          </a:p>
          <a:p>
            <a:pPr marL="514350" indent="-514350">
              <a:buAutoNum type="arabicPeriod"/>
            </a:pPr>
            <a:r>
              <a:rPr lang="en-US" sz="3600" dirty="0">
                <a:solidFill>
                  <a:srgbClr val="002060"/>
                </a:solidFill>
              </a:rPr>
              <a:t>How plastic harms fish 		</a:t>
            </a:r>
          </a:p>
          <a:p>
            <a:pPr marL="514350" indent="-514350">
              <a:buAutoNum type="arabicPeriod"/>
            </a:pPr>
            <a:r>
              <a:rPr lang="en-US" sz="3600" dirty="0">
                <a:solidFill>
                  <a:srgbClr val="002060"/>
                </a:solidFill>
              </a:rPr>
              <a:t>Why we should stop using single – use plastic</a:t>
            </a:r>
          </a:p>
        </p:txBody>
      </p:sp>
      <p:pic>
        <p:nvPicPr>
          <p:cNvPr id="6" name="Picture 5">
            <a:extLst>
              <a:ext uri="{FF2B5EF4-FFF2-40B4-BE49-F238E27FC236}">
                <a16:creationId xmlns:a16="http://schemas.microsoft.com/office/drawing/2014/main" id="{2AFB12D3-4F46-91AC-9DD1-6CAE89D5A7B4}"/>
              </a:ext>
            </a:extLst>
          </p:cNvPr>
          <p:cNvPicPr>
            <a:picLocks noChangeAspect="1"/>
          </p:cNvPicPr>
          <p:nvPr/>
        </p:nvPicPr>
        <p:blipFill>
          <a:blip r:embed="rId3"/>
          <a:stretch>
            <a:fillRect/>
          </a:stretch>
        </p:blipFill>
        <p:spPr>
          <a:xfrm>
            <a:off x="0" y="356260"/>
            <a:ext cx="2305050" cy="552450"/>
          </a:xfrm>
          <a:prstGeom prst="rect">
            <a:avLst/>
          </a:prstGeom>
        </p:spPr>
      </p:pic>
      <p:pic>
        <p:nvPicPr>
          <p:cNvPr id="12" name="Picture 11">
            <a:extLst>
              <a:ext uri="{FF2B5EF4-FFF2-40B4-BE49-F238E27FC236}">
                <a16:creationId xmlns:a16="http://schemas.microsoft.com/office/drawing/2014/main" id="{37E1F492-4286-C621-EE53-82792AB960AB}"/>
              </a:ext>
            </a:extLst>
          </p:cNvPr>
          <p:cNvPicPr>
            <a:picLocks noChangeAspect="1"/>
          </p:cNvPicPr>
          <p:nvPr/>
        </p:nvPicPr>
        <p:blipFill>
          <a:blip r:embed="rId4"/>
          <a:stretch>
            <a:fillRect/>
          </a:stretch>
        </p:blipFill>
        <p:spPr>
          <a:xfrm>
            <a:off x="1294027" y="1976225"/>
            <a:ext cx="9639300" cy="4610100"/>
          </a:xfrm>
          <a:prstGeom prst="rect">
            <a:avLst/>
          </a:prstGeom>
        </p:spPr>
      </p:pic>
      <p:cxnSp>
        <p:nvCxnSpPr>
          <p:cNvPr id="20" name="Straight Connector 19">
            <a:extLst>
              <a:ext uri="{FF2B5EF4-FFF2-40B4-BE49-F238E27FC236}">
                <a16:creationId xmlns:a16="http://schemas.microsoft.com/office/drawing/2014/main" id="{4F3D9CCC-0CB2-210D-AB9B-B5C0132E333D}"/>
              </a:ext>
            </a:extLst>
          </p:cNvPr>
          <p:cNvCxnSpPr>
            <a:cxnSpLocks/>
          </p:cNvCxnSpPr>
          <p:nvPr/>
        </p:nvCxnSpPr>
        <p:spPr>
          <a:xfrm>
            <a:off x="7108065" y="706712"/>
            <a:ext cx="17601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4395484-7234-7431-8FD7-164667FE6B4F}"/>
              </a:ext>
            </a:extLst>
          </p:cNvPr>
          <p:cNvSpPr/>
          <p:nvPr/>
        </p:nvSpPr>
        <p:spPr>
          <a:xfrm>
            <a:off x="2305050" y="1344556"/>
            <a:ext cx="685255" cy="552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3E73929-AC25-183B-FBD3-F35DE74835DE}"/>
              </a:ext>
            </a:extLst>
          </p:cNvPr>
          <p:cNvCxnSpPr>
            <a:cxnSpLocks/>
          </p:cNvCxnSpPr>
          <p:nvPr/>
        </p:nvCxnSpPr>
        <p:spPr>
          <a:xfrm>
            <a:off x="1684257" y="5590770"/>
            <a:ext cx="83015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0DCD65-6586-44A8-4EBE-11B63B3EA9A0}"/>
              </a:ext>
            </a:extLst>
          </p:cNvPr>
          <p:cNvCxnSpPr>
            <a:cxnSpLocks/>
          </p:cNvCxnSpPr>
          <p:nvPr/>
        </p:nvCxnSpPr>
        <p:spPr>
          <a:xfrm>
            <a:off x="2848122" y="2644370"/>
            <a:ext cx="6062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335897-18F0-2B73-232B-F7AB6A002AC2}"/>
              </a:ext>
            </a:extLst>
          </p:cNvPr>
          <p:cNvCxnSpPr>
            <a:cxnSpLocks/>
          </p:cNvCxnSpPr>
          <p:nvPr/>
        </p:nvCxnSpPr>
        <p:spPr>
          <a:xfrm>
            <a:off x="7543493" y="2288771"/>
            <a:ext cx="13247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49737F-9085-162D-24A5-98F46B4EB055}"/>
              </a:ext>
            </a:extLst>
          </p:cNvPr>
          <p:cNvCxnSpPr>
            <a:cxnSpLocks/>
          </p:cNvCxnSpPr>
          <p:nvPr/>
        </p:nvCxnSpPr>
        <p:spPr>
          <a:xfrm>
            <a:off x="2493735" y="5927368"/>
            <a:ext cx="74920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02529C-8060-2E99-8EA1-693C5B9D6299}"/>
              </a:ext>
            </a:extLst>
          </p:cNvPr>
          <p:cNvCxnSpPr>
            <a:cxnSpLocks/>
          </p:cNvCxnSpPr>
          <p:nvPr/>
        </p:nvCxnSpPr>
        <p:spPr>
          <a:xfrm>
            <a:off x="3251200" y="6265025"/>
            <a:ext cx="6270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CAC3C1-4E06-0EAC-DEC6-B3919982D6A9}"/>
              </a:ext>
            </a:extLst>
          </p:cNvPr>
          <p:cNvCxnSpPr>
            <a:cxnSpLocks/>
          </p:cNvCxnSpPr>
          <p:nvPr/>
        </p:nvCxnSpPr>
        <p:spPr>
          <a:xfrm>
            <a:off x="4074579" y="6586325"/>
            <a:ext cx="1077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826" y="968853"/>
            <a:ext cx="1760708" cy="707886"/>
          </a:xfrm>
          <a:prstGeom prst="rect">
            <a:avLst/>
          </a:prstGeom>
          <a:solidFill>
            <a:srgbClr val="00B050"/>
          </a:solidFill>
        </p:spPr>
        <p:txBody>
          <a:bodyPr wrap="square" rtlCol="0">
            <a:spAutoFit/>
          </a:bodyPr>
          <a:lstStyle/>
          <a:p>
            <a:r>
              <a:rPr lang="en-US" sz="2000" b="1" dirty="0">
                <a:solidFill>
                  <a:schemeClr val="bg1"/>
                </a:solidFill>
              </a:rPr>
              <a:t>Pre &amp; While- Reading</a:t>
            </a:r>
          </a:p>
        </p:txBody>
      </p:sp>
    </p:spTree>
    <p:extLst>
      <p:ext uri="{BB962C8B-B14F-4D97-AF65-F5344CB8AC3E}">
        <p14:creationId xmlns:p14="http://schemas.microsoft.com/office/powerpoint/2010/main" val="19884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EADB7-6BD8-40A3-AAD1-B7B28BE0DE6F}"/>
              </a:ext>
            </a:extLst>
          </p:cNvPr>
          <p:cNvPicPr>
            <a:picLocks noChangeAspect="1"/>
          </p:cNvPicPr>
          <p:nvPr/>
        </p:nvPicPr>
        <p:blipFill>
          <a:blip r:embed="rId2"/>
          <a:stretch>
            <a:fillRect/>
          </a:stretch>
        </p:blipFill>
        <p:spPr>
          <a:xfrm>
            <a:off x="0" y="356260"/>
            <a:ext cx="2752708" cy="659740"/>
          </a:xfrm>
          <a:prstGeom prst="rect">
            <a:avLst/>
          </a:prstGeom>
        </p:spPr>
      </p:pic>
      <p:sp>
        <p:nvSpPr>
          <p:cNvPr id="5" name="TextBox 4">
            <a:extLst>
              <a:ext uri="{FF2B5EF4-FFF2-40B4-BE49-F238E27FC236}">
                <a16:creationId xmlns:a16="http://schemas.microsoft.com/office/drawing/2014/main" id="{5707A10E-27B1-955F-9DE2-71F9488A5212}"/>
              </a:ext>
            </a:extLst>
          </p:cNvPr>
          <p:cNvSpPr txBox="1"/>
          <p:nvPr/>
        </p:nvSpPr>
        <p:spPr>
          <a:xfrm>
            <a:off x="3091543" y="416531"/>
            <a:ext cx="8810171" cy="1200329"/>
          </a:xfrm>
          <a:prstGeom prst="rect">
            <a:avLst/>
          </a:prstGeom>
          <a:noFill/>
        </p:spPr>
        <p:txBody>
          <a:bodyPr wrap="square" rtlCol="0">
            <a:spAutoFit/>
          </a:bodyPr>
          <a:lstStyle/>
          <a:p>
            <a:r>
              <a:rPr lang="en-US" sz="3600" dirty="0">
                <a:solidFill>
                  <a:srgbClr val="0070C0"/>
                </a:solidFill>
              </a:rPr>
              <a:t>b. Now, read and complete the notes. Write one word only for each blank</a:t>
            </a:r>
          </a:p>
        </p:txBody>
      </p:sp>
      <p:pic>
        <p:nvPicPr>
          <p:cNvPr id="7" name="Picture 6">
            <a:extLst>
              <a:ext uri="{FF2B5EF4-FFF2-40B4-BE49-F238E27FC236}">
                <a16:creationId xmlns:a16="http://schemas.microsoft.com/office/drawing/2014/main" id="{2A8A950B-9197-14FD-2260-27B273FE8243}"/>
              </a:ext>
            </a:extLst>
          </p:cNvPr>
          <p:cNvPicPr>
            <a:picLocks noChangeAspect="1"/>
          </p:cNvPicPr>
          <p:nvPr/>
        </p:nvPicPr>
        <p:blipFill>
          <a:blip r:embed="rId3"/>
          <a:stretch>
            <a:fillRect/>
          </a:stretch>
        </p:blipFill>
        <p:spPr>
          <a:xfrm>
            <a:off x="855436" y="1986853"/>
            <a:ext cx="10858500" cy="3733800"/>
          </a:xfrm>
          <a:prstGeom prst="rect">
            <a:avLst/>
          </a:prstGeom>
        </p:spPr>
      </p:pic>
      <p:sp>
        <p:nvSpPr>
          <p:cNvPr id="8" name="TextBox 7">
            <a:extLst>
              <a:ext uri="{FF2B5EF4-FFF2-40B4-BE49-F238E27FC236}">
                <a16:creationId xmlns:a16="http://schemas.microsoft.com/office/drawing/2014/main" id="{D5492439-0C71-C135-6338-638E440E9CC7}"/>
              </a:ext>
            </a:extLst>
          </p:cNvPr>
          <p:cNvSpPr txBox="1"/>
          <p:nvPr/>
        </p:nvSpPr>
        <p:spPr>
          <a:xfrm>
            <a:off x="6516915" y="3429000"/>
            <a:ext cx="3164114" cy="707886"/>
          </a:xfrm>
          <a:prstGeom prst="rect">
            <a:avLst/>
          </a:prstGeom>
          <a:noFill/>
        </p:spPr>
        <p:txBody>
          <a:bodyPr wrap="square" rtlCol="0">
            <a:spAutoFit/>
          </a:bodyPr>
          <a:lstStyle/>
          <a:p>
            <a:r>
              <a:rPr lang="en-US" sz="4000" dirty="0">
                <a:solidFill>
                  <a:srgbClr val="FF0000"/>
                </a:solidFill>
              </a:rPr>
              <a:t>microplastics</a:t>
            </a:r>
          </a:p>
        </p:txBody>
      </p:sp>
      <p:sp>
        <p:nvSpPr>
          <p:cNvPr id="9" name="TextBox 8">
            <a:extLst>
              <a:ext uri="{FF2B5EF4-FFF2-40B4-BE49-F238E27FC236}">
                <a16:creationId xmlns:a16="http://schemas.microsoft.com/office/drawing/2014/main" id="{EB2B1D29-7039-6D0B-B6E5-612A55699D3D}"/>
              </a:ext>
            </a:extLst>
          </p:cNvPr>
          <p:cNvSpPr txBox="1"/>
          <p:nvPr/>
        </p:nvSpPr>
        <p:spPr>
          <a:xfrm>
            <a:off x="3410856" y="4198703"/>
            <a:ext cx="1240971" cy="707886"/>
          </a:xfrm>
          <a:prstGeom prst="rect">
            <a:avLst/>
          </a:prstGeom>
          <a:noFill/>
        </p:spPr>
        <p:txBody>
          <a:bodyPr wrap="square" rtlCol="0">
            <a:spAutoFit/>
          </a:bodyPr>
          <a:lstStyle/>
          <a:p>
            <a:r>
              <a:rPr lang="en-US" sz="4000" dirty="0">
                <a:solidFill>
                  <a:srgbClr val="FF0000"/>
                </a:solidFill>
              </a:rPr>
              <a:t>fish</a:t>
            </a:r>
          </a:p>
        </p:txBody>
      </p:sp>
      <p:sp>
        <p:nvSpPr>
          <p:cNvPr id="10" name="TextBox 9"/>
          <p:cNvSpPr txBox="1"/>
          <p:nvPr/>
        </p:nvSpPr>
        <p:spPr>
          <a:xfrm>
            <a:off x="97275" y="1186773"/>
            <a:ext cx="1926077" cy="400110"/>
          </a:xfrm>
          <a:prstGeom prst="rect">
            <a:avLst/>
          </a:prstGeom>
          <a:solidFill>
            <a:srgbClr val="00B050"/>
          </a:solidFill>
        </p:spPr>
        <p:txBody>
          <a:bodyPr wrap="square" rtlCol="0">
            <a:spAutoFit/>
          </a:bodyPr>
          <a:lstStyle/>
          <a:p>
            <a:r>
              <a:rPr lang="en-US" sz="2000" b="1" dirty="0">
                <a:solidFill>
                  <a:schemeClr val="bg1"/>
                </a:solidFill>
              </a:rPr>
              <a:t>While - Reading</a:t>
            </a:r>
          </a:p>
        </p:txBody>
      </p:sp>
    </p:spTree>
    <p:extLst>
      <p:ext uri="{BB962C8B-B14F-4D97-AF65-F5344CB8AC3E}">
        <p14:creationId xmlns:p14="http://schemas.microsoft.com/office/powerpoint/2010/main" val="1890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EADB7-6BD8-40A3-AAD1-B7B28BE0DE6F}"/>
              </a:ext>
            </a:extLst>
          </p:cNvPr>
          <p:cNvPicPr>
            <a:picLocks noChangeAspect="1"/>
          </p:cNvPicPr>
          <p:nvPr/>
        </p:nvPicPr>
        <p:blipFill>
          <a:blip r:embed="rId2"/>
          <a:stretch>
            <a:fillRect/>
          </a:stretch>
        </p:blipFill>
        <p:spPr>
          <a:xfrm>
            <a:off x="0" y="356259"/>
            <a:ext cx="2900324" cy="695119"/>
          </a:xfrm>
          <a:prstGeom prst="rect">
            <a:avLst/>
          </a:prstGeom>
        </p:spPr>
      </p:pic>
      <p:sp>
        <p:nvSpPr>
          <p:cNvPr id="5" name="TextBox 4">
            <a:extLst>
              <a:ext uri="{FF2B5EF4-FFF2-40B4-BE49-F238E27FC236}">
                <a16:creationId xmlns:a16="http://schemas.microsoft.com/office/drawing/2014/main" id="{5707A10E-27B1-955F-9DE2-71F9488A5212}"/>
              </a:ext>
            </a:extLst>
          </p:cNvPr>
          <p:cNvSpPr txBox="1"/>
          <p:nvPr/>
        </p:nvSpPr>
        <p:spPr>
          <a:xfrm>
            <a:off x="3236686" y="357530"/>
            <a:ext cx="8810171" cy="1200329"/>
          </a:xfrm>
          <a:prstGeom prst="rect">
            <a:avLst/>
          </a:prstGeom>
          <a:noFill/>
        </p:spPr>
        <p:txBody>
          <a:bodyPr wrap="square" rtlCol="0">
            <a:spAutoFit/>
          </a:bodyPr>
          <a:lstStyle/>
          <a:p>
            <a:r>
              <a:rPr lang="en-US" sz="3600" dirty="0">
                <a:solidFill>
                  <a:srgbClr val="0070C0"/>
                </a:solidFill>
              </a:rPr>
              <a:t>b. Now, read and complete the notes. Write one word only for each blank</a:t>
            </a:r>
          </a:p>
        </p:txBody>
      </p:sp>
      <p:pic>
        <p:nvPicPr>
          <p:cNvPr id="4" name="Picture 3">
            <a:extLst>
              <a:ext uri="{FF2B5EF4-FFF2-40B4-BE49-F238E27FC236}">
                <a16:creationId xmlns:a16="http://schemas.microsoft.com/office/drawing/2014/main" id="{DB5ED4FA-5828-E53E-F8B5-395A5AF28804}"/>
              </a:ext>
            </a:extLst>
          </p:cNvPr>
          <p:cNvPicPr>
            <a:picLocks noChangeAspect="1"/>
          </p:cNvPicPr>
          <p:nvPr/>
        </p:nvPicPr>
        <p:blipFill>
          <a:blip r:embed="rId3"/>
          <a:stretch>
            <a:fillRect/>
          </a:stretch>
        </p:blipFill>
        <p:spPr>
          <a:xfrm>
            <a:off x="580117" y="2177369"/>
            <a:ext cx="11298405" cy="3629252"/>
          </a:xfrm>
          <a:prstGeom prst="rect">
            <a:avLst/>
          </a:prstGeom>
        </p:spPr>
      </p:pic>
      <p:sp>
        <p:nvSpPr>
          <p:cNvPr id="8" name="TextBox 7">
            <a:extLst>
              <a:ext uri="{FF2B5EF4-FFF2-40B4-BE49-F238E27FC236}">
                <a16:creationId xmlns:a16="http://schemas.microsoft.com/office/drawing/2014/main" id="{EE12DF4F-9848-A3DB-6799-ED70C4284BBE}"/>
              </a:ext>
            </a:extLst>
          </p:cNvPr>
          <p:cNvSpPr txBox="1"/>
          <p:nvPr/>
        </p:nvSpPr>
        <p:spPr>
          <a:xfrm>
            <a:off x="5925457" y="2210026"/>
            <a:ext cx="1328058" cy="830997"/>
          </a:xfrm>
          <a:prstGeom prst="rect">
            <a:avLst/>
          </a:prstGeom>
          <a:noFill/>
        </p:spPr>
        <p:txBody>
          <a:bodyPr wrap="square" rtlCol="0">
            <a:spAutoFit/>
          </a:bodyPr>
          <a:lstStyle/>
          <a:p>
            <a:r>
              <a:rPr lang="en-US" sz="4800" dirty="0">
                <a:solidFill>
                  <a:srgbClr val="FF0000"/>
                </a:solidFill>
              </a:rPr>
              <a:t>ban</a:t>
            </a:r>
          </a:p>
        </p:txBody>
      </p:sp>
      <p:sp>
        <p:nvSpPr>
          <p:cNvPr id="9" name="TextBox 8">
            <a:extLst>
              <a:ext uri="{FF2B5EF4-FFF2-40B4-BE49-F238E27FC236}">
                <a16:creationId xmlns:a16="http://schemas.microsoft.com/office/drawing/2014/main" id="{CAC2BC52-E5AB-2B0C-48FE-77AAEFF7DBE4}"/>
              </a:ext>
            </a:extLst>
          </p:cNvPr>
          <p:cNvSpPr txBox="1"/>
          <p:nvPr/>
        </p:nvSpPr>
        <p:spPr>
          <a:xfrm>
            <a:off x="7921171" y="3784826"/>
            <a:ext cx="1788886" cy="769441"/>
          </a:xfrm>
          <a:prstGeom prst="rect">
            <a:avLst/>
          </a:prstGeom>
          <a:noFill/>
        </p:spPr>
        <p:txBody>
          <a:bodyPr wrap="square" rtlCol="0">
            <a:spAutoFit/>
          </a:bodyPr>
          <a:lstStyle/>
          <a:p>
            <a:r>
              <a:rPr lang="en-US" sz="4400" dirty="0">
                <a:solidFill>
                  <a:srgbClr val="FF0000"/>
                </a:solidFill>
              </a:rPr>
              <a:t>straws</a:t>
            </a:r>
          </a:p>
        </p:txBody>
      </p:sp>
      <p:sp>
        <p:nvSpPr>
          <p:cNvPr id="10" name="TextBox 9">
            <a:extLst>
              <a:ext uri="{FF2B5EF4-FFF2-40B4-BE49-F238E27FC236}">
                <a16:creationId xmlns:a16="http://schemas.microsoft.com/office/drawing/2014/main" id="{2CEFFDBA-A2BF-86A1-B2FC-6C3A99CCCA39}"/>
              </a:ext>
            </a:extLst>
          </p:cNvPr>
          <p:cNvSpPr txBox="1"/>
          <p:nvPr/>
        </p:nvSpPr>
        <p:spPr>
          <a:xfrm>
            <a:off x="8073571" y="4645112"/>
            <a:ext cx="2246086" cy="769441"/>
          </a:xfrm>
          <a:prstGeom prst="rect">
            <a:avLst/>
          </a:prstGeom>
          <a:noFill/>
        </p:spPr>
        <p:txBody>
          <a:bodyPr wrap="square" rtlCol="0">
            <a:spAutoFit/>
          </a:bodyPr>
          <a:lstStyle/>
          <a:p>
            <a:r>
              <a:rPr lang="en-US" sz="4400" dirty="0">
                <a:solidFill>
                  <a:srgbClr val="FF0000"/>
                </a:solidFill>
              </a:rPr>
              <a:t>recycled</a:t>
            </a:r>
          </a:p>
        </p:txBody>
      </p:sp>
      <p:sp>
        <p:nvSpPr>
          <p:cNvPr id="11" name="TextBox 10"/>
          <p:cNvSpPr txBox="1"/>
          <p:nvPr/>
        </p:nvSpPr>
        <p:spPr>
          <a:xfrm>
            <a:off x="97275" y="1060313"/>
            <a:ext cx="1935805" cy="400110"/>
          </a:xfrm>
          <a:prstGeom prst="rect">
            <a:avLst/>
          </a:prstGeom>
          <a:solidFill>
            <a:srgbClr val="00B050"/>
          </a:solidFill>
        </p:spPr>
        <p:txBody>
          <a:bodyPr wrap="square" rtlCol="0">
            <a:spAutoFit/>
          </a:bodyPr>
          <a:lstStyle/>
          <a:p>
            <a:r>
              <a:rPr lang="en-US" sz="2000" b="1" dirty="0">
                <a:solidFill>
                  <a:schemeClr val="bg1"/>
                </a:solidFill>
              </a:rPr>
              <a:t>While - Reading</a:t>
            </a:r>
          </a:p>
        </p:txBody>
      </p:sp>
    </p:spTree>
    <p:extLst>
      <p:ext uri="{BB962C8B-B14F-4D97-AF65-F5344CB8AC3E}">
        <p14:creationId xmlns:p14="http://schemas.microsoft.com/office/powerpoint/2010/main" val="167706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8C3A35-B7DD-44E0-9BB5-2DE7B54EB023}"/>
              </a:ext>
            </a:extLst>
          </p:cNvPr>
          <p:cNvSpPr/>
          <p:nvPr/>
        </p:nvSpPr>
        <p:spPr>
          <a:xfrm>
            <a:off x="395625" y="1070658"/>
            <a:ext cx="11796375" cy="3293209"/>
          </a:xfrm>
          <a:prstGeom prst="rect">
            <a:avLst/>
          </a:prstGeom>
        </p:spPr>
        <p:txBody>
          <a:bodyPr wrap="square">
            <a:spAutoFit/>
          </a:bodyPr>
          <a:lstStyle/>
          <a:p>
            <a:r>
              <a:rPr lang="en-US" sz="3600" b="1" dirty="0">
                <a:solidFill>
                  <a:schemeClr val="accent1"/>
                </a:solidFill>
              </a:rPr>
              <a:t>c. In pairs</a:t>
            </a:r>
          </a:p>
          <a:p>
            <a:endParaRPr lang="en-US" sz="3200" b="1" dirty="0">
              <a:solidFill>
                <a:schemeClr val="accent1"/>
              </a:solidFill>
              <a:latin typeface="HelveticaNeueLTStd-BdCn"/>
            </a:endParaRPr>
          </a:p>
          <a:p>
            <a:endParaRPr lang="en-US" sz="3200" b="1" dirty="0">
              <a:solidFill>
                <a:schemeClr val="accent1"/>
              </a:solidFill>
              <a:latin typeface="HelveticaNeueLTStd-BdCn"/>
            </a:endParaRPr>
          </a:p>
          <a:p>
            <a:pPr algn="ctr"/>
            <a:r>
              <a:rPr lang="en-US" sz="3600" b="1" dirty="0">
                <a:solidFill>
                  <a:schemeClr val="accent1"/>
                </a:solidFill>
              </a:rPr>
              <a:t>Which idea is better: </a:t>
            </a:r>
          </a:p>
          <a:p>
            <a:pPr algn="ctr"/>
            <a:r>
              <a:rPr lang="en-US" sz="3600" b="1" dirty="0">
                <a:solidFill>
                  <a:srgbClr val="FF0000"/>
                </a:solidFill>
              </a:rPr>
              <a:t>stop giving away plastic bags </a:t>
            </a:r>
            <a:r>
              <a:rPr lang="en-US" sz="3600" b="1" dirty="0">
                <a:solidFill>
                  <a:schemeClr val="accent1"/>
                </a:solidFill>
              </a:rPr>
              <a:t>or </a:t>
            </a:r>
            <a:r>
              <a:rPr lang="en-US" sz="3600" b="1" dirty="0">
                <a:solidFill>
                  <a:srgbClr val="FF0000"/>
                </a:solidFill>
              </a:rPr>
              <a:t>use paper straws</a:t>
            </a:r>
            <a:r>
              <a:rPr lang="en-US" sz="3600" b="1" dirty="0">
                <a:solidFill>
                  <a:schemeClr val="accent1"/>
                </a:solidFill>
              </a:rPr>
              <a:t>? </a:t>
            </a:r>
          </a:p>
          <a:p>
            <a:pPr algn="ctr"/>
            <a:r>
              <a:rPr lang="en-US" sz="3600" b="1" dirty="0">
                <a:solidFill>
                  <a:srgbClr val="FF0000"/>
                </a:solidFill>
              </a:rPr>
              <a:t>Why</a:t>
            </a:r>
            <a:r>
              <a:rPr lang="en-US" sz="3600" b="1" dirty="0">
                <a:solidFill>
                  <a:schemeClr val="accent1"/>
                </a:solidFill>
              </a:rPr>
              <a:t>?</a:t>
            </a:r>
            <a:endParaRPr lang="en-US" sz="3600" dirty="0">
              <a:solidFill>
                <a:schemeClr val="accent1"/>
              </a:solidFill>
            </a:endParaRPr>
          </a:p>
        </p:txBody>
      </p:sp>
      <p:pic>
        <p:nvPicPr>
          <p:cNvPr id="12" name="Picture 11">
            <a:extLst>
              <a:ext uri="{FF2B5EF4-FFF2-40B4-BE49-F238E27FC236}">
                <a16:creationId xmlns:a16="http://schemas.microsoft.com/office/drawing/2014/main" id="{2EB93D54-7DB3-B0A8-D23D-A1DAEBFF28DA}"/>
              </a:ext>
            </a:extLst>
          </p:cNvPr>
          <p:cNvPicPr>
            <a:picLocks noChangeAspect="1"/>
          </p:cNvPicPr>
          <p:nvPr/>
        </p:nvPicPr>
        <p:blipFill>
          <a:blip r:embed="rId2"/>
          <a:stretch>
            <a:fillRect/>
          </a:stretch>
        </p:blipFill>
        <p:spPr>
          <a:xfrm>
            <a:off x="8700266" y="343515"/>
            <a:ext cx="3491734" cy="2200451"/>
          </a:xfrm>
          <a:prstGeom prst="rect">
            <a:avLst/>
          </a:prstGeom>
        </p:spPr>
      </p:pic>
      <p:sp>
        <p:nvSpPr>
          <p:cNvPr id="4" name="TextBox 3"/>
          <p:cNvSpPr txBox="1"/>
          <p:nvPr/>
        </p:nvSpPr>
        <p:spPr>
          <a:xfrm>
            <a:off x="97276" y="359920"/>
            <a:ext cx="1760708" cy="400110"/>
          </a:xfrm>
          <a:prstGeom prst="rect">
            <a:avLst/>
          </a:prstGeom>
          <a:solidFill>
            <a:srgbClr val="00B050"/>
          </a:solidFill>
        </p:spPr>
        <p:txBody>
          <a:bodyPr wrap="square" rtlCol="0">
            <a:spAutoFit/>
          </a:bodyPr>
          <a:lstStyle/>
          <a:p>
            <a:r>
              <a:rPr lang="en-US" sz="2000" b="1" dirty="0">
                <a:solidFill>
                  <a:schemeClr val="bg1"/>
                </a:solidFill>
              </a:rPr>
              <a:t>Post- Reading</a:t>
            </a:r>
          </a:p>
        </p:txBody>
      </p:sp>
    </p:spTree>
    <p:extLst>
      <p:ext uri="{BB962C8B-B14F-4D97-AF65-F5344CB8AC3E}">
        <p14:creationId xmlns:p14="http://schemas.microsoft.com/office/powerpoint/2010/main" val="44808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3CFF7F-3C73-80C5-8109-898674A02C30}"/>
              </a:ext>
            </a:extLst>
          </p:cNvPr>
          <p:cNvSpPr txBox="1"/>
          <p:nvPr/>
        </p:nvSpPr>
        <p:spPr>
          <a:xfrm>
            <a:off x="876300" y="1009038"/>
            <a:ext cx="11315700" cy="4992457"/>
          </a:xfrm>
          <a:prstGeom prst="rect">
            <a:avLst/>
          </a:prstGeom>
          <a:noFill/>
        </p:spPr>
        <p:txBody>
          <a:bodyPr wrap="square">
            <a:spAutoFit/>
          </a:bodyPr>
          <a:lstStyle/>
          <a:p>
            <a:pPr>
              <a:lnSpc>
                <a:spcPct val="150000"/>
              </a:lnSpc>
            </a:pPr>
            <a:r>
              <a:rPr lang="en-US" sz="3600" dirty="0">
                <a:solidFill>
                  <a:srgbClr val="FF0000"/>
                </a:solidFill>
              </a:rPr>
              <a:t>Problem: </a:t>
            </a:r>
            <a:r>
              <a:rPr lang="en-US" sz="3600" b="0" i="0" dirty="0">
                <a:solidFill>
                  <a:srgbClr val="002060"/>
                </a:solidFill>
                <a:effectLst/>
              </a:rPr>
              <a:t>Plastic pollution affects all life on our planet</a:t>
            </a:r>
            <a:endParaRPr lang="en-US" sz="3600" b="0" i="0" dirty="0">
              <a:solidFill>
                <a:srgbClr val="FF0000"/>
              </a:solidFill>
              <a:effectLst/>
            </a:endParaRPr>
          </a:p>
          <a:p>
            <a:pPr>
              <a:lnSpc>
                <a:spcPct val="150000"/>
              </a:lnSpc>
            </a:pPr>
            <a:r>
              <a:rPr lang="en-US" sz="3600" b="0" i="0" dirty="0">
                <a:solidFill>
                  <a:srgbClr val="002060"/>
                </a:solidFill>
                <a:effectLst/>
              </a:rPr>
              <a:t> - affects animals (that live in the sea)</a:t>
            </a:r>
          </a:p>
          <a:p>
            <a:pPr>
              <a:lnSpc>
                <a:spcPct val="150000"/>
              </a:lnSpc>
            </a:pPr>
            <a:r>
              <a:rPr lang="en-US" sz="3600" dirty="0">
                <a:solidFill>
                  <a:srgbClr val="002060"/>
                </a:solidFill>
              </a:rPr>
              <a:t>- </a:t>
            </a:r>
            <a:r>
              <a:rPr lang="en-US" sz="3600" b="0" i="0" dirty="0">
                <a:solidFill>
                  <a:srgbClr val="002060"/>
                </a:solidFill>
                <a:effectLst/>
              </a:rPr>
              <a:t> make humans sick</a:t>
            </a:r>
            <a:br>
              <a:rPr lang="en-US" sz="3600" dirty="0"/>
            </a:br>
            <a:r>
              <a:rPr lang="en-US" sz="3600" dirty="0">
                <a:solidFill>
                  <a:srgbClr val="FF0000"/>
                </a:solidFill>
              </a:rPr>
              <a:t>Suggested solutions:</a:t>
            </a:r>
          </a:p>
          <a:p>
            <a:pPr>
              <a:lnSpc>
                <a:spcPct val="150000"/>
              </a:lnSpc>
            </a:pPr>
            <a:r>
              <a:rPr lang="en-US" sz="3600" b="0" i="0" dirty="0">
                <a:solidFill>
                  <a:srgbClr val="002060"/>
                </a:solidFill>
                <a:effectLst/>
              </a:rPr>
              <a:t>- ban single-use plastic/stop using single-use plastics</a:t>
            </a:r>
          </a:p>
          <a:p>
            <a:pPr>
              <a:lnSpc>
                <a:spcPct val="150000"/>
              </a:lnSpc>
            </a:pPr>
            <a:r>
              <a:rPr lang="en-US" sz="3600" b="0" i="0" dirty="0">
                <a:solidFill>
                  <a:srgbClr val="002060"/>
                </a:solidFill>
                <a:effectLst/>
              </a:rPr>
              <a:t>- use paper straws instead of plastic ones</a:t>
            </a:r>
            <a:r>
              <a:rPr lang="en-US" sz="3600" dirty="0">
                <a:solidFill>
                  <a:srgbClr val="002060"/>
                </a:solidFill>
              </a:rPr>
              <a:t> </a:t>
            </a:r>
          </a:p>
        </p:txBody>
      </p:sp>
      <p:sp>
        <p:nvSpPr>
          <p:cNvPr id="6" name="TextBox 5">
            <a:extLst>
              <a:ext uri="{FF2B5EF4-FFF2-40B4-BE49-F238E27FC236}">
                <a16:creationId xmlns:a16="http://schemas.microsoft.com/office/drawing/2014/main" id="{098B36BB-E33D-41EF-B29F-058E5C9CD3BE}"/>
              </a:ext>
            </a:extLst>
          </p:cNvPr>
          <p:cNvSpPr txBox="1"/>
          <p:nvPr/>
        </p:nvSpPr>
        <p:spPr>
          <a:xfrm>
            <a:off x="2670629" y="319314"/>
            <a:ext cx="5791200" cy="646331"/>
          </a:xfrm>
          <a:prstGeom prst="rect">
            <a:avLst/>
          </a:prstGeom>
          <a:noFill/>
        </p:spPr>
        <p:txBody>
          <a:bodyPr wrap="square" rtlCol="0">
            <a:spAutoFit/>
          </a:bodyPr>
          <a:lstStyle/>
          <a:p>
            <a:r>
              <a:rPr lang="en-US" sz="3600" b="1" dirty="0">
                <a:solidFill>
                  <a:srgbClr val="002060"/>
                </a:solidFill>
              </a:rPr>
              <a:t>Key ideas from the Reading</a:t>
            </a:r>
          </a:p>
        </p:txBody>
      </p:sp>
    </p:spTree>
    <p:extLst>
      <p:ext uri="{BB962C8B-B14F-4D97-AF65-F5344CB8AC3E}">
        <p14:creationId xmlns:p14="http://schemas.microsoft.com/office/powerpoint/2010/main" val="325436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1001949" y="1118679"/>
            <a:ext cx="3083669" cy="646331"/>
          </a:xfrm>
          <a:prstGeom prst="rect">
            <a:avLst/>
          </a:prstGeom>
          <a:solidFill>
            <a:srgbClr val="00B050"/>
          </a:solidFill>
        </p:spPr>
        <p:txBody>
          <a:bodyPr wrap="square" rtlCol="0">
            <a:spAutoFit/>
          </a:bodyPr>
          <a:lstStyle/>
          <a:p>
            <a:r>
              <a:rPr lang="en-US" sz="3600" b="1" dirty="0">
                <a:solidFill>
                  <a:schemeClr val="bg1"/>
                </a:solidFill>
              </a:rPr>
              <a:t>Consolidation</a:t>
            </a:r>
          </a:p>
        </p:txBody>
      </p:sp>
    </p:spTree>
    <p:extLst>
      <p:ext uri="{BB962C8B-B14F-4D97-AF65-F5344CB8AC3E}">
        <p14:creationId xmlns:p14="http://schemas.microsoft.com/office/powerpoint/2010/main" val="7269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7382" y="428013"/>
            <a:ext cx="2548636" cy="646331"/>
          </a:xfrm>
          <a:prstGeom prst="rect">
            <a:avLst/>
          </a:prstGeom>
          <a:solidFill>
            <a:srgbClr val="00B050"/>
          </a:solidFill>
        </p:spPr>
        <p:txBody>
          <a:bodyPr wrap="square" rtlCol="0">
            <a:spAutoFit/>
          </a:bodyPr>
          <a:lstStyle/>
          <a:p>
            <a:r>
              <a:rPr lang="en-US" sz="3600" b="1" dirty="0">
                <a:solidFill>
                  <a:schemeClr val="bg1"/>
                </a:solidFill>
              </a:rPr>
              <a:t>LET’S PLAY!</a:t>
            </a:r>
          </a:p>
        </p:txBody>
      </p:sp>
      <p:sp>
        <p:nvSpPr>
          <p:cNvPr id="4" name="TextBox 3">
            <a:hlinkClick r:id="rId2"/>
          </p:cNvPr>
          <p:cNvSpPr txBox="1"/>
          <p:nvPr/>
        </p:nvSpPr>
        <p:spPr>
          <a:xfrm>
            <a:off x="8099909" y="729572"/>
            <a:ext cx="3407912"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000" b="1" i="1" dirty="0">
                <a:solidFill>
                  <a:srgbClr val="0070C0"/>
                </a:solidFill>
              </a:rPr>
              <a:t>Click here to play the game!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260" y="1439708"/>
            <a:ext cx="9687536" cy="4726446"/>
          </a:xfrm>
          <a:prstGeom prst="rect">
            <a:avLst/>
          </a:prstGeom>
        </p:spPr>
      </p:pic>
    </p:spTree>
    <p:extLst>
      <p:ext uri="{BB962C8B-B14F-4D97-AF65-F5344CB8AC3E}">
        <p14:creationId xmlns:p14="http://schemas.microsoft.com/office/powerpoint/2010/main" val="174910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
        <p:nvSpPr>
          <p:cNvPr id="4" name="TextBox 3"/>
          <p:cNvSpPr txBox="1"/>
          <p:nvPr/>
        </p:nvSpPr>
        <p:spPr>
          <a:xfrm>
            <a:off x="775448" y="432660"/>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LESSSON OUTLINE</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1582" y="3045081"/>
            <a:ext cx="3761728" cy="953318"/>
          </a:xfrm>
          <a:prstGeom prst="rect">
            <a:avLst/>
          </a:prstGeom>
        </p:spPr>
      </p:pic>
      <p:pic>
        <p:nvPicPr>
          <p:cNvPr id="13" name="Picture 12">
            <a:extLst>
              <a:ext uri="{FF2B5EF4-FFF2-40B4-BE49-F238E27FC236}">
                <a16:creationId xmlns:a16="http://schemas.microsoft.com/office/drawing/2014/main" id="{BACE648C-7238-BF39-1090-8E3967540D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448" y="1731139"/>
            <a:ext cx="3599082" cy="719816"/>
          </a:xfrm>
          <a:prstGeom prst="rect">
            <a:avLst/>
          </a:prstGeom>
        </p:spPr>
      </p:pic>
      <p:pic>
        <p:nvPicPr>
          <p:cNvPr id="15" name="Picture 14">
            <a:extLst>
              <a:ext uri="{FF2B5EF4-FFF2-40B4-BE49-F238E27FC236}">
                <a16:creationId xmlns:a16="http://schemas.microsoft.com/office/drawing/2014/main" id="{9B167E67-C09E-D4FB-7F4C-53098CB6A4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5811" y="4466835"/>
            <a:ext cx="3599082" cy="953319"/>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5677" y="471362"/>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0560" y="601647"/>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2" name="TextBox 1">
            <a:extLst>
              <a:ext uri="{FF2B5EF4-FFF2-40B4-BE49-F238E27FC236}">
                <a16:creationId xmlns:a16="http://schemas.microsoft.com/office/drawing/2014/main" id="{67E73ABE-3209-B545-D5F3-E5B06EB09E13}"/>
              </a:ext>
            </a:extLst>
          </p:cNvPr>
          <p:cNvSpPr txBox="1"/>
          <p:nvPr/>
        </p:nvSpPr>
        <p:spPr>
          <a:xfrm>
            <a:off x="558800" y="1857944"/>
            <a:ext cx="11074400" cy="2677656"/>
          </a:xfrm>
          <a:prstGeom prst="rect">
            <a:avLst/>
          </a:prstGeom>
          <a:noFill/>
        </p:spPr>
        <p:txBody>
          <a:bodyPr wrap="square" rtlCol="0">
            <a:spAutoFit/>
          </a:bodyPr>
          <a:lstStyle/>
          <a:p>
            <a:pPr algn="ctr"/>
            <a:r>
              <a:rPr lang="en-US" sz="3600" dirty="0">
                <a:solidFill>
                  <a:srgbClr val="002060"/>
                </a:solidFill>
              </a:rPr>
              <a:t>Key words and ideas for the Writing related to the topic:  </a:t>
            </a:r>
            <a:r>
              <a:rPr lang="en-US" sz="3600" dirty="0">
                <a:solidFill>
                  <a:srgbClr val="FF0000"/>
                </a:solidFill>
              </a:rPr>
              <a:t>Environmental problems and ways to solve them</a:t>
            </a:r>
            <a:endParaRPr lang="en-US" sz="3600" dirty="0">
              <a:solidFill>
                <a:srgbClr val="002060"/>
              </a:solidFill>
            </a:endParaRPr>
          </a:p>
          <a:p>
            <a:pPr algn="ctr"/>
            <a:r>
              <a:rPr lang="en-US" sz="3200" dirty="0">
                <a:solidFill>
                  <a:srgbClr val="002060"/>
                </a:solidFill>
              </a:rPr>
              <a:t>(Cause, Effect, Temperature, Drop, Experience, Lead, Crop, Dying of hunger, Face, Increase, Produce, Contribute, Global warming Greenhouse effect, </a:t>
            </a:r>
            <a:r>
              <a:rPr lang="en-US" sz="3200" b="0" i="0" dirty="0">
                <a:solidFill>
                  <a:srgbClr val="002060"/>
                </a:solidFill>
                <a:effectLst/>
              </a:rPr>
              <a:t>Plastic pollution </a:t>
            </a:r>
            <a:r>
              <a:rPr lang="en-US" sz="3200" dirty="0">
                <a:solidFill>
                  <a:srgbClr val="002060"/>
                </a:solidFill>
              </a:rPr>
              <a:t>)</a:t>
            </a:r>
          </a:p>
        </p:txBody>
      </p:sp>
      <p:sp>
        <p:nvSpPr>
          <p:cNvPr id="5" name="TextBox 4"/>
          <p:cNvSpPr txBox="1"/>
          <p:nvPr/>
        </p:nvSpPr>
        <p:spPr>
          <a:xfrm>
            <a:off x="291841" y="601647"/>
            <a:ext cx="2548636" cy="646331"/>
          </a:xfrm>
          <a:prstGeom prst="rect">
            <a:avLst/>
          </a:prstGeom>
          <a:solidFill>
            <a:srgbClr val="00B050"/>
          </a:solidFill>
        </p:spPr>
        <p:txBody>
          <a:bodyPr wrap="square" rtlCol="0">
            <a:spAutoFit/>
          </a:bodyPr>
          <a:lstStyle/>
          <a:p>
            <a:r>
              <a:rPr lang="en-US" sz="3600" b="1" dirty="0">
                <a:solidFill>
                  <a:schemeClr val="bg1"/>
                </a:solidFill>
              </a:rPr>
              <a:t>Wrap-up</a:t>
            </a:r>
          </a:p>
        </p:txBody>
      </p:sp>
    </p:spTree>
    <p:extLst>
      <p:ext uri="{BB962C8B-B14F-4D97-AF65-F5344CB8AC3E}">
        <p14:creationId xmlns:p14="http://schemas.microsoft.com/office/powerpoint/2010/main" val="58738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040" y="1340510"/>
            <a:ext cx="11719571" cy="5078313"/>
          </a:xfrm>
          <a:prstGeom prst="rect">
            <a:avLst/>
          </a:prstGeom>
        </p:spPr>
        <p:txBody>
          <a:bodyPr wrap="square">
            <a:spAutoFit/>
          </a:bodyPr>
          <a:lstStyle/>
          <a:p>
            <a:pPr marL="0" marR="0" indent="457200">
              <a:lnSpc>
                <a:spcPct val="150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a:solidFill>
                  <a:srgbClr val="002060"/>
                </a:solidFill>
                <a:effectLst/>
                <a:ea typeface="Times New Roman" panose="02020603050405020304" pitchFamily="18" charset="0"/>
              </a:rPr>
              <a:t>Do</a:t>
            </a:r>
            <a:r>
              <a:rPr lang="en-US" sz="3600" dirty="0">
                <a:solidFill>
                  <a:srgbClr val="002060"/>
                </a:solidFill>
                <a:effectLst/>
                <a:ea typeface="Calibri" panose="020F0502020204030204" pitchFamily="34" charset="0"/>
              </a:rPr>
              <a:t> exercise in workbook on page 48.</a:t>
            </a:r>
            <a:endParaRPr lang="en-US" sz="3600" dirty="0">
              <a:solidFill>
                <a:srgbClr val="002060"/>
              </a:solidFill>
              <a:effectLst/>
              <a:ea typeface="Times New Roman" panose="02020603050405020304" pitchFamily="18" charset="0"/>
            </a:endParaRPr>
          </a:p>
          <a:p>
            <a:pPr marL="0" marR="0" indent="457200">
              <a:lnSpc>
                <a:spcPct val="150000"/>
              </a:lnSpc>
              <a:spcBef>
                <a:spcPts val="0"/>
              </a:spcBef>
              <a:spcAft>
                <a:spcPts val="0"/>
              </a:spcAft>
            </a:pPr>
            <a:r>
              <a:rPr lang="en-US" sz="3600" dirty="0">
                <a:solidFill>
                  <a:srgbClr val="002060"/>
                </a:solidFill>
                <a:effectLst/>
                <a:ea typeface="Times New Roman" panose="02020603050405020304" pitchFamily="18" charset="0"/>
              </a:rPr>
              <a:t>- Prepare the next lesson: Lesson 3.2 – Writing, (page 71).</a:t>
            </a:r>
          </a:p>
          <a:p>
            <a:pPr marL="571500" marR="0" indent="-571500">
              <a:lnSpc>
                <a:spcPct val="150000"/>
              </a:lnSpc>
              <a:spcBef>
                <a:spcPts val="0"/>
              </a:spcBef>
              <a:spcAft>
                <a:spcPts val="0"/>
              </a:spcAft>
              <a:buFontTx/>
              <a:buChar char="-"/>
            </a:pPr>
            <a:r>
              <a:rPr lang="en-US" sz="3600" dirty="0">
                <a:solidFill>
                  <a:srgbClr val="002060"/>
                </a:solidFill>
                <a:effectLst/>
                <a:ea typeface="Times New Roman" panose="02020603050405020304" pitchFamily="18" charset="0"/>
              </a:rPr>
              <a:t>Practice vocabulary in the </a:t>
            </a:r>
            <a:r>
              <a:rPr lang="en-US" sz="3600" b="1" dirty="0" err="1">
                <a:solidFill>
                  <a:srgbClr val="002060"/>
                </a:solidFill>
                <a:ea typeface="Times New Roman" panose="02020603050405020304" pitchFamily="18" charset="0"/>
              </a:rPr>
              <a:t>Tiếng</a:t>
            </a:r>
            <a:r>
              <a:rPr lang="en-US" sz="3600" b="1" dirty="0">
                <a:solidFill>
                  <a:srgbClr val="002060"/>
                </a:solidFill>
                <a:ea typeface="Times New Roman" panose="02020603050405020304" pitchFamily="18" charset="0"/>
              </a:rPr>
              <a:t> Anh 10 </a:t>
            </a:r>
            <a:r>
              <a:rPr lang="en-US" sz="3600" b="1" dirty="0" err="1">
                <a:solidFill>
                  <a:srgbClr val="002060"/>
                </a:solidFill>
                <a:ea typeface="Times New Roman" panose="02020603050405020304" pitchFamily="18" charset="0"/>
              </a:rPr>
              <a:t>i</a:t>
            </a:r>
            <a:r>
              <a:rPr lang="en-US" sz="3600" b="1" dirty="0">
                <a:solidFill>
                  <a:srgbClr val="002060"/>
                </a:solidFill>
                <a:ea typeface="Times New Roman" panose="02020603050405020304" pitchFamily="18" charset="0"/>
              </a:rPr>
              <a:t>-Learn Smart World DHA </a:t>
            </a:r>
            <a:r>
              <a:rPr lang="en-US" sz="3600" dirty="0">
                <a:solidFill>
                  <a:srgbClr val="002060"/>
                </a:solidFill>
                <a:effectLst/>
                <a:ea typeface="Times New Roman" panose="02020603050405020304" pitchFamily="18" charset="0"/>
              </a:rPr>
              <a:t>Notebook (page 48</a:t>
            </a:r>
            <a:r>
              <a:rPr lang="en-US" sz="3600" dirty="0">
                <a:solidFill>
                  <a:srgbClr val="002060"/>
                </a:solidFill>
                <a:ea typeface="Times New Roman" panose="02020603050405020304" pitchFamily="18" charset="0"/>
              </a:rPr>
              <a:t>)</a:t>
            </a:r>
            <a:endParaRPr lang="en-US" sz="3600" dirty="0">
              <a:solidFill>
                <a:srgbClr val="002060"/>
              </a:solidFill>
              <a:effectLst/>
              <a:ea typeface="Times New Roman" panose="02020603050405020304" pitchFamily="18" charset="0"/>
            </a:endParaRPr>
          </a:p>
          <a:p>
            <a:pPr marL="571500" marR="0" indent="-571500">
              <a:lnSpc>
                <a:spcPct val="150000"/>
              </a:lnSpc>
              <a:spcBef>
                <a:spcPts val="0"/>
              </a:spcBef>
              <a:spcAft>
                <a:spcPts val="0"/>
              </a:spcAft>
              <a:buFontTx/>
              <a:buChar char="-"/>
            </a:pPr>
            <a:r>
              <a:rPr lang="en-US" sz="3600" dirty="0">
                <a:solidFill>
                  <a:srgbClr val="002060"/>
                </a:solidFill>
                <a:ea typeface="Times New Roman" panose="02020603050405020304" pitchFamily="18" charset="0"/>
              </a:rPr>
              <a:t>Play the consolidation games in </a:t>
            </a:r>
            <a:r>
              <a:rPr lang="en-US" sz="3600" b="1" dirty="0" err="1">
                <a:solidFill>
                  <a:srgbClr val="002060"/>
                </a:solidFill>
                <a:ea typeface="Times New Roman" panose="02020603050405020304" pitchFamily="18" charset="0"/>
              </a:rPr>
              <a:t>Tiếng</a:t>
            </a:r>
            <a:r>
              <a:rPr lang="en-US" sz="3600" b="1" dirty="0">
                <a:solidFill>
                  <a:srgbClr val="002060"/>
                </a:solidFill>
                <a:ea typeface="Times New Roman" panose="02020603050405020304" pitchFamily="18" charset="0"/>
              </a:rPr>
              <a:t> Anh 10 </a:t>
            </a:r>
            <a:r>
              <a:rPr lang="en-US" sz="3600" b="1" dirty="0" err="1">
                <a:solidFill>
                  <a:srgbClr val="002060"/>
                </a:solidFill>
                <a:ea typeface="Times New Roman" panose="02020603050405020304" pitchFamily="18" charset="0"/>
              </a:rPr>
              <a:t>i</a:t>
            </a:r>
            <a:r>
              <a:rPr lang="en-US" sz="3600" b="1" dirty="0">
                <a:solidFill>
                  <a:srgbClr val="002060"/>
                </a:solidFill>
                <a:ea typeface="Times New Roman" panose="02020603050405020304" pitchFamily="18" charset="0"/>
              </a:rPr>
              <a:t>-Learn Smart World DHA App</a:t>
            </a:r>
            <a:r>
              <a:rPr lang="en-US" sz="3600" dirty="0">
                <a:solidFill>
                  <a:srgbClr val="002060"/>
                </a:solidFill>
                <a:ea typeface="Times New Roman" panose="02020603050405020304" pitchFamily="18" charset="0"/>
              </a:rPr>
              <a:t> on </a:t>
            </a:r>
            <a:r>
              <a:rPr lang="en-US" sz="3600" dirty="0">
                <a:solidFill>
                  <a:srgbClr val="002060"/>
                </a:solidFill>
                <a:ea typeface="Times New Roman" panose="02020603050405020304" pitchFamily="18" charset="0"/>
                <a:hlinkClick r:id="rId2"/>
              </a:rPr>
              <a:t>www.eduhome.com.vn</a:t>
            </a:r>
            <a:r>
              <a:rPr lang="en-US" sz="3600" dirty="0">
                <a:solidFill>
                  <a:srgbClr val="002060"/>
                </a:solidFill>
                <a:ea typeface="Times New Roman" panose="02020603050405020304" pitchFamily="18" charset="0"/>
              </a:rPr>
              <a:t> </a:t>
            </a:r>
            <a:endParaRPr lang="en-US" sz="3600" dirty="0">
              <a:solidFill>
                <a:srgbClr val="00206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657" y="0"/>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3711" y="505913"/>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a:t>
            </a:r>
            <a:endParaRPr lang="en-US" sz="4000" b="1" dirty="0">
              <a:solidFill>
                <a:srgbClr val="FF0000"/>
              </a:solidFill>
            </a:endParaRPr>
          </a:p>
        </p:txBody>
      </p:sp>
      <p:sp>
        <p:nvSpPr>
          <p:cNvPr id="6" name="Rectangle 5"/>
          <p:cNvSpPr/>
          <p:nvPr/>
        </p:nvSpPr>
        <p:spPr>
          <a:xfrm>
            <a:off x="398306" y="3635262"/>
            <a:ext cx="11391617" cy="2062103"/>
          </a:xfrm>
          <a:prstGeom prst="rect">
            <a:avLst/>
          </a:prstGeom>
        </p:spPr>
        <p:txBody>
          <a:bodyPr wrap="square">
            <a:spAutoFit/>
          </a:bodyPr>
          <a:lstStyle/>
          <a:p>
            <a:pPr marL="457200" marR="0">
              <a:spcBef>
                <a:spcPts val="0"/>
              </a:spcBef>
              <a:spcAft>
                <a:spcPts val="0"/>
              </a:spcAft>
            </a:pPr>
            <a:r>
              <a:rPr lang="en-US" sz="3200" dirty="0">
                <a:solidFill>
                  <a:schemeClr val="accent1"/>
                </a:solidFill>
              </a:rPr>
              <a:t>- practice listening and reading for gist and specific information.</a:t>
            </a:r>
          </a:p>
          <a:p>
            <a:pPr marL="457200" marR="0">
              <a:spcBef>
                <a:spcPts val="0"/>
              </a:spcBef>
              <a:spcAft>
                <a:spcPts val="0"/>
              </a:spcAft>
            </a:pPr>
            <a:r>
              <a:rPr lang="en-US" sz="3200" dirty="0">
                <a:solidFill>
                  <a:schemeClr val="accent1"/>
                </a:solidFill>
              </a:rPr>
              <a:t>- get ideas and vocabulary related to environmental problems and ways to solve them</a:t>
            </a:r>
          </a:p>
          <a:p>
            <a:pPr marL="457200" marR="0">
              <a:spcBef>
                <a:spcPts val="0"/>
              </a:spcBef>
              <a:spcAft>
                <a:spcPts val="0"/>
              </a:spcAft>
            </a:pPr>
            <a:r>
              <a:rPr lang="en-US" sz="3200" dirty="0">
                <a:solidFill>
                  <a:schemeClr val="accent1"/>
                </a:solidFill>
              </a:rPr>
              <a:t>- be familiar with </a:t>
            </a:r>
            <a:r>
              <a:rPr lang="en-US" sz="3200" dirty="0">
                <a:solidFill>
                  <a:srgbClr val="FF0000"/>
                </a:solidFill>
              </a:rPr>
              <a:t>problem and solution essay.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763" y="467282"/>
            <a:ext cx="4587409" cy="296171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8705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6" y="329777"/>
            <a:ext cx="4949688" cy="707886"/>
          </a:xfrm>
          <a:prstGeom prst="rect">
            <a:avLst/>
          </a:prstGeom>
        </p:spPr>
        <p:txBody>
          <a:bodyPr wrap="none">
            <a:spAutoFit/>
          </a:bodyPr>
          <a:lstStyle/>
          <a:p>
            <a:r>
              <a:rPr lang="en-US" sz="4000" b="1" dirty="0">
                <a:solidFill>
                  <a:srgbClr val="0070C0"/>
                </a:solidFill>
                <a:ea typeface="Times New Roman" panose="02020603050405020304" pitchFamily="18" charset="0"/>
              </a:rPr>
              <a:t>Work in pairs - Discuss</a:t>
            </a:r>
            <a:endParaRPr lang="en-US" sz="4000" b="1" dirty="0">
              <a:solidFill>
                <a:srgbClr val="0070C0"/>
              </a:solidFill>
            </a:endParaRP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91011" y="213798"/>
            <a:ext cx="1473544" cy="9398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F635F7-98C3-7736-D35E-77BEEC69270C}"/>
              </a:ext>
            </a:extLst>
          </p:cNvPr>
          <p:cNvSpPr txBox="1"/>
          <p:nvPr/>
        </p:nvSpPr>
        <p:spPr>
          <a:xfrm>
            <a:off x="14073" y="969057"/>
            <a:ext cx="11451771" cy="2232021"/>
          </a:xfrm>
          <a:prstGeom prst="rect">
            <a:avLst/>
          </a:prstGeom>
          <a:noFill/>
        </p:spPr>
        <p:txBody>
          <a:bodyPr wrap="square" rtlCol="0">
            <a:spAutoFit/>
          </a:bodyPr>
          <a:lstStyle/>
          <a:p>
            <a:pPr marL="342900" indent="-342900">
              <a:lnSpc>
                <a:spcPct val="150000"/>
              </a:lnSpc>
              <a:buAutoNum type="arabicPeriod"/>
            </a:pPr>
            <a:r>
              <a:rPr lang="en-US" sz="3200" dirty="0">
                <a:solidFill>
                  <a:srgbClr val="002060"/>
                </a:solidFill>
              </a:rPr>
              <a:t>What </a:t>
            </a:r>
            <a:r>
              <a:rPr lang="en-US" sz="3200" dirty="0">
                <a:solidFill>
                  <a:srgbClr val="FF0000"/>
                </a:solidFill>
              </a:rPr>
              <a:t>environment problems </a:t>
            </a:r>
            <a:r>
              <a:rPr lang="en-US" sz="3200" dirty="0">
                <a:solidFill>
                  <a:srgbClr val="002060"/>
                </a:solidFill>
              </a:rPr>
              <a:t>can you see in the </a:t>
            </a:r>
            <a:r>
              <a:rPr lang="en-US" sz="3200" dirty="0">
                <a:solidFill>
                  <a:srgbClr val="FF0000"/>
                </a:solidFill>
              </a:rPr>
              <a:t>pictures</a:t>
            </a:r>
            <a:r>
              <a:rPr lang="en-US" sz="3200" dirty="0">
                <a:solidFill>
                  <a:srgbClr val="002060"/>
                </a:solidFill>
              </a:rPr>
              <a:t>?</a:t>
            </a:r>
          </a:p>
          <a:p>
            <a:pPr marL="342900" indent="-342900">
              <a:lnSpc>
                <a:spcPct val="150000"/>
              </a:lnSpc>
              <a:buAutoNum type="arabicPeriod"/>
            </a:pPr>
            <a:r>
              <a:rPr lang="en-US" sz="3200" dirty="0">
                <a:solidFill>
                  <a:srgbClr val="002060"/>
                </a:solidFill>
              </a:rPr>
              <a:t>Do you </a:t>
            </a:r>
            <a:r>
              <a:rPr lang="en-US" sz="3200" dirty="0">
                <a:solidFill>
                  <a:srgbClr val="FF0000"/>
                </a:solidFill>
              </a:rPr>
              <a:t>have these problems </a:t>
            </a:r>
            <a:r>
              <a:rPr lang="en-US" sz="3200" dirty="0">
                <a:solidFill>
                  <a:srgbClr val="002060"/>
                </a:solidFill>
              </a:rPr>
              <a:t>where you live?</a:t>
            </a:r>
          </a:p>
          <a:p>
            <a:pPr marL="342900" indent="-342900">
              <a:lnSpc>
                <a:spcPct val="150000"/>
              </a:lnSpc>
              <a:buAutoNum type="arabicPeriod"/>
            </a:pPr>
            <a:r>
              <a:rPr lang="en-US" sz="3200" dirty="0">
                <a:solidFill>
                  <a:srgbClr val="002060"/>
                </a:solidFill>
              </a:rPr>
              <a:t>What </a:t>
            </a:r>
            <a:r>
              <a:rPr lang="en-US" sz="3200" dirty="0">
                <a:solidFill>
                  <a:srgbClr val="FF0000"/>
                </a:solidFill>
              </a:rPr>
              <a:t>other problems </a:t>
            </a:r>
            <a:r>
              <a:rPr lang="en-US" sz="3200" dirty="0">
                <a:solidFill>
                  <a:srgbClr val="002060"/>
                </a:solidFill>
              </a:rPr>
              <a:t>are there in </a:t>
            </a:r>
            <a:r>
              <a:rPr lang="en-US" sz="3200" dirty="0">
                <a:solidFill>
                  <a:srgbClr val="FF0000"/>
                </a:solidFill>
              </a:rPr>
              <a:t>your hometown</a:t>
            </a:r>
            <a:r>
              <a:rPr lang="en-US" sz="3200" dirty="0">
                <a:solidFill>
                  <a:srgbClr val="002060"/>
                </a:solidFill>
              </a:rPr>
              <a:t>?</a:t>
            </a:r>
          </a:p>
        </p:txBody>
      </p:sp>
      <p:pic>
        <p:nvPicPr>
          <p:cNvPr id="12" name="Picture 11">
            <a:extLst>
              <a:ext uri="{FF2B5EF4-FFF2-40B4-BE49-F238E27FC236}">
                <a16:creationId xmlns:a16="http://schemas.microsoft.com/office/drawing/2014/main" id="{89160E9D-0F84-3304-C541-D21B50B6C751}"/>
              </a:ext>
            </a:extLst>
          </p:cNvPr>
          <p:cNvPicPr>
            <a:picLocks noChangeAspect="1"/>
          </p:cNvPicPr>
          <p:nvPr/>
        </p:nvPicPr>
        <p:blipFill>
          <a:blip r:embed="rId3"/>
          <a:stretch>
            <a:fillRect/>
          </a:stretch>
        </p:blipFill>
        <p:spPr>
          <a:xfrm>
            <a:off x="4541997" y="3292696"/>
            <a:ext cx="4800600" cy="3019425"/>
          </a:xfrm>
          <a:prstGeom prst="rect">
            <a:avLst/>
          </a:prstGeom>
        </p:spPr>
      </p:pic>
      <p:pic>
        <p:nvPicPr>
          <p:cNvPr id="14" name="Picture 13">
            <a:extLst>
              <a:ext uri="{FF2B5EF4-FFF2-40B4-BE49-F238E27FC236}">
                <a16:creationId xmlns:a16="http://schemas.microsoft.com/office/drawing/2014/main" id="{1766B37D-F8F7-C868-61C5-523724F79E06}"/>
              </a:ext>
            </a:extLst>
          </p:cNvPr>
          <p:cNvPicPr>
            <a:picLocks noChangeAspect="1"/>
          </p:cNvPicPr>
          <p:nvPr/>
        </p:nvPicPr>
        <p:blipFill>
          <a:blip r:embed="rId4"/>
          <a:stretch>
            <a:fillRect/>
          </a:stretch>
        </p:blipFill>
        <p:spPr>
          <a:xfrm>
            <a:off x="9342597" y="2740246"/>
            <a:ext cx="2647950" cy="3571875"/>
          </a:xfrm>
          <a:prstGeom prst="rect">
            <a:avLst/>
          </a:prstGeom>
        </p:spPr>
      </p:pic>
      <p:pic>
        <p:nvPicPr>
          <p:cNvPr id="16" name="Picture 15">
            <a:extLst>
              <a:ext uri="{FF2B5EF4-FFF2-40B4-BE49-F238E27FC236}">
                <a16:creationId xmlns:a16="http://schemas.microsoft.com/office/drawing/2014/main" id="{1AEDF2C8-4A58-C1BC-D651-90249A760C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1" y="4065586"/>
            <a:ext cx="4527924" cy="2232021"/>
          </a:xfrm>
          <a:prstGeom prst="rect">
            <a:avLst/>
          </a:prstGeom>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54" y="-1074151"/>
            <a:ext cx="13879584" cy="873925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6" y="430383"/>
            <a:ext cx="6551084" cy="1175837"/>
          </a:xfrm>
          <a:prstGeom prst="rect">
            <a:avLst/>
          </a:prstGeom>
        </p:spPr>
      </p:pic>
    </p:spTree>
    <p:extLst>
      <p:ext uri="{BB962C8B-B14F-4D97-AF65-F5344CB8AC3E}">
        <p14:creationId xmlns:p14="http://schemas.microsoft.com/office/powerpoint/2010/main" val="422709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908" y="2005299"/>
            <a:ext cx="10544641" cy="1323439"/>
          </a:xfrm>
          <a:prstGeom prst="rect">
            <a:avLst/>
          </a:prstGeom>
        </p:spPr>
        <p:txBody>
          <a:bodyPr wrap="square">
            <a:spAutoFit/>
          </a:bodyPr>
          <a:lstStyle/>
          <a:p>
            <a:r>
              <a:rPr lang="en-US" sz="4000" dirty="0">
                <a:solidFill>
                  <a:srgbClr val="0070C0"/>
                </a:solidFill>
              </a:rPr>
              <a:t>a. Listen to a </a:t>
            </a:r>
            <a:r>
              <a:rPr lang="en-US" sz="4000" dirty="0">
                <a:solidFill>
                  <a:srgbClr val="FF0000"/>
                </a:solidFill>
              </a:rPr>
              <a:t>lecture</a:t>
            </a:r>
            <a:r>
              <a:rPr lang="en-US" sz="4000" dirty="0">
                <a:solidFill>
                  <a:srgbClr val="0070C0"/>
                </a:solidFill>
              </a:rPr>
              <a:t> about </a:t>
            </a:r>
            <a:r>
              <a:rPr lang="en-US" sz="4000" dirty="0">
                <a:solidFill>
                  <a:srgbClr val="FF0000"/>
                </a:solidFill>
              </a:rPr>
              <a:t>climate change</a:t>
            </a:r>
            <a:r>
              <a:rPr lang="en-US" sz="4000" dirty="0">
                <a:solidFill>
                  <a:srgbClr val="0070C0"/>
                </a:solidFill>
              </a:rPr>
              <a:t>. </a:t>
            </a:r>
            <a:r>
              <a:rPr lang="en-US" sz="4000" dirty="0">
                <a:solidFill>
                  <a:srgbClr val="FF0000"/>
                </a:solidFill>
              </a:rPr>
              <a:t>What is discussed </a:t>
            </a:r>
            <a:r>
              <a:rPr lang="en-US" sz="4000" dirty="0">
                <a:solidFill>
                  <a:srgbClr val="0070C0"/>
                </a:solidFill>
              </a:rPr>
              <a:t>in the lecture?</a:t>
            </a:r>
          </a:p>
        </p:txBody>
      </p:sp>
      <p:sp>
        <p:nvSpPr>
          <p:cNvPr id="10" name="Rectangle 9"/>
          <p:cNvSpPr/>
          <p:nvPr/>
        </p:nvSpPr>
        <p:spPr>
          <a:xfrm>
            <a:off x="1841350" y="3629829"/>
            <a:ext cx="8492822" cy="646331"/>
          </a:xfrm>
          <a:prstGeom prst="rect">
            <a:avLst/>
          </a:prstGeom>
        </p:spPr>
        <p:txBody>
          <a:bodyPr wrap="square">
            <a:spAutoFit/>
          </a:bodyPr>
          <a:lstStyle/>
          <a:p>
            <a:r>
              <a:rPr lang="en-US" sz="3600" dirty="0">
                <a:solidFill>
                  <a:srgbClr val="002060"/>
                </a:solidFill>
              </a:rPr>
              <a:t>1. The causes and </a:t>
            </a:r>
            <a:r>
              <a:rPr lang="en-US" sz="3600" dirty="0">
                <a:solidFill>
                  <a:srgbClr val="FF0000"/>
                </a:solidFill>
              </a:rPr>
              <a:t>effects</a:t>
            </a:r>
            <a:r>
              <a:rPr lang="en-US" sz="3600" dirty="0">
                <a:solidFill>
                  <a:srgbClr val="002060"/>
                </a:solidFill>
              </a:rPr>
              <a:t> of climate change</a:t>
            </a:r>
          </a:p>
        </p:txBody>
      </p:sp>
      <p:sp>
        <p:nvSpPr>
          <p:cNvPr id="11" name="Rectangle 10"/>
          <p:cNvSpPr/>
          <p:nvPr/>
        </p:nvSpPr>
        <p:spPr>
          <a:xfrm>
            <a:off x="1841350" y="4601027"/>
            <a:ext cx="9421736" cy="646331"/>
          </a:xfrm>
          <a:prstGeom prst="rect">
            <a:avLst/>
          </a:prstGeom>
        </p:spPr>
        <p:txBody>
          <a:bodyPr wrap="square">
            <a:spAutoFit/>
          </a:bodyPr>
          <a:lstStyle/>
          <a:p>
            <a:r>
              <a:rPr lang="en-US" sz="3600" dirty="0">
                <a:solidFill>
                  <a:srgbClr val="002060"/>
                </a:solidFill>
              </a:rPr>
              <a:t>2. The causes of and </a:t>
            </a:r>
            <a:r>
              <a:rPr lang="en-US" sz="3600" dirty="0">
                <a:solidFill>
                  <a:srgbClr val="FF0000"/>
                </a:solidFill>
              </a:rPr>
              <a:t>solutions</a:t>
            </a:r>
            <a:r>
              <a:rPr lang="en-US" sz="3600" dirty="0">
                <a:solidFill>
                  <a:srgbClr val="002060"/>
                </a:solidFill>
              </a:rPr>
              <a:t> to climate change</a:t>
            </a:r>
          </a:p>
        </p:txBody>
      </p:sp>
      <p:pic>
        <p:nvPicPr>
          <p:cNvPr id="13" name="Picture 12">
            <a:extLst>
              <a:ext uri="{FF2B5EF4-FFF2-40B4-BE49-F238E27FC236}">
                <a16:creationId xmlns:a16="http://schemas.microsoft.com/office/drawing/2014/main" id="{35992FC5-A80B-34FC-F927-91A7162813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908" y="1358495"/>
            <a:ext cx="3265714" cy="681877"/>
          </a:xfrm>
          <a:prstGeom prst="rect">
            <a:avLst/>
          </a:prstGeom>
        </p:spPr>
      </p:pic>
      <p:sp>
        <p:nvSpPr>
          <p:cNvPr id="7" name="TextBox 6"/>
          <p:cNvSpPr txBox="1"/>
          <p:nvPr/>
        </p:nvSpPr>
        <p:spPr>
          <a:xfrm>
            <a:off x="564207" y="612840"/>
            <a:ext cx="1760708" cy="400110"/>
          </a:xfrm>
          <a:prstGeom prst="rect">
            <a:avLst/>
          </a:prstGeom>
          <a:solidFill>
            <a:srgbClr val="00B050"/>
          </a:solidFill>
        </p:spPr>
        <p:txBody>
          <a:bodyPr wrap="square" rtlCol="0">
            <a:spAutoFit/>
          </a:bodyPr>
          <a:lstStyle/>
          <a:p>
            <a:r>
              <a:rPr lang="en-US" sz="2000" b="1" dirty="0">
                <a:solidFill>
                  <a:schemeClr val="bg1"/>
                </a:solidFill>
              </a:rPr>
              <a:t>Pre - Listening</a:t>
            </a:r>
          </a:p>
        </p:txBody>
      </p:sp>
    </p:spTree>
    <p:extLst>
      <p:ext uri="{BB962C8B-B14F-4D97-AF65-F5344CB8AC3E}">
        <p14:creationId xmlns:p14="http://schemas.microsoft.com/office/powerpoint/2010/main" val="1475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908" y="1403514"/>
            <a:ext cx="10544641" cy="1323439"/>
          </a:xfrm>
          <a:prstGeom prst="rect">
            <a:avLst/>
          </a:prstGeom>
        </p:spPr>
        <p:txBody>
          <a:bodyPr wrap="square">
            <a:spAutoFit/>
          </a:bodyPr>
          <a:lstStyle/>
          <a:p>
            <a:r>
              <a:rPr lang="en-US" sz="4000" dirty="0">
                <a:solidFill>
                  <a:srgbClr val="0070C0"/>
                </a:solidFill>
              </a:rPr>
              <a:t>a. Listen to a lecture about climate change. What is discussed in the lecture?</a:t>
            </a:r>
          </a:p>
        </p:txBody>
      </p:sp>
      <p:sp>
        <p:nvSpPr>
          <p:cNvPr id="10" name="Rectangle 9"/>
          <p:cNvSpPr/>
          <p:nvPr/>
        </p:nvSpPr>
        <p:spPr>
          <a:xfrm>
            <a:off x="1580091" y="2964609"/>
            <a:ext cx="9160479" cy="707886"/>
          </a:xfrm>
          <a:prstGeom prst="rect">
            <a:avLst/>
          </a:prstGeom>
        </p:spPr>
        <p:txBody>
          <a:bodyPr wrap="square">
            <a:spAutoFit/>
          </a:bodyPr>
          <a:lstStyle/>
          <a:p>
            <a:r>
              <a:rPr lang="en-US" sz="4000" dirty="0">
                <a:solidFill>
                  <a:srgbClr val="002060"/>
                </a:solidFill>
              </a:rPr>
              <a:t>1. The causes and effects of climate change</a:t>
            </a:r>
          </a:p>
        </p:txBody>
      </p:sp>
      <p:sp>
        <p:nvSpPr>
          <p:cNvPr id="11" name="Rectangle 10"/>
          <p:cNvSpPr/>
          <p:nvPr/>
        </p:nvSpPr>
        <p:spPr>
          <a:xfrm>
            <a:off x="1609119" y="3822396"/>
            <a:ext cx="10350651" cy="707886"/>
          </a:xfrm>
          <a:prstGeom prst="rect">
            <a:avLst/>
          </a:prstGeom>
        </p:spPr>
        <p:txBody>
          <a:bodyPr wrap="square">
            <a:spAutoFit/>
          </a:bodyPr>
          <a:lstStyle/>
          <a:p>
            <a:r>
              <a:rPr lang="en-US" sz="4000" dirty="0">
                <a:solidFill>
                  <a:srgbClr val="002060"/>
                </a:solidFill>
              </a:rPr>
              <a:t>2. The causes of and solutions to climate change</a:t>
            </a:r>
          </a:p>
        </p:txBody>
      </p:sp>
      <p:pic>
        <p:nvPicPr>
          <p:cNvPr id="13" name="Picture 12">
            <a:extLst>
              <a:ext uri="{FF2B5EF4-FFF2-40B4-BE49-F238E27FC236}">
                <a16:creationId xmlns:a16="http://schemas.microsoft.com/office/drawing/2014/main" id="{35992FC5-A80B-34FC-F927-91A7162813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0" y="570554"/>
            <a:ext cx="3294743" cy="681877"/>
          </a:xfrm>
          <a:prstGeom prst="rect">
            <a:avLst/>
          </a:prstGeom>
        </p:spPr>
      </p:pic>
      <p:pic>
        <p:nvPicPr>
          <p:cNvPr id="2" name="CD2-TRACK 22">
            <a:hlinkClick r:id="" action="ppaction://media"/>
            <a:extLst>
              <a:ext uri="{FF2B5EF4-FFF2-40B4-BE49-F238E27FC236}">
                <a16:creationId xmlns:a16="http://schemas.microsoft.com/office/drawing/2014/main" id="{62CDAE15-ABB0-02D4-EBB5-E48153DFE9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1" y="527702"/>
            <a:ext cx="609600" cy="609600"/>
          </a:xfrm>
          <a:prstGeom prst="rect">
            <a:avLst/>
          </a:prstGeom>
        </p:spPr>
      </p:pic>
      <p:sp>
        <p:nvSpPr>
          <p:cNvPr id="3" name="Oval 2">
            <a:extLst>
              <a:ext uri="{FF2B5EF4-FFF2-40B4-BE49-F238E27FC236}">
                <a16:creationId xmlns:a16="http://schemas.microsoft.com/office/drawing/2014/main" id="{9437865C-4484-CB94-C590-7520BC4D6DBF}"/>
              </a:ext>
            </a:extLst>
          </p:cNvPr>
          <p:cNvSpPr/>
          <p:nvPr/>
        </p:nvSpPr>
        <p:spPr>
          <a:xfrm>
            <a:off x="1451430" y="3077029"/>
            <a:ext cx="682171" cy="595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34664" y="359920"/>
            <a:ext cx="2062301" cy="400110"/>
          </a:xfrm>
          <a:prstGeom prst="rect">
            <a:avLst/>
          </a:prstGeom>
          <a:solidFill>
            <a:srgbClr val="00B050"/>
          </a:solidFill>
        </p:spPr>
        <p:txBody>
          <a:bodyPr wrap="square" rtlCol="0">
            <a:spAutoFit/>
          </a:bodyPr>
          <a:lstStyle/>
          <a:p>
            <a:r>
              <a:rPr lang="en-US" sz="2000" b="1" dirty="0">
                <a:solidFill>
                  <a:schemeClr val="bg1"/>
                </a:solidFill>
              </a:rPr>
              <a:t>While- Listening</a:t>
            </a:r>
          </a:p>
        </p:txBody>
      </p:sp>
    </p:spTree>
    <p:extLst>
      <p:ext uri="{BB962C8B-B14F-4D97-AF65-F5344CB8AC3E}">
        <p14:creationId xmlns:p14="http://schemas.microsoft.com/office/powerpoint/2010/main" val="32551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E42F3-C286-D813-B4DC-85DE0CC732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555" y="397772"/>
            <a:ext cx="3265714" cy="681877"/>
          </a:xfrm>
          <a:prstGeom prst="rect">
            <a:avLst/>
          </a:prstGeom>
        </p:spPr>
      </p:pic>
      <p:grpSp>
        <p:nvGrpSpPr>
          <p:cNvPr id="58" name="Group 57">
            <a:extLst>
              <a:ext uri="{FF2B5EF4-FFF2-40B4-BE49-F238E27FC236}">
                <a16:creationId xmlns:a16="http://schemas.microsoft.com/office/drawing/2014/main" id="{0C12F376-2A87-A1DB-F9EC-16750638BCD3}"/>
              </a:ext>
            </a:extLst>
          </p:cNvPr>
          <p:cNvGrpSpPr/>
          <p:nvPr/>
        </p:nvGrpSpPr>
        <p:grpSpPr>
          <a:xfrm>
            <a:off x="211904" y="1763944"/>
            <a:ext cx="11989537" cy="3970318"/>
            <a:chOff x="211904" y="1763944"/>
            <a:chExt cx="11989537" cy="3970318"/>
          </a:xfrm>
        </p:grpSpPr>
        <p:sp>
          <p:nvSpPr>
            <p:cNvPr id="4" name="Rectangle 3"/>
            <p:cNvSpPr/>
            <p:nvPr/>
          </p:nvSpPr>
          <p:spPr>
            <a:xfrm>
              <a:off x="211904" y="1763944"/>
              <a:ext cx="11989537" cy="3970318"/>
            </a:xfrm>
            <a:prstGeom prst="rect">
              <a:avLst/>
            </a:prstGeom>
          </p:spPr>
          <p:txBody>
            <a:bodyPr wrap="square">
              <a:spAutoFit/>
            </a:bodyPr>
            <a:lstStyle/>
            <a:p>
              <a:r>
                <a:rPr lang="en-US" sz="3600" dirty="0">
                  <a:solidFill>
                    <a:srgbClr val="002060"/>
                  </a:solidFill>
                </a:rPr>
                <a:t>b. Now, listen and answer the questions?</a:t>
              </a:r>
            </a:p>
            <a:p>
              <a:r>
                <a:rPr lang="en-US" sz="3600" dirty="0">
                  <a:solidFill>
                    <a:srgbClr val="0070C0"/>
                  </a:solidFill>
                </a:rPr>
                <a:t>1. How much has the </a:t>
              </a:r>
              <a:r>
                <a:rPr lang="en-US" sz="3600" dirty="0">
                  <a:solidFill>
                    <a:srgbClr val="EA48CB"/>
                  </a:solidFill>
                </a:rPr>
                <a:t>global</a:t>
              </a:r>
              <a:r>
                <a:rPr lang="en-US" sz="3600" dirty="0">
                  <a:solidFill>
                    <a:srgbClr val="0070C0"/>
                  </a:solidFill>
                </a:rPr>
                <a:t> temperature increased since 1880?</a:t>
              </a:r>
            </a:p>
            <a:p>
              <a:r>
                <a:rPr lang="en-US" sz="3600" dirty="0">
                  <a:solidFill>
                    <a:srgbClr val="0070C0"/>
                  </a:solidFill>
                </a:rPr>
                <a:t>2. When did the Little Ice Age begin?</a:t>
              </a:r>
            </a:p>
            <a:p>
              <a:r>
                <a:rPr lang="en-US" sz="3600" dirty="0">
                  <a:solidFill>
                    <a:srgbClr val="0070C0"/>
                  </a:solidFill>
                </a:rPr>
                <a:t>3. What will happen in the future?</a:t>
              </a:r>
            </a:p>
            <a:p>
              <a:r>
                <a:rPr lang="en-US" sz="3600" dirty="0">
                  <a:solidFill>
                    <a:srgbClr val="0070C0"/>
                  </a:solidFill>
                </a:rPr>
                <a:t>	a. cold winters			b. </a:t>
              </a:r>
              <a:r>
                <a:rPr lang="en-US" sz="3600" dirty="0">
                  <a:solidFill>
                    <a:srgbClr val="EA48CB"/>
                  </a:solidFill>
                </a:rPr>
                <a:t>deadly</a:t>
              </a:r>
              <a:r>
                <a:rPr lang="en-US" sz="3600" dirty="0">
                  <a:solidFill>
                    <a:srgbClr val="0070C0"/>
                  </a:solidFill>
                </a:rPr>
                <a:t> storms and floods</a:t>
              </a:r>
            </a:p>
            <a:p>
              <a:r>
                <a:rPr lang="en-US" sz="3600" dirty="0">
                  <a:solidFill>
                    <a:srgbClr val="0070C0"/>
                  </a:solidFill>
                </a:rPr>
                <a:t>4. Which human activity is the main cause of climate change?</a:t>
              </a:r>
            </a:p>
            <a:p>
              <a:r>
                <a:rPr lang="en-US" sz="3600" dirty="0">
                  <a:solidFill>
                    <a:srgbClr val="0070C0"/>
                  </a:solidFill>
                </a:rPr>
                <a:t>5. What helps reduce CO</a:t>
              </a:r>
              <a:r>
                <a:rPr lang="en-US" sz="3600" baseline="-25000" dirty="0">
                  <a:solidFill>
                    <a:srgbClr val="0070C0"/>
                  </a:solidFill>
                </a:rPr>
                <a:t>2</a:t>
              </a:r>
              <a:r>
                <a:rPr lang="en-US" sz="3600" dirty="0">
                  <a:solidFill>
                    <a:srgbClr val="0070C0"/>
                  </a:solidFill>
                </a:rPr>
                <a:t> and flooding?</a:t>
              </a:r>
            </a:p>
          </p:txBody>
        </p:sp>
        <p:grpSp>
          <p:nvGrpSpPr>
            <p:cNvPr id="57" name="Group 56">
              <a:extLst>
                <a:ext uri="{FF2B5EF4-FFF2-40B4-BE49-F238E27FC236}">
                  <a16:creationId xmlns:a16="http://schemas.microsoft.com/office/drawing/2014/main" id="{14EE793F-A30A-D37F-66E5-3ACB840AC7CD}"/>
                </a:ext>
              </a:extLst>
            </p:cNvPr>
            <p:cNvGrpSpPr/>
            <p:nvPr/>
          </p:nvGrpSpPr>
          <p:grpSpPr>
            <a:xfrm>
              <a:off x="803006" y="2801256"/>
              <a:ext cx="11030858" cy="2786743"/>
              <a:chOff x="914399" y="2779485"/>
              <a:chExt cx="11030858" cy="2786743"/>
            </a:xfrm>
          </p:grpSpPr>
          <p:cxnSp>
            <p:nvCxnSpPr>
              <p:cNvPr id="14" name="Straight Connector 13">
                <a:extLst>
                  <a:ext uri="{FF2B5EF4-FFF2-40B4-BE49-F238E27FC236}">
                    <a16:creationId xmlns:a16="http://schemas.microsoft.com/office/drawing/2014/main" id="{1823CFDB-1098-2791-5B27-CD544D8C048F}"/>
                  </a:ext>
                </a:extLst>
              </p:cNvPr>
              <p:cNvCxnSpPr/>
              <p:nvPr/>
            </p:nvCxnSpPr>
            <p:spPr>
              <a:xfrm>
                <a:off x="928914" y="2801257"/>
                <a:ext cx="1872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ABE854-280F-5CA5-53E4-081CEBC9257C}"/>
                  </a:ext>
                </a:extLst>
              </p:cNvPr>
              <p:cNvCxnSpPr>
                <a:cxnSpLocks/>
              </p:cNvCxnSpPr>
              <p:nvPr/>
            </p:nvCxnSpPr>
            <p:spPr>
              <a:xfrm>
                <a:off x="4460237" y="2801257"/>
                <a:ext cx="34997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F71916-6364-9D16-E3DD-2AD9FA0E5DF8}"/>
                  </a:ext>
                </a:extLst>
              </p:cNvPr>
              <p:cNvCxnSpPr>
                <a:cxnSpLocks/>
              </p:cNvCxnSpPr>
              <p:nvPr/>
            </p:nvCxnSpPr>
            <p:spPr>
              <a:xfrm>
                <a:off x="8106229" y="2801257"/>
                <a:ext cx="17634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634FAB-416B-6310-DE2B-5E98CF8FA769}"/>
                  </a:ext>
                </a:extLst>
              </p:cNvPr>
              <p:cNvCxnSpPr>
                <a:cxnSpLocks/>
              </p:cNvCxnSpPr>
              <p:nvPr/>
            </p:nvCxnSpPr>
            <p:spPr>
              <a:xfrm>
                <a:off x="11038114" y="2779485"/>
                <a:ext cx="9071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3A1136-C3B2-C76D-2EA5-9F49454DB49B}"/>
                  </a:ext>
                </a:extLst>
              </p:cNvPr>
              <p:cNvCxnSpPr>
                <a:cxnSpLocks/>
              </p:cNvCxnSpPr>
              <p:nvPr/>
            </p:nvCxnSpPr>
            <p:spPr>
              <a:xfrm>
                <a:off x="914400" y="3338285"/>
                <a:ext cx="1074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A7FFEF-EA4F-EC6D-C963-E37A127839D7}"/>
                  </a:ext>
                </a:extLst>
              </p:cNvPr>
              <p:cNvCxnSpPr>
                <a:cxnSpLocks/>
              </p:cNvCxnSpPr>
              <p:nvPr/>
            </p:nvCxnSpPr>
            <p:spPr>
              <a:xfrm>
                <a:off x="3524065" y="3374571"/>
                <a:ext cx="23687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9A15B5-72D8-D2F1-704B-F0FE55D389FA}"/>
                  </a:ext>
                </a:extLst>
              </p:cNvPr>
              <p:cNvCxnSpPr>
                <a:cxnSpLocks/>
              </p:cNvCxnSpPr>
              <p:nvPr/>
            </p:nvCxnSpPr>
            <p:spPr>
              <a:xfrm>
                <a:off x="6052458" y="3374570"/>
                <a:ext cx="89988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D34FC8-D4E4-273B-D5B2-1D3D953C170C}"/>
                  </a:ext>
                </a:extLst>
              </p:cNvPr>
              <p:cNvCxnSpPr>
                <a:cxnSpLocks/>
              </p:cNvCxnSpPr>
              <p:nvPr/>
            </p:nvCxnSpPr>
            <p:spPr>
              <a:xfrm>
                <a:off x="914399" y="3911599"/>
                <a:ext cx="9506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FFEBEF9-A112-8254-D708-213C152B0CD1}"/>
                  </a:ext>
                </a:extLst>
              </p:cNvPr>
              <p:cNvCxnSpPr>
                <a:cxnSpLocks/>
              </p:cNvCxnSpPr>
              <p:nvPr/>
            </p:nvCxnSpPr>
            <p:spPr>
              <a:xfrm>
                <a:off x="2801257" y="3911599"/>
                <a:ext cx="14659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938510-4C51-1165-1707-E3C18213D8FD}"/>
                  </a:ext>
                </a:extLst>
              </p:cNvPr>
              <p:cNvCxnSpPr>
                <a:cxnSpLocks/>
              </p:cNvCxnSpPr>
              <p:nvPr/>
            </p:nvCxnSpPr>
            <p:spPr>
              <a:xfrm>
                <a:off x="5479143" y="3911599"/>
                <a:ext cx="1074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F67D86-CC50-7BF2-6C32-9F0036C4B5BC}"/>
                  </a:ext>
                </a:extLst>
              </p:cNvPr>
              <p:cNvCxnSpPr>
                <a:cxnSpLocks/>
              </p:cNvCxnSpPr>
              <p:nvPr/>
            </p:nvCxnSpPr>
            <p:spPr>
              <a:xfrm>
                <a:off x="2140857" y="4985656"/>
                <a:ext cx="27214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13EEF8-9EEA-5BE9-4215-866BB8A8CC72}"/>
                  </a:ext>
                </a:extLst>
              </p:cNvPr>
              <p:cNvCxnSpPr>
                <a:cxnSpLocks/>
              </p:cNvCxnSpPr>
              <p:nvPr/>
            </p:nvCxnSpPr>
            <p:spPr>
              <a:xfrm>
                <a:off x="6096000" y="4985656"/>
                <a:ext cx="21626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41C2BE-2274-E966-29B7-35747C8FFF37}"/>
                  </a:ext>
                </a:extLst>
              </p:cNvPr>
              <p:cNvCxnSpPr>
                <a:cxnSpLocks/>
              </p:cNvCxnSpPr>
              <p:nvPr/>
            </p:nvCxnSpPr>
            <p:spPr>
              <a:xfrm>
                <a:off x="8795657" y="4985656"/>
                <a:ext cx="2888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C2A34B-9686-31F6-3C4C-5C2B24F044B0}"/>
                  </a:ext>
                </a:extLst>
              </p:cNvPr>
              <p:cNvCxnSpPr>
                <a:cxnSpLocks/>
              </p:cNvCxnSpPr>
              <p:nvPr/>
            </p:nvCxnSpPr>
            <p:spPr>
              <a:xfrm>
                <a:off x="928914" y="5566228"/>
                <a:ext cx="936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0C22579-EEC6-EB2C-B7FA-15F451AF2503}"/>
                  </a:ext>
                </a:extLst>
              </p:cNvPr>
              <p:cNvCxnSpPr>
                <a:cxnSpLocks/>
              </p:cNvCxnSpPr>
              <p:nvPr/>
            </p:nvCxnSpPr>
            <p:spPr>
              <a:xfrm flipV="1">
                <a:off x="3127091" y="5566227"/>
                <a:ext cx="114010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C54F489-A0A4-0083-20A0-93D2305BCD1C}"/>
                  </a:ext>
                </a:extLst>
              </p:cNvPr>
              <p:cNvCxnSpPr>
                <a:cxnSpLocks/>
              </p:cNvCxnSpPr>
              <p:nvPr/>
            </p:nvCxnSpPr>
            <p:spPr>
              <a:xfrm>
                <a:off x="4608286" y="5566227"/>
                <a:ext cx="30552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10272446" y="583657"/>
            <a:ext cx="1760708" cy="400110"/>
          </a:xfrm>
          <a:prstGeom prst="rect">
            <a:avLst/>
          </a:prstGeom>
          <a:solidFill>
            <a:srgbClr val="00B050"/>
          </a:solidFill>
        </p:spPr>
        <p:txBody>
          <a:bodyPr wrap="square" rtlCol="0">
            <a:spAutoFit/>
          </a:bodyPr>
          <a:lstStyle/>
          <a:p>
            <a:r>
              <a:rPr lang="en-US" sz="2000" b="1" dirty="0">
                <a:solidFill>
                  <a:schemeClr val="bg1"/>
                </a:solidFill>
              </a:rPr>
              <a:t>Pre - Listening</a:t>
            </a:r>
          </a:p>
        </p:txBody>
      </p:sp>
    </p:spTree>
    <p:extLst>
      <p:ext uri="{BB962C8B-B14F-4D97-AF65-F5344CB8AC3E}">
        <p14:creationId xmlns:p14="http://schemas.microsoft.com/office/powerpoint/2010/main" val="1751149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990</Words>
  <Application>Microsoft Office PowerPoint</Application>
  <PresentationFormat>Màn hình rộng</PresentationFormat>
  <Paragraphs>101</Paragraphs>
  <Slides>21</Slides>
  <Notes>1</Notes>
  <HiddenSlides>0</HiddenSlides>
  <MMClips>2</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21</vt:i4>
      </vt:variant>
    </vt:vector>
  </HeadingPairs>
  <TitlesOfParts>
    <vt:vector size="26" baseType="lpstr">
      <vt:lpstr>Arial</vt:lpstr>
      <vt:lpstr>Calibri</vt:lpstr>
      <vt:lpstr>HelveticaNeueLTStd-BdCn</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402</cp:revision>
  <dcterms:created xsi:type="dcterms:W3CDTF">2022-02-12T14:14:43Z</dcterms:created>
  <dcterms:modified xsi:type="dcterms:W3CDTF">2022-07-28T01:34:04Z</dcterms:modified>
</cp:coreProperties>
</file>