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75" r:id="rId3"/>
    <p:sldId id="268" r:id="rId4"/>
    <p:sldId id="276" r:id="rId5"/>
    <p:sldId id="277" r:id="rId6"/>
    <p:sldId id="315" r:id="rId7"/>
    <p:sldId id="278" r:id="rId8"/>
    <p:sldId id="279" r:id="rId9"/>
    <p:sldId id="303" r:id="rId10"/>
    <p:sldId id="304" r:id="rId11"/>
    <p:sldId id="305" r:id="rId12"/>
    <p:sldId id="306" r:id="rId13"/>
    <p:sldId id="308" r:id="rId14"/>
    <p:sldId id="307" r:id="rId15"/>
    <p:sldId id="309" r:id="rId16"/>
    <p:sldId id="310" r:id="rId17"/>
    <p:sldId id="313" r:id="rId18"/>
    <p:sldId id="269" r:id="rId19"/>
    <p:sldId id="311" r:id="rId20"/>
    <p:sldId id="314" r:id="rId21"/>
    <p:sldId id="312" r:id="rId22"/>
    <p:sldId id="274" r:id="rId23"/>
    <p:sldId id="300" r:id="rId24"/>
    <p:sldId id="285" r:id="rId25"/>
    <p:sldId id="301" r:id="rId26"/>
    <p:sldId id="286" r:id="rId27"/>
    <p:sldId id="287" r:id="rId28"/>
    <p:sldId id="288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1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words that</a:t>
            </a:r>
            <a:r>
              <a:rPr lang="en-US" baseline="0" dirty="0"/>
              <a:t> might be new to your students. Ignore/ go through quickly those which are familiar to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2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words that</a:t>
            </a:r>
            <a:r>
              <a:rPr lang="en-US" baseline="0" dirty="0"/>
              <a:t> might be new to your students. Ignore/ go through quickly those which are familiar to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0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words that</a:t>
            </a:r>
            <a:r>
              <a:rPr lang="en-US" baseline="0" dirty="0"/>
              <a:t> might be new to your students. Ignore/ go through quickly those which are familiar to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8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words that</a:t>
            </a:r>
            <a:r>
              <a:rPr lang="en-US" baseline="0" dirty="0"/>
              <a:t> might be new to your students. Ignore/ go through quickly those which are familiar to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8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088C09A3-F4ED-9CB0-B382-FABFB2D2D6D8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3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0F1FD94B-2E35-8EEB-AD6A-803E70602191}"/>
              </a:ext>
            </a:extLst>
          </p:cNvPr>
          <p:cNvSpPr txBox="1"/>
          <p:nvPr userDrawn="1"/>
        </p:nvSpPr>
        <p:spPr>
          <a:xfrm>
            <a:off x="11057158" y="2"/>
            <a:ext cx="106123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3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1057158" y="2"/>
            <a:ext cx="106123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notesSlide" Target="../notesSlides/notesSlide2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image" Target="../media/image14.png"/><Relationship Id="rId2" Type="http://schemas.openxmlformats.org/officeDocument/2006/relationships/audio" Target="../media/media10.mp3"/><Relationship Id="rId16" Type="http://schemas.openxmlformats.org/officeDocument/2006/relationships/notesSlide" Target="../notesSlides/notesSlide3.xml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openxmlformats.org/officeDocument/2006/relationships/slideLayout" Target="../slideLayouts/slideLayout13.xml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microsoft.com/office/2007/relationships/media" Target="../media/media23.mp3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audio" Target="../media/media22.mp3"/><Relationship Id="rId17" Type="http://schemas.openxmlformats.org/officeDocument/2006/relationships/image" Target="../media/image14.png"/><Relationship Id="rId2" Type="http://schemas.openxmlformats.org/officeDocument/2006/relationships/audio" Target="../media/media17.mp3"/><Relationship Id="rId16" Type="http://schemas.openxmlformats.org/officeDocument/2006/relationships/notesSlide" Target="../notesSlides/notesSlide4.xml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microsoft.com/office/2007/relationships/media" Target="../media/media22.mp3"/><Relationship Id="rId5" Type="http://schemas.microsoft.com/office/2007/relationships/media" Target="../media/media19.mp3"/><Relationship Id="rId15" Type="http://schemas.openxmlformats.org/officeDocument/2006/relationships/slideLayout" Target="../slideLayouts/slideLayout13.xml"/><Relationship Id="rId10" Type="http://schemas.openxmlformats.org/officeDocument/2006/relationships/audio" Target="../media/media21.mp3"/><Relationship Id="rId4" Type="http://schemas.openxmlformats.org/officeDocument/2006/relationships/audio" Target="../media/media18.mp3"/><Relationship Id="rId9" Type="http://schemas.microsoft.com/office/2007/relationships/media" Target="../media/media21.mp3"/><Relationship Id="rId14" Type="http://schemas.openxmlformats.org/officeDocument/2006/relationships/audio" Target="../media/media23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p3"/><Relationship Id="rId13" Type="http://schemas.microsoft.com/office/2007/relationships/media" Target="../media/media30.mp3"/><Relationship Id="rId3" Type="http://schemas.microsoft.com/office/2007/relationships/media" Target="../media/media25.mp3"/><Relationship Id="rId7" Type="http://schemas.microsoft.com/office/2007/relationships/media" Target="../media/media27.mp3"/><Relationship Id="rId12" Type="http://schemas.openxmlformats.org/officeDocument/2006/relationships/audio" Target="../media/media29.mp3"/><Relationship Id="rId17" Type="http://schemas.openxmlformats.org/officeDocument/2006/relationships/image" Target="../media/image14.png"/><Relationship Id="rId2" Type="http://schemas.openxmlformats.org/officeDocument/2006/relationships/audio" Target="../media/media24.mp3"/><Relationship Id="rId16" Type="http://schemas.openxmlformats.org/officeDocument/2006/relationships/notesSlide" Target="../notesSlides/notesSlide5.xml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11" Type="http://schemas.microsoft.com/office/2007/relationships/media" Target="../media/media29.mp3"/><Relationship Id="rId5" Type="http://schemas.microsoft.com/office/2007/relationships/media" Target="../media/media26.mp3"/><Relationship Id="rId15" Type="http://schemas.openxmlformats.org/officeDocument/2006/relationships/slideLayout" Target="../slideLayouts/slideLayout13.xml"/><Relationship Id="rId10" Type="http://schemas.openxmlformats.org/officeDocument/2006/relationships/audio" Target="../media/media28.mp3"/><Relationship Id="rId4" Type="http://schemas.openxmlformats.org/officeDocument/2006/relationships/audio" Target="../media/media25.mp3"/><Relationship Id="rId9" Type="http://schemas.microsoft.com/office/2007/relationships/media" Target="../media/media28.mp3"/><Relationship Id="rId14" Type="http://schemas.openxmlformats.org/officeDocument/2006/relationships/audio" Target="../media/media30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867" y="0"/>
            <a:ext cx="13054191" cy="7331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2521693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</a:rPr>
              <a:t>Unit 3: All about food</a:t>
            </a:r>
          </a:p>
          <a:p>
            <a:pPr lvl="0" algn="ctr"/>
            <a:r>
              <a:rPr lang="en-US" sz="4800" b="1" dirty="0">
                <a:solidFill>
                  <a:srgbClr val="00B050"/>
                </a:solidFill>
              </a:rPr>
              <a:t>Overview</a:t>
            </a:r>
            <a:endParaRPr lang="en-US" sz="4800" b="1" dirty="0">
              <a:solidFill>
                <a:srgbClr val="FF0000"/>
              </a:solidFill>
            </a:endParaRPr>
          </a:p>
          <a:p>
            <a:pPr lvl="0" algn="ctr"/>
            <a:r>
              <a:rPr lang="en-US" sz="4800" b="1" dirty="0">
                <a:solidFill>
                  <a:srgbClr val="0070C0"/>
                </a:solidFill>
              </a:rPr>
              <a:t>Pages 52 &amp; 53</a:t>
            </a: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884" y="586766"/>
            <a:ext cx="986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onions </a:t>
            </a:r>
            <a:r>
              <a:rPr lang="en-US" sz="2800" dirty="0">
                <a:solidFill>
                  <a:srgbClr val="00B050"/>
                </a:solidFill>
              </a:rPr>
              <a:t>(n)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ʌnjənz</a:t>
            </a:r>
            <a:r>
              <a:rPr lang="en-US" sz="2800" dirty="0">
                <a:solidFill>
                  <a:srgbClr val="FF0000"/>
                </a:solidFill>
              </a:rPr>
              <a:t>/: </a:t>
            </a:r>
            <a:r>
              <a:rPr lang="en-US" sz="2800" dirty="0" err="1">
                <a:solidFill>
                  <a:srgbClr val="FF00FF"/>
                </a:solidFill>
              </a:rPr>
              <a:t>hành</a:t>
            </a:r>
            <a:r>
              <a:rPr lang="en-US" sz="2800" dirty="0">
                <a:solidFill>
                  <a:srgbClr val="FF00FF"/>
                </a:solidFill>
              </a:rPr>
              <a:t> </a:t>
            </a:r>
            <a:r>
              <a:rPr lang="en-US" sz="2800" dirty="0" err="1">
                <a:solidFill>
                  <a:srgbClr val="FF00FF"/>
                </a:solidFill>
              </a:rPr>
              <a:t>tây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049" y="1259350"/>
            <a:ext cx="7409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apples </a:t>
            </a:r>
            <a:r>
              <a:rPr lang="en-US" sz="2800" dirty="0">
                <a:solidFill>
                  <a:srgbClr val="00B050"/>
                </a:solidFill>
              </a:rPr>
              <a:t>(n)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æpəlz</a:t>
            </a:r>
            <a:r>
              <a:rPr lang="en-US" sz="2800" dirty="0">
                <a:solidFill>
                  <a:srgbClr val="FF0000"/>
                </a:solidFill>
              </a:rPr>
              <a:t>/: </a:t>
            </a:r>
            <a:r>
              <a:rPr lang="en-US" sz="2800" dirty="0" err="1">
                <a:solidFill>
                  <a:srgbClr val="FF00FF"/>
                </a:solidFill>
              </a:rPr>
              <a:t>táo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3202" y="5241755"/>
            <a:ext cx="80043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strawberries </a:t>
            </a:r>
            <a:r>
              <a:rPr lang="en-US" sz="2800" dirty="0">
                <a:solidFill>
                  <a:srgbClr val="00B050"/>
                </a:solidFill>
              </a:rPr>
              <a:t>(n)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strɔːbəriz</a:t>
            </a:r>
            <a:r>
              <a:rPr lang="en-US" sz="2800" dirty="0">
                <a:solidFill>
                  <a:srgbClr val="FF0000"/>
                </a:solidFill>
              </a:rPr>
              <a:t>/: </a:t>
            </a:r>
            <a:r>
              <a:rPr lang="en-US" sz="2800" dirty="0" err="1">
                <a:solidFill>
                  <a:srgbClr val="FF00FF"/>
                </a:solidFill>
              </a:rPr>
              <a:t>dâu</a:t>
            </a:r>
            <a:r>
              <a:rPr lang="en-US" sz="2800" dirty="0">
                <a:solidFill>
                  <a:srgbClr val="FF00FF"/>
                </a:solidFill>
              </a:rPr>
              <a:t> </a:t>
            </a:r>
            <a:r>
              <a:rPr lang="en-US" sz="2800" dirty="0" err="1">
                <a:solidFill>
                  <a:srgbClr val="FF00FF"/>
                </a:solidFill>
              </a:rPr>
              <a:t>tây</a:t>
            </a:r>
            <a:r>
              <a:rPr lang="en-US" sz="2800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2884" y="1917174"/>
            <a:ext cx="7049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lettuce </a:t>
            </a:r>
            <a:r>
              <a:rPr lang="en-US" sz="2800" dirty="0">
                <a:solidFill>
                  <a:srgbClr val="00B050"/>
                </a:solidFill>
              </a:rPr>
              <a:t>(n)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letɪs</a:t>
            </a:r>
            <a:r>
              <a:rPr lang="en-US" sz="2800" dirty="0">
                <a:solidFill>
                  <a:srgbClr val="FF0000"/>
                </a:solidFill>
              </a:rPr>
              <a:t>/: </a:t>
            </a:r>
            <a:r>
              <a:rPr lang="en-US" sz="2800" dirty="0" err="1">
                <a:solidFill>
                  <a:srgbClr val="FF00FF"/>
                </a:solidFill>
              </a:rPr>
              <a:t>rau</a:t>
            </a:r>
            <a:r>
              <a:rPr lang="en-US" sz="2800" dirty="0">
                <a:solidFill>
                  <a:srgbClr val="FF00FF"/>
                </a:solidFill>
              </a:rPr>
              <a:t> </a:t>
            </a:r>
            <a:r>
              <a:rPr lang="en-US" sz="2800" dirty="0" err="1">
                <a:solidFill>
                  <a:srgbClr val="FF00FF"/>
                </a:solidFill>
              </a:rPr>
              <a:t>diếp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7200" y="2598791"/>
            <a:ext cx="9034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tomatoes </a:t>
            </a:r>
            <a:r>
              <a:rPr lang="en-US" sz="2800" dirty="0">
                <a:solidFill>
                  <a:srgbClr val="00B050"/>
                </a:solidFill>
              </a:rPr>
              <a:t>(n)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təˈmɑːtəʊz</a:t>
            </a:r>
            <a:r>
              <a:rPr lang="en-US" sz="2800" dirty="0">
                <a:solidFill>
                  <a:srgbClr val="FF0000"/>
                </a:solidFill>
              </a:rPr>
              <a:t>/: </a:t>
            </a:r>
            <a:r>
              <a:rPr lang="en-US" sz="2800" dirty="0" err="1">
                <a:solidFill>
                  <a:srgbClr val="FF00FF"/>
                </a:solidFill>
              </a:rPr>
              <a:t>cà</a:t>
            </a:r>
            <a:r>
              <a:rPr lang="en-US" sz="2800" dirty="0">
                <a:solidFill>
                  <a:srgbClr val="FF00FF"/>
                </a:solidFill>
              </a:rPr>
              <a:t> </a:t>
            </a:r>
            <a:r>
              <a:rPr lang="en-US" sz="2800" dirty="0" err="1">
                <a:solidFill>
                  <a:srgbClr val="FF00FF"/>
                </a:solidFill>
              </a:rPr>
              <a:t>chua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3830" y="3914358"/>
            <a:ext cx="6826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carrots </a:t>
            </a:r>
            <a:r>
              <a:rPr lang="en-US" sz="2800" dirty="0">
                <a:solidFill>
                  <a:srgbClr val="00B050"/>
                </a:solidFill>
              </a:rPr>
              <a:t>(n)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kærəts</a:t>
            </a:r>
            <a:r>
              <a:rPr lang="en-US" sz="2800" dirty="0">
                <a:solidFill>
                  <a:srgbClr val="FF0000"/>
                </a:solidFill>
              </a:rPr>
              <a:t>/: </a:t>
            </a:r>
            <a:r>
              <a:rPr lang="en-US" sz="2800" dirty="0" err="1">
                <a:solidFill>
                  <a:srgbClr val="FF00FF"/>
                </a:solidFill>
              </a:rPr>
              <a:t>cà</a:t>
            </a:r>
            <a:r>
              <a:rPr lang="en-US" sz="2800" dirty="0">
                <a:solidFill>
                  <a:srgbClr val="FF00FF"/>
                </a:solidFill>
              </a:rPr>
              <a:t> </a:t>
            </a:r>
            <a:r>
              <a:rPr lang="en-US" sz="2800" dirty="0" err="1">
                <a:solidFill>
                  <a:srgbClr val="FF00FF"/>
                </a:solidFill>
              </a:rPr>
              <a:t>rốt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3202" y="3275735"/>
            <a:ext cx="7991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cucumbers </a:t>
            </a:r>
            <a:r>
              <a:rPr lang="en-US" sz="2800" dirty="0">
                <a:solidFill>
                  <a:srgbClr val="00B050"/>
                </a:solidFill>
              </a:rPr>
              <a:t>(n) </a:t>
            </a:r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kjuːkʌmbəz</a:t>
            </a:r>
            <a:r>
              <a:rPr lang="en-US" sz="2800" dirty="0">
                <a:solidFill>
                  <a:srgbClr val="FF0000"/>
                </a:solidFill>
              </a:rPr>
              <a:t>/: </a:t>
            </a:r>
            <a:r>
              <a:rPr lang="en-US" sz="2800" dirty="0" err="1">
                <a:solidFill>
                  <a:srgbClr val="FF00FF"/>
                </a:solidFill>
              </a:rPr>
              <a:t>dưa</a:t>
            </a:r>
            <a:r>
              <a:rPr lang="en-US" sz="2800" dirty="0">
                <a:solidFill>
                  <a:srgbClr val="FF00FF"/>
                </a:solidFill>
              </a:rPr>
              <a:t> </a:t>
            </a:r>
            <a:r>
              <a:rPr lang="en-US" sz="2800" dirty="0" err="1">
                <a:solidFill>
                  <a:srgbClr val="FF00FF"/>
                </a:solidFill>
              </a:rPr>
              <a:t>leo</a:t>
            </a:r>
            <a:r>
              <a:rPr lang="en-US" sz="2800" dirty="0">
                <a:solidFill>
                  <a:srgbClr val="FF00FF"/>
                </a:solidFill>
              </a:rPr>
              <a:t>, </a:t>
            </a:r>
            <a:r>
              <a:rPr lang="en-US" sz="2800" dirty="0" err="1">
                <a:solidFill>
                  <a:srgbClr val="FF00FF"/>
                </a:solidFill>
              </a:rPr>
              <a:t>dưa</a:t>
            </a:r>
            <a:r>
              <a:rPr lang="en-US" sz="2800" dirty="0">
                <a:solidFill>
                  <a:srgbClr val="FF00FF"/>
                </a:solidFill>
              </a:rPr>
              <a:t> </a:t>
            </a:r>
            <a:r>
              <a:rPr lang="en-US" sz="2800" dirty="0" err="1">
                <a:solidFill>
                  <a:srgbClr val="FF00FF"/>
                </a:solidFill>
              </a:rPr>
              <a:t>chuột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831" y="5930529"/>
            <a:ext cx="66028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milk </a:t>
            </a:r>
            <a:r>
              <a:rPr lang="en-US" sz="2800" dirty="0">
                <a:solidFill>
                  <a:srgbClr val="00B050"/>
                </a:solidFill>
              </a:rPr>
              <a:t>(n)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mɪlk</a:t>
            </a:r>
            <a:r>
              <a:rPr lang="en-US" sz="2800" dirty="0">
                <a:solidFill>
                  <a:srgbClr val="FF0000"/>
                </a:solidFill>
              </a:rPr>
              <a:t>/: </a:t>
            </a:r>
            <a:r>
              <a:rPr lang="en-US" sz="2800" dirty="0" err="1">
                <a:solidFill>
                  <a:srgbClr val="FF00FF"/>
                </a:solidFill>
              </a:rPr>
              <a:t>sữa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5732" y="4552981"/>
            <a:ext cx="7991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potatoes </a:t>
            </a:r>
            <a:r>
              <a:rPr lang="en-US" sz="2800" dirty="0">
                <a:solidFill>
                  <a:srgbClr val="00B050"/>
                </a:solidFill>
              </a:rPr>
              <a:t>(n) 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pəˈteɪtəʊz</a:t>
            </a:r>
            <a:r>
              <a:rPr lang="en-US" sz="2800" dirty="0">
                <a:solidFill>
                  <a:srgbClr val="FF0000"/>
                </a:solidFill>
              </a:rPr>
              <a:t>/: </a:t>
            </a:r>
            <a:r>
              <a:rPr lang="en-US" sz="2800" dirty="0" err="1">
                <a:solidFill>
                  <a:srgbClr val="FF00FF"/>
                </a:solidFill>
              </a:rPr>
              <a:t>khoai</a:t>
            </a:r>
            <a:r>
              <a:rPr lang="en-US" sz="2800" dirty="0">
                <a:solidFill>
                  <a:srgbClr val="FF00FF"/>
                </a:solidFill>
              </a:rPr>
              <a:t> </a:t>
            </a:r>
            <a:r>
              <a:rPr lang="en-US" sz="2800" dirty="0" err="1">
                <a:solidFill>
                  <a:srgbClr val="FF00FF"/>
                </a:solidFill>
              </a:rPr>
              <a:t>tây</a:t>
            </a:r>
            <a:r>
              <a:rPr lang="en-US" sz="2800" dirty="0">
                <a:solidFill>
                  <a:srgbClr val="FF00FF"/>
                </a:solidFill>
              </a:rPr>
              <a:t> </a:t>
            </a:r>
          </a:p>
        </p:txBody>
      </p:sp>
      <p:pic>
        <p:nvPicPr>
          <p:cNvPr id="19" name="appl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03530" y="1240602"/>
            <a:ext cx="487363" cy="487363"/>
          </a:xfrm>
          <a:prstGeom prst="rect">
            <a:avLst/>
          </a:prstGeom>
        </p:spPr>
      </p:pic>
      <p:pic>
        <p:nvPicPr>
          <p:cNvPr id="20" name="oni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03531" y="622623"/>
            <a:ext cx="487363" cy="487363"/>
          </a:xfrm>
          <a:prstGeom prst="rect">
            <a:avLst/>
          </a:prstGeom>
        </p:spPr>
      </p:pic>
      <p:pic>
        <p:nvPicPr>
          <p:cNvPr id="21" name="lettuc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03530" y="1921000"/>
            <a:ext cx="487363" cy="487363"/>
          </a:xfrm>
          <a:prstGeom prst="rect">
            <a:avLst/>
          </a:prstGeom>
        </p:spPr>
      </p:pic>
      <p:pic>
        <p:nvPicPr>
          <p:cNvPr id="22" name="tomato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84467" y="2601398"/>
            <a:ext cx="487363" cy="487363"/>
          </a:xfrm>
          <a:prstGeom prst="rect">
            <a:avLst/>
          </a:prstGeom>
        </p:spPr>
      </p:pic>
      <p:pic>
        <p:nvPicPr>
          <p:cNvPr id="23" name="cucumber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91235" y="3281796"/>
            <a:ext cx="487363" cy="487363"/>
          </a:xfrm>
          <a:prstGeom prst="rect">
            <a:avLst/>
          </a:prstGeom>
        </p:spPr>
      </p:pic>
      <p:pic>
        <p:nvPicPr>
          <p:cNvPr id="24" name="carrot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84466" y="3899775"/>
            <a:ext cx="487363" cy="487363"/>
          </a:xfrm>
          <a:prstGeom prst="rect">
            <a:avLst/>
          </a:prstGeom>
        </p:spPr>
      </p:pic>
      <p:pic>
        <p:nvPicPr>
          <p:cNvPr id="25" name="potatoes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84465" y="4580173"/>
            <a:ext cx="487363" cy="487363"/>
          </a:xfrm>
          <a:prstGeom prst="rect">
            <a:avLst/>
          </a:prstGeom>
        </p:spPr>
      </p:pic>
      <p:pic>
        <p:nvPicPr>
          <p:cNvPr id="26" name="strawberries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84464" y="5260571"/>
            <a:ext cx="487363" cy="487363"/>
          </a:xfrm>
          <a:prstGeom prst="rect">
            <a:avLst/>
          </a:prstGeom>
        </p:spPr>
      </p:pic>
      <p:pic>
        <p:nvPicPr>
          <p:cNvPr id="27" name="milk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84463" y="5895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918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9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39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4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8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7250" y="659755"/>
            <a:ext cx="91685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  <a:r>
              <a:rPr lang="en-US" sz="3200" dirty="0">
                <a:solidFill>
                  <a:schemeClr val="accent1"/>
                </a:solidFill>
              </a:rPr>
              <a:t>fruit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accent1"/>
                </a:solidFill>
              </a:rPr>
              <a:t>juice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fruːt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dʒuːs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nước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trái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cây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057" y="1422936"/>
            <a:ext cx="7183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eggs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eɡz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trứng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0723" y="2203320"/>
            <a:ext cx="6358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tea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ti</a:t>
            </a:r>
            <a:r>
              <a:rPr lang="en-US" sz="3200" dirty="0">
                <a:solidFill>
                  <a:srgbClr val="FF0000"/>
                </a:solidFill>
              </a:rPr>
              <a:t>ː/: </a:t>
            </a:r>
            <a:r>
              <a:rPr lang="en-US" sz="3200" dirty="0" err="1">
                <a:solidFill>
                  <a:srgbClr val="FF00FF"/>
                </a:solidFill>
              </a:rPr>
              <a:t>trà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2158" y="3004047"/>
            <a:ext cx="9658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sugar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ʃʊɡə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đường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742" y="3767228"/>
            <a:ext cx="10565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pasta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pæstə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mì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ống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7057" y="4580919"/>
            <a:ext cx="9541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salt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sɒlt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muối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8669" y="5394610"/>
            <a:ext cx="9051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pepper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pepər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tiêu</a:t>
            </a:r>
            <a:endParaRPr lang="en-US" sz="3200" dirty="0">
              <a:solidFill>
                <a:srgbClr val="FF00FF"/>
              </a:solidFill>
            </a:endParaRPr>
          </a:p>
        </p:txBody>
      </p:sp>
      <p:pic>
        <p:nvPicPr>
          <p:cNvPr id="30" name="fruit ju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725" y="748273"/>
            <a:ext cx="487363" cy="487363"/>
          </a:xfrm>
          <a:prstGeom prst="rect">
            <a:avLst/>
          </a:prstGeom>
        </p:spPr>
      </p:pic>
      <p:pic>
        <p:nvPicPr>
          <p:cNvPr id="31" name="egg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724" y="1402238"/>
            <a:ext cx="487363" cy="487363"/>
          </a:xfrm>
          <a:prstGeom prst="rect">
            <a:avLst/>
          </a:prstGeom>
        </p:spPr>
      </p:pic>
      <p:pic>
        <p:nvPicPr>
          <p:cNvPr id="32" name="te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723" y="2096229"/>
            <a:ext cx="487363" cy="487363"/>
          </a:xfrm>
          <a:prstGeom prst="rect">
            <a:avLst/>
          </a:prstGeom>
        </p:spPr>
      </p:pic>
      <p:pic>
        <p:nvPicPr>
          <p:cNvPr id="33" name="suga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722" y="2870109"/>
            <a:ext cx="487363" cy="487363"/>
          </a:xfrm>
          <a:prstGeom prst="rect">
            <a:avLst/>
          </a:prstGeom>
        </p:spPr>
      </p:pic>
      <p:pic>
        <p:nvPicPr>
          <p:cNvPr id="34" name="past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721" y="3904451"/>
            <a:ext cx="487363" cy="487363"/>
          </a:xfrm>
          <a:prstGeom prst="rect">
            <a:avLst/>
          </a:prstGeom>
        </p:spPr>
      </p:pic>
      <p:pic>
        <p:nvPicPr>
          <p:cNvPr id="35" name="sal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720" y="4678331"/>
            <a:ext cx="487363" cy="487363"/>
          </a:xfrm>
          <a:prstGeom prst="rect">
            <a:avLst/>
          </a:prstGeom>
        </p:spPr>
      </p:pic>
      <p:pic>
        <p:nvPicPr>
          <p:cNvPr id="36" name="peppe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24798" y="54831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134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3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2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9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9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1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242" y="5651107"/>
            <a:ext cx="9357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oranges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ɒrɪndʒ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>
                <a:solidFill>
                  <a:srgbClr val="FF00FF"/>
                </a:solidFill>
              </a:rPr>
              <a:t>cam</a:t>
            </a:r>
          </a:p>
        </p:txBody>
      </p:sp>
      <p:sp>
        <p:nvSpPr>
          <p:cNvPr id="3" name="Rectangle 2"/>
          <p:cNvSpPr/>
          <p:nvPr/>
        </p:nvSpPr>
        <p:spPr>
          <a:xfrm>
            <a:off x="285885" y="4850741"/>
            <a:ext cx="10332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cereal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sɪəriəl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ngũ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cốc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885" y="3990699"/>
            <a:ext cx="8568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yoghurt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jɒɡət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sữa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chua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886" y="3190333"/>
            <a:ext cx="12226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butter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bʌtə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bơ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992" y="2389967"/>
            <a:ext cx="10640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flour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flaʊə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bột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mì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242" y="1531659"/>
            <a:ext cx="96528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bread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/bred/: </a:t>
            </a:r>
            <a:r>
              <a:rPr lang="en-US" sz="3200" dirty="0">
                <a:solidFill>
                  <a:srgbClr val="FF00FF"/>
                </a:solidFill>
              </a:rPr>
              <a:t>bánh </a:t>
            </a:r>
            <a:r>
              <a:rPr lang="en-US" sz="3200" dirty="0" err="1">
                <a:solidFill>
                  <a:srgbClr val="FF00FF"/>
                </a:solidFill>
              </a:rPr>
              <a:t>mì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242" y="731293"/>
            <a:ext cx="7072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biscuits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bɪskɪts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>
                <a:solidFill>
                  <a:srgbClr val="FF00FF"/>
                </a:solidFill>
              </a:rPr>
              <a:t>bánh </a:t>
            </a:r>
            <a:r>
              <a:rPr lang="en-US" sz="3200" dirty="0" err="1">
                <a:solidFill>
                  <a:srgbClr val="FF00FF"/>
                </a:solidFill>
              </a:rPr>
              <a:t>quy</a:t>
            </a:r>
            <a:endParaRPr lang="en-US" sz="3200" dirty="0">
              <a:solidFill>
                <a:srgbClr val="FF00FF"/>
              </a:solidFill>
            </a:endParaRPr>
          </a:p>
        </p:txBody>
      </p:sp>
      <p:pic>
        <p:nvPicPr>
          <p:cNvPr id="11" name="bre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40002" y="1316068"/>
            <a:ext cx="487363" cy="487363"/>
          </a:xfrm>
          <a:prstGeom prst="rect">
            <a:avLst/>
          </a:prstGeom>
        </p:spPr>
      </p:pic>
      <p:pic>
        <p:nvPicPr>
          <p:cNvPr id="12" name="flou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39602" y="2170430"/>
            <a:ext cx="487363" cy="487363"/>
          </a:xfrm>
          <a:prstGeom prst="rect">
            <a:avLst/>
          </a:prstGeom>
        </p:spPr>
      </p:pic>
      <p:pic>
        <p:nvPicPr>
          <p:cNvPr id="13" name="butt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86160" y="2951928"/>
            <a:ext cx="487363" cy="487363"/>
          </a:xfrm>
          <a:prstGeom prst="rect">
            <a:avLst/>
          </a:prstGeom>
        </p:spPr>
      </p:pic>
      <p:pic>
        <p:nvPicPr>
          <p:cNvPr id="14" name="yoghur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0913" y="3762065"/>
            <a:ext cx="487363" cy="487363"/>
          </a:xfrm>
          <a:prstGeom prst="rect">
            <a:avLst/>
          </a:prstGeom>
        </p:spPr>
      </p:pic>
      <p:pic>
        <p:nvPicPr>
          <p:cNvPr id="15" name="cereal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0912" y="4587788"/>
            <a:ext cx="487363" cy="487363"/>
          </a:xfrm>
          <a:prstGeom prst="rect">
            <a:avLst/>
          </a:prstGeom>
        </p:spPr>
      </p:pic>
      <p:pic>
        <p:nvPicPr>
          <p:cNvPr id="16" name="orange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86159" y="5413511"/>
            <a:ext cx="487363" cy="487363"/>
          </a:xfrm>
          <a:prstGeom prst="rect">
            <a:avLst/>
          </a:prstGeom>
        </p:spPr>
      </p:pic>
      <p:pic>
        <p:nvPicPr>
          <p:cNvPr id="9" name="biscuits">
            <a:hlinkClick r:id="" action="ppaction://media"/>
            <a:extLst>
              <a:ext uri="{FF2B5EF4-FFF2-40B4-BE49-F238E27FC236}">
                <a16:creationId xmlns:a16="http://schemas.microsoft.com/office/drawing/2014/main" id="{0C54A8CD-F7F9-2673-D842-1A4949A9B20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7122" y="62236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369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2321" y="3070799"/>
            <a:ext cx="6807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coffee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kɒfi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cà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phê</a:t>
            </a:r>
            <a:r>
              <a:rPr lang="en-US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091" y="3956975"/>
            <a:ext cx="6443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fish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fɪʃ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cá</a:t>
            </a:r>
            <a:r>
              <a:rPr lang="en-US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800" y="4894116"/>
            <a:ext cx="9859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cheese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tʃiːz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phô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mai</a:t>
            </a:r>
            <a:r>
              <a:rPr lang="en-US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1582" y="5780292"/>
            <a:ext cx="8123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  <a:r>
              <a:rPr lang="en-US" sz="3200" dirty="0">
                <a:solidFill>
                  <a:schemeClr val="accent1"/>
                </a:solidFill>
              </a:rPr>
              <a:t>rice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raɪs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cơm</a:t>
            </a:r>
            <a:r>
              <a:rPr lang="en-US" sz="2800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800" y="2283425"/>
            <a:ext cx="804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crisps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krɪsps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>
                <a:solidFill>
                  <a:srgbClr val="FF00FF"/>
                </a:solidFill>
              </a:rPr>
              <a:t>snack </a:t>
            </a:r>
            <a:r>
              <a:rPr lang="en-US" sz="3200" dirty="0" err="1">
                <a:solidFill>
                  <a:srgbClr val="FF00FF"/>
                </a:solidFill>
              </a:rPr>
              <a:t>khoai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tây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72321" y="1433785"/>
            <a:ext cx="6506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meat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miːt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thịt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800" y="667153"/>
            <a:ext cx="10190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chicken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(n)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tʃɪkɪn</a:t>
            </a:r>
            <a:r>
              <a:rPr lang="en-US" sz="3200" dirty="0">
                <a:solidFill>
                  <a:srgbClr val="FF0000"/>
                </a:solidFill>
              </a:rPr>
              <a:t>/: </a:t>
            </a:r>
            <a:r>
              <a:rPr lang="en-US" sz="3200" dirty="0" err="1">
                <a:solidFill>
                  <a:srgbClr val="FF00FF"/>
                </a:solidFill>
              </a:rPr>
              <a:t>thịt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  <a:r>
              <a:rPr lang="en-US" sz="3200" dirty="0" err="1">
                <a:solidFill>
                  <a:srgbClr val="FF00FF"/>
                </a:solidFill>
              </a:rPr>
              <a:t>gà</a:t>
            </a:r>
            <a:r>
              <a:rPr lang="en-US" sz="3200" dirty="0">
                <a:solidFill>
                  <a:srgbClr val="FF00FF"/>
                </a:solidFill>
              </a:rPr>
              <a:t> </a:t>
            </a:r>
          </a:p>
        </p:txBody>
      </p:sp>
      <p:pic>
        <p:nvPicPr>
          <p:cNvPr id="12" name="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08780" y="764565"/>
            <a:ext cx="487363" cy="487363"/>
          </a:xfrm>
          <a:prstGeom prst="rect">
            <a:avLst/>
          </a:prstGeom>
        </p:spPr>
      </p:pic>
      <p:pic>
        <p:nvPicPr>
          <p:cNvPr id="13" name="m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3000" y="1556797"/>
            <a:ext cx="487363" cy="487363"/>
          </a:xfrm>
          <a:prstGeom prst="rect">
            <a:avLst/>
          </a:prstGeom>
        </p:spPr>
      </p:pic>
      <p:pic>
        <p:nvPicPr>
          <p:cNvPr id="14" name="crisp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8881" y="2434810"/>
            <a:ext cx="487363" cy="487363"/>
          </a:xfrm>
          <a:prstGeom prst="rect">
            <a:avLst/>
          </a:prstGeom>
        </p:spPr>
      </p:pic>
      <p:pic>
        <p:nvPicPr>
          <p:cNvPr id="15" name="coffe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01447" y="3265623"/>
            <a:ext cx="487363" cy="487363"/>
          </a:xfrm>
          <a:prstGeom prst="rect">
            <a:avLst/>
          </a:prstGeom>
        </p:spPr>
      </p:pic>
      <p:pic>
        <p:nvPicPr>
          <p:cNvPr id="16" name="fish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3001" y="4054387"/>
            <a:ext cx="487363" cy="487363"/>
          </a:xfrm>
          <a:prstGeom prst="rect">
            <a:avLst/>
          </a:prstGeom>
        </p:spPr>
      </p:pic>
      <p:pic>
        <p:nvPicPr>
          <p:cNvPr id="17" name="chees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08780" y="4796552"/>
            <a:ext cx="487363" cy="487363"/>
          </a:xfrm>
          <a:prstGeom prst="rect">
            <a:avLst/>
          </a:prstGeom>
        </p:spPr>
      </p:pic>
      <p:pic>
        <p:nvPicPr>
          <p:cNvPr id="18" name="ric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9568" y="57160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150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270" y="543789"/>
            <a:ext cx="12059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2 List the food/drinks under the headings: </a:t>
            </a:r>
            <a:r>
              <a:rPr lang="en-US" sz="3600" b="1" i="1" dirty="0">
                <a:solidFill>
                  <a:schemeClr val="accent1"/>
                </a:solidFill>
              </a:rPr>
              <a:t>Grain – Vegetables – Fruit – Dairy products – Animal products – Others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257094"/>
              </p:ext>
            </p:extLst>
          </p:nvPr>
        </p:nvGraphicFramePr>
        <p:xfrm>
          <a:off x="267420" y="1850577"/>
          <a:ext cx="11662914" cy="4353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7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7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6359"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Grain</a:t>
                      </a:r>
                      <a:endParaRPr lang="en-US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Vegetables</a:t>
                      </a:r>
                      <a:endParaRPr lang="en-US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Fruit</a:t>
                      </a:r>
                      <a:endParaRPr lang="en-US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74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77913" y="2453070"/>
            <a:ext cx="16742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pasta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flour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cereal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rice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bread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95426" y="2453070"/>
            <a:ext cx="32535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apples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strawberries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oranges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60188" y="2453070"/>
            <a:ext cx="30523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lettuce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cucumbers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tomatoes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carrots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potatoes</a:t>
            </a:r>
          </a:p>
        </p:txBody>
      </p:sp>
    </p:spTree>
    <p:extLst>
      <p:ext uri="{BB962C8B-B14F-4D97-AF65-F5344CB8AC3E}">
        <p14:creationId xmlns:p14="http://schemas.microsoft.com/office/powerpoint/2010/main" val="14640071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155911"/>
              </p:ext>
            </p:extLst>
          </p:nvPr>
        </p:nvGraphicFramePr>
        <p:xfrm>
          <a:off x="345057" y="702413"/>
          <a:ext cx="11447253" cy="5396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5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912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Dairy products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Animal products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Others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7335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90445" y="1742536"/>
            <a:ext cx="20962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milk 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butter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yoghurt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cheese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68815" y="1673525"/>
            <a:ext cx="2199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eggs 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chicken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meat 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fish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4657" y="1673525"/>
            <a:ext cx="320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fruit juice, tea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sugar, salt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pepper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biscuits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crisps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coffee</a:t>
            </a:r>
          </a:p>
        </p:txBody>
      </p:sp>
    </p:spTree>
    <p:extLst>
      <p:ext uri="{BB962C8B-B14F-4D97-AF65-F5344CB8AC3E}">
        <p14:creationId xmlns:p14="http://schemas.microsoft.com/office/powerpoint/2010/main" val="19915689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9" y="376946"/>
            <a:ext cx="3450940" cy="3037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482" y="387524"/>
            <a:ext cx="3294121" cy="3034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973" y="669389"/>
            <a:ext cx="3232449" cy="2877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75" y="3659559"/>
            <a:ext cx="3035868" cy="2884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939" y="3482869"/>
            <a:ext cx="2841295" cy="3061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0722" y="3610379"/>
            <a:ext cx="2933700" cy="2933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34943" y="387524"/>
            <a:ext cx="476502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Circle the correct word.</a:t>
            </a:r>
          </a:p>
        </p:txBody>
      </p:sp>
      <p:sp>
        <p:nvSpPr>
          <p:cNvPr id="12" name="Oval 11"/>
          <p:cNvSpPr/>
          <p:nvPr/>
        </p:nvSpPr>
        <p:spPr>
          <a:xfrm>
            <a:off x="1086929" y="2984740"/>
            <a:ext cx="819509" cy="437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680210" y="5978332"/>
            <a:ext cx="736623" cy="437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629955" y="2962533"/>
            <a:ext cx="819509" cy="437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64343" y="2933126"/>
            <a:ext cx="976404" cy="4362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107283" y="5789066"/>
            <a:ext cx="1020792" cy="437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8546" y="5978332"/>
            <a:ext cx="1792201" cy="437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435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17261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7985" y="526211"/>
            <a:ext cx="6970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Expressing likes/dislikes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0445" y="1172542"/>
            <a:ext cx="4011283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love/like/hate + </a:t>
            </a:r>
            <a:r>
              <a:rPr lang="en-US" sz="3200" dirty="0">
                <a:solidFill>
                  <a:srgbClr val="FF0000"/>
                </a:solidFill>
              </a:rPr>
              <a:t>V-</a:t>
            </a:r>
            <a:r>
              <a:rPr lang="en-US" sz="3200" dirty="0" err="1">
                <a:solidFill>
                  <a:srgbClr val="FF0000"/>
                </a:solidFill>
              </a:rPr>
              <a:t>ing</a:t>
            </a:r>
            <a:r>
              <a:rPr lang="en-US" sz="320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11" y="2087548"/>
            <a:ext cx="2676525" cy="952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18983" y="2260445"/>
            <a:ext cx="5594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I </a:t>
            </a:r>
            <a:r>
              <a:rPr lang="en-US" sz="3200" u="sng" dirty="0">
                <a:solidFill>
                  <a:schemeClr val="accent1"/>
                </a:solidFill>
              </a:rPr>
              <a:t>love</a:t>
            </a:r>
            <a:r>
              <a:rPr lang="en-US" sz="3200" dirty="0">
                <a:solidFill>
                  <a:schemeClr val="accent1"/>
                </a:solidFill>
              </a:rPr>
              <a:t> eating </a:t>
            </a:r>
            <a:r>
              <a:rPr lang="en-US" sz="3200" u="sng" dirty="0">
                <a:solidFill>
                  <a:schemeClr val="accent1"/>
                </a:solidFill>
              </a:rPr>
              <a:t>cereal and eggs</a:t>
            </a:r>
            <a:r>
              <a:rPr lang="en-US" sz="3200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55" y="3881257"/>
            <a:ext cx="3219450" cy="904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55" y="3080113"/>
            <a:ext cx="3343275" cy="838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55" y="4786132"/>
            <a:ext cx="5657850" cy="857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28" y="5551997"/>
            <a:ext cx="2447925" cy="895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06245" y="3128264"/>
            <a:ext cx="5258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I really like </a:t>
            </a:r>
            <a:r>
              <a:rPr lang="en-US" sz="3200" u="sng" dirty="0">
                <a:solidFill>
                  <a:schemeClr val="accent1"/>
                </a:solidFill>
              </a:rPr>
              <a:t>drinking milk</a:t>
            </a:r>
            <a:r>
              <a:rPr lang="en-US" sz="3200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18983" y="401052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I </a:t>
            </a:r>
            <a:r>
              <a:rPr lang="en-US" sz="3200" u="sng" dirty="0">
                <a:solidFill>
                  <a:schemeClr val="accent1"/>
                </a:solidFill>
              </a:rPr>
              <a:t>quite like</a:t>
            </a:r>
            <a:r>
              <a:rPr lang="en-US" sz="3200" dirty="0">
                <a:solidFill>
                  <a:schemeClr val="accent1"/>
                </a:solidFill>
              </a:rPr>
              <a:t> eating fish.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94894" y="4856870"/>
            <a:ext cx="649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200" dirty="0">
                <a:solidFill>
                  <a:schemeClr val="accent1"/>
                </a:solidFill>
              </a:rPr>
              <a:t>I don’t like </a:t>
            </a:r>
            <a:r>
              <a:rPr lang="en-US" sz="3200" u="sng" dirty="0">
                <a:solidFill>
                  <a:schemeClr val="accent1"/>
                </a:solidFill>
              </a:rPr>
              <a:t>eating yoghurt</a:t>
            </a:r>
            <a:r>
              <a:rPr lang="en-US" sz="3200" dirty="0">
                <a:solidFill>
                  <a:schemeClr val="accent1"/>
                </a:solidFill>
              </a:rPr>
              <a:t> very much.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01730" y="5707284"/>
            <a:ext cx="4439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I hate </a:t>
            </a:r>
            <a:r>
              <a:rPr lang="en-US" sz="3200" u="sng" dirty="0">
                <a:solidFill>
                  <a:schemeClr val="accent1"/>
                </a:solidFill>
              </a:rPr>
              <a:t>drinking coffee</a:t>
            </a:r>
            <a:r>
              <a:rPr lang="en-US" sz="320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72472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862" y="411217"/>
            <a:ext cx="6035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Put the words in the correct order.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296862" y="995992"/>
            <a:ext cx="114523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1 don’t like/               /John and I/very/much/eating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 2 hate/Scott and I/                  /eating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 3 Pat and I/like/really/                  /drinking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 4 don’t like/very much/eating/                   /I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</a:rPr>
              <a:t>___________________________________________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486" y="2466353"/>
            <a:ext cx="1314450" cy="933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366" y="3914117"/>
            <a:ext cx="1371600" cy="942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170" y="5494307"/>
            <a:ext cx="1343025" cy="83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4138" y="946374"/>
            <a:ext cx="1076325" cy="990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0936" y="1813420"/>
            <a:ext cx="877306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John and I don’t like eating rice very much.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0936" y="3295291"/>
            <a:ext cx="877306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Scott and I hate </a:t>
            </a:r>
            <a:r>
              <a:rPr lang="en-US" sz="3200">
                <a:solidFill>
                  <a:srgbClr val="FF0000"/>
                </a:solidFill>
              </a:rPr>
              <a:t>eating eggs.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936" y="4857092"/>
            <a:ext cx="883344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Pat and I really like drinking tea.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936" y="6236898"/>
            <a:ext cx="877306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I don’t like eating cheese very much.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785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9246" y="177056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9246" y="267303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89246" y="447797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89246" y="538044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89246" y="357550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 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89246" y="868095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881" y="494145"/>
            <a:ext cx="4174591" cy="58697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071" y="490818"/>
            <a:ext cx="4174591" cy="58763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71526"/>
            <a:ext cx="1914307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Speaking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4308" y="471526"/>
            <a:ext cx="10313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Tell your friend what you like and don’t like eating/drinking.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139611" y="1340823"/>
            <a:ext cx="3742276" cy="2066612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love</a:t>
            </a:r>
            <a:r>
              <a:rPr lang="en-US" sz="3200" dirty="0"/>
              <a:t> eating cheese.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205377" y="1233283"/>
            <a:ext cx="3864635" cy="2087143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really like </a:t>
            </a:r>
            <a:r>
              <a:rPr lang="en-US" sz="3200" dirty="0"/>
              <a:t>eating pasta and rice.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1216325" y="4100966"/>
            <a:ext cx="4623757" cy="2027208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don't like </a:t>
            </a:r>
          </a:p>
          <a:p>
            <a:pPr algn="ctr"/>
            <a:r>
              <a:rPr lang="en-US" sz="3200" dirty="0"/>
              <a:t>drinking milk very much. 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8393502" y="1232248"/>
            <a:ext cx="3648973" cy="2088178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quite like </a:t>
            </a:r>
            <a:r>
              <a:rPr lang="en-US" sz="3200" dirty="0"/>
              <a:t>eating fish and eggs. 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6331788" y="4100966"/>
            <a:ext cx="3994030" cy="182880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hate</a:t>
            </a:r>
            <a:r>
              <a:rPr lang="en-US" sz="3200" dirty="0"/>
              <a:t> eating cucumbers. </a:t>
            </a:r>
          </a:p>
        </p:txBody>
      </p:sp>
    </p:spTree>
    <p:extLst>
      <p:ext uri="{BB962C8B-B14F-4D97-AF65-F5344CB8AC3E}">
        <p14:creationId xmlns:p14="http://schemas.microsoft.com/office/powerpoint/2010/main" val="7928574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90729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7680"/>
            <a:ext cx="257048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PAIRWORK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33040" y="487680"/>
            <a:ext cx="9337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Ask and answer about what you eat for breakfast / lunch / dinner.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878264" y="2300485"/>
            <a:ext cx="4944565" cy="2042160"/>
          </a:xfrm>
          <a:prstGeom prst="wedgeEllipseCallout">
            <a:avLst>
              <a:gd name="adj1" fmla="val 26272"/>
              <a:gd name="adj2" fmla="val 722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What do you eat for breakfast?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6366294" y="3730168"/>
            <a:ext cx="5144220" cy="2075409"/>
          </a:xfrm>
          <a:prstGeom prst="wedgeEllipseCallout">
            <a:avLst>
              <a:gd name="adj1" fmla="val -60744"/>
              <a:gd name="adj2" fmla="val 5709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I eat bread and egg for breakfast.</a:t>
            </a:r>
          </a:p>
        </p:txBody>
      </p:sp>
    </p:spTree>
    <p:extLst>
      <p:ext uri="{BB962C8B-B14F-4D97-AF65-F5344CB8AC3E}">
        <p14:creationId xmlns:p14="http://schemas.microsoft.com/office/powerpoint/2010/main" val="27196945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052" y="586409"/>
            <a:ext cx="11707171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Write five sentences (about 50 words) about what you </a:t>
            </a:r>
            <a:r>
              <a:rPr lang="en-US" sz="4000" b="1" i="1" dirty="0">
                <a:solidFill>
                  <a:schemeClr val="accent1"/>
                </a:solidFill>
              </a:rPr>
              <a:t>love / really like / quite like / not like / hate</a:t>
            </a:r>
            <a:r>
              <a:rPr lang="en-US" sz="4000" b="1" dirty="0">
                <a:solidFill>
                  <a:schemeClr val="accent1"/>
                </a:solidFill>
              </a:rPr>
              <a:t> eating.</a:t>
            </a:r>
          </a:p>
        </p:txBody>
      </p:sp>
    </p:spTree>
    <p:extLst>
      <p:ext uri="{BB962C8B-B14F-4D97-AF65-F5344CB8AC3E}">
        <p14:creationId xmlns:p14="http://schemas.microsoft.com/office/powerpoint/2010/main" val="4024618415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618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668" y="1818408"/>
            <a:ext cx="434578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Food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7" y="3489057"/>
            <a:ext cx="514242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Expressing like/dislike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985" y="1794157"/>
            <a:ext cx="1187202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vocabularies and make sentences with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 1 in </a:t>
            </a:r>
            <a:r>
              <a:rPr lang="en-US" sz="3600" b="1" i="1" dirty="0">
                <a:solidFill>
                  <a:srgbClr val="0070C0"/>
                </a:solidFill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</a:rPr>
              <a:t>(p. 28)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Notebook</a:t>
            </a:r>
            <a:r>
              <a:rPr lang="en-US" sz="3600" i="1" dirty="0">
                <a:solidFill>
                  <a:srgbClr val="0070C0"/>
                </a:solidFill>
              </a:rPr>
              <a:t> (pp. 26&amp;27)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(p. 54 SB) 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23599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5" y="2297251"/>
            <a:ext cx="9640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learn vocabulary about food.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talk about the food they like or don’t like.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4453"/>
            <a:ext cx="178566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Pair 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5668" y="474453"/>
            <a:ext cx="10406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List the foods or drinks you know.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3691" y="1155940"/>
            <a:ext cx="2458528" cy="486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FF0000"/>
                </a:solidFill>
              </a:rPr>
              <a:t>Foods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cake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banana 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chicken 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ice cream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apple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fish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8106" y="1199072"/>
            <a:ext cx="2605177" cy="4175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FF0000"/>
                </a:solidFill>
              </a:rPr>
              <a:t>Drink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water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milk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coke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tea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</a:rPr>
              <a:t>juice </a:t>
            </a:r>
          </a:p>
        </p:txBody>
      </p:sp>
    </p:spTree>
    <p:extLst>
      <p:ext uri="{BB962C8B-B14F-4D97-AF65-F5344CB8AC3E}">
        <p14:creationId xmlns:p14="http://schemas.microsoft.com/office/powerpoint/2010/main" val="2267096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25431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0"/>
            <a:ext cx="5969897" cy="68991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488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</a:rPr>
              <a:t>Label the numbered pictures with words in the box.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85191"/>
            <a:ext cx="4800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biscuits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pasta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fruit juice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meat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cucumbers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strawberries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salt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1911" y="5240904"/>
            <a:ext cx="17989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cucumbers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0262" y="6334780"/>
            <a:ext cx="204093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strawberries </a:t>
            </a:r>
          </a:p>
        </p:txBody>
      </p:sp>
    </p:spTree>
    <p:extLst>
      <p:ext uri="{BB962C8B-B14F-4D97-AF65-F5344CB8AC3E}">
        <p14:creationId xmlns:p14="http://schemas.microsoft.com/office/powerpoint/2010/main" val="3539708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22" y="0"/>
            <a:ext cx="7141058" cy="6815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530"/>
            <a:ext cx="419431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biscuits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pasta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fruit juice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meat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cucumbers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strawberries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• salt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3571" y="758964"/>
            <a:ext cx="111659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pasta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4343" y="415859"/>
            <a:ext cx="168980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fruit juice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83824" y="1703151"/>
            <a:ext cx="140959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biscuits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61603" y="6213230"/>
            <a:ext cx="99236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</a:rPr>
              <a:t>meat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125C9-230A-6AB2-801C-33E9604AF38A}"/>
              </a:ext>
            </a:extLst>
          </p:cNvPr>
          <p:cNvSpPr txBox="1"/>
          <p:nvPr/>
        </p:nvSpPr>
        <p:spPr>
          <a:xfrm>
            <a:off x="8167535" y="154249"/>
            <a:ext cx="111659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srgbClr val="FF0000"/>
                </a:solidFill>
              </a:rPr>
              <a:t>salt</a:t>
            </a:r>
          </a:p>
        </p:txBody>
      </p:sp>
    </p:spTree>
    <p:extLst>
      <p:ext uri="{BB962C8B-B14F-4D97-AF65-F5344CB8AC3E}">
        <p14:creationId xmlns:p14="http://schemas.microsoft.com/office/powerpoint/2010/main" val="23119571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883</Words>
  <Application>Microsoft Office PowerPoint</Application>
  <PresentationFormat>Widescreen</PresentationFormat>
  <Paragraphs>175</Paragraphs>
  <Slides>28</Slides>
  <Notes>5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149</cp:revision>
  <dcterms:created xsi:type="dcterms:W3CDTF">2021-09-24T06:18:33Z</dcterms:created>
  <dcterms:modified xsi:type="dcterms:W3CDTF">2023-08-02T10:18:56Z</dcterms:modified>
</cp:coreProperties>
</file>