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6"/>
  </p:notesMasterIdLst>
  <p:sldIdLst>
    <p:sldId id="878" r:id="rId2"/>
    <p:sldId id="879" r:id="rId3"/>
    <p:sldId id="880" r:id="rId4"/>
    <p:sldId id="881" r:id="rId5"/>
    <p:sldId id="882" r:id="rId6"/>
    <p:sldId id="883" r:id="rId7"/>
    <p:sldId id="442" r:id="rId8"/>
    <p:sldId id="388" r:id="rId9"/>
    <p:sldId id="445" r:id="rId10"/>
    <p:sldId id="277" r:id="rId11"/>
    <p:sldId id="443" r:id="rId12"/>
    <p:sldId id="446" r:id="rId13"/>
    <p:sldId id="862" r:id="rId14"/>
    <p:sldId id="864" r:id="rId15"/>
    <p:sldId id="383" r:id="rId16"/>
    <p:sldId id="478" r:id="rId17"/>
    <p:sldId id="384" r:id="rId18"/>
    <p:sldId id="865" r:id="rId19"/>
    <p:sldId id="866" r:id="rId20"/>
    <p:sldId id="868" r:id="rId21"/>
    <p:sldId id="276" r:id="rId22"/>
    <p:sldId id="869" r:id="rId23"/>
    <p:sldId id="870" r:id="rId24"/>
    <p:sldId id="8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FFFF"/>
    <a:srgbClr val="CC3300"/>
    <a:srgbClr val="07A954"/>
    <a:srgbClr val="DFC821"/>
    <a:srgbClr val="3D07A9"/>
    <a:srgbClr val="EDC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1344" autoAdjust="0"/>
  </p:normalViewPr>
  <p:slideViewPr>
    <p:cSldViewPr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F1E8C64-DA39-4323-8478-8A10654CFB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97A6F3-0B59-4CE8-9507-DA82E09A5E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8ADD565-024F-4EE2-B429-88CBBEAA4E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F890136-26B8-4583-86D3-F7A9A59D4B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BD0A30D-6419-4297-92FC-B44BDB5C59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8461856-A350-4316-AB93-2209E0BBD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21890E-8DEE-4B33-9E9E-E699DEF0DE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
Poll Title: Do not modify the notes in this section to avoid tampering with the Poll Everywhere activity.
More info at polleverywhere.com/support
Cho một khung dây có điện tích S đặt trong từ trường đều, cảm ứng từ , </a:t>
            </a:r>
            <a:r>
              <a:rPr lang="el-GR"/>
              <a:t>α </a:t>
            </a:r>
            <a:r>
              <a:rPr lang="vi-VN"/>
              <a:t>là góc hợp bởi và pháp tuyến của mặt phẳng khung dây. Công thức tính từ thông qua S là:
https://www.polleverywhere.com/multiple_choice_polls/I6V3s3QucalvfgEHdo1Mw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890E-8DEE-4B33-9E9E-E699DEF0DE0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C9925-DBC6-470C-B4FB-482ADF45F4E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28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BCCDE0E-6C9E-4C49-941F-59A54DF876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3418132-3CCD-448E-B04C-A8BC2948E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0B96110-AAC7-4E48-BA9B-9DD8C13E1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D9BB73-E722-4948-A627-68E324451B6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0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Đại lượng ΔΦ/Δt được gọi là
https://www.polleverywhere.com/multiple_choice_polls/EN2CtIAaujQTakFdLfBX0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890E-8DEE-4B33-9E9E-E699DEF0DE0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89AAA-6CC0-4EBC-B8E9-3C47A8AFA1A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74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
Poll Title: Do not modify the notes in this section to avoid tampering with the Poll Everywhere activity.
More info at polleverywhere.com/support
Phát biểu nào sau đây không đúng khi nói về từ thông ?
https://www.polleverywhere.com/multiple_choice_polls/tw9pm4iZNbvE12PQPtFqr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890E-8DEE-4B33-9E9E-E699DEF0DE0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D57CF-54FB-411E-81B7-A21B2D5B1D0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85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
Poll Title: Do not modify the notes in this section to avoid tampering with the Poll Everywhere activity.
More info at polleverywhere.com/support
Mối liên hệ giữa tần số góc </a:t>
            </a:r>
            <a:r>
              <a:rPr lang="el-GR"/>
              <a:t>ω </a:t>
            </a:r>
            <a:r>
              <a:rPr lang="vi-VN"/>
              <a:t>và tần số f của một dao động điều hòa là
https://www.polleverywhere.com/multiple_choice_polls/2NaLk13iamBv7VZEckaEu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890E-8DEE-4B33-9E9E-E699DEF0DE0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5A5A4-3481-4C7B-95F1-FBE3EB6212B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13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
Poll Title: Do not modify the notes in this section to avoid tampering with the Poll Everywhere activity.
More info at polleverywhere.com/support
Một vật dao động điều hòa theo phương trình x = A cos(</a:t>
            </a:r>
            <a:r>
              <a:rPr lang="el-GR"/>
              <a:t>ω</a:t>
            </a:r>
            <a:r>
              <a:rPr lang="vi-VN"/>
              <a:t>t + </a:t>
            </a:r>
            <a:r>
              <a:rPr lang="el-GR"/>
              <a:t>φ) </a:t>
            </a:r>
            <a:r>
              <a:rPr lang="vi-VN"/>
              <a:t>với A &gt; 0, </a:t>
            </a:r>
            <a:r>
              <a:rPr lang="el-GR"/>
              <a:t>ω &gt; 0. </a:t>
            </a:r>
            <a:r>
              <a:rPr lang="vi-VN"/>
              <a:t>Đại lượng (</a:t>
            </a:r>
            <a:r>
              <a:rPr lang="el-GR"/>
              <a:t>ω</a:t>
            </a:r>
            <a:r>
              <a:rPr lang="vi-VN"/>
              <a:t>t + </a:t>
            </a:r>
            <a:r>
              <a:rPr lang="el-GR"/>
              <a:t>φ) </a:t>
            </a:r>
            <a:r>
              <a:rPr lang="vi-VN"/>
              <a:t>được gọi là
https://www.polleverywhere.com/multiple_choice_polls/a4Bxu51drwwVtyHwWgffd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890E-8DEE-4B33-9E9E-E699DEF0DE0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C5049-0365-4993-80AE-8054B42D9C6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0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AA30EFA-ED21-44A5-A7F3-AE00CE3AE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297E16E-E75F-48AD-BC93-349FBB25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12763D1-D7F9-4A34-BA71-079F0C1B5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10B760-AB9E-456C-A0F6-AABC3777A40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9605522-1D32-48FB-9F22-D3BAD6A62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5302AF3-DC66-4664-ACA6-AC957DB5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DF81F3B-D8C0-437D-ACB2-96E222F4E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C22642-5101-42CD-9F1A-4CEBC0A9115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91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9605522-1D32-48FB-9F22-D3BAD6A62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5302AF3-DC66-4664-ACA6-AC957DB5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DF81F3B-D8C0-437D-ACB2-96E222F4E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C22642-5101-42CD-9F1A-4CEBC0A9115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BCCDE0E-6C9E-4C49-941F-59A54DF876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3418132-3CCD-448E-B04C-A8BC2948E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0B96110-AAC7-4E48-BA9B-9DD8C13E1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D9BB73-E722-4948-A627-68E324451B63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5DD6-E67A-404A-8D72-4531964F2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CFD10-18B5-4ED3-BA09-2C8B9C07F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FF6C-3C7C-4BF1-B7E7-6E5CEF3A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D32F-E766-4DE3-8499-741F178A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C1D2-7057-4B53-9B36-845B2D83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CD7C-D0DD-4A5E-9365-DAF82CE483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4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EC7-6FD4-4DA3-AC79-00841A67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75180-8668-4A81-829F-347ED447F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3B44F-57F0-4592-9386-D41D929C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8B5E5-C376-46B9-A26E-C5BF48DF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DEB9-217E-4CCA-B400-00AFDEDE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896A-A9F8-4B68-86F3-79E61C2974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13C19-B476-48AF-BC8B-09CEE9C5C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0D65-336F-4034-9543-4DDAAA8E6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9F09-E289-411C-871B-7E86DF09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A468-3160-45FF-889F-FE06BCE7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DF1DB-41BF-45EB-BFDF-C67B7CF0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F829-16C3-4942-A9FD-B83CE00C8A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65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62EC4-92E3-49F7-A624-3CF0E8A2A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E67FE-6D74-453F-AE04-6672397917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A541-546E-4D1A-BDA7-DD914E4B07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246778A-FD5E-4CCA-9AF8-486F1948076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73A0-7AC9-4694-A9F2-D85EF715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245C-4F06-4021-9A34-465D46AAA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8D91-3F29-47BF-BF31-34D60339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DEBA-B165-4AED-A9FE-74BAA7AD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04A3-EE9C-4415-A926-DEE379B9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268D-996D-45C7-B7D2-84B25F06D2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3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9ABD-6E20-41B3-B6A6-F2B5F3C3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28D7D-BA5C-4F2B-A0D8-1E4B7D32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DEBFA-09BD-4FF8-952A-39184B61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8815-8055-47EF-95E2-DFB0D429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EC88E-06CB-4B2E-AAC1-20283ABE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585D-BE12-409C-AB4B-11D4C06D0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0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6E92-FD9D-47E8-8160-CFC893D6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5ED-DA3B-406B-8D84-01A6CFBA4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C0C3A-0EA9-4FB0-8462-4F6F35178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F6EB-39E5-41D0-B3CA-53A9BDCD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BA7F8-9BEC-40E0-8F19-8808CFE8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32BAC-CDC8-4560-B9C1-C42ECAD5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2F-652E-4FFD-BFE7-16952E1A61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47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E663-DE8E-4CA8-88B7-37F64F7D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F0C9-B0F6-4B5B-9BF6-B0AC97546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A9DF4-2182-45BC-BDC2-056EEBD41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C8B98-A9D6-470C-988A-7013758F3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F293E-6F16-441D-B776-531916A59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9EFFA-1714-4389-AE54-85C9CC33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E0D2-0E76-4DDA-B25E-8DB49E4F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BA4CF-F9E8-4369-85BC-F03D9FC6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6C1-38EA-4DAC-84E3-F4BD1BAF59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2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2FBB-6240-4072-9426-0F8F91A8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25C8-E88D-4F49-A5D7-0EAB1FEB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C9EA5-8F69-40C5-A804-C6CFFC8D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C3788-7AAA-4F22-A5DD-0A514F7C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234-D453-4AF0-9056-594F84195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649B8-D493-41A7-ACDE-378E6EE0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73CC2-B154-4D24-8E4B-CBFADAD0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F2AD-F03B-43E1-A9B8-0FAD37E6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8A54-47A7-43DF-9103-CA90B7A7D2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18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6F9E-93F6-484E-9774-5961E648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3E07-6C1C-4337-98AA-7BCDCF2B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24310-B777-4816-846E-CE525AB05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246E2-2D1C-42EA-9094-DF56E904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A184E-822F-4CB1-B51C-91A65A61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83FFC-FA41-458C-A504-9CC4C52D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E66A-3F37-4DB8-9C6B-856F4C2F38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7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A234-58AA-4468-9CBA-824C3FD3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09397-E968-47BD-AB03-C2DB46D0E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B6F6-5598-4DAB-A63F-5A9CE8F1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294EB-CBE2-4905-B959-891274A9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E9449-9A4C-446F-822B-D09D8D7B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6B9CB-B97A-4963-BF5D-73D6402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C457-D640-4A37-9062-3CA9393A56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07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2AD05-FFB2-4D9F-891F-9F1B9A93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C8C7F-6C04-44C1-AC42-518463AE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813DB-6368-4495-9A8E-CDDDF897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CAB4B-7912-483C-A429-7FD83011E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4D1FB-56E4-49D5-9A61-A65E9D4F1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430C-0B4E-4454-B537-7E5D41A3B6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6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.e1t.in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29.gif"/><Relationship Id="rId4" Type="http://schemas.openxmlformats.org/officeDocument/2006/relationships/image" Target="../media/image14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tmjpainandtreatment.com/2014/09/answers-to-questions-about-tmj-disorder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35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test.e1t.in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.e1t.i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 Anh Tran\Desktop\hien tuong cam tu\maxresdefault.jpg">
            <a:extLst>
              <a:ext uri="{FF2B5EF4-FFF2-40B4-BE49-F238E27FC236}">
                <a16:creationId xmlns:a16="http://schemas.microsoft.com/office/drawing/2014/main" id="{8552F2D1-CC7C-45B9-A2D9-96FB76026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3402" t="-822" r="11468" b="29040"/>
          <a:stretch/>
        </p:blipFill>
        <p:spPr bwMode="auto">
          <a:xfrm>
            <a:off x="68553" y="145778"/>
            <a:ext cx="12193929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0AFE39D-61BE-4F68-B48C-C0FB11EE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82" y="1927191"/>
            <a:ext cx="12211682" cy="24384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AA25B1A-7276-4A7E-B903-3646EBCB8E6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53" y="2945652"/>
            <a:ext cx="12782606" cy="95345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>
                <a:solidFill>
                  <a:srgbClr val="C00000"/>
                </a:solidFill>
                <a:ea typeface="ＭＳ Ｐゴシック" panose="020B0600070205080204" pitchFamily="50" charset="-128"/>
              </a:rPr>
              <a:t>Đại cương về dòng điện xoay chiều</a:t>
            </a:r>
            <a:endParaRPr lang="en-US" altLang="en-US" sz="5000" b="1">
              <a:solidFill>
                <a:srgbClr val="C0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284578F-A4AD-4FCD-A5FB-520648B6CF6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2382" y="2155587"/>
            <a:ext cx="2446338" cy="850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</a:p>
        </p:txBody>
      </p:sp>
    </p:spTree>
    <p:extLst>
      <p:ext uri="{BB962C8B-B14F-4D97-AF65-F5344CB8AC3E}">
        <p14:creationId xmlns:p14="http://schemas.microsoft.com/office/powerpoint/2010/main" val="337491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>
            <a:extLst>
              <a:ext uri="{FF2B5EF4-FFF2-40B4-BE49-F238E27FC236}">
                <a16:creationId xmlns:a16="http://schemas.microsoft.com/office/drawing/2014/main" id="{9D7CF25E-21CE-4616-9D61-522B9E57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176" name="Rectangle 21">
            <a:extLst>
              <a:ext uri="{FF2B5EF4-FFF2-40B4-BE49-F238E27FC236}">
                <a16:creationId xmlns:a16="http://schemas.microsoft.com/office/drawing/2014/main" id="{E4738681-38F7-4F6E-9AF4-0097B492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34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E9366F-64EC-4C14-AAF9-63BB134B30CD}"/>
              </a:ext>
            </a:extLst>
          </p:cNvPr>
          <p:cNvGrpSpPr/>
          <p:nvPr/>
        </p:nvGrpSpPr>
        <p:grpSpPr>
          <a:xfrm>
            <a:off x="-29497" y="76202"/>
            <a:ext cx="8603569" cy="585595"/>
            <a:chOff x="74035" y="2246119"/>
            <a:chExt cx="8550261" cy="817446"/>
          </a:xfrm>
        </p:grpSpPr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245CBA26-5FF4-48EB-ADF7-80F3E733E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497" y="2303830"/>
              <a:ext cx="7602983" cy="759735"/>
              <a:chOff x="537140" y="3448483"/>
              <a:chExt cx="3915181" cy="1463358"/>
            </a:xfrm>
          </p:grpSpPr>
          <p:pic>
            <p:nvPicPr>
              <p:cNvPr id="28" name="Picture 8" descr="empty-green-rectangle">
                <a:extLst>
                  <a:ext uri="{FF2B5EF4-FFF2-40B4-BE49-F238E27FC236}">
                    <a16:creationId xmlns:a16="http://schemas.microsoft.com/office/drawing/2014/main" id="{B07C06CA-2914-4978-9C4F-4E52FB6B45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37140" y="3480361"/>
                <a:ext cx="3915181" cy="143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9" descr="green-top-faded">
                <a:extLst>
                  <a:ext uri="{FF2B5EF4-FFF2-40B4-BE49-F238E27FC236}">
                    <a16:creationId xmlns:a16="http://schemas.microsoft.com/office/drawing/2014/main" id="{A6276DF7-36B7-467B-A3B1-6106B65ED5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8798DD-9FD5-4566-A918-CAAF1BAD4BCB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Rectangle 1026060">
              <a:extLst>
                <a:ext uri="{FF2B5EF4-FFF2-40B4-BE49-F238E27FC236}">
                  <a16:creationId xmlns:a16="http://schemas.microsoft.com/office/drawing/2014/main" id="{A8F14895-A401-4BE6-8867-054D24A38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46119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/>
                <a:t>Khái niệm dòng điện xoay chiều</a:t>
              </a:r>
              <a:endParaRPr lang="en-US" sz="2800" dirty="0"/>
            </a:p>
          </p:txBody>
        </p:sp>
      </p:grpSp>
      <p:pic>
        <p:nvPicPr>
          <p:cNvPr id="32" name="Picture 5" descr="empty-blue-rectangle">
            <a:extLst>
              <a:ext uri="{FF2B5EF4-FFF2-40B4-BE49-F238E27FC236}">
                <a16:creationId xmlns:a16="http://schemas.microsoft.com/office/drawing/2014/main" id="{DA302877-388E-418F-91A5-C9BAE444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3" y="731104"/>
            <a:ext cx="12062046" cy="11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9">
            <a:extLst>
              <a:ext uri="{FF2B5EF4-FFF2-40B4-BE49-F238E27FC236}">
                <a16:creationId xmlns:a16="http://schemas.microsoft.com/office/drawing/2014/main" id="{CBE05BF0-F94C-446A-8A23-AD559CD1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46" y="795443"/>
            <a:ext cx="10972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>
                <a:cs typeface="Arial" panose="020B0604020202020204" pitchFamily="34" charset="0"/>
              </a:rPr>
              <a:t>Dòng điện xoay chiều là dòng điện có cường độ biến thiên tuần hoàn với thời gian theo quy luật của hàm số sin hay côsin, với dạng tổng quát.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606F57-4B7A-4AA2-A220-39F204DD92C1}"/>
              </a:ext>
            </a:extLst>
          </p:cNvPr>
          <p:cNvGrpSpPr/>
          <p:nvPr/>
        </p:nvGrpSpPr>
        <p:grpSpPr>
          <a:xfrm>
            <a:off x="1112749" y="2657311"/>
            <a:ext cx="4349635" cy="848256"/>
            <a:chOff x="3763566" y="1921504"/>
            <a:chExt cx="4349635" cy="848256"/>
          </a:xfrm>
        </p:grpSpPr>
        <p:pic>
          <p:nvPicPr>
            <p:cNvPr id="35" name="Picture 34" descr="empty-red-rectangle">
              <a:extLst>
                <a:ext uri="{FF2B5EF4-FFF2-40B4-BE49-F238E27FC236}">
                  <a16:creationId xmlns:a16="http://schemas.microsoft.com/office/drawing/2014/main" id="{C4265DCB-1C15-4D8A-B341-6D0631B84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566" y="1921504"/>
              <a:ext cx="3780234" cy="84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10">
                  <a:extLst>
                    <a:ext uri="{FF2B5EF4-FFF2-40B4-BE49-F238E27FC236}">
                      <a16:creationId xmlns:a16="http://schemas.microsoft.com/office/drawing/2014/main" id="{3C10B56A-6C75-4547-834F-170FEA19304A}"/>
                    </a:ext>
                  </a:extLst>
                </p:cNvPr>
                <p:cNvSpPr txBox="1"/>
                <p:nvPr/>
              </p:nvSpPr>
              <p:spPr bwMode="auto">
                <a:xfrm>
                  <a:off x="4263528" y="2052334"/>
                  <a:ext cx="3849673" cy="5810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2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bject 10">
                  <a:extLst>
                    <a:ext uri="{FF2B5EF4-FFF2-40B4-BE49-F238E27FC236}">
                      <a16:creationId xmlns:a16="http://schemas.microsoft.com/office/drawing/2014/main" id="{3C10B56A-6C75-4547-834F-170FEA193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3528" y="2052334"/>
                  <a:ext cx="3849673" cy="5810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1026060">
            <a:extLst>
              <a:ext uri="{FF2B5EF4-FFF2-40B4-BE49-F238E27FC236}">
                <a16:creationId xmlns:a16="http://schemas.microsoft.com/office/drawing/2014/main" id="{361F40D8-C20C-4AC0-9619-BC1BC767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833" y="1986141"/>
            <a:ext cx="6837906" cy="1700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8"/>
              </a:buBlip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500" baseline="-2500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&gt; 0: cường độ dòng điện cực đại (A)</a:t>
            </a:r>
          </a:p>
          <a:p>
            <a:pPr marL="287338" indent="-287338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8"/>
              </a:buBlip>
            </a:pP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&gt; 0: T</a:t>
            </a: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(rad/s).</a:t>
            </a:r>
          </a:p>
          <a:p>
            <a:pPr marL="287338" indent="-287338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8"/>
              </a:buBlip>
            </a:pP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t + </a:t>
            </a: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: pha c</a:t>
            </a: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ủa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i (rad).</a:t>
            </a:r>
          </a:p>
          <a:p>
            <a:pPr marL="287338" indent="-287338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8"/>
              </a:buBlip>
            </a:pP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: pha ban </a:t>
            </a:r>
            <a:r>
              <a:rPr lang="el-GR" sz="250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(rad).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F26A6-84A9-4265-A179-03640050C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7169" y="3680192"/>
            <a:ext cx="5222391" cy="294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6">
            <a:extLst>
              <a:ext uri="{FF2B5EF4-FFF2-40B4-BE49-F238E27FC236}">
                <a16:creationId xmlns:a16="http://schemas.microsoft.com/office/drawing/2014/main" id="{DDB87C74-8FD9-4BD2-8C71-EBA666FFBE79}"/>
              </a:ext>
            </a:extLst>
          </p:cNvPr>
          <p:cNvGrpSpPr/>
          <p:nvPr/>
        </p:nvGrpSpPr>
        <p:grpSpPr>
          <a:xfrm>
            <a:off x="4335749" y="239692"/>
            <a:ext cx="3339997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9D36269C-AC5A-487C-8BBA-6F4D7F9BC5C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62EE0320-9B0E-4F50-8560-B7027FFB6AB1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7">
                <a:extLst>
                  <a:ext uri="{FF2B5EF4-FFF2-40B4-BE49-F238E27FC236}">
                    <a16:creationId xmlns:a16="http://schemas.microsoft.com/office/drawing/2014/main" id="{06BB5A03-E511-4FBA-A77E-E6B100A2E390}"/>
                  </a:ext>
                </a:extLst>
              </p:cNvPr>
              <p:cNvSpPr txBox="1"/>
              <p:nvPr/>
            </p:nvSpPr>
            <p:spPr bwMode="auto">
              <a:xfrm>
                <a:off x="4697723" y="3278301"/>
                <a:ext cx="2522538" cy="1712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5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e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=100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bject 17">
                <a:extLst>
                  <a:ext uri="{FF2B5EF4-FFF2-40B4-BE49-F238E27FC236}">
                    <a16:creationId xmlns:a16="http://schemas.microsoft.com/office/drawing/2014/main" id="{06BB5A03-E511-4FBA-A77E-E6B100A2E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723" y="3278301"/>
                <a:ext cx="2522538" cy="1712913"/>
              </a:xfrm>
              <a:prstGeom prst="rect">
                <a:avLst/>
              </a:prstGeom>
              <a:blipFill>
                <a:blip r:embed="rId2"/>
                <a:stretch>
                  <a:fillRect r="-13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1">
                <a:extLst>
                  <a:ext uri="{FF2B5EF4-FFF2-40B4-BE49-F238E27FC236}">
                    <a16:creationId xmlns:a16="http://schemas.microsoft.com/office/drawing/2014/main" id="{A017DC54-B937-4D52-B0A8-D47E40F83E02}"/>
                  </a:ext>
                </a:extLst>
              </p:cNvPr>
              <p:cNvSpPr txBox="1"/>
              <p:nvPr/>
            </p:nvSpPr>
            <p:spPr bwMode="auto">
              <a:xfrm>
                <a:off x="533400" y="3585145"/>
                <a:ext cx="4953000" cy="804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bject 1">
                <a:extLst>
                  <a:ext uri="{FF2B5EF4-FFF2-40B4-BE49-F238E27FC236}">
                    <a16:creationId xmlns:a16="http://schemas.microsoft.com/office/drawing/2014/main" id="{A017DC54-B937-4D52-B0A8-D47E40F83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85145"/>
                <a:ext cx="4953000" cy="804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4B2843E-E90F-4695-ABD2-4208F96A15BE}"/>
              </a:ext>
            </a:extLst>
          </p:cNvPr>
          <p:cNvGrpSpPr/>
          <p:nvPr/>
        </p:nvGrpSpPr>
        <p:grpSpPr>
          <a:xfrm>
            <a:off x="8458200" y="3296649"/>
            <a:ext cx="5105400" cy="1712912"/>
            <a:chOff x="2583933" y="4969201"/>
            <a:chExt cx="5105400" cy="1712912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:a16="http://schemas.microsoft.com/office/drawing/2014/main" id="{9D98766B-98ED-45A0-94CE-B233E56E1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4969201"/>
              <a:ext cx="2819400" cy="171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">
                  <a:extLst>
                    <a:ext uri="{FF2B5EF4-FFF2-40B4-BE49-F238E27FC236}">
                      <a16:creationId xmlns:a16="http://schemas.microsoft.com/office/drawing/2014/main" id="{BFAF6E53-DEFD-4AC3-A1E1-9B0161DB8487}"/>
                    </a:ext>
                  </a:extLst>
                </p:cNvPr>
                <p:cNvSpPr txBox="1"/>
                <p:nvPr/>
              </p:nvSpPr>
              <p:spPr bwMode="auto">
                <a:xfrm>
                  <a:off x="2583933" y="5055720"/>
                  <a:ext cx="5105400" cy="7699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=50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500" b="0" i="1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=0,02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2">
                  <a:extLst>
                    <a:ext uri="{FF2B5EF4-FFF2-40B4-BE49-F238E27FC236}">
                      <a16:creationId xmlns:a16="http://schemas.microsoft.com/office/drawing/2014/main" id="{BFAF6E53-DEFD-4AC3-A1E1-9B0161DB8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83933" y="5055720"/>
                  <a:ext cx="5105400" cy="769937"/>
                </a:xfrm>
                <a:prstGeom prst="rect">
                  <a:avLst/>
                </a:prstGeom>
                <a:blipFill>
                  <a:blip r:embed="rId5"/>
                  <a:stretch>
                    <a:fillRect b="-9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6A4EDD7B-5411-4218-A129-89E2FE79F07F}"/>
                  </a:ext>
                </a:extLst>
              </p:cNvPr>
              <p:cNvSpPr txBox="1"/>
              <p:nvPr/>
            </p:nvSpPr>
            <p:spPr bwMode="auto">
              <a:xfrm>
                <a:off x="590485" y="5373275"/>
                <a:ext cx="4838830" cy="804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6A4EDD7B-5411-4218-A129-89E2FE79F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485" y="5373275"/>
                <a:ext cx="4838830" cy="804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3313C5EE-0E34-4D6C-B2A6-F136C8FC7CB9}"/>
                  </a:ext>
                </a:extLst>
              </p:cNvPr>
              <p:cNvSpPr txBox="1"/>
              <p:nvPr/>
            </p:nvSpPr>
            <p:spPr bwMode="auto">
              <a:xfrm>
                <a:off x="5127808" y="4871626"/>
                <a:ext cx="2522538" cy="180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5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e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=100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3313C5EE-0E34-4D6C-B2A6-F136C8FC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808" y="4871626"/>
                <a:ext cx="2522538" cy="1808163"/>
              </a:xfrm>
              <a:prstGeom prst="rect">
                <a:avLst/>
              </a:prstGeom>
              <a:blipFill>
                <a:blip r:embed="rId7"/>
                <a:stretch>
                  <a:fillRect r="-13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D8B1B47-A0DC-4BB4-B9D2-A854B4B48D77}"/>
              </a:ext>
            </a:extLst>
          </p:cNvPr>
          <p:cNvGrpSpPr/>
          <p:nvPr/>
        </p:nvGrpSpPr>
        <p:grpSpPr>
          <a:xfrm>
            <a:off x="8575730" y="5116129"/>
            <a:ext cx="4114800" cy="1712912"/>
            <a:chOff x="8575730" y="5116129"/>
            <a:chExt cx="4114800" cy="1712912"/>
          </a:xfrm>
        </p:grpSpPr>
        <p:pic>
          <p:nvPicPr>
            <p:cNvPr id="32" name="Picture 31" descr="empty-red-rectangle">
              <a:extLst>
                <a:ext uri="{FF2B5EF4-FFF2-40B4-BE49-F238E27FC236}">
                  <a16:creationId xmlns:a16="http://schemas.microsoft.com/office/drawing/2014/main" id="{DF002B4D-6756-4D4C-A84C-CE6DD9F59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5116129"/>
              <a:ext cx="2819400" cy="171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2">
                  <a:extLst>
                    <a:ext uri="{FF2B5EF4-FFF2-40B4-BE49-F238E27FC236}">
                      <a16:creationId xmlns:a16="http://schemas.microsoft.com/office/drawing/2014/main" id="{872B8012-8EB1-476B-81AD-9D4326A2C33B}"/>
                    </a:ext>
                  </a:extLst>
                </p:cNvPr>
                <p:cNvSpPr txBox="1"/>
                <p:nvPr/>
              </p:nvSpPr>
              <p:spPr bwMode="auto">
                <a:xfrm>
                  <a:off x="8575730" y="5202648"/>
                  <a:ext cx="4114800" cy="7699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=50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</m:oMath>
                    </m:oMathPara>
                  </a14:m>
                  <a:endParaRPr lang="en-US" sz="2500" i="1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=0,02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bject 2">
                  <a:extLst>
                    <a:ext uri="{FF2B5EF4-FFF2-40B4-BE49-F238E27FC236}">
                      <a16:creationId xmlns:a16="http://schemas.microsoft.com/office/drawing/2014/main" id="{872B8012-8EB1-476B-81AD-9D4326A2C3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5730" y="5202648"/>
                  <a:ext cx="4114800" cy="769937"/>
                </a:xfrm>
                <a:prstGeom prst="rect">
                  <a:avLst/>
                </a:prstGeom>
                <a:blipFill>
                  <a:blip r:embed="rId8"/>
                  <a:stretch>
                    <a:fillRect b="-921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543443-FC0B-450E-9BE7-F28C18EB886F}"/>
              </a:ext>
            </a:extLst>
          </p:cNvPr>
          <p:cNvGrpSpPr/>
          <p:nvPr/>
        </p:nvGrpSpPr>
        <p:grpSpPr>
          <a:xfrm>
            <a:off x="64977" y="925416"/>
            <a:ext cx="12062046" cy="1828114"/>
            <a:chOff x="129954" y="1255380"/>
            <a:chExt cx="12062046" cy="18281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6586E44-B989-40A4-B277-7FDFA4695292}"/>
                </a:ext>
              </a:extLst>
            </p:cNvPr>
            <p:cNvGrpSpPr/>
            <p:nvPr/>
          </p:nvGrpSpPr>
          <p:grpSpPr>
            <a:xfrm>
              <a:off x="129954" y="1255380"/>
              <a:ext cx="12062046" cy="1828114"/>
              <a:chOff x="211096" y="3723305"/>
              <a:chExt cx="12062046" cy="1003401"/>
            </a:xfrm>
          </p:grpSpPr>
          <p:pic>
            <p:nvPicPr>
              <p:cNvPr id="16" name="Picture 5" descr="empty-blue-rectangle">
                <a:extLst>
                  <a:ext uri="{FF2B5EF4-FFF2-40B4-BE49-F238E27FC236}">
                    <a16:creationId xmlns:a16="http://schemas.microsoft.com/office/drawing/2014/main" id="{07B3281D-C288-4FF9-82A6-A48FF2A01A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96" y="3723305"/>
                <a:ext cx="12062046" cy="1003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7">
                <a:extLst>
                  <a:ext uri="{FF2B5EF4-FFF2-40B4-BE49-F238E27FC236}">
                    <a16:creationId xmlns:a16="http://schemas.microsoft.com/office/drawing/2014/main" id="{C1589A77-2E18-47D9-83A5-D3E7428F6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6884" y="3767503"/>
                <a:ext cx="9697388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600" b="1" u="sng">
                    <a:cs typeface="Arial" panose="020B0604020202020204" pitchFamily="34" charset="0"/>
                  </a:rPr>
                  <a:t>C2:</a:t>
                </a:r>
                <a:r>
                  <a:rPr lang="en-US" altLang="en-US" sz="2600">
                    <a:cs typeface="Arial" panose="020B0604020202020204" pitchFamily="34" charset="0"/>
                  </a:rPr>
                  <a:t> Xác định giá trị cực đại, tần số góc, chu kỳ, tần số, pha ban đầu của các dòng điện xoay chiều có cường độ tức thời cho bởi: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1">
                  <a:extLst>
                    <a:ext uri="{FF2B5EF4-FFF2-40B4-BE49-F238E27FC236}">
                      <a16:creationId xmlns:a16="http://schemas.microsoft.com/office/drawing/2014/main" id="{18E11B33-9111-4C53-9EE9-D2F18383EA9F}"/>
                    </a:ext>
                  </a:extLst>
                </p:cNvPr>
                <p:cNvSpPr txBox="1"/>
                <p:nvPr/>
              </p:nvSpPr>
              <p:spPr bwMode="auto">
                <a:xfrm>
                  <a:off x="1229466" y="2199389"/>
                  <a:ext cx="4953000" cy="804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  <m:func>
                          <m:func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d>
                          <m:d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bject 1">
                  <a:extLst>
                    <a:ext uri="{FF2B5EF4-FFF2-40B4-BE49-F238E27FC236}">
                      <a16:creationId xmlns:a16="http://schemas.microsoft.com/office/drawing/2014/main" id="{18E11B33-9111-4C53-9EE9-D2F18383E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9466" y="2199389"/>
                  <a:ext cx="4953000" cy="8048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1">
                  <a:extLst>
                    <a:ext uri="{FF2B5EF4-FFF2-40B4-BE49-F238E27FC236}">
                      <a16:creationId xmlns:a16="http://schemas.microsoft.com/office/drawing/2014/main" id="{D85B8230-33C5-4C78-A9C4-1B7FABB9D58C}"/>
                    </a:ext>
                  </a:extLst>
                </p:cNvPr>
                <p:cNvSpPr txBox="1"/>
                <p:nvPr/>
              </p:nvSpPr>
              <p:spPr bwMode="auto">
                <a:xfrm>
                  <a:off x="6207381" y="2209414"/>
                  <a:ext cx="4838830" cy="804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func>
                          <m:func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d>
                          <m:d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bject 1">
                  <a:extLst>
                    <a:ext uri="{FF2B5EF4-FFF2-40B4-BE49-F238E27FC236}">
                      <a16:creationId xmlns:a16="http://schemas.microsoft.com/office/drawing/2014/main" id="{D85B8230-33C5-4C78-A9C4-1B7FABB9D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7381" y="2209414"/>
                  <a:ext cx="4838830" cy="8048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28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light bulb&#10;&#10;Description automatically generated with low confidence">
            <a:extLst>
              <a:ext uri="{FF2B5EF4-FFF2-40B4-BE49-F238E27FC236}">
                <a16:creationId xmlns:a16="http://schemas.microsoft.com/office/drawing/2014/main" id="{DABA0097-09E3-47A0-9107-093FE320C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8559"/>
            <a:ext cx="9144000" cy="514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55FC6A-FA71-4BE1-9B4E-6245219FE2B4}"/>
              </a:ext>
            </a:extLst>
          </p:cNvPr>
          <p:cNvSpPr/>
          <p:nvPr/>
        </p:nvSpPr>
        <p:spPr>
          <a:xfrm>
            <a:off x="1981200" y="533400"/>
            <a:ext cx="95222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ta tạo ra dòng điện xoay chiều bằng cách nào?</a:t>
            </a:r>
          </a:p>
        </p:txBody>
      </p:sp>
      <p:pic>
        <p:nvPicPr>
          <p:cNvPr id="7" name="Picture 2" descr="http://www.test.e1t.in/wp-content/uploads/2014/08/is2.png">
            <a:hlinkClick r:id="rId3"/>
            <a:extLst>
              <a:ext uri="{FF2B5EF4-FFF2-40B4-BE49-F238E27FC236}">
                <a16:creationId xmlns:a16="http://schemas.microsoft.com/office/drawing/2014/main" id="{574A816F-CADA-46EC-8AFE-8D8753AF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865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68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612B5-9CC8-428A-82AC-3856648423E2}"/>
              </a:ext>
            </a:extLst>
          </p:cNvPr>
          <p:cNvSpPr/>
          <p:nvPr/>
        </p:nvSpPr>
        <p:spPr>
          <a:xfrm>
            <a:off x="1625602" y="34896"/>
            <a:ext cx="91440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khi đ</a:t>
            </a:r>
            <a:r>
              <a:rPr lang="vi-VN" sz="2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nam châm vào ống dây kim điện kế bị lệch?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6">
            <a:extLst>
              <a:ext uri="{FF2B5EF4-FFF2-40B4-BE49-F238E27FC236}">
                <a16:creationId xmlns:a16="http://schemas.microsoft.com/office/drawing/2014/main" id="{335C7991-A93E-4285-8C26-35400F58A637}"/>
              </a:ext>
            </a:extLst>
          </p:cNvPr>
          <p:cNvGrpSpPr/>
          <p:nvPr/>
        </p:nvGrpSpPr>
        <p:grpSpPr>
          <a:xfrm>
            <a:off x="3048000" y="126964"/>
            <a:ext cx="4856346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5D09A73B-615B-4825-A32B-70CC25B8CE2A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79FA621-8841-4663-BFBE-10B62AEAE9F1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Nhắc lại kiến thức cũ</a:t>
              </a:r>
            </a:p>
          </p:txBody>
        </p:sp>
      </p:grpSp>
      <p:pic>
        <p:nvPicPr>
          <p:cNvPr id="17" name="Picture 5" descr="empty-blue-rectangle">
            <a:extLst>
              <a:ext uri="{FF2B5EF4-FFF2-40B4-BE49-F238E27FC236}">
                <a16:creationId xmlns:a16="http://schemas.microsoft.com/office/drawing/2014/main" id="{7B9A39FC-F33D-4AA5-B070-026607E8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142"/>
            <a:ext cx="6096000" cy="13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54012A-0563-47D6-95B8-59FEBCBC5C5C}"/>
              </a:ext>
            </a:extLst>
          </p:cNvPr>
          <p:cNvSpPr/>
          <p:nvPr/>
        </p:nvSpPr>
        <p:spPr>
          <a:xfrm>
            <a:off x="277381" y="995714"/>
            <a:ext cx="55245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Hiện tượng cảm ứng điện từ: khi từ thông qua mạch kín biến thiên thì trong mạch xuất hiện dòng cảm ứng</a:t>
            </a:r>
          </a:p>
        </p:txBody>
      </p:sp>
      <p:pic>
        <p:nvPicPr>
          <p:cNvPr id="21" name="Picture 5" descr="empty-blue-rectangle">
            <a:extLst>
              <a:ext uri="{FF2B5EF4-FFF2-40B4-BE49-F238E27FC236}">
                <a16:creationId xmlns:a16="http://schemas.microsoft.com/office/drawing/2014/main" id="{67871C1C-F48E-4334-BFBD-BEF8EB43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8038"/>
            <a:ext cx="6096000" cy="13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70B1A1-5440-4546-B350-0F3789ADDF20}"/>
              </a:ext>
            </a:extLst>
          </p:cNvPr>
          <p:cNvSpPr txBox="1"/>
          <p:nvPr/>
        </p:nvSpPr>
        <p:spPr>
          <a:xfrm>
            <a:off x="6197604" y="995714"/>
            <a:ext cx="575511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Suất điện động cảm ứng xuất hiện trong mạch kín tỉ lệ với tốc độ biến thiên từ thông qua mạch kín đó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67">
            <a:extLst>
              <a:ext uri="{FF2B5EF4-FFF2-40B4-BE49-F238E27FC236}">
                <a16:creationId xmlns:a16="http://schemas.microsoft.com/office/drawing/2014/main" id="{5C12B6D5-547B-45F9-A87D-007B4705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54533"/>
            <a:ext cx="59329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i="1">
                <a:solidFill>
                  <a:srgbClr val="FF0000"/>
                </a:solidFill>
                <a:sym typeface="Symbol" panose="05050102010706020507" pitchFamily="18" charset="2"/>
              </a:rPr>
              <a:t>  B.S.cos</a:t>
            </a:r>
            <a:r>
              <a:rPr lang="en-US" altLang="en-US" sz="2500" i="1"/>
              <a:t> : từ thông qua diện tích S				</a:t>
            </a:r>
          </a:p>
        </p:txBody>
      </p:sp>
      <p:pic>
        <p:nvPicPr>
          <p:cNvPr id="24" name="Picture 12" descr="empty-red-rectangle">
            <a:extLst>
              <a:ext uri="{FF2B5EF4-FFF2-40B4-BE49-F238E27FC236}">
                <a16:creationId xmlns:a16="http://schemas.microsoft.com/office/drawing/2014/main" id="{EACA3358-4824-45A5-82AC-E95A1E90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95" y="2477275"/>
            <a:ext cx="3995433" cy="11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>
                <a:extLst>
                  <a:ext uri="{FF2B5EF4-FFF2-40B4-BE49-F238E27FC236}">
                    <a16:creationId xmlns:a16="http://schemas.microsoft.com/office/drawing/2014/main" id="{9C844CFA-B047-4917-8572-D8363BE82006}"/>
                  </a:ext>
                </a:extLst>
              </p:cNvPr>
              <p:cNvSpPr txBox="1"/>
              <p:nvPr/>
            </p:nvSpPr>
            <p:spPr bwMode="auto">
              <a:xfrm>
                <a:off x="7763888" y="2467601"/>
                <a:ext cx="2622550" cy="1397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25" name="Object 25">
                <a:extLst>
                  <a:ext uri="{FF2B5EF4-FFF2-40B4-BE49-F238E27FC236}">
                    <a16:creationId xmlns:a16="http://schemas.microsoft.com/office/drawing/2014/main" id="{9C844CFA-B047-4917-8572-D8363BE8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3888" y="2467601"/>
                <a:ext cx="2622550" cy="1397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7">
            <a:extLst>
              <a:ext uri="{FF2B5EF4-FFF2-40B4-BE49-F238E27FC236}">
                <a16:creationId xmlns:a16="http://schemas.microsoft.com/office/drawing/2014/main" id="{10F125E6-545E-424A-B483-5BAF672F30A5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74275"/>
            <a:ext cx="4679950" cy="3295650"/>
            <a:chOff x="4128" y="1968"/>
            <a:chExt cx="1344" cy="1008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F0C8F1E4-5ABD-4C52-B6E1-4EB562EAA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968"/>
              <a:ext cx="1344" cy="1008"/>
              <a:chOff x="240" y="144"/>
              <a:chExt cx="1344" cy="1008"/>
            </a:xfrm>
          </p:grpSpPr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DB2C32D0-FC7B-4F48-B93E-138D7ED3B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288"/>
                <a:ext cx="336" cy="72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61E3A513-77A2-439D-93B3-3A7B5F670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8" y="240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024B3A2C-8883-4245-8B0B-F593F369A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8" y="336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6F011C20-7D83-453F-B009-27B3FF68E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2" y="432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E8D8E3EF-6431-44FF-8ABF-6651F5502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4" y="624"/>
                <a:ext cx="608" cy="4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bject 24">
                    <a:extLst>
                      <a:ext uri="{FF2B5EF4-FFF2-40B4-BE49-F238E27FC236}">
                        <a16:creationId xmlns:a16="http://schemas.microsoft.com/office/drawing/2014/main" id="{2161FA3C-98E4-447C-AF4F-68EF1C9BF12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96" y="614"/>
                    <a:ext cx="288" cy="2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31" name="Object 24">
                    <a:extLst>
                      <a:ext uri="{FF2B5EF4-FFF2-40B4-BE49-F238E27FC236}">
                        <a16:creationId xmlns:a16="http://schemas.microsoft.com/office/drawing/2014/main" id="{2161FA3C-98E4-447C-AF4F-68EF1C9BF1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96" y="614"/>
                    <a:ext cx="288" cy="25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1C2E35C9-A85C-4AA5-8270-B7515D904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" y="528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07FAE65C-4C00-49DA-85C9-74D000FC0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6555" flipH="1">
                <a:off x="352" y="62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22314DE0-C9F0-4F9F-9B23-26141A1B0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0" y="76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4515B081-2970-4C30-9A91-F5D3C9BBB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" y="528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52C25C97-165D-4927-8D1A-CFCF633B6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" y="624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Object 30">
                    <a:extLst>
                      <a:ext uri="{FF2B5EF4-FFF2-40B4-BE49-F238E27FC236}">
                        <a16:creationId xmlns:a16="http://schemas.microsoft.com/office/drawing/2014/main" id="{2DD19CC1-7B02-41AA-A10F-E6CAD2E88B9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0" y="144"/>
                    <a:ext cx="192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37" name="Object 30">
                    <a:extLst>
                      <a:ext uri="{FF2B5EF4-FFF2-40B4-BE49-F238E27FC236}">
                        <a16:creationId xmlns:a16="http://schemas.microsoft.com/office/drawing/2014/main" id="{2DD19CC1-7B02-41AA-A10F-E6CAD2E88B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0" y="144"/>
                    <a:ext cx="192" cy="1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B4965CB1-F460-4480-B44F-269F27E15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" y="144"/>
                <a:ext cx="72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2">
                <a:extLst>
                  <a:ext uri="{FF2B5EF4-FFF2-40B4-BE49-F238E27FC236}">
                    <a16:creationId xmlns:a16="http://schemas.microsoft.com/office/drawing/2014/main" id="{CB51DB37-5731-474B-BF88-E1CA07508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" y="720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DAD9A2CE-52A3-48FB-A0FF-BD5C29CC3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92"/>
                <a:ext cx="64" cy="144"/>
              </a:xfrm>
              <a:custGeom>
                <a:avLst/>
                <a:gdLst>
                  <a:gd name="T0" fmla="*/ 0 w 112"/>
                  <a:gd name="T1" fmla="*/ 0 h 144"/>
                  <a:gd name="T2" fmla="*/ 6 w 112"/>
                  <a:gd name="T3" fmla="*/ 48 h 144"/>
                  <a:gd name="T4" fmla="*/ 6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04" y="108"/>
                      <a:pt x="96" y="144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bject 34">
                    <a:extLst>
                      <a:ext uri="{FF2B5EF4-FFF2-40B4-BE49-F238E27FC236}">
                        <a16:creationId xmlns:a16="http://schemas.microsoft.com/office/drawing/2014/main" id="{5163E04B-3DC6-4FC0-89C5-7FBB92A6A226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04" y="448"/>
                    <a:ext cx="192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41" name="Object 34">
                    <a:extLst>
                      <a:ext uri="{FF2B5EF4-FFF2-40B4-BE49-F238E27FC236}">
                        <a16:creationId xmlns:a16="http://schemas.microsoft.com/office/drawing/2014/main" id="{5163E04B-3DC6-4FC0-89C5-7FBB92A6A2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04" y="448"/>
                    <a:ext cx="192" cy="17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 Box 35">
              <a:extLst>
                <a:ext uri="{FF2B5EF4-FFF2-40B4-BE49-F238E27FC236}">
                  <a16:creationId xmlns:a16="http://schemas.microsoft.com/office/drawing/2014/main" id="{0778FBFD-2F2E-45A0-8B30-C03715760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s</a:t>
              </a: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FA37331-F7BB-43D8-BA9C-C323E5799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7" y="3236902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D7D9CEA-2E83-4A93-9096-9B8CBCF4465F}"/>
              </a:ext>
            </a:extLst>
          </p:cNvPr>
          <p:cNvGrpSpPr/>
          <p:nvPr/>
        </p:nvGrpSpPr>
        <p:grpSpPr>
          <a:xfrm>
            <a:off x="-29497" y="76202"/>
            <a:ext cx="8603569" cy="566174"/>
            <a:chOff x="74035" y="2246119"/>
            <a:chExt cx="8550261" cy="790336"/>
          </a:xfrm>
        </p:grpSpPr>
        <p:grpSp>
          <p:nvGrpSpPr>
            <p:cNvPr id="36" name="Group 70">
              <a:extLst>
                <a:ext uri="{FF2B5EF4-FFF2-40B4-BE49-F238E27FC236}">
                  <a16:creationId xmlns:a16="http://schemas.microsoft.com/office/drawing/2014/main" id="{017EB791-94B6-4B91-9C49-527056C1F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06" y="2293270"/>
              <a:ext cx="7926181" cy="743185"/>
              <a:chOff x="548628" y="3428143"/>
              <a:chExt cx="4081613" cy="1431480"/>
            </a:xfrm>
          </p:grpSpPr>
          <p:pic>
            <p:nvPicPr>
              <p:cNvPr id="41" name="Picture 8" descr="empty-green-rectangle">
                <a:extLst>
                  <a:ext uri="{FF2B5EF4-FFF2-40B4-BE49-F238E27FC236}">
                    <a16:creationId xmlns:a16="http://schemas.microsoft.com/office/drawing/2014/main" id="{DB4B765C-EF20-4CC7-80A3-2CA980012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48628" y="3428143"/>
                <a:ext cx="4081613" cy="143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9" descr="green-top-faded">
                <a:extLst>
                  <a:ext uri="{FF2B5EF4-FFF2-40B4-BE49-F238E27FC236}">
                    <a16:creationId xmlns:a16="http://schemas.microsoft.com/office/drawing/2014/main" id="{7C025267-3170-4903-AB91-2261FF48FC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89C37A-E64F-48B5-9580-40BA17978C30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Rectangle 1026060">
              <a:extLst>
                <a:ext uri="{FF2B5EF4-FFF2-40B4-BE49-F238E27FC236}">
                  <a16:creationId xmlns:a16="http://schemas.microsoft.com/office/drawing/2014/main" id="{A3EF5BC3-5428-4DDE-BDCF-76549C8C7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46119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/>
                <a:t>Nguyên tắc tạo ra dòng điện xoay chiều</a:t>
              </a:r>
              <a:endParaRPr lang="en-US" sz="2800" dirty="0"/>
            </a:p>
          </p:txBody>
        </p:sp>
      </p:grpSp>
      <p:sp>
        <p:nvSpPr>
          <p:cNvPr id="44" name="Text Box 28">
            <a:extLst>
              <a:ext uri="{FF2B5EF4-FFF2-40B4-BE49-F238E27FC236}">
                <a16:creationId xmlns:a16="http://schemas.microsoft.com/office/drawing/2014/main" id="{9C22A5DF-9753-4D20-B155-57889E5B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85" y="2106062"/>
            <a:ext cx="740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Arial" panose="020B0604020202020204" pitchFamily="34" charset="0"/>
              </a:rPr>
              <a:t>Trong vòng dây có suất điện động cảm ứng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1CCC7-D0F4-47E7-B8E0-674F8CEBD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791355"/>
            <a:ext cx="3063691" cy="38987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A2F310-21F0-406E-A106-B44B40F5E3F2}"/>
              </a:ext>
            </a:extLst>
          </p:cNvPr>
          <p:cNvGrpSpPr/>
          <p:nvPr/>
        </p:nvGrpSpPr>
        <p:grpSpPr>
          <a:xfrm>
            <a:off x="7239000" y="986332"/>
            <a:ext cx="5114360" cy="695353"/>
            <a:chOff x="2048441" y="1550251"/>
            <a:chExt cx="5114360" cy="695353"/>
          </a:xfrm>
        </p:grpSpPr>
        <p:pic>
          <p:nvPicPr>
            <p:cNvPr id="22" name="Picture 12" descr="empty-red-rectangle">
              <a:extLst>
                <a:ext uri="{FF2B5EF4-FFF2-40B4-BE49-F238E27FC236}">
                  <a16:creationId xmlns:a16="http://schemas.microsoft.com/office/drawing/2014/main" id="{2A1A4FB8-BF05-43B8-8435-BA00D45C3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441" y="1550251"/>
              <a:ext cx="4183518" cy="69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49">
                  <a:extLst>
                    <a:ext uri="{FF2B5EF4-FFF2-40B4-BE49-F238E27FC236}">
                      <a16:creationId xmlns:a16="http://schemas.microsoft.com/office/drawing/2014/main" id="{48BAD396-7B85-454D-87E3-20084BD0FFAE}"/>
                    </a:ext>
                  </a:extLst>
                </p:cNvPr>
                <p:cNvSpPr txBox="1"/>
                <p:nvPr/>
              </p:nvSpPr>
              <p:spPr bwMode="auto">
                <a:xfrm>
                  <a:off x="2286001" y="1661247"/>
                  <a:ext cx="4876800" cy="4429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𝑁𝐵𝑆𝑐𝑜𝑠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𝑁𝐵𝑆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bject 49">
                  <a:extLst>
                    <a:ext uri="{FF2B5EF4-FFF2-40B4-BE49-F238E27FC236}">
                      <a16:creationId xmlns:a16="http://schemas.microsoft.com/office/drawing/2014/main" id="{48BAD396-7B85-454D-87E3-20084BD0F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1" y="1661247"/>
                  <a:ext cx="4876800" cy="442912"/>
                </a:xfrm>
                <a:prstGeom prst="rect">
                  <a:avLst/>
                </a:prstGeom>
                <a:blipFill>
                  <a:blip r:embed="rId7"/>
                  <a:stretch>
                    <a:fillRect l="-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01EBE7-45F5-45CE-8F12-5C9394911CB0}"/>
              </a:ext>
            </a:extLst>
          </p:cNvPr>
          <p:cNvGrpSpPr/>
          <p:nvPr/>
        </p:nvGrpSpPr>
        <p:grpSpPr>
          <a:xfrm>
            <a:off x="7239000" y="1874517"/>
            <a:ext cx="5049131" cy="804863"/>
            <a:chOff x="2133600" y="2660138"/>
            <a:chExt cx="5049131" cy="804863"/>
          </a:xfrm>
        </p:grpSpPr>
        <p:pic>
          <p:nvPicPr>
            <p:cNvPr id="25" name="Picture 12" descr="empty-red-rectangle">
              <a:extLst>
                <a:ext uri="{FF2B5EF4-FFF2-40B4-BE49-F238E27FC236}">
                  <a16:creationId xmlns:a16="http://schemas.microsoft.com/office/drawing/2014/main" id="{8ECD4276-C061-45E4-8831-78025A3E4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668054"/>
              <a:ext cx="4183518" cy="69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52">
                  <a:extLst>
                    <a:ext uri="{FF2B5EF4-FFF2-40B4-BE49-F238E27FC236}">
                      <a16:creationId xmlns:a16="http://schemas.microsoft.com/office/drawing/2014/main" id="{A8B35CE1-6AFE-4FD2-8B22-B86E0CDD5155}"/>
                    </a:ext>
                  </a:extLst>
                </p:cNvPr>
                <p:cNvSpPr txBox="1"/>
                <p:nvPr/>
              </p:nvSpPr>
              <p:spPr bwMode="auto">
                <a:xfrm>
                  <a:off x="2504088" y="2660138"/>
                  <a:ext cx="4678643" cy="804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𝑁𝐵𝑆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500"/>
                    <a:t> sin </a:t>
                  </a:r>
                  <a14:m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52">
                  <a:extLst>
                    <a:ext uri="{FF2B5EF4-FFF2-40B4-BE49-F238E27FC236}">
                      <a16:creationId xmlns:a16="http://schemas.microsoft.com/office/drawing/2014/main" id="{A8B35CE1-6AFE-4FD2-8B22-B86E0CDD5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4088" y="2660138"/>
                  <a:ext cx="4678643" cy="8048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FBEAD7D9-DCA5-4A50-B0E4-7CBA1FECD8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185" y="856382"/>
                <a:ext cx="624861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rial" panose="020B0604020202020204" pitchFamily="34" charset="0"/>
                  </a:rPr>
                  <a:t>Cho vòng dây quay với tốc độ góc </a:t>
                </a:r>
                <a:r>
                  <a:rPr lang="en-US" altLang="en-US" sz="2400"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  <a:r>
                  <a:rPr lang="en-US" altLang="en-US" sz="2400">
                    <a:cs typeface="Arial" panose="020B0604020202020204" pitchFamily="34" charset="0"/>
                  </a:rPr>
                  <a:t> xung quanh trục </a:t>
                </a:r>
                <a:r>
                  <a:rPr lang="en-US" altLang="en-US" sz="2400">
                    <a:cs typeface="Arial" panose="020B0604020202020204" pitchFamily="34" charset="0"/>
                    <a:sym typeface="Symbol" panose="05050102010706020507" pitchFamily="18" charset="2"/>
                  </a:rPr>
                  <a:t>. Giả sử lúc t = 0,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altLang="en-US" sz="2400">
                    <a:cs typeface="Arial" panose="020B0604020202020204" pitchFamily="34" charset="0"/>
                  </a:rPr>
                  <a:t> Từ thông qua vòng dây tại thời điểm t &gt; 0: </a:t>
                </a:r>
              </a:p>
            </p:txBody>
          </p:sp>
        </mc:Choice>
        <mc:Fallback xmlns=""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FBEAD7D9-DCA5-4A50-B0E4-7CBA1FEC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185" y="856382"/>
                <a:ext cx="6248617" cy="1200329"/>
              </a:xfrm>
              <a:prstGeom prst="rect">
                <a:avLst/>
              </a:prstGeom>
              <a:blipFill>
                <a:blip r:embed="rId9"/>
                <a:stretch>
                  <a:fillRect l="-1561" t="-4061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C0600B-0D7E-43D5-988F-16942AE628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-193" r="18061"/>
          <a:stretch/>
        </p:blipFill>
        <p:spPr>
          <a:xfrm>
            <a:off x="7086600" y="2933574"/>
            <a:ext cx="3514240" cy="37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D7D9CEA-2E83-4A93-9096-9B8CBCF4465F}"/>
              </a:ext>
            </a:extLst>
          </p:cNvPr>
          <p:cNvGrpSpPr/>
          <p:nvPr/>
        </p:nvGrpSpPr>
        <p:grpSpPr>
          <a:xfrm>
            <a:off x="-29497" y="76202"/>
            <a:ext cx="8603569" cy="566174"/>
            <a:chOff x="74035" y="2246119"/>
            <a:chExt cx="8550261" cy="790336"/>
          </a:xfrm>
        </p:grpSpPr>
        <p:grpSp>
          <p:nvGrpSpPr>
            <p:cNvPr id="36" name="Group 70">
              <a:extLst>
                <a:ext uri="{FF2B5EF4-FFF2-40B4-BE49-F238E27FC236}">
                  <a16:creationId xmlns:a16="http://schemas.microsoft.com/office/drawing/2014/main" id="{017EB791-94B6-4B91-9C49-527056C1F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06" y="2293270"/>
              <a:ext cx="7926181" cy="743185"/>
              <a:chOff x="548628" y="3428143"/>
              <a:chExt cx="4081613" cy="1431480"/>
            </a:xfrm>
          </p:grpSpPr>
          <p:pic>
            <p:nvPicPr>
              <p:cNvPr id="41" name="Picture 8" descr="empty-green-rectangle">
                <a:extLst>
                  <a:ext uri="{FF2B5EF4-FFF2-40B4-BE49-F238E27FC236}">
                    <a16:creationId xmlns:a16="http://schemas.microsoft.com/office/drawing/2014/main" id="{DB4B765C-EF20-4CC7-80A3-2CA980012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48628" y="3428143"/>
                <a:ext cx="4081613" cy="143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9" descr="green-top-faded">
                <a:extLst>
                  <a:ext uri="{FF2B5EF4-FFF2-40B4-BE49-F238E27FC236}">
                    <a16:creationId xmlns:a16="http://schemas.microsoft.com/office/drawing/2014/main" id="{7C025267-3170-4903-AB91-2261FF48FC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89C37A-E64F-48B5-9580-40BA17978C30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Rectangle 1026060">
              <a:extLst>
                <a:ext uri="{FF2B5EF4-FFF2-40B4-BE49-F238E27FC236}">
                  <a16:creationId xmlns:a16="http://schemas.microsoft.com/office/drawing/2014/main" id="{A3EF5BC3-5428-4DDE-BDCF-76549C8C7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46119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/>
                <a:t>Nguyên tắc tạo ra dòng điện xoay chiều</a:t>
              </a:r>
              <a:endParaRPr lang="en-US" sz="2800" dirty="0"/>
            </a:p>
          </p:txBody>
        </p:sp>
      </p:grpSp>
      <p:sp>
        <p:nvSpPr>
          <p:cNvPr id="54" name="Text Box 27">
            <a:extLst>
              <a:ext uri="{FF2B5EF4-FFF2-40B4-BE49-F238E27FC236}">
                <a16:creationId xmlns:a16="http://schemas.microsoft.com/office/drawing/2014/main" id="{C9926761-BBC5-4AF1-AE4E-B002E73D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72" y="2333306"/>
            <a:ext cx="7916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Arial" panose="020B0604020202020204" pitchFamily="34" charset="0"/>
              </a:rPr>
              <a:t>i là biểu thức của dòng điện xoay chiều với biên độ: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1CB2ED-334F-4335-8BA9-0AE97A39E55D}"/>
              </a:ext>
            </a:extLst>
          </p:cNvPr>
          <p:cNvGrpSpPr/>
          <p:nvPr/>
        </p:nvGrpSpPr>
        <p:grpSpPr>
          <a:xfrm>
            <a:off x="7848600" y="803853"/>
            <a:ext cx="4161669" cy="973623"/>
            <a:chOff x="4349521" y="3939463"/>
            <a:chExt cx="4161669" cy="973623"/>
          </a:xfrm>
        </p:grpSpPr>
        <p:pic>
          <p:nvPicPr>
            <p:cNvPr id="57" name="Picture 12" descr="empty-red-rectangle">
              <a:extLst>
                <a:ext uri="{FF2B5EF4-FFF2-40B4-BE49-F238E27FC236}">
                  <a16:creationId xmlns:a16="http://schemas.microsoft.com/office/drawing/2014/main" id="{2A48ABDC-1092-49AF-87E5-2424FE2E6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521" y="3939463"/>
              <a:ext cx="3962400" cy="97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8">
                  <a:extLst>
                    <a:ext uri="{FF2B5EF4-FFF2-40B4-BE49-F238E27FC236}">
                      <a16:creationId xmlns:a16="http://schemas.microsoft.com/office/drawing/2014/main" id="{4E496CD1-FA77-495D-BADD-F49BF746338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548790" y="4077834"/>
                  <a:ext cx="3962400" cy="681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50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500" smtClean="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NBS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R</m:t>
                            </m:r>
                          </m:den>
                        </m:f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500"/>
                </a:p>
              </p:txBody>
            </p:sp>
          </mc:Choice>
          <mc:Fallback xmlns="">
            <p:sp>
              <p:nvSpPr>
                <p:cNvPr id="58" name="Object 8">
                  <a:extLst>
                    <a:ext uri="{FF2B5EF4-FFF2-40B4-BE49-F238E27FC236}">
                      <a16:creationId xmlns:a16="http://schemas.microsoft.com/office/drawing/2014/main" id="{4E496CD1-FA77-495D-BADD-F49BF7463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8790" y="4077834"/>
                  <a:ext cx="3962400" cy="681037"/>
                </a:xfrm>
                <a:prstGeom prst="rect">
                  <a:avLst/>
                </a:prstGeom>
                <a:blipFill>
                  <a:blip r:embed="rId6"/>
                  <a:stretch>
                    <a:fillRect b="-45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5C3AFA-543F-44D4-A203-65CBBFB90911}"/>
              </a:ext>
            </a:extLst>
          </p:cNvPr>
          <p:cNvGrpSpPr/>
          <p:nvPr/>
        </p:nvGrpSpPr>
        <p:grpSpPr>
          <a:xfrm>
            <a:off x="8107593" y="2027386"/>
            <a:ext cx="2895600" cy="973623"/>
            <a:chOff x="7366057" y="1813391"/>
            <a:chExt cx="2895600" cy="973623"/>
          </a:xfrm>
        </p:grpSpPr>
        <p:pic>
          <p:nvPicPr>
            <p:cNvPr id="59" name="Picture 12" descr="empty-red-rectangle">
              <a:extLst>
                <a:ext uri="{FF2B5EF4-FFF2-40B4-BE49-F238E27FC236}">
                  <a16:creationId xmlns:a16="http://schemas.microsoft.com/office/drawing/2014/main" id="{6E2128EF-B938-444E-B150-AA4075AC1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57" y="1813391"/>
              <a:ext cx="2895600" cy="97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8">
                  <a:extLst>
                    <a:ext uri="{FF2B5EF4-FFF2-40B4-BE49-F238E27FC236}">
                      <a16:creationId xmlns:a16="http://schemas.microsoft.com/office/drawing/2014/main" id="{B75926D0-6154-44E0-98D4-5DA3887A8D0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848600" y="1942441"/>
                  <a:ext cx="2173287" cy="681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500" b="0" i="0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500" smtClean="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NBS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R</m:t>
                            </m:r>
                          </m:den>
                        </m:f>
                      </m:oMath>
                    </m:oMathPara>
                  </a14:m>
                  <a:endParaRPr lang="en-US" sz="2500"/>
                </a:p>
              </p:txBody>
            </p:sp>
          </mc:Choice>
          <mc:Fallback xmlns="">
            <p:sp>
              <p:nvSpPr>
                <p:cNvPr id="60" name="Object 8">
                  <a:extLst>
                    <a:ext uri="{FF2B5EF4-FFF2-40B4-BE49-F238E27FC236}">
                      <a16:creationId xmlns:a16="http://schemas.microsoft.com/office/drawing/2014/main" id="{B75926D0-6154-44E0-98D4-5DA3887A8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8600" y="1942441"/>
                  <a:ext cx="2173287" cy="681037"/>
                </a:xfrm>
                <a:prstGeom prst="rect">
                  <a:avLst/>
                </a:prstGeom>
                <a:blipFill>
                  <a:blip r:embed="rId7"/>
                  <a:stretch>
                    <a:fillRect b="-45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5F8259-9CEA-4321-AF16-4F149A05BBAF}"/>
              </a:ext>
            </a:extLst>
          </p:cNvPr>
          <p:cNvGrpSpPr/>
          <p:nvPr/>
        </p:nvGrpSpPr>
        <p:grpSpPr>
          <a:xfrm>
            <a:off x="30018" y="3350801"/>
            <a:ext cx="7232566" cy="2519362"/>
            <a:chOff x="95942" y="3886200"/>
            <a:chExt cx="7232566" cy="2519362"/>
          </a:xfrm>
        </p:grpSpPr>
        <p:pic>
          <p:nvPicPr>
            <p:cNvPr id="61" name="Picture 5" descr="empty-blue-rectangle">
              <a:extLst>
                <a:ext uri="{FF2B5EF4-FFF2-40B4-BE49-F238E27FC236}">
                  <a16:creationId xmlns:a16="http://schemas.microsoft.com/office/drawing/2014/main" id="{4C2B0462-36AD-4C45-8804-0B6BB8A43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2" y="3886200"/>
              <a:ext cx="7232566" cy="25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29">
              <a:extLst>
                <a:ext uri="{FF2B5EF4-FFF2-40B4-BE49-F238E27FC236}">
                  <a16:creationId xmlns:a16="http://schemas.microsoft.com/office/drawing/2014/main" id="{753E18BD-D13B-44D1-BF66-BAE821AEF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46258"/>
              <a:ext cx="635765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Nguyên tắc tạo ra dòng điện xoay chiều dựa trên hiện tượng cảm ứng điện từ: khi từ thông qua một cuộn (hoặc vòng) dây kín biến thiên thì trong cuộn dây xuất hiện dòng điện biến thiên điều hoà. </a:t>
              </a:r>
            </a:p>
          </p:txBody>
        </p:sp>
      </p:grpSp>
      <p:sp>
        <p:nvSpPr>
          <p:cNvPr id="63" name="Text Box 28">
            <a:extLst>
              <a:ext uri="{FF2B5EF4-FFF2-40B4-BE49-F238E27FC236}">
                <a16:creationId xmlns:a16="http://schemas.microsoft.com/office/drawing/2014/main" id="{24A73DF7-ACFC-4E5D-98E0-94871DDB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21" y="982074"/>
            <a:ext cx="674765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Arial" panose="020B0604020202020204" pitchFamily="34" charset="0"/>
              </a:rPr>
              <a:t>Vậy trong vòng dây có dòng điện xoay chiều. Vòng dây có điện trở R thì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D3CA8B2A-4E79-40B5-B58A-DB84AD08B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69" y="3212653"/>
            <a:ext cx="5100542" cy="326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C930C6A6-59A6-4D13-B4A8-79230C7B4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24" y="2057400"/>
            <a:ext cx="524510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cup, indoor, cooking, coffee cup&#10;&#10;Description automatically generated">
            <a:extLst>
              <a:ext uri="{FF2B5EF4-FFF2-40B4-BE49-F238E27FC236}">
                <a16:creationId xmlns:a16="http://schemas.microsoft.com/office/drawing/2014/main" id="{5B46FA03-E5C7-482B-8A24-2C6C6C7C4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/>
          <a:stretch/>
        </p:blipFill>
        <p:spPr>
          <a:xfrm>
            <a:off x="7055326" y="2107378"/>
            <a:ext cx="3568700" cy="38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tmjpainandtreatment.com/wp-content/uploads/2014/09/little-man-with-red-question-mark.jpg">
            <a:hlinkClick r:id="rId4"/>
            <a:extLst>
              <a:ext uri="{FF2B5EF4-FFF2-40B4-BE49-F238E27FC236}">
                <a16:creationId xmlns:a16="http://schemas.microsoft.com/office/drawing/2014/main" id="{A17E31BD-E194-4C93-B283-EBD5498B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5669"/>
            <a:ext cx="6175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1">
            <a:extLst>
              <a:ext uri="{FF2B5EF4-FFF2-40B4-BE49-F238E27FC236}">
                <a16:creationId xmlns:a16="http://schemas.microsoft.com/office/drawing/2014/main" id="{F2CD5656-F7BA-4F7C-942F-0E9C1AB1B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905669"/>
            <a:ext cx="97535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i="1">
                <a:solidFill>
                  <a:srgbClr val="0070C0"/>
                </a:solidFill>
              </a:rPr>
              <a:t>Ta đã biết dòng điện 1 chiều có tác dụng nhiệt. Vậy dòng điện xoay chiều có tác dụng nhiệt Jun-lenxơ hay không? </a:t>
            </a:r>
          </a:p>
        </p:txBody>
      </p:sp>
      <p:grpSp>
        <p:nvGrpSpPr>
          <p:cNvPr id="6" name="Group 56">
            <a:extLst>
              <a:ext uri="{FF2B5EF4-FFF2-40B4-BE49-F238E27FC236}">
                <a16:creationId xmlns:a16="http://schemas.microsoft.com/office/drawing/2014/main" id="{205A71C4-CD69-48EE-8149-A3A1054B8D05}"/>
              </a:ext>
            </a:extLst>
          </p:cNvPr>
          <p:cNvGrpSpPr/>
          <p:nvPr/>
        </p:nvGrpSpPr>
        <p:grpSpPr>
          <a:xfrm>
            <a:off x="3048000" y="126964"/>
            <a:ext cx="4856346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BFA40DB5-F827-411A-9EEE-11AE6B301A3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30024E24-AF31-4B85-AB15-E543D07C44DE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Thảo luận</a:t>
              </a:r>
            </a:p>
          </p:txBody>
        </p:sp>
      </p:grpSp>
      <p:sp>
        <p:nvSpPr>
          <p:cNvPr id="12" name="Rectangle 31">
            <a:extLst>
              <a:ext uri="{FF2B5EF4-FFF2-40B4-BE49-F238E27FC236}">
                <a16:creationId xmlns:a16="http://schemas.microsoft.com/office/drawing/2014/main" id="{50879D2D-D75C-4213-A6FA-416F4BB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61855"/>
            <a:ext cx="11430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 i="1">
                <a:solidFill>
                  <a:srgbClr val="C00000"/>
                </a:solidFill>
              </a:rPr>
              <a:t>Dòng điện xoay chiều cũng có tác dụng nhiệt Jun-Lenxơ  như dòng 1 chiều</a:t>
            </a:r>
          </a:p>
        </p:txBody>
      </p:sp>
    </p:spTree>
    <p:extLst>
      <p:ext uri="{BB962C8B-B14F-4D97-AF65-F5344CB8AC3E}">
        <p14:creationId xmlns:p14="http://schemas.microsoft.com/office/powerpoint/2010/main" val="2514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26">
            <a:extLst>
              <a:ext uri="{FF2B5EF4-FFF2-40B4-BE49-F238E27FC236}">
                <a16:creationId xmlns:a16="http://schemas.microsoft.com/office/drawing/2014/main" id="{994DE035-3931-40EC-BBA8-4D0455F3B91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17402"/>
            <a:ext cx="9017735" cy="855485"/>
            <a:chOff x="0" y="1543967"/>
            <a:chExt cx="7620000" cy="855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68" name="Object 3">
                  <a:extLst>
                    <a:ext uri="{FF2B5EF4-FFF2-40B4-BE49-F238E27FC236}">
                      <a16:creationId xmlns:a16="http://schemas.microsoft.com/office/drawing/2014/main" id="{C1050714-A43E-45B5-9EC7-DB04A6BEDA59}"/>
                    </a:ext>
                  </a:extLst>
                </p:cNvPr>
                <p:cNvSpPr txBox="1"/>
                <p:nvPr/>
              </p:nvSpPr>
              <p:spPr bwMode="auto">
                <a:xfrm>
                  <a:off x="4648200" y="1543967"/>
                  <a:ext cx="2971800" cy="5174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500" i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  <m:sup>
                            <m: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sSubSup>
                          <m:sSubSup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500" i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func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368" name="Object 3">
                  <a:extLst>
                    <a:ext uri="{FF2B5EF4-FFF2-40B4-BE49-F238E27FC236}">
                      <a16:creationId xmlns:a16="http://schemas.microsoft.com/office/drawing/2014/main" id="{C1050714-A43E-45B5-9EC7-DB04A6BEDA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8200" y="1543967"/>
                  <a:ext cx="2971800" cy="5174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69" name="Text Box 7">
              <a:extLst>
                <a:ext uri="{FF2B5EF4-FFF2-40B4-BE49-F238E27FC236}">
                  <a16:creationId xmlns:a16="http://schemas.microsoft.com/office/drawing/2014/main" id="{4A6BEB6D-BF02-4C0A-97D7-9A2B2D5CC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68450"/>
              <a:ext cx="4800600" cy="830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    Công suất tức thời tiêu thụ trên R:</a:t>
              </a:r>
            </a:p>
          </p:txBody>
        </p:sp>
      </p:grpSp>
      <p:grpSp>
        <p:nvGrpSpPr>
          <p:cNvPr id="14343" name="Group 25">
            <a:extLst>
              <a:ext uri="{FF2B5EF4-FFF2-40B4-BE49-F238E27FC236}">
                <a16:creationId xmlns:a16="http://schemas.microsoft.com/office/drawing/2014/main" id="{5021C34F-F70F-4F4B-8965-5587EE9B8B3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249712"/>
            <a:ext cx="8824558" cy="598487"/>
            <a:chOff x="-721223" y="1935524"/>
            <a:chExt cx="8824558" cy="597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66" name="Object 4">
                  <a:extLst>
                    <a:ext uri="{FF2B5EF4-FFF2-40B4-BE49-F238E27FC236}">
                      <a16:creationId xmlns:a16="http://schemas.microsoft.com/office/drawing/2014/main" id="{3EAF6057-FB24-4EB5-A472-031D02FCA5D9}"/>
                    </a:ext>
                  </a:extLst>
                </p:cNvPr>
                <p:cNvSpPr txBox="1"/>
                <p:nvPr/>
              </p:nvSpPr>
              <p:spPr bwMode="auto">
                <a:xfrm>
                  <a:off x="5296635" y="1935524"/>
                  <a:ext cx="2806700" cy="597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sSubSup>
                          <m:sSubSup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500" i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bar>
                          <m:barPr>
                            <m:pos m:val="top"/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func>
                              <m:func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5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5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func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ba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366" name="Object 4">
                  <a:extLst>
                    <a:ext uri="{FF2B5EF4-FFF2-40B4-BE49-F238E27FC236}">
                      <a16:creationId xmlns:a16="http://schemas.microsoft.com/office/drawing/2014/main" id="{3EAF6057-FB24-4EB5-A472-031D02FCA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6635" y="1935524"/>
                  <a:ext cx="2806700" cy="5979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67" name="Text Box 9">
              <a:extLst>
                <a:ext uri="{FF2B5EF4-FFF2-40B4-BE49-F238E27FC236}">
                  <a16:creationId xmlns:a16="http://schemas.microsoft.com/office/drawing/2014/main" id="{23750AB3-11B7-4345-A367-54BA6542D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21223" y="2003871"/>
              <a:ext cx="6141734" cy="461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Giá trị trung bình của p trong một chu kì là:</a:t>
              </a:r>
            </a:p>
          </p:txBody>
        </p:sp>
      </p:grpSp>
      <p:grpSp>
        <p:nvGrpSpPr>
          <p:cNvPr id="14344" name="Group 1">
            <a:extLst>
              <a:ext uri="{FF2B5EF4-FFF2-40B4-BE49-F238E27FC236}">
                <a16:creationId xmlns:a16="http://schemas.microsoft.com/office/drawing/2014/main" id="{A697038D-6F80-4D99-99C6-E616F1E66A66}"/>
              </a:ext>
            </a:extLst>
          </p:cNvPr>
          <p:cNvGrpSpPr>
            <a:grpSpLocks/>
          </p:cNvGrpSpPr>
          <p:nvPr/>
        </p:nvGrpSpPr>
        <p:grpSpPr bwMode="auto">
          <a:xfrm>
            <a:off x="1072178" y="2834020"/>
            <a:ext cx="3771232" cy="857250"/>
            <a:chOff x="-184150" y="2389299"/>
            <a:chExt cx="3771232" cy="856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64" name="Object 5">
                  <a:extLst>
                    <a:ext uri="{FF2B5EF4-FFF2-40B4-BE49-F238E27FC236}">
                      <a16:creationId xmlns:a16="http://schemas.microsoft.com/office/drawing/2014/main" id="{BDBF7CA6-4E35-4FFA-BEA9-1860D60E1C29}"/>
                    </a:ext>
                  </a:extLst>
                </p:cNvPr>
                <p:cNvSpPr txBox="1"/>
                <p:nvPr/>
              </p:nvSpPr>
              <p:spPr bwMode="auto">
                <a:xfrm>
                  <a:off x="1350933" y="2389299"/>
                  <a:ext cx="2236149" cy="8568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</m:t>
                        </m: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pos m:val="top"/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bar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sSubSup>
                          <m:sSubSup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364" name="Object 5">
                  <a:extLst>
                    <a:ext uri="{FF2B5EF4-FFF2-40B4-BE49-F238E27FC236}">
                      <a16:creationId xmlns:a16="http://schemas.microsoft.com/office/drawing/2014/main" id="{BDBF7CA6-4E35-4FFA-BEA9-1860D60E1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0933" y="2389299"/>
                  <a:ext cx="2236149" cy="8568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65" name="Text Box 10">
              <a:extLst>
                <a:ext uri="{FF2B5EF4-FFF2-40B4-BE49-F238E27FC236}">
                  <a16:creationId xmlns:a16="http://schemas.microsoft.com/office/drawing/2014/main" id="{76E96653-FAEC-477A-A84F-8A3E99C7D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4150" y="2630361"/>
              <a:ext cx="1485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Kết quả 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F6C11F7D-8E24-4C76-96B1-C711D0443A96}"/>
                  </a:ext>
                </a:extLst>
              </p:cNvPr>
              <p:cNvSpPr txBox="1"/>
              <p:nvPr/>
            </p:nvSpPr>
            <p:spPr bwMode="auto">
              <a:xfrm>
                <a:off x="7348592" y="2859744"/>
                <a:ext cx="5363440" cy="1214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</m:t>
                          </m:r>
                          <m:sSup>
                            <m:sSup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ba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ar>
                            <m:barPr>
                              <m:pos m:val="top"/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𝐶𝑜𝑠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bar>
                        </m:num>
                        <m:den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bar>
                        <m:barPr>
                          <m:pos m:val="top"/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ba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F6C11F7D-8E24-4C76-96B1-C711D044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8592" y="2859744"/>
                <a:ext cx="5363440" cy="1214437"/>
              </a:xfrm>
              <a:prstGeom prst="rect">
                <a:avLst/>
              </a:prstGeom>
              <a:blipFill>
                <a:blip r:embed="rId6"/>
                <a:stretch>
                  <a:fillRect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07DB97F-B762-4DA4-A04D-D5031CD47E67}"/>
              </a:ext>
            </a:extLst>
          </p:cNvPr>
          <p:cNvGrpSpPr/>
          <p:nvPr/>
        </p:nvGrpSpPr>
        <p:grpSpPr>
          <a:xfrm>
            <a:off x="-29497" y="76202"/>
            <a:ext cx="8603569" cy="566174"/>
            <a:chOff x="74035" y="2246119"/>
            <a:chExt cx="8550261" cy="790336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D2429085-0B1C-4CFF-B170-39EE267F6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06" y="2293270"/>
              <a:ext cx="7926181" cy="743185"/>
              <a:chOff x="548628" y="3428143"/>
              <a:chExt cx="4081613" cy="1431480"/>
            </a:xfrm>
          </p:grpSpPr>
          <p:pic>
            <p:nvPicPr>
              <p:cNvPr id="40" name="Picture 8" descr="empty-green-rectangle">
                <a:extLst>
                  <a:ext uri="{FF2B5EF4-FFF2-40B4-BE49-F238E27FC236}">
                    <a16:creationId xmlns:a16="http://schemas.microsoft.com/office/drawing/2014/main" id="{987A31A4-EAA3-42A7-A766-423C4A51F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48628" y="3428143"/>
                <a:ext cx="4081613" cy="143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9" descr="green-top-faded">
                <a:extLst>
                  <a:ext uri="{FF2B5EF4-FFF2-40B4-BE49-F238E27FC236}">
                    <a16:creationId xmlns:a16="http://schemas.microsoft.com/office/drawing/2014/main" id="{468652DE-995F-4FA7-9A26-91257FFEB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79ED2C-F69A-444F-A4B5-FA9B5E24EC6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Rectangle 1026060">
              <a:extLst>
                <a:ext uri="{FF2B5EF4-FFF2-40B4-BE49-F238E27FC236}">
                  <a16:creationId xmlns:a16="http://schemas.microsoft.com/office/drawing/2014/main" id="{6DEDA323-B573-4253-8139-30304DF5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46119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/>
                <a:t>Giá trị hiệu dụng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">
                <a:extLst>
                  <a:ext uri="{FF2B5EF4-FFF2-40B4-BE49-F238E27FC236}">
                    <a16:creationId xmlns:a16="http://schemas.microsoft.com/office/drawing/2014/main" id="{DCD9B885-B2E2-4450-844F-F52E37A7EA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630" y="995276"/>
                <a:ext cx="7709169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là cường độ dòng điện tức thời qua R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 Box 7">
                <a:extLst>
                  <a:ext uri="{FF2B5EF4-FFF2-40B4-BE49-F238E27FC236}">
                    <a16:creationId xmlns:a16="http://schemas.microsoft.com/office/drawing/2014/main" id="{DCD9B885-B2E2-4450-844F-F52E37A7E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630" y="995276"/>
                <a:ext cx="7709169" cy="1015663"/>
              </a:xfrm>
              <a:prstGeom prst="rect">
                <a:avLst/>
              </a:prstGeom>
              <a:blipFill>
                <a:blip r:embed="rId9"/>
                <a:stretch>
                  <a:fillRect l="-1186" t="-41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2">
            <a:extLst>
              <a:ext uri="{FF2B5EF4-FFF2-40B4-BE49-F238E27FC236}">
                <a16:creationId xmlns:a16="http://schemas.microsoft.com/office/drawing/2014/main" id="{CA676A82-435D-455E-9D29-E5CA51A3CE08}"/>
              </a:ext>
            </a:extLst>
          </p:cNvPr>
          <p:cNvGrpSpPr>
            <a:grpSpLocks/>
          </p:cNvGrpSpPr>
          <p:nvPr/>
        </p:nvGrpSpPr>
        <p:grpSpPr bwMode="auto">
          <a:xfrm>
            <a:off x="1128819" y="4137159"/>
            <a:ext cx="6888483" cy="485229"/>
            <a:chOff x="381000" y="3429000"/>
            <a:chExt cx="6888483" cy="485229"/>
          </a:xfrm>
        </p:grpSpPr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D3C68931-465D-48D1-A462-56338E09D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5562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Để có dạng giống dòng điện không đổi: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3">
                  <a:extLst>
                    <a:ext uri="{FF2B5EF4-FFF2-40B4-BE49-F238E27FC236}">
                      <a16:creationId xmlns:a16="http://schemas.microsoft.com/office/drawing/2014/main" id="{229D5AC2-E9F9-4F6A-A8C0-1CD681C9083B}"/>
                    </a:ext>
                  </a:extLst>
                </p:cNvPr>
                <p:cNvSpPr txBox="1"/>
                <p:nvPr/>
              </p:nvSpPr>
              <p:spPr bwMode="auto">
                <a:xfrm>
                  <a:off x="6042345" y="3434804"/>
                  <a:ext cx="1227138" cy="479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50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Object 13">
                  <a:extLst>
                    <a:ext uri="{FF2B5EF4-FFF2-40B4-BE49-F238E27FC236}">
                      <a16:creationId xmlns:a16="http://schemas.microsoft.com/office/drawing/2014/main" id="{229D5AC2-E9F9-4F6A-A8C0-1CD681C90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42345" y="3434804"/>
                  <a:ext cx="1227138" cy="479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id="{DFC5CC46-BB0A-43C1-AED1-8D0AFDA9B30E}"/>
              </a:ext>
            </a:extLst>
          </p:cNvPr>
          <p:cNvGrpSpPr>
            <a:grpSpLocks/>
          </p:cNvGrpSpPr>
          <p:nvPr/>
        </p:nvGrpSpPr>
        <p:grpSpPr bwMode="auto">
          <a:xfrm>
            <a:off x="1766064" y="4882539"/>
            <a:ext cx="2422056" cy="838200"/>
            <a:chOff x="533400" y="3890406"/>
            <a:chExt cx="1670570" cy="838200"/>
          </a:xfrm>
        </p:grpSpPr>
        <p:sp>
          <p:nvSpPr>
            <p:cNvPr id="52" name="Text Box 15">
              <a:extLst>
                <a:ext uri="{FF2B5EF4-FFF2-40B4-BE49-F238E27FC236}">
                  <a16:creationId xmlns:a16="http://schemas.microsoft.com/office/drawing/2014/main" id="{462289A6-0D34-4B55-BD11-C21605A9C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1143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Ta đặt: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16">
                  <a:extLst>
                    <a:ext uri="{FF2B5EF4-FFF2-40B4-BE49-F238E27FC236}">
                      <a16:creationId xmlns:a16="http://schemas.microsoft.com/office/drawing/2014/main" id="{AA1CBD5E-C6FA-4689-959C-4B863890472A}"/>
                    </a:ext>
                  </a:extLst>
                </p:cNvPr>
                <p:cNvSpPr txBox="1"/>
                <p:nvPr/>
              </p:nvSpPr>
              <p:spPr bwMode="auto">
                <a:xfrm>
                  <a:off x="1340370" y="3890406"/>
                  <a:ext cx="863600" cy="83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5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Object 16">
                  <a:extLst>
                    <a:ext uri="{FF2B5EF4-FFF2-40B4-BE49-F238E27FC236}">
                      <a16:creationId xmlns:a16="http://schemas.microsoft.com/office/drawing/2014/main" id="{AA1CBD5E-C6FA-4689-959C-4B8638904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0370" y="3890406"/>
                  <a:ext cx="863600" cy="8382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8DD1D894-F632-443C-93DB-154ED1F604A9}"/>
              </a:ext>
            </a:extLst>
          </p:cNvPr>
          <p:cNvGrpSpPr>
            <a:grpSpLocks/>
          </p:cNvGrpSpPr>
          <p:nvPr/>
        </p:nvGrpSpPr>
        <p:grpSpPr bwMode="auto">
          <a:xfrm>
            <a:off x="4556496" y="4882539"/>
            <a:ext cx="2013037" cy="768350"/>
            <a:chOff x="3962400" y="4015511"/>
            <a:chExt cx="1266825" cy="768195"/>
          </a:xfrm>
        </p:grpSpPr>
        <p:sp>
          <p:nvSpPr>
            <p:cNvPr id="56" name="Text Box 17">
              <a:extLst>
                <a:ext uri="{FF2B5EF4-FFF2-40B4-BE49-F238E27FC236}">
                  <a16:creationId xmlns:a16="http://schemas.microsoft.com/office/drawing/2014/main" id="{5E0E57C9-D45B-4395-BA52-4D3AEC29E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Vậy: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18">
                  <a:extLst>
                    <a:ext uri="{FF2B5EF4-FFF2-40B4-BE49-F238E27FC236}">
                      <a16:creationId xmlns:a16="http://schemas.microsoft.com/office/drawing/2014/main" id="{C9FD28DA-7CEF-4B04-84C3-FBF0064ABBF4}"/>
                    </a:ext>
                  </a:extLst>
                </p:cNvPr>
                <p:cNvSpPr txBox="1"/>
                <p:nvPr/>
              </p:nvSpPr>
              <p:spPr bwMode="auto">
                <a:xfrm>
                  <a:off x="4524375" y="4015511"/>
                  <a:ext cx="704850" cy="7681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5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7" name="Object 18">
                  <a:extLst>
                    <a:ext uri="{FF2B5EF4-FFF2-40B4-BE49-F238E27FC236}">
                      <a16:creationId xmlns:a16="http://schemas.microsoft.com/office/drawing/2014/main" id="{C9FD28DA-7CEF-4B04-84C3-FBF0064AB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4375" y="4015511"/>
                  <a:ext cx="704850" cy="768195"/>
                </a:xfrm>
                <a:prstGeom prst="rect">
                  <a:avLst/>
                </a:prstGeom>
                <a:blipFill>
                  <a:blip r:embed="rId12"/>
                  <a:stretch>
                    <a:fillRect b="-95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E0941-9C6F-49CE-8752-B97920858823}"/>
              </a:ext>
            </a:extLst>
          </p:cNvPr>
          <p:cNvGrpSpPr/>
          <p:nvPr/>
        </p:nvGrpSpPr>
        <p:grpSpPr>
          <a:xfrm>
            <a:off x="457200" y="5983525"/>
            <a:ext cx="11775116" cy="647856"/>
            <a:chOff x="457200" y="5983525"/>
            <a:chExt cx="11775116" cy="647856"/>
          </a:xfrm>
        </p:grpSpPr>
        <p:pic>
          <p:nvPicPr>
            <p:cNvPr id="60" name="Picture 12" descr="empty-red-rectangle">
              <a:extLst>
                <a:ext uri="{FF2B5EF4-FFF2-40B4-BE49-F238E27FC236}">
                  <a16:creationId xmlns:a16="http://schemas.microsoft.com/office/drawing/2014/main" id="{7B737AED-91EA-4EA1-94D8-7756B457C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983525"/>
              <a:ext cx="11775116" cy="64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19">
              <a:extLst>
                <a:ext uri="{FF2B5EF4-FFF2-40B4-BE49-F238E27FC236}">
                  <a16:creationId xmlns:a16="http://schemas.microsoft.com/office/drawing/2014/main" id="{6B729A60-48DD-4224-B1F2-62FA8E824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096000"/>
              <a:ext cx="113678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I được gọi là </a:t>
              </a:r>
              <a:r>
                <a:rPr lang="en-US" altLang="en-US" sz="2400" i="1">
                  <a:cs typeface="Arial" panose="020B0604020202020204" pitchFamily="34" charset="0"/>
                </a:rPr>
                <a:t>giá trị hiệu dụng</a:t>
              </a:r>
              <a:r>
                <a:rPr lang="en-US" altLang="en-US" sz="2400">
                  <a:cs typeface="Arial" panose="020B0604020202020204" pitchFamily="34" charset="0"/>
                </a:rPr>
                <a:t> (cường độ hiệu dụng) của dòng điện xoay chiều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07DB97F-B762-4DA4-A04D-D5031CD47E67}"/>
              </a:ext>
            </a:extLst>
          </p:cNvPr>
          <p:cNvGrpSpPr/>
          <p:nvPr/>
        </p:nvGrpSpPr>
        <p:grpSpPr>
          <a:xfrm>
            <a:off x="-29497" y="76202"/>
            <a:ext cx="8603569" cy="566174"/>
            <a:chOff x="74035" y="2246119"/>
            <a:chExt cx="8550261" cy="790336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D2429085-0B1C-4CFF-B170-39EE267F6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06" y="2293270"/>
              <a:ext cx="7926181" cy="743185"/>
              <a:chOff x="548628" y="3428143"/>
              <a:chExt cx="4081613" cy="1431480"/>
            </a:xfrm>
          </p:grpSpPr>
          <p:pic>
            <p:nvPicPr>
              <p:cNvPr id="40" name="Picture 8" descr="empty-green-rectangle">
                <a:extLst>
                  <a:ext uri="{FF2B5EF4-FFF2-40B4-BE49-F238E27FC236}">
                    <a16:creationId xmlns:a16="http://schemas.microsoft.com/office/drawing/2014/main" id="{987A31A4-EAA3-42A7-A766-423C4A51F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48628" y="3428143"/>
                <a:ext cx="4081613" cy="143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9" descr="green-top-faded">
                <a:extLst>
                  <a:ext uri="{FF2B5EF4-FFF2-40B4-BE49-F238E27FC236}">
                    <a16:creationId xmlns:a16="http://schemas.microsoft.com/office/drawing/2014/main" id="{468652DE-995F-4FA7-9A26-91257FFEB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79ED2C-F69A-444F-A4B5-FA9B5E24EC6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Rectangle 1026060">
              <a:extLst>
                <a:ext uri="{FF2B5EF4-FFF2-40B4-BE49-F238E27FC236}">
                  <a16:creationId xmlns:a16="http://schemas.microsoft.com/office/drawing/2014/main" id="{6DEDA323-B573-4253-8139-30304DF5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46119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/>
                <a:t>Giá trị hiệu dụng</a:t>
              </a:r>
              <a:endParaRPr lang="en-US" sz="28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7B4014-2A82-40E4-8716-44685F2C55E4}"/>
              </a:ext>
            </a:extLst>
          </p:cNvPr>
          <p:cNvGrpSpPr/>
          <p:nvPr/>
        </p:nvGrpSpPr>
        <p:grpSpPr>
          <a:xfrm>
            <a:off x="338943" y="838200"/>
            <a:ext cx="12135674" cy="2096908"/>
            <a:chOff x="208726" y="755935"/>
            <a:chExt cx="12135674" cy="2096908"/>
          </a:xfrm>
        </p:grpSpPr>
        <p:pic>
          <p:nvPicPr>
            <p:cNvPr id="32" name="Picture 5" descr="empty-blue-rectangle">
              <a:extLst>
                <a:ext uri="{FF2B5EF4-FFF2-40B4-BE49-F238E27FC236}">
                  <a16:creationId xmlns:a16="http://schemas.microsoft.com/office/drawing/2014/main" id="{90576A81-E1ED-48AB-923A-FA47744F7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26" y="755935"/>
              <a:ext cx="12135674" cy="2096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8">
              <a:extLst>
                <a:ext uri="{FF2B5EF4-FFF2-40B4-BE49-F238E27FC236}">
                  <a16:creationId xmlns:a16="http://schemas.microsoft.com/office/drawing/2014/main" id="{20D6AB47-797C-480B-916F-FA0785CCE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194" y="919532"/>
              <a:ext cx="10935063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2400" b="1" u="sng">
                  <a:cs typeface="Arial" panose="020B0604020202020204" pitchFamily="34" charset="0"/>
                </a:rPr>
                <a:t>Cường độ hiệu dụng </a:t>
              </a:r>
              <a:r>
                <a:rPr lang="en-US" altLang="en-US" sz="2400">
                  <a:cs typeface="Arial" panose="020B0604020202020204" pitchFamily="34" charset="0"/>
                </a:rPr>
                <a:t>của dòng điện xoay chiều là đại lượng có giá trị bằng cường độ của một dòng điện không đổi, sao cho khi đi qua cùng một điện trở R thì công suất tiêu thụ trong R bởi dòng điện không đổi ấy bằng công suất trung bình tiêu thụ trong R bởi dòng điện xoay chiều nói trên.</a:t>
              </a:r>
            </a:p>
          </p:txBody>
        </p:sp>
      </p:grpSp>
      <p:sp>
        <p:nvSpPr>
          <p:cNvPr id="38" name="Rectangle 6">
            <a:extLst>
              <a:ext uri="{FF2B5EF4-FFF2-40B4-BE49-F238E27FC236}">
                <a16:creationId xmlns:a16="http://schemas.microsoft.com/office/drawing/2014/main" id="{3D258D39-1D07-4A5F-9893-AB2F12A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36" y="4465920"/>
            <a:ext cx="6770391" cy="13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dđxc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U,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…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cosin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fr-FR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fr-FR" alt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5567B-E8DB-4153-93C9-1DB991C237F5}"/>
              </a:ext>
            </a:extLst>
          </p:cNvPr>
          <p:cNvGrpSpPr/>
          <p:nvPr/>
        </p:nvGrpSpPr>
        <p:grpSpPr>
          <a:xfrm>
            <a:off x="7372927" y="4653613"/>
            <a:ext cx="2274192" cy="973623"/>
            <a:chOff x="2907408" y="5677535"/>
            <a:chExt cx="2274192" cy="973623"/>
          </a:xfrm>
        </p:grpSpPr>
        <p:pic>
          <p:nvPicPr>
            <p:cNvPr id="53" name="Picture 12" descr="empty-red-rectangle">
              <a:extLst>
                <a:ext uri="{FF2B5EF4-FFF2-40B4-BE49-F238E27FC236}">
                  <a16:creationId xmlns:a16="http://schemas.microsoft.com/office/drawing/2014/main" id="{60D66BC3-05BF-47BF-9380-EBEC1870F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408" y="5677535"/>
              <a:ext cx="2274192" cy="97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DAAF0F8C-F884-48BF-9C1D-9C54007C58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216542"/>
                </p:ext>
              </p:extLst>
            </p:nvPr>
          </p:nvGraphicFramePr>
          <p:xfrm>
            <a:off x="3372226" y="5752677"/>
            <a:ext cx="132080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8" imgW="533169" imgH="418918" progId="Equation.DSMT4">
                    <p:embed/>
                  </p:oleObj>
                </mc:Choice>
                <mc:Fallback>
                  <p:oleObj name="Equation" r:id="rId8" imgW="533169" imgH="418918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FF3D9A10-3A1D-469E-8DBB-7DA506FDC2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2226" y="5752677"/>
                          <a:ext cx="132080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4B3DF9-971E-42BC-9472-0E1ED21A7E3F}"/>
              </a:ext>
            </a:extLst>
          </p:cNvPr>
          <p:cNvGrpSpPr/>
          <p:nvPr/>
        </p:nvGrpSpPr>
        <p:grpSpPr>
          <a:xfrm>
            <a:off x="10058400" y="4648200"/>
            <a:ext cx="1981198" cy="973623"/>
            <a:chOff x="5562602" y="5660117"/>
            <a:chExt cx="1981198" cy="973623"/>
          </a:xfrm>
        </p:grpSpPr>
        <p:pic>
          <p:nvPicPr>
            <p:cNvPr id="55" name="Picture 12" descr="empty-red-rectangle">
              <a:extLst>
                <a:ext uri="{FF2B5EF4-FFF2-40B4-BE49-F238E27FC236}">
                  <a16:creationId xmlns:a16="http://schemas.microsoft.com/office/drawing/2014/main" id="{8281082F-FD76-4B68-AE90-724BAB6E3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2" y="5660117"/>
              <a:ext cx="1981198" cy="97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574B737A-573D-491F-9125-B9F566293F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5001826"/>
                </p:ext>
              </p:extLst>
            </p:nvPr>
          </p:nvGraphicFramePr>
          <p:xfrm>
            <a:off x="5770786" y="5759680"/>
            <a:ext cx="1413933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0" imgW="520700" imgH="419100" progId="Equation.DSMT4">
                    <p:embed/>
                  </p:oleObj>
                </mc:Choice>
                <mc:Fallback>
                  <p:oleObj name="Equation" r:id="rId10" imgW="520700" imgH="419100" progId="Equation.DSMT4">
                    <p:embed/>
                    <p:pic>
                      <p:nvPicPr>
                        <p:cNvPr id="51" name="Object 50">
                          <a:extLst>
                            <a:ext uri="{FF2B5EF4-FFF2-40B4-BE49-F238E27FC236}">
                              <a16:creationId xmlns:a16="http://schemas.microsoft.com/office/drawing/2014/main" id="{C5B79EFB-30A2-4F1A-B0A5-BCB97A5730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0786" y="5759680"/>
                          <a:ext cx="1413933" cy="854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9E91C-705F-4647-99C1-30CFA26D2B5E}"/>
              </a:ext>
            </a:extLst>
          </p:cNvPr>
          <p:cNvGrpSpPr/>
          <p:nvPr/>
        </p:nvGrpSpPr>
        <p:grpSpPr>
          <a:xfrm>
            <a:off x="2994890" y="3034263"/>
            <a:ext cx="6823779" cy="1139562"/>
            <a:chOff x="2254732" y="2953893"/>
            <a:chExt cx="6823779" cy="1139562"/>
          </a:xfrm>
        </p:grpSpPr>
        <p:pic>
          <p:nvPicPr>
            <p:cNvPr id="22" name="Picture 12" descr="empty-red-rectangle">
              <a:extLst>
                <a:ext uri="{FF2B5EF4-FFF2-40B4-BE49-F238E27FC236}">
                  <a16:creationId xmlns:a16="http://schemas.microsoft.com/office/drawing/2014/main" id="{87295617-0B24-4172-BE1E-10C859523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732" y="2953893"/>
              <a:ext cx="6415070" cy="111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D047004-606B-489F-AE77-3C0C50B050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2972679"/>
              <a:ext cx="6487711" cy="1120776"/>
              <a:chOff x="336" y="2208"/>
              <a:chExt cx="3125" cy="706"/>
            </a:xfrm>
          </p:grpSpPr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2FB97656-94E0-48CE-A248-1BCE01DB7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2112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D72B3BC5-AD78-4D8F-9E0B-B57143A29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7" y="2208"/>
                <a:ext cx="15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cực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</a:p>
            </p:txBody>
          </p:sp>
          <p:graphicFrame>
            <p:nvGraphicFramePr>
              <p:cNvPr id="26" name="Object 25">
                <a:extLst>
                  <a:ext uri="{FF2B5EF4-FFF2-40B4-BE49-F238E27FC236}">
                    <a16:creationId xmlns:a16="http://schemas.microsoft.com/office/drawing/2014/main" id="{97752FC4-6602-4473-810E-88E7637DB7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4505815"/>
                  </p:ext>
                </p:extLst>
              </p:nvPr>
            </p:nvGraphicFramePr>
            <p:xfrm>
              <a:off x="2287" y="2612"/>
              <a:ext cx="243" cy="3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Equation" r:id="rId12" imgW="241200" imgH="215640" progId="Equation.DSMT4">
                      <p:embed/>
                    </p:oleObj>
                  </mc:Choice>
                  <mc:Fallback>
                    <p:oleObj name="Equation" r:id="rId12" imgW="241200" imgH="215640" progId="Equation.DSMT4">
                      <p:embed/>
                      <p:pic>
                        <p:nvPicPr>
                          <p:cNvPr id="47" name="Object 25">
                            <a:extLst>
                              <a:ext uri="{FF2B5EF4-FFF2-40B4-BE49-F238E27FC236}">
                                <a16:creationId xmlns:a16="http://schemas.microsoft.com/office/drawing/2014/main" id="{9D4E7B96-B6C5-4C39-829F-AC84D42D86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7" y="2612"/>
                            <a:ext cx="243" cy="3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2423BB22-88E6-493A-B039-170F4F8F7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565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9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36BBC9BB-E334-445B-935C-99830B69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5669"/>
            <a:ext cx="6175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0E58707D-D85B-4F28-863F-C3348F0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905669"/>
            <a:ext cx="97535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i="1">
                <a:solidFill>
                  <a:srgbClr val="0070C0"/>
                </a:solidFill>
              </a:rPr>
              <a:t>Các số liệu định mức ghi trên các thiết bị điện cho ta biết giá trị gì? (tức thời? cực đại? hay hiệu dụng?)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04EC5640-4ECA-42F4-83BF-B17E2565C8FC}"/>
              </a:ext>
            </a:extLst>
          </p:cNvPr>
          <p:cNvGrpSpPr/>
          <p:nvPr/>
        </p:nvGrpSpPr>
        <p:grpSpPr>
          <a:xfrm>
            <a:off x="3048000" y="126964"/>
            <a:ext cx="4856346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B6100DE-5D2A-4EA6-8171-02DD5E77902C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8556D04D-B8B2-4439-A198-5664D0E49B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8" name="Content Placeholder 4" descr="A pair of toothbrushes&#10;&#10;Description automatically generated with low confidence">
            <a:extLst>
              <a:ext uri="{FF2B5EF4-FFF2-40B4-BE49-F238E27FC236}">
                <a16:creationId xmlns:a16="http://schemas.microsoft.com/office/drawing/2014/main" id="{93249B60-25CE-45E8-BAE1-7C37E8476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12" r="-1569" b="5436"/>
          <a:stretch/>
        </p:blipFill>
        <p:spPr>
          <a:xfrm>
            <a:off x="3048000" y="2133600"/>
            <a:ext cx="4215245" cy="3197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A36453-07CF-4A7A-8789-083C592270E1}"/>
              </a:ext>
            </a:extLst>
          </p:cNvPr>
          <p:cNvSpPr txBox="1"/>
          <p:nvPr/>
        </p:nvSpPr>
        <p:spPr>
          <a:xfrm>
            <a:off x="8405091" y="3190473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220V là </a:t>
            </a:r>
            <a:r>
              <a:rPr lang="en-US" sz="3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en-US" sz="30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U? </a:t>
            </a:r>
          </a:p>
        </p:txBody>
      </p:sp>
    </p:spTree>
    <p:extLst>
      <p:ext uri="{BB962C8B-B14F-4D97-AF65-F5344CB8AC3E}">
        <p14:creationId xmlns:p14="http://schemas.microsoft.com/office/powerpoint/2010/main" val="251120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43352-9CC3-445C-8FF6-4CB149F9F74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7039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ir of toothbrushes&#10;&#10;Description automatically generated with low confidence">
            <a:extLst>
              <a:ext uri="{FF2B5EF4-FFF2-40B4-BE49-F238E27FC236}">
                <a16:creationId xmlns:a16="http://schemas.microsoft.com/office/drawing/2014/main" id="{688FD626-64E3-4BA2-9283-B633750CE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12" r="-1569" b="5436"/>
          <a:stretch/>
        </p:blipFill>
        <p:spPr>
          <a:xfrm>
            <a:off x="381000" y="1166518"/>
            <a:ext cx="3700279" cy="2807108"/>
          </a:xfrm>
        </p:spPr>
      </p:pic>
      <p:pic>
        <p:nvPicPr>
          <p:cNvPr id="7" name="Picture 6" descr="A close-up of a watch&#10;&#10;Description automatically generated with medium confidence">
            <a:extLst>
              <a:ext uri="{FF2B5EF4-FFF2-40B4-BE49-F238E27FC236}">
                <a16:creationId xmlns:a16="http://schemas.microsoft.com/office/drawing/2014/main" id="{59A0CC8E-80D8-443F-82C4-CC8BB348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59" y="923432"/>
            <a:ext cx="2971384" cy="310721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0560361-A0B8-4828-B698-CF8450885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91220"/>
            <a:ext cx="3039431" cy="3039431"/>
          </a:xfrm>
          <a:prstGeom prst="rect">
            <a:avLst/>
          </a:prstGeom>
        </p:spPr>
      </p:pic>
      <p:grpSp>
        <p:nvGrpSpPr>
          <p:cNvPr id="13" name="Group 56">
            <a:extLst>
              <a:ext uri="{FF2B5EF4-FFF2-40B4-BE49-F238E27FC236}">
                <a16:creationId xmlns:a16="http://schemas.microsoft.com/office/drawing/2014/main" id="{AC2327B1-DEEB-4B8F-B237-0112888872B4}"/>
              </a:ext>
            </a:extLst>
          </p:cNvPr>
          <p:cNvGrpSpPr/>
          <p:nvPr/>
        </p:nvGrpSpPr>
        <p:grpSpPr>
          <a:xfrm>
            <a:off x="4381186" y="106470"/>
            <a:ext cx="3339997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57">
              <a:extLst>
                <a:ext uri="{FF2B5EF4-FFF2-40B4-BE49-F238E27FC236}">
                  <a16:creationId xmlns:a16="http://schemas.microsoft.com/office/drawing/2014/main" id="{60ECE366-1DD8-467A-B733-715172CF5F3C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8F9AE7A3-3953-4116-A6AD-8AFF2E71AD32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Thảo luận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11901E4-93BB-4971-93CE-FE857B282967}"/>
              </a:ext>
            </a:extLst>
          </p:cNvPr>
          <p:cNvSpPr/>
          <p:nvPr/>
        </p:nvSpPr>
        <p:spPr>
          <a:xfrm>
            <a:off x="4805851" y="2049594"/>
            <a:ext cx="2057400" cy="675487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F6791C-5D0A-4AAB-B271-0BFB4FDCFA7C}"/>
              </a:ext>
            </a:extLst>
          </p:cNvPr>
          <p:cNvSpPr/>
          <p:nvPr/>
        </p:nvSpPr>
        <p:spPr>
          <a:xfrm>
            <a:off x="2079109" y="1237704"/>
            <a:ext cx="1607184" cy="60430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B829EF-4C21-4E57-873B-F73903C095BB}"/>
              </a:ext>
            </a:extLst>
          </p:cNvPr>
          <p:cNvSpPr/>
          <p:nvPr/>
        </p:nvSpPr>
        <p:spPr>
          <a:xfrm rot="1231914">
            <a:off x="9135054" y="1244222"/>
            <a:ext cx="1742710" cy="53983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34AAB47-1880-48F1-9E74-AA15DA85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51" y="4572000"/>
            <a:ext cx="6477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200">
                <a:cs typeface="Arial" panose="020B0604020202020204" pitchFamily="34" charset="0"/>
              </a:rPr>
              <a:t>DC: </a:t>
            </a:r>
            <a:r>
              <a:rPr lang="en-US" sz="2200"/>
              <a:t>Direct Current : dòng 1 chiều.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sz="2200"/>
              <a:t> </a:t>
            </a:r>
            <a:r>
              <a:rPr lang="en-US" altLang="en-US" sz="2200">
                <a:cs typeface="Arial" panose="020B0604020202020204" pitchFamily="34" charset="0"/>
              </a:rPr>
              <a:t>AC: Alternating current : Dòng xoay chiều.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200">
                <a:cs typeface="Arial" panose="020B0604020202020204" pitchFamily="34" charset="0"/>
              </a:rPr>
              <a:t> Giá trị 220V là điện áp hiệu dụng định mức.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200">
                <a:cs typeface="Arial" panose="020B0604020202020204" pitchFamily="34" charset="0"/>
              </a:rPr>
              <a:t> Dòng điện chúng ta dùng là dòng xoay chiều có tần số 50Hz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E8B01EF-B6DD-4C3E-AC27-366D3695B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46272" r="44002" b="7677"/>
          <a:stretch/>
        </p:blipFill>
        <p:spPr>
          <a:xfrm>
            <a:off x="6863251" y="4282695"/>
            <a:ext cx="4810952" cy="22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A962AA-A868-4DDB-B8DC-E967CC270311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E53D26-F81F-4C57-9942-5AB335C9692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70C06EC-90B3-4EF8-A6BC-D1F1BEF230D5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2FEAF928-8F2C-4986-8F9F-412EFB10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mpty-blue-rectangle">
            <a:extLst>
              <a:ext uri="{FF2B5EF4-FFF2-40B4-BE49-F238E27FC236}">
                <a16:creationId xmlns:a16="http://schemas.microsoft.com/office/drawing/2014/main" id="{90818F7C-FADD-4774-BC39-EA71E0A9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1066800"/>
            <a:ext cx="107073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F9BD0-98F1-BD4F-94BC-CA6B43ACFE53}"/>
              </a:ext>
            </a:extLst>
          </p:cNvPr>
          <p:cNvSpPr/>
          <p:nvPr/>
        </p:nvSpPr>
        <p:spPr>
          <a:xfrm>
            <a:off x="1524000" y="1454758"/>
            <a:ext cx="9144000" cy="241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it-IT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thời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dòng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chiều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tần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50Hz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đổi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chiều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endParaRPr lang="en-VN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B. 1500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C. 3000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D. 6000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84AA6-1629-0A43-9A38-FD4F1B4B11E2}"/>
              </a:ext>
            </a:extLst>
          </p:cNvPr>
          <p:cNvSpPr txBox="1"/>
          <p:nvPr/>
        </p:nvSpPr>
        <p:spPr>
          <a:xfrm>
            <a:off x="7010400" y="3352800"/>
            <a:ext cx="1986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6000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vi-VN" sz="26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30715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A962AA-A868-4DDB-B8DC-E967CC270311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E53D26-F81F-4C57-9942-5AB335C9692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70C06EC-90B3-4EF8-A6BC-D1F1BEF230D5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2FEAF928-8F2C-4986-8F9F-412EFB10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mpty-blue-rectangle">
            <a:extLst>
              <a:ext uri="{FF2B5EF4-FFF2-40B4-BE49-F238E27FC236}">
                <a16:creationId xmlns:a16="http://schemas.microsoft.com/office/drawing/2014/main" id="{90818F7C-FADD-4774-BC39-EA71E0A9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1066800"/>
            <a:ext cx="104795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F9BD0-98F1-BD4F-94BC-CA6B43ACFE53}"/>
              </a:ext>
            </a:extLst>
          </p:cNvPr>
          <p:cNvSpPr/>
          <p:nvPr/>
        </p:nvSpPr>
        <p:spPr>
          <a:xfrm>
            <a:off x="1524000" y="1263774"/>
            <a:ext cx="9144000" cy="541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pt-BR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pt-BR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23ED2-E1D5-0845-A21D-96398CED6AF2}"/>
              </a:ext>
            </a:extLst>
          </p:cNvPr>
          <p:cNvSpPr txBox="1"/>
          <p:nvPr/>
        </p:nvSpPr>
        <p:spPr>
          <a:xfrm>
            <a:off x="1524000" y="5398469"/>
            <a:ext cx="9346019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35648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A962AA-A868-4DDB-B8DC-E967CC270311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E53D26-F81F-4C57-9942-5AB335C9692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70C06EC-90B3-4EF8-A6BC-D1F1BEF230D5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2FEAF928-8F2C-4986-8F9F-412EFB10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mpty-blue-rectangle">
            <a:extLst>
              <a:ext uri="{FF2B5EF4-FFF2-40B4-BE49-F238E27FC236}">
                <a16:creationId xmlns:a16="http://schemas.microsoft.com/office/drawing/2014/main" id="{90818F7C-FADD-4774-BC39-EA71E0A9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1066800"/>
            <a:ext cx="104795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F9BD0-98F1-BD4F-94BC-CA6B43ACFE53}"/>
              </a:ext>
            </a:extLst>
          </p:cNvPr>
          <p:cNvSpPr/>
          <p:nvPr/>
        </p:nvSpPr>
        <p:spPr>
          <a:xfrm>
            <a:off x="1809011" y="1189112"/>
            <a:ext cx="9061008" cy="301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đèn nêon có điện áp phát sáng thỏa │</a:t>
            </a:r>
            <a:r>
              <a:rPr lang="fr-F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u│ ≥ 100V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mắc vào hiệu điện thế xoay chiều có biểu thức 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u(t) = 2</a:t>
            </a:r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0cos100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(V). Trong thời gian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giây, thời gian đèn phát sáng là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VN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C149DDD-EF03-464C-8651-BAD79F1C7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43954"/>
            <a:ext cx="6491676" cy="2019300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B75B94A6-86A2-7343-A6AF-95B849C99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22997"/>
            <a:ext cx="1295401" cy="9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A962AA-A868-4DDB-B8DC-E967CC270311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E53D26-F81F-4C57-9942-5AB335C9692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70C06EC-90B3-4EF8-A6BC-D1F1BEF230D5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2FEAF928-8F2C-4986-8F9F-412EFB10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mpty-blue-rectangle">
            <a:extLst>
              <a:ext uri="{FF2B5EF4-FFF2-40B4-BE49-F238E27FC236}">
                <a16:creationId xmlns:a16="http://schemas.microsoft.com/office/drawing/2014/main" id="{90818F7C-FADD-4774-BC39-EA71E0A9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1066800"/>
            <a:ext cx="10479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F9BD0-98F1-BD4F-94BC-CA6B43ACFE53}"/>
              </a:ext>
            </a:extLst>
          </p:cNvPr>
          <p:cNvSpPr/>
          <p:nvPr/>
        </p:nvSpPr>
        <p:spPr>
          <a:xfrm>
            <a:off x="1524000" y="1263774"/>
            <a:ext cx="9144000" cy="241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s-E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endParaRPr lang="en-VN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.		B.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quay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.				D.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149A7-FA84-354B-A89B-F9B3F35A55BC}"/>
              </a:ext>
            </a:extLst>
          </p:cNvPr>
          <p:cNvSpPr txBox="1"/>
          <p:nvPr/>
        </p:nvSpPr>
        <p:spPr>
          <a:xfrm>
            <a:off x="7010400" y="3190135"/>
            <a:ext cx="31550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it-IT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2477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2AB64-737A-48EE-BB3C-5E569D9EFB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3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D2D73-AAD0-4EAF-A886-58ECF074E5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2398B-C963-4911-80B7-9B957BFDA5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5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5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D0766-CECE-415C-800C-F14190ED43C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ir of toothbrushes&#10;&#10;Description automatically generated with low confidence">
            <a:extLst>
              <a:ext uri="{FF2B5EF4-FFF2-40B4-BE49-F238E27FC236}">
                <a16:creationId xmlns:a16="http://schemas.microsoft.com/office/drawing/2014/main" id="{688FD626-64E3-4BA2-9283-B633750CE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12" r="-1569" b="5436"/>
          <a:stretch/>
        </p:blipFill>
        <p:spPr>
          <a:xfrm>
            <a:off x="72925" y="1991513"/>
            <a:ext cx="4215245" cy="3197772"/>
          </a:xfrm>
        </p:spPr>
      </p:pic>
      <p:pic>
        <p:nvPicPr>
          <p:cNvPr id="7" name="Picture 6" descr="A close-up of a watch&#10;&#10;Description automatically generated with medium confidence">
            <a:extLst>
              <a:ext uri="{FF2B5EF4-FFF2-40B4-BE49-F238E27FC236}">
                <a16:creationId xmlns:a16="http://schemas.microsoft.com/office/drawing/2014/main" id="{59A0CC8E-80D8-443F-82C4-CC8BB348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42" y="1836486"/>
            <a:ext cx="3351967" cy="35052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0560361-A0B8-4828-B698-CF8450885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09" y="1733135"/>
            <a:ext cx="38100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97EF76-3A07-4EAE-8EEB-7384CD68BAA7}"/>
              </a:ext>
            </a:extLst>
          </p:cNvPr>
          <p:cNvSpPr txBox="1"/>
          <p:nvPr/>
        </p:nvSpPr>
        <p:spPr>
          <a:xfrm>
            <a:off x="478170" y="5560358"/>
            <a:ext cx="381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220V AC nghĩa là gì?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24971-502C-48B2-B7C2-EA5742C8F0A7}"/>
              </a:ext>
            </a:extLst>
          </p:cNvPr>
          <p:cNvSpPr txBox="1"/>
          <p:nvPr/>
        </p:nvSpPr>
        <p:spPr>
          <a:xfrm>
            <a:off x="4250070" y="5543135"/>
            <a:ext cx="35821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áp 220 V – 50Hz:</a:t>
            </a:r>
          </a:p>
          <a:p>
            <a:pPr algn="ctr"/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Tại sao dòng điện lại có tần số?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83830-1969-4CE7-931C-CD62575C7C3C}"/>
              </a:ext>
            </a:extLst>
          </p:cNvPr>
          <p:cNvSpPr txBox="1"/>
          <p:nvPr/>
        </p:nvSpPr>
        <p:spPr>
          <a:xfrm>
            <a:off x="8226326" y="5560358"/>
            <a:ext cx="381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AC/DC là gì</a:t>
            </a:r>
          </a:p>
        </p:txBody>
      </p:sp>
      <p:grpSp>
        <p:nvGrpSpPr>
          <p:cNvPr id="13" name="Group 56">
            <a:extLst>
              <a:ext uri="{FF2B5EF4-FFF2-40B4-BE49-F238E27FC236}">
                <a16:creationId xmlns:a16="http://schemas.microsoft.com/office/drawing/2014/main" id="{AC2327B1-DEEB-4B8F-B237-0112888872B4}"/>
              </a:ext>
            </a:extLst>
          </p:cNvPr>
          <p:cNvGrpSpPr/>
          <p:nvPr/>
        </p:nvGrpSpPr>
        <p:grpSpPr>
          <a:xfrm>
            <a:off x="4381186" y="106470"/>
            <a:ext cx="3339997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57">
              <a:extLst>
                <a:ext uri="{FF2B5EF4-FFF2-40B4-BE49-F238E27FC236}">
                  <a16:creationId xmlns:a16="http://schemas.microsoft.com/office/drawing/2014/main" id="{60ECE366-1DD8-467A-B733-715172CF5F3C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8F9AE7A3-3953-4116-A6AD-8AFF2E71AD32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Đặt vấn đề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8577D80-864C-4BD2-A1BD-2B547E2D3BD1}"/>
              </a:ext>
            </a:extLst>
          </p:cNvPr>
          <p:cNvSpPr/>
          <p:nvPr/>
        </p:nvSpPr>
        <p:spPr>
          <a:xfrm>
            <a:off x="1905000" y="753638"/>
            <a:ext cx="9522201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điện chúng ta đang dùng ở nhà là dòng điện gì?</a:t>
            </a:r>
          </a:p>
        </p:txBody>
      </p:sp>
      <p:pic>
        <p:nvPicPr>
          <p:cNvPr id="17" name="Picture 2" descr="http://www.test.e1t.in/wp-content/uploads/2014/08/is2.png">
            <a:hlinkClick r:id="rId5"/>
            <a:extLst>
              <a:ext uri="{FF2B5EF4-FFF2-40B4-BE49-F238E27FC236}">
                <a16:creationId xmlns:a16="http://schemas.microsoft.com/office/drawing/2014/main" id="{6683CC73-4C96-48A4-BCD6-BFE5204E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71" y="361496"/>
            <a:ext cx="1192260" cy="1326942"/>
          </a:xfrm>
          <a:prstGeom prst="rect">
            <a:avLst/>
          </a:prstGeom>
          <a:noFill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11901E4-93BB-4971-93CE-FE857B282967}"/>
              </a:ext>
            </a:extLst>
          </p:cNvPr>
          <p:cNvSpPr/>
          <p:nvPr/>
        </p:nvSpPr>
        <p:spPr>
          <a:xfrm>
            <a:off x="5140225" y="3251342"/>
            <a:ext cx="2057400" cy="675487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F6791C-5D0A-4AAB-B271-0BFB4FDCFA7C}"/>
              </a:ext>
            </a:extLst>
          </p:cNvPr>
          <p:cNvSpPr/>
          <p:nvPr/>
        </p:nvSpPr>
        <p:spPr>
          <a:xfrm>
            <a:off x="1835784" y="2062698"/>
            <a:ext cx="2057400" cy="6754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B829EF-4C21-4E57-873B-F73903C095BB}"/>
              </a:ext>
            </a:extLst>
          </p:cNvPr>
          <p:cNvSpPr/>
          <p:nvPr/>
        </p:nvSpPr>
        <p:spPr>
          <a:xfrm rot="1231914">
            <a:off x="9327516" y="2062697"/>
            <a:ext cx="2057400" cy="675487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 Anh Tran\Desktop\hien tuong cam tu\maxresdefault.jpg">
            <a:extLst>
              <a:ext uri="{FF2B5EF4-FFF2-40B4-BE49-F238E27FC236}">
                <a16:creationId xmlns:a16="http://schemas.microsoft.com/office/drawing/2014/main" id="{8552F2D1-CC7C-45B9-A2D9-96FB76026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3402" t="-822" r="11468" b="29040"/>
          <a:stretch/>
        </p:blipFill>
        <p:spPr bwMode="auto">
          <a:xfrm>
            <a:off x="68553" y="145778"/>
            <a:ext cx="12193929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0AFE39D-61BE-4F68-B48C-C0FB11EE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82" y="1927191"/>
            <a:ext cx="12211682" cy="24384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AA25B1A-7276-4A7E-B903-3646EBCB8E6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53" y="2945652"/>
            <a:ext cx="12782606" cy="95345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>
                <a:solidFill>
                  <a:srgbClr val="C00000"/>
                </a:solidFill>
                <a:ea typeface="ＭＳ Ｐゴシック" panose="020B0600070205080204" pitchFamily="50" charset="-128"/>
              </a:rPr>
              <a:t>Đại cương về dòng điện xoay chiều</a:t>
            </a:r>
            <a:endParaRPr lang="en-US" altLang="en-US" sz="5000" b="1">
              <a:solidFill>
                <a:srgbClr val="C0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284578F-A4AD-4FCD-A5FB-520648B6CF6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2382" y="2155587"/>
            <a:ext cx="2446338" cy="850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</a:p>
        </p:txBody>
      </p:sp>
    </p:spTree>
    <p:extLst>
      <p:ext uri="{BB962C8B-B14F-4D97-AF65-F5344CB8AC3E}">
        <p14:creationId xmlns:p14="http://schemas.microsoft.com/office/powerpoint/2010/main" val="3594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>
            <a:extLst>
              <a:ext uri="{FF2B5EF4-FFF2-40B4-BE49-F238E27FC236}">
                <a16:creationId xmlns:a16="http://schemas.microsoft.com/office/drawing/2014/main" id="{9BA2C67F-5617-4A87-92F1-C395ED77A411}"/>
              </a:ext>
            </a:extLst>
          </p:cNvPr>
          <p:cNvGrpSpPr/>
          <p:nvPr/>
        </p:nvGrpSpPr>
        <p:grpSpPr>
          <a:xfrm>
            <a:off x="4229887" y="75515"/>
            <a:ext cx="3339997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57">
              <a:extLst>
                <a:ext uri="{FF2B5EF4-FFF2-40B4-BE49-F238E27FC236}">
                  <a16:creationId xmlns:a16="http://schemas.microsoft.com/office/drawing/2014/main" id="{988A276E-0807-424B-BDBF-7F3043B461E7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5D0F46A5-1F50-498A-9E91-B778169E0936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Thảo luận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36FD67-245E-4A01-9F2F-3D45D117AF4B}"/>
              </a:ext>
            </a:extLst>
          </p:cNvPr>
          <p:cNvGrpSpPr/>
          <p:nvPr/>
        </p:nvGrpSpPr>
        <p:grpSpPr>
          <a:xfrm>
            <a:off x="340014" y="1909121"/>
            <a:ext cx="4686300" cy="2646413"/>
            <a:chOff x="-138545" y="3546764"/>
            <a:chExt cx="6467924" cy="3311236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95014541-FC9C-412D-9FB6-EDC28311D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8" t="17418" r="2428" b="5758"/>
            <a:stretch/>
          </p:blipFill>
          <p:spPr>
            <a:xfrm>
              <a:off x="-138545" y="3546764"/>
              <a:ext cx="6467924" cy="33112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E0EFCFE-D4F7-4F87-BF45-5097202BD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0680" y="5681500"/>
              <a:ext cx="193040" cy="17066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8FACAF-D555-4BF0-A413-F05B5257B9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9880" y="5852160"/>
              <a:ext cx="198120" cy="12192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0CB7AF-3C2A-4AB4-863D-E1842FED9CFB}"/>
                </a:ext>
              </a:extLst>
            </p:cNvPr>
            <p:cNvSpPr txBox="1"/>
            <p:nvPr/>
          </p:nvSpPr>
          <p:spPr>
            <a:xfrm>
              <a:off x="2159001" y="3766395"/>
              <a:ext cx="3386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550BEE-B5CD-4F7E-8EE9-5B93B8A80F90}"/>
                </a:ext>
              </a:extLst>
            </p:cNvPr>
            <p:cNvSpPr txBox="1"/>
            <p:nvPr/>
          </p:nvSpPr>
          <p:spPr>
            <a:xfrm>
              <a:off x="905934" y="4256159"/>
              <a:ext cx="3386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solidFill>
                    <a:srgbClr val="FFFF00"/>
                  </a:solidFill>
                </a:rPr>
                <a:t>-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C53C1DB-2809-4377-86B7-0829BE044D59}"/>
              </a:ext>
            </a:extLst>
          </p:cNvPr>
          <p:cNvSpPr/>
          <p:nvPr/>
        </p:nvSpPr>
        <p:spPr>
          <a:xfrm>
            <a:off x="1728637" y="667462"/>
            <a:ext cx="95222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điện ở nhà chúng ta đang dùng và dòng điện chúng ta đã học ở VL 11 khác nhau ở chỗ nào? </a:t>
            </a:r>
          </a:p>
        </p:txBody>
      </p:sp>
      <p:pic>
        <p:nvPicPr>
          <p:cNvPr id="14" name="Picture 2" descr="http://www.test.e1t.in/wp-content/uploads/2014/08/is2.png">
            <a:hlinkClick r:id="rId3"/>
            <a:extLst>
              <a:ext uri="{FF2B5EF4-FFF2-40B4-BE49-F238E27FC236}">
                <a16:creationId xmlns:a16="http://schemas.microsoft.com/office/drawing/2014/main" id="{49256EBF-1459-465F-BC67-99654E08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56" y="298697"/>
            <a:ext cx="1192260" cy="1326942"/>
          </a:xfrm>
          <a:prstGeom prst="rect">
            <a:avLst/>
          </a:prstGeom>
          <a:noFill/>
        </p:spPr>
      </p:pic>
      <p:grpSp>
        <p:nvGrpSpPr>
          <p:cNvPr id="15" name="Group 25">
            <a:extLst>
              <a:ext uri="{FF2B5EF4-FFF2-40B4-BE49-F238E27FC236}">
                <a16:creationId xmlns:a16="http://schemas.microsoft.com/office/drawing/2014/main" id="{73F6EC9F-BD04-4A87-916D-64F95BD5126F}"/>
              </a:ext>
            </a:extLst>
          </p:cNvPr>
          <p:cNvGrpSpPr>
            <a:grpSpLocks/>
          </p:cNvGrpSpPr>
          <p:nvPr/>
        </p:nvGrpSpPr>
        <p:grpSpPr bwMode="auto">
          <a:xfrm>
            <a:off x="215897" y="4481908"/>
            <a:ext cx="5575300" cy="1952834"/>
            <a:chOff x="326" y="1176"/>
            <a:chExt cx="3589" cy="1608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8F00BFC1-E51E-4CFB-8633-BC20C9767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6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50C05480-9BC7-42CB-AFEC-A7041717F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134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B87B7BC8-78E4-43C6-A804-A300E3F00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728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82770A7C-D351-42AD-A2B7-8F360D3C0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2040"/>
              <a:ext cx="17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4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F281812F-9AE6-4E1F-A121-97D78C7A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176"/>
              <a:ext cx="41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800" dirty="0" err="1">
                  <a:latin typeface="Times New Roman" pitchFamily="18" charset="0"/>
                </a:rPr>
                <a:t>i</a:t>
              </a:r>
              <a:r>
                <a:rPr lang="en-US" altLang="en-US" sz="2800" dirty="0">
                  <a:latin typeface="Times New Roman" pitchFamily="18" charset="0"/>
                </a:rPr>
                <a:t>(A)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603D8AB-1A0E-455F-889E-C937D3820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" y="2160"/>
              <a:ext cx="46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800" dirty="0">
                  <a:latin typeface="Times New Roman" pitchFamily="18" charset="0"/>
                </a:rPr>
                <a:t>t(s)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9A7EEB-9636-46E4-9FDA-B9F5FE2AEA82}"/>
              </a:ext>
            </a:extLst>
          </p:cNvPr>
          <p:cNvSpPr txBox="1"/>
          <p:nvPr/>
        </p:nvSpPr>
        <p:spPr>
          <a:xfrm>
            <a:off x="643653" y="6080799"/>
            <a:ext cx="514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đổi theo thời gian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Dòng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điện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đổi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id="{C0095166-0FBD-4939-9B9B-F56665EC2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7" y="1714848"/>
            <a:ext cx="3602106" cy="271058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04232A-529E-4E5C-B571-205E0A643C42}"/>
              </a:ext>
            </a:extLst>
          </p:cNvPr>
          <p:cNvCxnSpPr>
            <a:cxnSpLocks/>
          </p:cNvCxnSpPr>
          <p:nvPr/>
        </p:nvCxnSpPr>
        <p:spPr>
          <a:xfrm>
            <a:off x="6091254" y="1835481"/>
            <a:ext cx="788" cy="49532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9">
            <a:extLst>
              <a:ext uri="{FF2B5EF4-FFF2-40B4-BE49-F238E27FC236}">
                <a16:creationId xmlns:a16="http://schemas.microsoft.com/office/drawing/2014/main" id="{BEC31F5B-013E-4DD1-900D-547C5873F1A8}"/>
              </a:ext>
            </a:extLst>
          </p:cNvPr>
          <p:cNvGrpSpPr>
            <a:grpSpLocks/>
          </p:cNvGrpSpPr>
          <p:nvPr/>
        </p:nvGrpSpPr>
        <p:grpSpPr bwMode="auto">
          <a:xfrm>
            <a:off x="6610957" y="4679927"/>
            <a:ext cx="5144393" cy="1610681"/>
            <a:chOff x="326" y="2520"/>
            <a:chExt cx="3530" cy="1560"/>
          </a:xfrm>
        </p:grpSpPr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409F4E75-5A91-42EF-AAD3-45DAD11BB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31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6">
              <a:extLst>
                <a:ext uri="{FF2B5EF4-FFF2-40B4-BE49-F238E27FC236}">
                  <a16:creationId xmlns:a16="http://schemas.microsoft.com/office/drawing/2014/main" id="{55F06592-7FA8-4C99-B9BC-F140EC66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3072"/>
              <a:ext cx="2544" cy="480"/>
            </a:xfrm>
            <a:custGeom>
              <a:avLst/>
              <a:gdLst>
                <a:gd name="T0" fmla="*/ 0 w 7647"/>
                <a:gd name="T1" fmla="*/ 25 h 1024"/>
                <a:gd name="T2" fmla="*/ 25 w 7647"/>
                <a:gd name="T3" fmla="*/ 4 h 1024"/>
                <a:gd name="T4" fmla="*/ 65 w 7647"/>
                <a:gd name="T5" fmla="*/ 48 h 1024"/>
                <a:gd name="T6" fmla="*/ 93 w 7647"/>
                <a:gd name="T7" fmla="*/ 11 h 10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7"/>
                <a:gd name="T13" fmla="*/ 0 h 1024"/>
                <a:gd name="T14" fmla="*/ 7647 w 7647"/>
                <a:gd name="T15" fmla="*/ 1024 h 10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7" h="1024">
                  <a:moveTo>
                    <a:pt x="0" y="515"/>
                  </a:moveTo>
                  <a:cubicBezTo>
                    <a:pt x="332" y="442"/>
                    <a:pt x="1116" y="0"/>
                    <a:pt x="1993" y="80"/>
                  </a:cubicBezTo>
                  <a:cubicBezTo>
                    <a:pt x="2870" y="160"/>
                    <a:pt x="4320" y="972"/>
                    <a:pt x="5262" y="998"/>
                  </a:cubicBezTo>
                  <a:cubicBezTo>
                    <a:pt x="6204" y="1024"/>
                    <a:pt x="7150" y="392"/>
                    <a:pt x="7647" y="233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6065A55E-9BE8-4407-8243-51A49D9E9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520"/>
              <a:ext cx="3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800" dirty="0" err="1">
                  <a:latin typeface="Times New Roman" pitchFamily="18" charset="0"/>
                </a:rPr>
                <a:t>i</a:t>
              </a:r>
              <a:r>
                <a:rPr lang="en-US" altLang="en-US" sz="2800" dirty="0">
                  <a:latin typeface="Times New Roman" pitchFamily="18" charset="0"/>
                </a:rPr>
                <a:t>(A)</a:t>
              </a:r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id="{A6F64349-0904-486A-84F6-A209E8106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319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FFDC4618-C3A6-4276-8D1A-6EA0C5A0D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3384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2800" dirty="0">
                  <a:latin typeface="Times New Roman" pitchFamily="18" charset="0"/>
                </a:rPr>
                <a:t>t(s)</a:t>
              </a: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A735129D-EE8A-4166-AD1E-C6C6651B9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6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33D34-3D9A-4234-B2B6-B0CF20B2BC51}"/>
              </a:ext>
            </a:extLst>
          </p:cNvPr>
          <p:cNvSpPr txBox="1"/>
          <p:nvPr/>
        </p:nvSpPr>
        <p:spPr>
          <a:xfrm>
            <a:off x="6610957" y="6123317"/>
            <a:ext cx="556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thay đổi theo thời gian 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0b555b9-d4db-417a-b5d4-1b4ab62fa7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2646e34-2f81-49d3-b039-91ef118e2e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850c08-e5f5-49cb-ad37-2bda14940c2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dd78a4a-5d39-4c4a-b158-a13c9a41b88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1a9825f-0f8c-4dc6-a6cb-ad0fc47d05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1616</Words>
  <PresentationFormat>Widescreen</PresentationFormat>
  <Paragraphs>136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2006-10-14T04:39:07Z</dcterms:created>
  <dcterms:modified xsi:type="dcterms:W3CDTF">2021-11-01T07:19:21Z</dcterms:modified>
</cp:coreProperties>
</file>