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2" r:id="rId3"/>
    <p:sldId id="259" r:id="rId4"/>
    <p:sldId id="260" r:id="rId5"/>
    <p:sldId id="262" r:id="rId6"/>
    <p:sldId id="263" r:id="rId7"/>
    <p:sldId id="268" r:id="rId8"/>
    <p:sldId id="269" r:id="rId9"/>
    <p:sldId id="284" r:id="rId10"/>
    <p:sldId id="286" r:id="rId11"/>
    <p:sldId id="279" r:id="rId12"/>
    <p:sldId id="272" r:id="rId13"/>
    <p:sldId id="283"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7" d="100"/>
          <a:sy n="67" d="100"/>
        </p:scale>
        <p:origin x="77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5" Type="http://schemas.openxmlformats.org/officeDocument/2006/relationships/image" Target="../media/image28.wmf"/><Relationship Id="rId4"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496B21-9CEC-441D-A825-E632AC0912C7}"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28FCF-4093-4171-9DF3-69E7F8462913}" type="slidenum">
              <a:rPr lang="en-US" smtClean="0"/>
              <a:pPr/>
              <a:t>‹#›</a:t>
            </a:fld>
            <a:endParaRPr lang="en-US"/>
          </a:p>
        </p:txBody>
      </p:sp>
    </p:spTree>
    <p:extLst>
      <p:ext uri="{BB962C8B-B14F-4D97-AF65-F5344CB8AC3E}">
        <p14:creationId xmlns:p14="http://schemas.microsoft.com/office/powerpoint/2010/main" val="388279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496B21-9CEC-441D-A825-E632AC0912C7}"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28FCF-4093-4171-9DF3-69E7F8462913}" type="slidenum">
              <a:rPr lang="en-US" smtClean="0"/>
              <a:pPr/>
              <a:t>‹#›</a:t>
            </a:fld>
            <a:endParaRPr lang="en-US"/>
          </a:p>
        </p:txBody>
      </p:sp>
    </p:spTree>
    <p:extLst>
      <p:ext uri="{BB962C8B-B14F-4D97-AF65-F5344CB8AC3E}">
        <p14:creationId xmlns:p14="http://schemas.microsoft.com/office/powerpoint/2010/main" val="3954932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496B21-9CEC-441D-A825-E632AC0912C7}"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28FCF-4093-4171-9DF3-69E7F8462913}" type="slidenum">
              <a:rPr lang="en-US" smtClean="0"/>
              <a:pPr/>
              <a:t>‹#›</a:t>
            </a:fld>
            <a:endParaRPr lang="en-US"/>
          </a:p>
        </p:txBody>
      </p:sp>
    </p:spTree>
    <p:extLst>
      <p:ext uri="{BB962C8B-B14F-4D97-AF65-F5344CB8AC3E}">
        <p14:creationId xmlns:p14="http://schemas.microsoft.com/office/powerpoint/2010/main" val="40833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3ECC08D-0BAE-4DF3-8D86-AF214DAB2E50}" type="slidenum">
              <a:rPr lang="en-US"/>
              <a:pPr>
                <a:defRPr/>
              </a:pPr>
              <a:t>‹#›</a:t>
            </a:fld>
            <a:endParaRPr lang="en-US"/>
          </a:p>
        </p:txBody>
      </p:sp>
    </p:spTree>
    <p:extLst>
      <p:ext uri="{BB962C8B-B14F-4D97-AF65-F5344CB8AC3E}">
        <p14:creationId xmlns:p14="http://schemas.microsoft.com/office/powerpoint/2010/main" val="281339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496B21-9CEC-441D-A825-E632AC0912C7}"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28FCF-4093-4171-9DF3-69E7F8462913}" type="slidenum">
              <a:rPr lang="en-US" smtClean="0"/>
              <a:pPr/>
              <a:t>‹#›</a:t>
            </a:fld>
            <a:endParaRPr lang="en-US"/>
          </a:p>
        </p:txBody>
      </p:sp>
    </p:spTree>
    <p:extLst>
      <p:ext uri="{BB962C8B-B14F-4D97-AF65-F5344CB8AC3E}">
        <p14:creationId xmlns:p14="http://schemas.microsoft.com/office/powerpoint/2010/main" val="77471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496B21-9CEC-441D-A825-E632AC0912C7}"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28FCF-4093-4171-9DF3-69E7F8462913}" type="slidenum">
              <a:rPr lang="en-US" smtClean="0"/>
              <a:pPr/>
              <a:t>‹#›</a:t>
            </a:fld>
            <a:endParaRPr lang="en-US"/>
          </a:p>
        </p:txBody>
      </p:sp>
    </p:spTree>
    <p:extLst>
      <p:ext uri="{BB962C8B-B14F-4D97-AF65-F5344CB8AC3E}">
        <p14:creationId xmlns:p14="http://schemas.microsoft.com/office/powerpoint/2010/main" val="3951283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496B21-9CEC-441D-A825-E632AC0912C7}"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28FCF-4093-4171-9DF3-69E7F8462913}" type="slidenum">
              <a:rPr lang="en-US" smtClean="0"/>
              <a:pPr/>
              <a:t>‹#›</a:t>
            </a:fld>
            <a:endParaRPr lang="en-US"/>
          </a:p>
        </p:txBody>
      </p:sp>
    </p:spTree>
    <p:extLst>
      <p:ext uri="{BB962C8B-B14F-4D97-AF65-F5344CB8AC3E}">
        <p14:creationId xmlns:p14="http://schemas.microsoft.com/office/powerpoint/2010/main" val="2271356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496B21-9CEC-441D-A825-E632AC0912C7}" type="datetimeFigureOut">
              <a:rPr lang="en-US" smtClean="0"/>
              <a:pPr/>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428FCF-4093-4171-9DF3-69E7F8462913}" type="slidenum">
              <a:rPr lang="en-US" smtClean="0"/>
              <a:pPr/>
              <a:t>‹#›</a:t>
            </a:fld>
            <a:endParaRPr lang="en-US"/>
          </a:p>
        </p:txBody>
      </p:sp>
    </p:spTree>
    <p:extLst>
      <p:ext uri="{BB962C8B-B14F-4D97-AF65-F5344CB8AC3E}">
        <p14:creationId xmlns:p14="http://schemas.microsoft.com/office/powerpoint/2010/main" val="2585404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496B21-9CEC-441D-A825-E632AC0912C7}" type="datetimeFigureOut">
              <a:rPr lang="en-US" smtClean="0"/>
              <a:pPr/>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428FCF-4093-4171-9DF3-69E7F8462913}" type="slidenum">
              <a:rPr lang="en-US" smtClean="0"/>
              <a:pPr/>
              <a:t>‹#›</a:t>
            </a:fld>
            <a:endParaRPr lang="en-US"/>
          </a:p>
        </p:txBody>
      </p:sp>
    </p:spTree>
    <p:extLst>
      <p:ext uri="{BB962C8B-B14F-4D97-AF65-F5344CB8AC3E}">
        <p14:creationId xmlns:p14="http://schemas.microsoft.com/office/powerpoint/2010/main" val="2833864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96B21-9CEC-441D-A825-E632AC0912C7}" type="datetimeFigureOut">
              <a:rPr lang="en-US" smtClean="0"/>
              <a:pPr/>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428FCF-4093-4171-9DF3-69E7F8462913}" type="slidenum">
              <a:rPr lang="en-US" smtClean="0"/>
              <a:pPr/>
              <a:t>‹#›</a:t>
            </a:fld>
            <a:endParaRPr lang="en-US"/>
          </a:p>
        </p:txBody>
      </p:sp>
    </p:spTree>
    <p:extLst>
      <p:ext uri="{BB962C8B-B14F-4D97-AF65-F5344CB8AC3E}">
        <p14:creationId xmlns:p14="http://schemas.microsoft.com/office/powerpoint/2010/main" val="697661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496B21-9CEC-441D-A825-E632AC0912C7}"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28FCF-4093-4171-9DF3-69E7F8462913}" type="slidenum">
              <a:rPr lang="en-US" smtClean="0"/>
              <a:pPr/>
              <a:t>‹#›</a:t>
            </a:fld>
            <a:endParaRPr lang="en-US"/>
          </a:p>
        </p:txBody>
      </p:sp>
    </p:spTree>
    <p:extLst>
      <p:ext uri="{BB962C8B-B14F-4D97-AF65-F5344CB8AC3E}">
        <p14:creationId xmlns:p14="http://schemas.microsoft.com/office/powerpoint/2010/main" val="154337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496B21-9CEC-441D-A825-E632AC0912C7}"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28FCF-4093-4171-9DF3-69E7F8462913}" type="slidenum">
              <a:rPr lang="en-US" smtClean="0"/>
              <a:pPr/>
              <a:t>‹#›</a:t>
            </a:fld>
            <a:endParaRPr lang="en-US"/>
          </a:p>
        </p:txBody>
      </p:sp>
    </p:spTree>
    <p:extLst>
      <p:ext uri="{BB962C8B-B14F-4D97-AF65-F5344CB8AC3E}">
        <p14:creationId xmlns:p14="http://schemas.microsoft.com/office/powerpoint/2010/main" val="1169771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496B21-9CEC-441D-A825-E632AC0912C7}" type="datetimeFigureOut">
              <a:rPr lang="en-US" smtClean="0"/>
              <a:pPr/>
              <a:t>12/1/2020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428FCF-4093-4171-9DF3-69E7F8462913}" type="slidenum">
              <a:rPr lang="en-US" smtClean="0"/>
              <a:pPr/>
              <a:t>‹#›</a:t>
            </a:fld>
            <a:endParaRPr lang="en-US"/>
          </a:p>
        </p:txBody>
      </p:sp>
    </p:spTree>
    <p:extLst>
      <p:ext uri="{BB962C8B-B14F-4D97-AF65-F5344CB8AC3E}">
        <p14:creationId xmlns:p14="http://schemas.microsoft.com/office/powerpoint/2010/main" val="3037326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21.jpeg"/><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image" Target="../media/image37.jpeg"/><Relationship Id="rId4" Type="http://schemas.openxmlformats.org/officeDocument/2006/relationships/image" Target="../media/image36.png"/><Relationship Id="rId9" Type="http://schemas.openxmlformats.org/officeDocument/2006/relationships/image" Target="../media/image35.wmf"/></Relationships>
</file>

<file path=ppt/slides/_rels/slide1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0.jpeg"/><Relationship Id="rId5" Type="http://schemas.openxmlformats.org/officeDocument/2006/relationships/image" Target="../media/image38.wmf"/><Relationship Id="rId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21.jpeg"/><Relationship Id="rId7" Type="http://schemas.openxmlformats.org/officeDocument/2006/relationships/image" Target="../media/image42.wmf"/><Relationship Id="rId12"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5.bin"/><Relationship Id="rId11" Type="http://schemas.openxmlformats.org/officeDocument/2006/relationships/image" Target="../media/image44.wmf"/><Relationship Id="rId5" Type="http://schemas.openxmlformats.org/officeDocument/2006/relationships/image" Target="../media/image41.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43.wmf"/></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46.wmf"/><Relationship Id="rId4" Type="http://schemas.openxmlformats.org/officeDocument/2006/relationships/oleObject" Target="../embeddings/oleObject18.bin"/></Relationships>
</file>

<file path=ppt/slides/_rels/slide14.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oleObject" Target="../embeddings/oleObject1.bin"/><Relationship Id="rId12"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oleObject" Target="../embeddings/oleObject3.bin"/><Relationship Id="rId5" Type="http://schemas.openxmlformats.org/officeDocument/2006/relationships/image" Target="../media/image8.png"/><Relationship Id="rId10" Type="http://schemas.openxmlformats.org/officeDocument/2006/relationships/image" Target="../media/image4.wmf"/><Relationship Id="rId4" Type="http://schemas.openxmlformats.org/officeDocument/2006/relationships/image" Target="../media/image7.png"/><Relationship Id="rId9" Type="http://schemas.openxmlformats.org/officeDocument/2006/relationships/oleObject" Target="../embeddings/oleObject2.bin"/><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21.jpeg"/><Relationship Id="rId7" Type="http://schemas.openxmlformats.org/officeDocument/2006/relationships/image" Target="../media/image23.jpe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2.png"/><Relationship Id="rId5" Type="http://schemas.openxmlformats.org/officeDocument/2006/relationships/image" Target="../media/image19.wmf"/><Relationship Id="rId4" Type="http://schemas.openxmlformats.org/officeDocument/2006/relationships/oleObject" Target="../embeddings/oleObject4.bin"/><Relationship Id="rId9" Type="http://schemas.openxmlformats.org/officeDocument/2006/relationships/image" Target="../media/image20.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oleObject" Target="../embeddings/oleObject10.bin"/><Relationship Id="rId3" Type="http://schemas.openxmlformats.org/officeDocument/2006/relationships/image" Target="../media/image22.png"/><Relationship Id="rId7" Type="http://schemas.openxmlformats.org/officeDocument/2006/relationships/image" Target="../media/image25.wmf"/><Relationship Id="rId12"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26.wmf"/><Relationship Id="rId14" Type="http://schemas.openxmlformats.org/officeDocument/2006/relationships/image" Target="../media/image28.wmf"/></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aha.mp4"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 name="WordArt 3"/>
          <p:cNvSpPr>
            <a:spLocks noChangeArrowheads="1" noChangeShapeType="1" noTextEdit="1"/>
          </p:cNvSpPr>
          <p:nvPr/>
        </p:nvSpPr>
        <p:spPr bwMode="auto">
          <a:xfrm>
            <a:off x="984250" y="2103438"/>
            <a:ext cx="7161213" cy="836612"/>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50000" t="50000" r="50000" b="50000"/>
                  </a:path>
                </a:gradFill>
                <a:effectLst>
                  <a:outerShdw dist="35921" dir="2700000" algn="ctr" rotWithShape="0">
                    <a:srgbClr val="808080">
                      <a:alpha val="79999"/>
                    </a:srgbClr>
                  </a:outerShdw>
                </a:effectLst>
                <a:latin typeface="VNI-Ariston"/>
              </a:rPr>
              <a:t>Chaøo möøng quí Thaày Coâ</a:t>
            </a:r>
          </a:p>
        </p:txBody>
      </p:sp>
      <p:sp>
        <p:nvSpPr>
          <p:cNvPr id="6" name="WordArt 4"/>
          <p:cNvSpPr>
            <a:spLocks noChangeArrowheads="1" noChangeShapeType="1" noTextEdit="1"/>
          </p:cNvSpPr>
          <p:nvPr/>
        </p:nvSpPr>
        <p:spPr bwMode="auto">
          <a:xfrm>
            <a:off x="1219200" y="3276600"/>
            <a:ext cx="6627813" cy="1074738"/>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kern="10">
                <a:ln w="9525">
                  <a:round/>
                  <a:headEnd/>
                  <a:tailEnd/>
                </a:ln>
                <a:gradFill rotWithShape="1">
                  <a:gsLst>
                    <a:gs pos="0">
                      <a:srgbClr val="FF3399"/>
                    </a:gs>
                    <a:gs pos="25000">
                      <a:srgbClr val="FF6633"/>
                    </a:gs>
                    <a:gs pos="50000">
                      <a:srgbClr val="FFFF00"/>
                    </a:gs>
                    <a:gs pos="75000">
                      <a:srgbClr val="01A78F"/>
                    </a:gs>
                    <a:gs pos="100000">
                      <a:srgbClr val="3366FF"/>
                    </a:gs>
                  </a:gsLst>
                  <a:lin ang="5400000" scaled="1"/>
                </a:gradFill>
                <a:latin typeface="VNI-Brush"/>
              </a:rPr>
              <a:t>ñeán döï giôø thaêm lôùp</a:t>
            </a:r>
          </a:p>
        </p:txBody>
      </p:sp>
      <p:sp>
        <p:nvSpPr>
          <p:cNvPr id="7" name="Text Box 2"/>
          <p:cNvSpPr txBox="1">
            <a:spLocks noChangeArrowheads="1"/>
          </p:cNvSpPr>
          <p:nvPr/>
        </p:nvSpPr>
        <p:spPr bwMode="auto">
          <a:xfrm>
            <a:off x="642938" y="809625"/>
            <a:ext cx="7688262" cy="51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207" tIns="41603" rIns="83207" bIns="41603">
            <a:spAutoFit/>
          </a:bodyPr>
          <a:lstStyle>
            <a:lvl1pPr defTabSz="831850" eaLnBrk="0" hangingPunct="0">
              <a:defRPr sz="2000">
                <a:solidFill>
                  <a:schemeClr val="tx1"/>
                </a:solidFill>
                <a:latin typeface="Arial" charset="0"/>
              </a:defRPr>
            </a:lvl1pPr>
            <a:lvl2pPr marL="742950" indent="-285750" defTabSz="831850" eaLnBrk="0" hangingPunct="0">
              <a:defRPr sz="2000">
                <a:solidFill>
                  <a:schemeClr val="tx1"/>
                </a:solidFill>
                <a:latin typeface="Arial" charset="0"/>
              </a:defRPr>
            </a:lvl2pPr>
            <a:lvl3pPr marL="1143000" indent="-228600" defTabSz="831850" eaLnBrk="0" hangingPunct="0">
              <a:defRPr sz="2000">
                <a:solidFill>
                  <a:schemeClr val="tx1"/>
                </a:solidFill>
                <a:latin typeface="Arial" charset="0"/>
              </a:defRPr>
            </a:lvl3pPr>
            <a:lvl4pPr marL="1600200" indent="-228600" defTabSz="831850" eaLnBrk="0" hangingPunct="0">
              <a:defRPr sz="2000">
                <a:solidFill>
                  <a:schemeClr val="tx1"/>
                </a:solidFill>
                <a:latin typeface="Arial" charset="0"/>
              </a:defRPr>
            </a:lvl4pPr>
            <a:lvl5pPr marL="2057400" indent="-228600" defTabSz="831850" eaLnBrk="0" hangingPunct="0">
              <a:defRPr sz="2000">
                <a:solidFill>
                  <a:schemeClr val="tx1"/>
                </a:solidFill>
                <a:latin typeface="Arial" charset="0"/>
              </a:defRPr>
            </a:lvl5pPr>
            <a:lvl6pPr marL="2514600" indent="-228600" defTabSz="831850" eaLnBrk="0" fontAlgn="base" hangingPunct="0">
              <a:spcBef>
                <a:spcPct val="0"/>
              </a:spcBef>
              <a:spcAft>
                <a:spcPct val="0"/>
              </a:spcAft>
              <a:defRPr sz="2000">
                <a:solidFill>
                  <a:schemeClr val="tx1"/>
                </a:solidFill>
                <a:latin typeface="Arial" charset="0"/>
              </a:defRPr>
            </a:lvl6pPr>
            <a:lvl7pPr marL="2971800" indent="-228600" defTabSz="831850" eaLnBrk="0" fontAlgn="base" hangingPunct="0">
              <a:spcBef>
                <a:spcPct val="0"/>
              </a:spcBef>
              <a:spcAft>
                <a:spcPct val="0"/>
              </a:spcAft>
              <a:defRPr sz="2000">
                <a:solidFill>
                  <a:schemeClr val="tx1"/>
                </a:solidFill>
                <a:latin typeface="Arial" charset="0"/>
              </a:defRPr>
            </a:lvl7pPr>
            <a:lvl8pPr marL="3429000" indent="-228600" defTabSz="831850" eaLnBrk="0" fontAlgn="base" hangingPunct="0">
              <a:spcBef>
                <a:spcPct val="0"/>
              </a:spcBef>
              <a:spcAft>
                <a:spcPct val="0"/>
              </a:spcAft>
              <a:defRPr sz="2000">
                <a:solidFill>
                  <a:schemeClr val="tx1"/>
                </a:solidFill>
                <a:latin typeface="Arial" charset="0"/>
              </a:defRPr>
            </a:lvl8pPr>
            <a:lvl9pPr marL="3886200" indent="-228600" defTabSz="83185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en-US" sz="2800" b="1" dirty="0">
                <a:solidFill>
                  <a:srgbClr val="FF0066"/>
                </a:solidFill>
                <a:latin typeface="VNI-Times" pitchFamily="2" charset="0"/>
              </a:rPr>
              <a:t>TRÖÔØNG THCS </a:t>
            </a:r>
            <a:r>
              <a:rPr lang="en-US" sz="2800" b="1" dirty="0" smtClean="0">
                <a:solidFill>
                  <a:srgbClr val="FF0066"/>
                </a:solidFill>
                <a:latin typeface="VNI-Times" pitchFamily="2" charset="0"/>
              </a:rPr>
              <a:t>ĐA PHƯỚC</a:t>
            </a:r>
            <a:endParaRPr lang="en-US" sz="2800" b="1" dirty="0">
              <a:solidFill>
                <a:srgbClr val="FF0066"/>
              </a:solidFill>
              <a:latin typeface="VNI-Times" pitchFamily="2" charset="0"/>
            </a:endParaRPr>
          </a:p>
        </p:txBody>
      </p:sp>
      <p:pic>
        <p:nvPicPr>
          <p:cNvPr id="2053" name="Picture 9" descr="atom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43263" y="4572000"/>
            <a:ext cx="24384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3357554" y="3428206"/>
            <a:ext cx="2428892" cy="1588"/>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33493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par>
                                <p:cTn id="10" presetID="3" presetClass="emph" presetSubtype="6" repeatCount="indefinite" fill="hold" grpId="1" nodeType="withEffect">
                                  <p:stCondLst>
                                    <p:cond delay="0"/>
                                  </p:stCondLst>
                                  <p:iterate type="lt">
                                    <p:tmPct val="0"/>
                                  </p:iterate>
                                  <p:childTnLst>
                                    <p:animClr clrSpc="hsl" dir="cw">
                                      <p:cBhvr override="childStyle">
                                        <p:cTn id="11" dur="500" fill="hold"/>
                                        <p:tgtEl>
                                          <p:spTgt spid="7"/>
                                        </p:tgtEl>
                                        <p:attrNameLst>
                                          <p:attrName>style.color</p:attrName>
                                        </p:attrNameLst>
                                      </p:cBhvr>
                                      <p:to>
                                        <a:schemeClr val="bg1"/>
                                      </p:to>
                                    </p:animClr>
                                  </p:childTnLst>
                                </p:cTn>
                              </p:par>
                              <p:par>
                                <p:cTn id="12" presetID="21" presetClass="entr" presetSubtype="4"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4)">
                                      <p:cBhvr>
                                        <p:cTn id="14" dur="20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2" name="bai ca sinh vien.wav"/>
                                        </p:tgtEl>
                                      </p:cMediaNode>
                                    </p:audio>
                                  </p:subTnLst>
                                </p:cTn>
                              </p:par>
                              <p:par>
                                <p:cTn id="15" presetID="8"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par>
                          <p:cTn id="18" fill="hold" nodeType="afterGroup">
                            <p:stCondLst>
                              <p:cond delay="2000"/>
                            </p:stCondLst>
                            <p:childTnLst>
                              <p:par>
                                <p:cTn id="19" presetID="23" presetClass="exit" presetSubtype="32" fill="hold" grpId="1" nodeType="after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fltVal val="0"/>
                                          </p:val>
                                        </p:tav>
                                      </p:tavLst>
                                    </p:anim>
                                    <p:set>
                                      <p:cBhvr>
                                        <p:cTn id="22" dur="1" fill="hold">
                                          <p:stCondLst>
                                            <p:cond delay="499"/>
                                          </p:stCondLst>
                                        </p:cTn>
                                        <p:tgtEl>
                                          <p:spTgt spid="5"/>
                                        </p:tgtEl>
                                        <p:attrNameLst>
                                          <p:attrName>style.visibility</p:attrName>
                                        </p:attrNameLst>
                                      </p:cBhvr>
                                      <p:to>
                                        <p:strVal val="hidden"/>
                                      </p:to>
                                    </p:set>
                                  </p:childTnLst>
                                </p:cTn>
                              </p:par>
                              <p:par>
                                <p:cTn id="23" presetID="23" presetClass="exit" presetSubtype="32" fill="hold" grpId="1" nodeType="withEffect">
                                  <p:stCondLst>
                                    <p:cond delay="0"/>
                                  </p:stCondLst>
                                  <p:childTnLst>
                                    <p:anim calcmode="lin" valueType="num">
                                      <p:cBhvr>
                                        <p:cTn id="24" dur="500"/>
                                        <p:tgtEl>
                                          <p:spTgt spid="6"/>
                                        </p:tgtEl>
                                        <p:attrNameLst>
                                          <p:attrName>ppt_w</p:attrName>
                                        </p:attrNameLst>
                                      </p:cBhvr>
                                      <p:tavLst>
                                        <p:tav tm="0">
                                          <p:val>
                                            <p:strVal val="ppt_w"/>
                                          </p:val>
                                        </p:tav>
                                        <p:tav tm="100000">
                                          <p:val>
                                            <p:fltVal val="0"/>
                                          </p:val>
                                        </p:tav>
                                      </p:tavLst>
                                    </p:anim>
                                    <p:anim calcmode="lin" valueType="num">
                                      <p:cBhvr>
                                        <p:cTn id="25" dur="500"/>
                                        <p:tgtEl>
                                          <p:spTgt spid="6"/>
                                        </p:tgtEl>
                                        <p:attrNameLst>
                                          <p:attrName>ppt_h</p:attrName>
                                        </p:attrNameLst>
                                      </p:cBhvr>
                                      <p:tavLst>
                                        <p:tav tm="0">
                                          <p:val>
                                            <p:strVal val="ppt_h"/>
                                          </p:val>
                                        </p:tav>
                                        <p:tav tm="100000">
                                          <p:val>
                                            <p:fltVal val="0"/>
                                          </p:val>
                                        </p:tav>
                                      </p:tavLst>
                                    </p:anim>
                                    <p:set>
                                      <p:cBhvr>
                                        <p:cTn id="26" dur="1" fill="hold">
                                          <p:stCondLst>
                                            <p:cond delay="499"/>
                                          </p:stCondLst>
                                        </p:cTn>
                                        <p:tgtEl>
                                          <p:spTgt spid="6"/>
                                        </p:tgtEl>
                                        <p:attrNameLst>
                                          <p:attrName>style.visibility</p:attrName>
                                        </p:attrNameLst>
                                      </p:cBhvr>
                                      <p:to>
                                        <p:strVal val="hidden"/>
                                      </p:to>
                                    </p:set>
                                  </p:childTnLst>
                                </p:cTn>
                              </p:par>
                            </p:childTnLst>
                          </p:cTn>
                        </p:par>
                        <p:par>
                          <p:cTn id="27" fill="hold" nodeType="afterGroup">
                            <p:stCondLst>
                              <p:cond delay="2500"/>
                            </p:stCondLst>
                            <p:childTnLst>
                              <p:par>
                                <p:cTn id="28" presetID="55" presetClass="entr" presetSubtype="0" fill="hold" grpId="2"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2000" fill="hold"/>
                                        <p:tgtEl>
                                          <p:spTgt spid="6"/>
                                        </p:tgtEl>
                                        <p:attrNameLst>
                                          <p:attrName>ppt_w</p:attrName>
                                        </p:attrNameLst>
                                      </p:cBhvr>
                                      <p:tavLst>
                                        <p:tav tm="0">
                                          <p:val>
                                            <p:strVal val="#ppt_w*0.70"/>
                                          </p:val>
                                        </p:tav>
                                        <p:tav tm="100000">
                                          <p:val>
                                            <p:strVal val="#ppt_w"/>
                                          </p:val>
                                        </p:tav>
                                      </p:tavLst>
                                    </p:anim>
                                    <p:anim calcmode="lin" valueType="num">
                                      <p:cBhvr>
                                        <p:cTn id="31" dur="2000" fill="hold"/>
                                        <p:tgtEl>
                                          <p:spTgt spid="6"/>
                                        </p:tgtEl>
                                        <p:attrNameLst>
                                          <p:attrName>ppt_h</p:attrName>
                                        </p:attrNameLst>
                                      </p:cBhvr>
                                      <p:tavLst>
                                        <p:tav tm="0">
                                          <p:val>
                                            <p:strVal val="#ppt_h"/>
                                          </p:val>
                                        </p:tav>
                                        <p:tav tm="100000">
                                          <p:val>
                                            <p:strVal val="#ppt_h"/>
                                          </p:val>
                                        </p:tav>
                                      </p:tavLst>
                                    </p:anim>
                                    <p:animEffect transition="in" filter="fade">
                                      <p:cBhvr>
                                        <p:cTn id="32" dur="2000"/>
                                        <p:tgtEl>
                                          <p:spTgt spid="6"/>
                                        </p:tgtEl>
                                      </p:cBhvr>
                                    </p:animEffect>
                                  </p:childTnLst>
                                </p:cTn>
                              </p:par>
                              <p:par>
                                <p:cTn id="33" presetID="55" presetClass="entr" presetSubtype="0" fill="hold" grpId="2"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2000" fill="hold"/>
                                        <p:tgtEl>
                                          <p:spTgt spid="5"/>
                                        </p:tgtEl>
                                        <p:attrNameLst>
                                          <p:attrName>ppt_w</p:attrName>
                                        </p:attrNameLst>
                                      </p:cBhvr>
                                      <p:tavLst>
                                        <p:tav tm="0">
                                          <p:val>
                                            <p:strVal val="#ppt_w*0.70"/>
                                          </p:val>
                                        </p:tav>
                                        <p:tav tm="100000">
                                          <p:val>
                                            <p:strVal val="#ppt_w"/>
                                          </p:val>
                                        </p:tav>
                                      </p:tavLst>
                                    </p:anim>
                                    <p:anim calcmode="lin" valueType="num">
                                      <p:cBhvr>
                                        <p:cTn id="36" dur="2000" fill="hold"/>
                                        <p:tgtEl>
                                          <p:spTgt spid="5"/>
                                        </p:tgtEl>
                                        <p:attrNameLst>
                                          <p:attrName>ppt_h</p:attrName>
                                        </p:attrNameLst>
                                      </p:cBhvr>
                                      <p:tavLst>
                                        <p:tav tm="0">
                                          <p:val>
                                            <p:strVal val="#ppt_h"/>
                                          </p:val>
                                        </p:tav>
                                        <p:tav tm="100000">
                                          <p:val>
                                            <p:strVal val="#ppt_h"/>
                                          </p:val>
                                        </p:tav>
                                      </p:tavLst>
                                    </p:anim>
                                    <p:animEffect transition="in" filter="fade">
                                      <p:cBhvr>
                                        <p:cTn id="37" dur="2000"/>
                                        <p:tgtEl>
                                          <p:spTgt spid="5"/>
                                        </p:tgtEl>
                                      </p:cBhvr>
                                    </p:animEffect>
                                  </p:childTnLst>
                                </p:cTn>
                              </p:par>
                            </p:childTnLst>
                          </p:cTn>
                        </p:par>
                        <p:par>
                          <p:cTn id="38" fill="hold" nodeType="afterGroup">
                            <p:stCondLst>
                              <p:cond delay="4500"/>
                            </p:stCondLst>
                            <p:childTnLst>
                              <p:par>
                                <p:cTn id="39" presetID="20" presetClass="entr" presetSubtype="0" repeatCount="2000" fill="hold" grpId="3"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edge">
                                      <p:cBhvr>
                                        <p:cTn id="41" dur="2000"/>
                                        <p:tgtEl>
                                          <p:spTgt spid="5"/>
                                        </p:tgtEl>
                                      </p:cBhvr>
                                    </p:animEffect>
                                  </p:childTnLst>
                                </p:cTn>
                              </p:par>
                              <p:par>
                                <p:cTn id="42" presetID="53" presetClass="entr" presetSubtype="0" repeatCount="2000" fill="hold" grpId="3"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2000" fill="hold"/>
                                        <p:tgtEl>
                                          <p:spTgt spid="6"/>
                                        </p:tgtEl>
                                        <p:attrNameLst>
                                          <p:attrName>ppt_w</p:attrName>
                                        </p:attrNameLst>
                                      </p:cBhvr>
                                      <p:tavLst>
                                        <p:tav tm="0">
                                          <p:val>
                                            <p:fltVal val="0"/>
                                          </p:val>
                                        </p:tav>
                                        <p:tav tm="100000">
                                          <p:val>
                                            <p:strVal val="#ppt_w"/>
                                          </p:val>
                                        </p:tav>
                                      </p:tavLst>
                                    </p:anim>
                                    <p:anim calcmode="lin" valueType="num">
                                      <p:cBhvr>
                                        <p:cTn id="45" dur="2000" fill="hold"/>
                                        <p:tgtEl>
                                          <p:spTgt spid="6"/>
                                        </p:tgtEl>
                                        <p:attrNameLst>
                                          <p:attrName>ppt_h</p:attrName>
                                        </p:attrNameLst>
                                      </p:cBhvr>
                                      <p:tavLst>
                                        <p:tav tm="0">
                                          <p:val>
                                            <p:fltVal val="0"/>
                                          </p:val>
                                        </p:tav>
                                        <p:tav tm="100000">
                                          <p:val>
                                            <p:strVal val="#ppt_h"/>
                                          </p:val>
                                        </p:tav>
                                      </p:tavLst>
                                    </p:anim>
                                    <p:animEffect transition="in" filter="fade">
                                      <p:cBhvr>
                                        <p:cTn id="4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P spid="6" grpId="0" animBg="1"/>
      <p:bldP spid="6" grpId="1" animBg="1"/>
      <p:bldP spid="6" grpId="2" animBg="1"/>
      <p:bldP spid="6" grpId="3" animBg="1"/>
      <p:bldP spid="7" grpId="0"/>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71438" y="2643182"/>
            <a:ext cx="300039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71438" y="1142984"/>
            <a:ext cx="3000396" cy="15001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322926" y="1891892"/>
            <a:ext cx="149940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rot="19943480">
            <a:off x="324125" y="1312774"/>
            <a:ext cx="2357454" cy="4466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err="1" smtClean="0">
                <a:solidFill>
                  <a:schemeClr val="tx1"/>
                </a:solidFill>
                <a:latin typeface="Times New Roman" pitchFamily="18" charset="0"/>
                <a:cs typeface="Times New Roman" pitchFamily="18" charset="0"/>
              </a:rPr>
              <a:t>Dốc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cầu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thang</a:t>
            </a:r>
            <a:endParaRPr lang="vi-VN" sz="2000" dirty="0">
              <a:solidFill>
                <a:schemeClr val="tx1"/>
              </a:solidFill>
              <a:latin typeface="Times New Roman" pitchFamily="18" charset="0"/>
              <a:cs typeface="Times New Roman" pitchFamily="18" charset="0"/>
            </a:endParaRPr>
          </a:p>
        </p:txBody>
      </p:sp>
      <p:sp>
        <p:nvSpPr>
          <p:cNvPr id="10" name="Rectangle 9"/>
          <p:cNvSpPr/>
          <p:nvPr/>
        </p:nvSpPr>
        <p:spPr>
          <a:xfrm>
            <a:off x="3214710" y="1142984"/>
            <a:ext cx="857256" cy="15001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rPr>
              <a:t>Chiều</a:t>
            </a:r>
            <a:r>
              <a:rPr lang="en-US" sz="2000" dirty="0" smtClean="0">
                <a:solidFill>
                  <a:schemeClr val="tx1"/>
                </a:solidFill>
              </a:rPr>
              <a:t> </a:t>
            </a:r>
            <a:r>
              <a:rPr lang="en-US" sz="2000" dirty="0" err="1" smtClean="0">
                <a:solidFill>
                  <a:schemeClr val="tx1"/>
                </a:solidFill>
              </a:rPr>
              <a:t>cao</a:t>
            </a:r>
            <a:r>
              <a:rPr lang="en-US" sz="2000" dirty="0" smtClean="0">
                <a:solidFill>
                  <a:schemeClr val="tx1"/>
                </a:solidFill>
              </a:rPr>
              <a:t> </a:t>
            </a:r>
            <a:r>
              <a:rPr lang="en-US" sz="2000" dirty="0" err="1" smtClean="0">
                <a:solidFill>
                  <a:schemeClr val="tx1"/>
                </a:solidFill>
              </a:rPr>
              <a:t>cầu</a:t>
            </a:r>
            <a:r>
              <a:rPr lang="en-US" sz="2000" dirty="0" smtClean="0">
                <a:solidFill>
                  <a:schemeClr val="tx1"/>
                </a:solidFill>
              </a:rPr>
              <a:t> </a:t>
            </a:r>
            <a:r>
              <a:rPr lang="en-US" sz="2000" dirty="0" err="1" smtClean="0">
                <a:solidFill>
                  <a:schemeClr val="tx1"/>
                </a:solidFill>
                <a:latin typeface="Times New Roman" pitchFamily="18" charset="0"/>
                <a:cs typeface="Times New Roman" pitchFamily="18" charset="0"/>
              </a:rPr>
              <a:t>thang</a:t>
            </a:r>
            <a:endParaRPr lang="vi-VN" sz="2000" dirty="0">
              <a:solidFill>
                <a:schemeClr val="tx1"/>
              </a:solidFill>
              <a:latin typeface="Times New Roman" pitchFamily="18" charset="0"/>
              <a:cs typeface="Times New Roman" pitchFamily="18" charset="0"/>
            </a:endParaRPr>
          </a:p>
        </p:txBody>
      </p:sp>
      <p:sp>
        <p:nvSpPr>
          <p:cNvPr id="12" name="Rectangle 11"/>
          <p:cNvSpPr/>
          <p:nvPr/>
        </p:nvSpPr>
        <p:spPr>
          <a:xfrm>
            <a:off x="428628" y="2714620"/>
            <a:ext cx="2143140" cy="35719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err="1" smtClean="0">
                <a:solidFill>
                  <a:schemeClr val="tx1"/>
                </a:solidFill>
                <a:latin typeface="Times New Roman" pitchFamily="18" charset="0"/>
                <a:cs typeface="Times New Roman" pitchFamily="18" charset="0"/>
              </a:rPr>
              <a:t>Đáy</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cầu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thang</a:t>
            </a:r>
            <a:endParaRPr lang="vi-VN" sz="2000" dirty="0">
              <a:solidFill>
                <a:schemeClr val="tx1"/>
              </a:solidFill>
              <a:latin typeface="Times New Roman" pitchFamily="18" charset="0"/>
              <a:cs typeface="Times New Roman" pitchFamily="18" charset="0"/>
            </a:endParaRPr>
          </a:p>
        </p:txBody>
      </p:sp>
      <p:sp>
        <p:nvSpPr>
          <p:cNvPr id="13" name="TextBox 12"/>
          <p:cNvSpPr txBox="1"/>
          <p:nvPr/>
        </p:nvSpPr>
        <p:spPr>
          <a:xfrm>
            <a:off x="2857520" y="2714620"/>
            <a:ext cx="364202"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O</a:t>
            </a:r>
            <a:endParaRPr lang="vi-VN" b="1" dirty="0">
              <a:latin typeface="Times New Roman" pitchFamily="18" charset="0"/>
              <a:cs typeface="Times New Roman" pitchFamily="18" charset="0"/>
            </a:endParaRPr>
          </a:p>
        </p:txBody>
      </p:sp>
      <p:sp>
        <p:nvSpPr>
          <p:cNvPr id="14" name="TextBox 13"/>
          <p:cNvSpPr txBox="1"/>
          <p:nvPr/>
        </p:nvSpPr>
        <p:spPr>
          <a:xfrm>
            <a:off x="3143240" y="857232"/>
            <a:ext cx="351378"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A</a:t>
            </a:r>
            <a:endParaRPr lang="vi-VN" b="1" dirty="0">
              <a:latin typeface="Times New Roman" pitchFamily="18" charset="0"/>
              <a:cs typeface="Times New Roman" pitchFamily="18" charset="0"/>
            </a:endParaRPr>
          </a:p>
        </p:txBody>
      </p:sp>
      <p:sp>
        <p:nvSpPr>
          <p:cNvPr id="15" name="TextBox 14"/>
          <p:cNvSpPr txBox="1"/>
          <p:nvPr/>
        </p:nvSpPr>
        <p:spPr>
          <a:xfrm flipH="1">
            <a:off x="0" y="2714620"/>
            <a:ext cx="240033"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B</a:t>
            </a:r>
            <a:endParaRPr lang="vi-VN" b="1" dirty="0">
              <a:latin typeface="Times New Roman" pitchFamily="18" charset="0"/>
              <a:cs typeface="Times New Roman" pitchFamily="18" charset="0"/>
            </a:endParaRPr>
          </a:p>
        </p:txBody>
      </p:sp>
      <p:pic>
        <p:nvPicPr>
          <p:cNvPr id="16" name="Picture 6"/>
          <p:cNvPicPr>
            <a:picLocks noGrp="1" noChangeAspect="1" noChangeArrowheads="1"/>
          </p:cNvPicPr>
          <p:nvPr>
            <p:ph idx="1"/>
          </p:nvPr>
        </p:nvPicPr>
        <p:blipFill>
          <a:blip r:embed="rId4"/>
          <a:srcRect/>
          <a:stretch>
            <a:fillRect/>
          </a:stretch>
        </p:blipFill>
        <p:spPr bwMode="auto">
          <a:xfrm>
            <a:off x="1071538" y="3071810"/>
            <a:ext cx="3929090" cy="3090867"/>
          </a:xfrm>
          <a:prstGeom prst="rect">
            <a:avLst/>
          </a:prstGeom>
          <a:noFill/>
          <a:ln w="9525">
            <a:noFill/>
            <a:miter lim="800000"/>
            <a:headEnd/>
            <a:tailEnd/>
          </a:ln>
          <a:effectLst/>
        </p:spPr>
      </p:pic>
      <p:sp>
        <p:nvSpPr>
          <p:cNvPr id="17" name="Right Arrow 16"/>
          <p:cNvSpPr/>
          <p:nvPr/>
        </p:nvSpPr>
        <p:spPr>
          <a:xfrm rot="1983686">
            <a:off x="52986" y="3513770"/>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8" name="Picture 7" descr="https://photo-3-baomoi.zadn.vn/w1000_r1/18/05/08/50/25952597/9_133297.jpg"/>
          <p:cNvPicPr>
            <a:picLocks noChangeAspect="1" noChangeArrowheads="1"/>
          </p:cNvPicPr>
          <p:nvPr/>
        </p:nvPicPr>
        <p:blipFill>
          <a:blip r:embed="rId5"/>
          <a:srcRect/>
          <a:stretch>
            <a:fillRect/>
          </a:stretch>
        </p:blipFill>
        <p:spPr bwMode="auto">
          <a:xfrm>
            <a:off x="5072066" y="928670"/>
            <a:ext cx="3357586" cy="3786214"/>
          </a:xfrm>
          <a:prstGeom prst="rect">
            <a:avLst/>
          </a:prstGeom>
          <a:noFill/>
        </p:spPr>
      </p:pic>
      <p:sp>
        <p:nvSpPr>
          <p:cNvPr id="24" name="Rounded Rectangle 23"/>
          <p:cNvSpPr/>
          <p:nvPr/>
        </p:nvSpPr>
        <p:spPr>
          <a:xfrm>
            <a:off x="3857620" y="5143512"/>
            <a:ext cx="2643206" cy="128588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graphicFrame>
        <p:nvGraphicFramePr>
          <p:cNvPr id="25" name="Object 24"/>
          <p:cNvGraphicFramePr>
            <a:graphicFrameLocks noChangeAspect="1"/>
          </p:cNvGraphicFramePr>
          <p:nvPr/>
        </p:nvGraphicFramePr>
        <p:xfrm>
          <a:off x="3857620" y="5214950"/>
          <a:ext cx="2590818" cy="1143008"/>
        </p:xfrm>
        <a:graphic>
          <a:graphicData uri="http://schemas.openxmlformats.org/presentationml/2006/ole">
            <mc:AlternateContent xmlns:mc="http://schemas.openxmlformats.org/markup-compatibility/2006">
              <mc:Choice xmlns:v="urn:schemas-microsoft-com:vml" Requires="v">
                <p:oleObj spid="_x0000_s59401" name="Equation" r:id="rId6" imgW="1155600" imgH="609480" progId="Equation.3">
                  <p:embed/>
                </p:oleObj>
              </mc:Choice>
              <mc:Fallback>
                <p:oleObj name="Equation" r:id="rId6" imgW="1155600" imgH="60948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7620" y="5214950"/>
                        <a:ext cx="2590818" cy="11430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25"/>
          <p:cNvSpPr/>
          <p:nvPr/>
        </p:nvSpPr>
        <p:spPr>
          <a:xfrm>
            <a:off x="1285852" y="0"/>
            <a:ext cx="7143800" cy="8572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b="1" dirty="0" smtClean="0">
                <a:solidFill>
                  <a:schemeClr val="tx1"/>
                </a:solidFill>
                <a:latin typeface="Times New Roman" pitchFamily="18" charset="0"/>
                <a:cs typeface="Times New Roman" pitchFamily="18" charset="0"/>
              </a:rPr>
              <a:t>CẦU THANG DÀNH CHO NGƯỜI KHUYẾT TẬT DÙNG XE LĂN PHẢI CÓ HỆ SỐ GÓC KHÔNG QUÁ </a:t>
            </a:r>
            <a:endParaRPr lang="vi-VN" b="1" dirty="0">
              <a:solidFill>
                <a:schemeClr val="tx1"/>
              </a:solidFill>
            </a:endParaRPr>
          </a:p>
        </p:txBody>
      </p:sp>
      <p:graphicFrame>
        <p:nvGraphicFramePr>
          <p:cNvPr id="28" name="Object 27"/>
          <p:cNvGraphicFramePr>
            <a:graphicFrameLocks noChangeAspect="1"/>
          </p:cNvGraphicFramePr>
          <p:nvPr/>
        </p:nvGraphicFramePr>
        <p:xfrm>
          <a:off x="6858016" y="357166"/>
          <a:ext cx="428628" cy="500066"/>
        </p:xfrm>
        <a:graphic>
          <a:graphicData uri="http://schemas.openxmlformats.org/presentationml/2006/ole">
            <mc:AlternateContent xmlns:mc="http://schemas.openxmlformats.org/markup-compatibility/2006">
              <mc:Choice xmlns:v="urn:schemas-microsoft-com:vml" Requires="v">
                <p:oleObj spid="_x0000_s59402" name="Equation" r:id="rId8" imgW="203040" imgH="393480" progId="Equation.3">
                  <p:embed/>
                </p:oleObj>
              </mc:Choice>
              <mc:Fallback>
                <p:oleObj name="Equation" r:id="rId8" imgW="203040" imgH="39348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16" y="357166"/>
                        <a:ext cx="428628"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18"/>
          <p:cNvSpPr/>
          <p:nvPr/>
        </p:nvSpPr>
        <p:spPr>
          <a:xfrm>
            <a:off x="5072066" y="4357694"/>
            <a:ext cx="3357586" cy="55721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dirty="0" smtClean="0"/>
              <a:t>Cầu đi bộ trong công viên Gia Định </a:t>
            </a:r>
            <a:endParaRPr lang="vi-VN" dirty="0"/>
          </a:p>
        </p:txBody>
      </p:sp>
    </p:spTree>
    <p:extLst>
      <p:ext uri="{BB962C8B-B14F-4D97-AF65-F5344CB8AC3E}">
        <p14:creationId xmlns:p14="http://schemas.microsoft.com/office/powerpoint/2010/main" val="388851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linds(horizont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par>
                                <p:cTn id="26" presetID="3"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par>
                                <p:cTn id="29" presetID="3" presetClass="entr" presetSubtype="1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linds(horizontal)">
                                      <p:cBhvr>
                                        <p:cTn id="36" dur="500"/>
                                        <p:tgtEl>
                                          <p:spTgt spid="1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linds(horizont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linds(horizontal)">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blinds(horizontal)">
                                      <p:cBhvr>
                                        <p:cTn id="72" dur="500"/>
                                        <p:tgtEl>
                                          <p:spTgt spid="25"/>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blinds(horizontal)">
                                      <p:cBhvr>
                                        <p:cTn id="7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p:bldP spid="14" grpId="0"/>
      <p:bldP spid="15" grpId="0"/>
      <p:bldP spid="17" grpId="0" animBg="1"/>
      <p:bldP spid="24" grpId="0" animBg="1"/>
      <p:bldP spid="26"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14282" y="642918"/>
            <a:ext cx="5072098" cy="5929330"/>
          </a:xfrm>
          <a:prstGeom prst="roundRect">
            <a:avLst>
              <a:gd name="adj" fmla="val 4798"/>
            </a:avLst>
          </a:prstGeom>
          <a:ln/>
        </p:spPr>
        <p:style>
          <a:lnRef idx="2">
            <a:schemeClr val="accent1"/>
          </a:lnRef>
          <a:fillRef idx="1">
            <a:schemeClr val="lt1"/>
          </a:fillRef>
          <a:effectRef idx="0">
            <a:schemeClr val="accent1"/>
          </a:effectRef>
          <a:fontRef idx="minor">
            <a:schemeClr val="dk1"/>
          </a:fontRef>
        </p:style>
        <p:txBody>
          <a:bodyPr anchor="ctr">
            <a:normAutofit lnSpcReduction="10000"/>
          </a:bodyPr>
          <a:lstStyle/>
          <a:p>
            <a:pPr algn="just">
              <a:buNone/>
              <a:defRPr/>
            </a:pPr>
            <a:r>
              <a:rPr lang="en-US" sz="3300" b="1" u="sng" dirty="0" err="1" smtClean="0">
                <a:solidFill>
                  <a:srgbClr val="FF0000"/>
                </a:solidFill>
                <a:latin typeface="Times New Roman" pitchFamily="18" charset="0"/>
                <a:cs typeface="Times New Roman" pitchFamily="18" charset="0"/>
              </a:rPr>
              <a:t>Bài</a:t>
            </a:r>
            <a:r>
              <a:rPr lang="en-US" sz="3300" b="1" u="sng" dirty="0" smtClean="0">
                <a:solidFill>
                  <a:srgbClr val="FF0000"/>
                </a:solidFill>
                <a:latin typeface="Times New Roman" pitchFamily="18" charset="0"/>
                <a:cs typeface="Times New Roman" pitchFamily="18" charset="0"/>
              </a:rPr>
              <a:t> 4:</a:t>
            </a:r>
            <a:r>
              <a:rPr lang="en-US" sz="3300" b="1" dirty="0" smtClean="0">
                <a:solidFill>
                  <a:schemeClr val="tx1"/>
                </a:solidFill>
                <a:latin typeface="Times New Roman" pitchFamily="18" charset="0"/>
                <a:cs typeface="Times New Roman" pitchFamily="18" charset="0"/>
              </a:rPr>
              <a:t> </a:t>
            </a:r>
            <a:r>
              <a:rPr lang="en-US" sz="3300" dirty="0" err="1" smtClean="0">
                <a:solidFill>
                  <a:schemeClr val="tx1"/>
                </a:solidFill>
                <a:latin typeface="Times New Roman" pitchFamily="18" charset="0"/>
                <a:cs typeface="Times New Roman" pitchFamily="18" charset="0"/>
              </a:rPr>
              <a:t>Hiện</a:t>
            </a:r>
            <a:r>
              <a:rPr lang="en-US" sz="3300" dirty="0" smtClean="0">
                <a:solidFill>
                  <a:schemeClr val="tx1"/>
                </a:solidFill>
                <a:latin typeface="Times New Roman" pitchFamily="18" charset="0"/>
                <a:cs typeface="Times New Roman" pitchFamily="18" charset="0"/>
              </a:rPr>
              <a:t> nay </a:t>
            </a:r>
            <a:r>
              <a:rPr lang="en-US" sz="3300" dirty="0" err="1" smtClean="0">
                <a:solidFill>
                  <a:schemeClr val="tx1"/>
                </a:solidFill>
                <a:latin typeface="Times New Roman" pitchFamily="18" charset="0"/>
                <a:cs typeface="Times New Roman" pitchFamily="18" charset="0"/>
              </a:rPr>
              <a:t>Bộ</a:t>
            </a:r>
            <a:r>
              <a:rPr lang="en-US" sz="3300" dirty="0" smtClean="0">
                <a:solidFill>
                  <a:schemeClr val="tx1"/>
                </a:solidFill>
                <a:latin typeface="Times New Roman" pitchFamily="18" charset="0"/>
                <a:cs typeface="Times New Roman" pitchFamily="18" charset="0"/>
              </a:rPr>
              <a:t> </a:t>
            </a:r>
            <a:r>
              <a:rPr lang="en-US" sz="3300" dirty="0" err="1" smtClean="0">
                <a:solidFill>
                  <a:schemeClr val="tx1"/>
                </a:solidFill>
                <a:latin typeface="Times New Roman" pitchFamily="18" charset="0"/>
                <a:cs typeface="Times New Roman" pitchFamily="18" charset="0"/>
              </a:rPr>
              <a:t>xây</a:t>
            </a:r>
            <a:r>
              <a:rPr lang="en-US" sz="3300" dirty="0" smtClean="0">
                <a:solidFill>
                  <a:schemeClr val="tx1"/>
                </a:solidFill>
                <a:latin typeface="Times New Roman" pitchFamily="18" charset="0"/>
                <a:cs typeface="Times New Roman" pitchFamily="18" charset="0"/>
              </a:rPr>
              <a:t>  </a:t>
            </a:r>
            <a:r>
              <a:rPr lang="en-US" sz="3300" dirty="0" err="1" smtClean="0">
                <a:solidFill>
                  <a:schemeClr val="tx1"/>
                </a:solidFill>
                <a:latin typeface="Times New Roman" pitchFamily="18" charset="0"/>
                <a:cs typeface="Times New Roman" pitchFamily="18" charset="0"/>
              </a:rPr>
              <a:t>dựng</a:t>
            </a:r>
            <a:r>
              <a:rPr lang="en-US" sz="3300" dirty="0" smtClean="0">
                <a:solidFill>
                  <a:schemeClr val="tx1"/>
                </a:solidFill>
                <a:latin typeface="Times New Roman" pitchFamily="18" charset="0"/>
                <a:cs typeface="Times New Roman" pitchFamily="18" charset="0"/>
              </a:rPr>
              <a:t> </a:t>
            </a:r>
            <a:r>
              <a:rPr lang="en-US" sz="3300" dirty="0" err="1" smtClean="0">
                <a:solidFill>
                  <a:schemeClr val="tx1"/>
                </a:solidFill>
                <a:latin typeface="Times New Roman" pitchFamily="18" charset="0"/>
                <a:cs typeface="Times New Roman" pitchFamily="18" charset="0"/>
              </a:rPr>
              <a:t>quy</a:t>
            </a:r>
            <a:r>
              <a:rPr lang="en-US" sz="3300" dirty="0" smtClean="0">
                <a:solidFill>
                  <a:schemeClr val="tx1"/>
                </a:solidFill>
                <a:latin typeface="Times New Roman" pitchFamily="18" charset="0"/>
                <a:cs typeface="Times New Roman" pitchFamily="18" charset="0"/>
              </a:rPr>
              <a:t> </a:t>
            </a:r>
            <a:r>
              <a:rPr lang="en-US" sz="3300" dirty="0" err="1" smtClean="0">
                <a:solidFill>
                  <a:schemeClr val="tx1"/>
                </a:solidFill>
                <a:latin typeface="Times New Roman" pitchFamily="18" charset="0"/>
                <a:cs typeface="Times New Roman" pitchFamily="18" charset="0"/>
              </a:rPr>
              <a:t>định</a:t>
            </a:r>
            <a:r>
              <a:rPr lang="en-US" sz="3300" dirty="0" smtClean="0">
                <a:solidFill>
                  <a:schemeClr val="tx1"/>
                </a:solidFill>
                <a:latin typeface="Times New Roman" pitchFamily="18" charset="0"/>
                <a:cs typeface="Times New Roman" pitchFamily="18" charset="0"/>
              </a:rPr>
              <a:t> </a:t>
            </a:r>
            <a:r>
              <a:rPr lang="en-US" sz="3300" dirty="0" err="1" smtClean="0">
                <a:solidFill>
                  <a:schemeClr val="tx1"/>
                </a:solidFill>
                <a:latin typeface="Times New Roman" pitchFamily="18" charset="0"/>
                <a:cs typeface="Times New Roman" pitchFamily="18" charset="0"/>
              </a:rPr>
              <a:t>khi</a:t>
            </a:r>
            <a:r>
              <a:rPr lang="en-US" sz="3300" dirty="0" smtClean="0">
                <a:solidFill>
                  <a:schemeClr val="tx1"/>
                </a:solidFill>
                <a:latin typeface="Times New Roman" pitchFamily="18" charset="0"/>
                <a:cs typeface="Times New Roman" pitchFamily="18" charset="0"/>
              </a:rPr>
              <a:t> </a:t>
            </a:r>
            <a:r>
              <a:rPr lang="en-US" sz="3300" dirty="0" err="1" smtClean="0">
                <a:solidFill>
                  <a:schemeClr val="tx1"/>
                </a:solidFill>
                <a:latin typeface="Times New Roman" pitchFamily="18" charset="0"/>
                <a:cs typeface="Times New Roman" pitchFamily="18" charset="0"/>
              </a:rPr>
              <a:t>xây</a:t>
            </a:r>
            <a:r>
              <a:rPr lang="en-US" sz="3300" dirty="0" smtClean="0">
                <a:solidFill>
                  <a:schemeClr val="tx1"/>
                </a:solidFill>
                <a:latin typeface="Times New Roman" pitchFamily="18" charset="0"/>
                <a:cs typeface="Times New Roman" pitchFamily="18" charset="0"/>
              </a:rPr>
              <a:t> </a:t>
            </a:r>
            <a:r>
              <a:rPr lang="en-US" sz="3300" dirty="0" err="1" smtClean="0">
                <a:solidFill>
                  <a:schemeClr val="tx1"/>
                </a:solidFill>
                <a:latin typeface="Times New Roman" pitchFamily="18" charset="0"/>
                <a:cs typeface="Times New Roman" pitchFamily="18" charset="0"/>
              </a:rPr>
              <a:t>cầu</a:t>
            </a:r>
            <a:r>
              <a:rPr lang="en-US" sz="3300" dirty="0" smtClean="0">
                <a:solidFill>
                  <a:schemeClr val="tx1"/>
                </a:solidFill>
                <a:latin typeface="Times New Roman" pitchFamily="18" charset="0"/>
                <a:cs typeface="Times New Roman" pitchFamily="18" charset="0"/>
              </a:rPr>
              <a:t> </a:t>
            </a:r>
            <a:r>
              <a:rPr lang="en-US" sz="3300" dirty="0" err="1" smtClean="0">
                <a:solidFill>
                  <a:schemeClr val="tx1"/>
                </a:solidFill>
                <a:latin typeface="Times New Roman" pitchFamily="18" charset="0"/>
                <a:cs typeface="Times New Roman" pitchFamily="18" charset="0"/>
              </a:rPr>
              <a:t>thang</a:t>
            </a:r>
            <a:r>
              <a:rPr lang="en-US" sz="3300" dirty="0" smtClean="0">
                <a:solidFill>
                  <a:schemeClr val="tx1"/>
                </a:solidFill>
                <a:latin typeface="Times New Roman" pitchFamily="18" charset="0"/>
                <a:cs typeface="Times New Roman" pitchFamily="18" charset="0"/>
              </a:rPr>
              <a:t> </a:t>
            </a:r>
            <a:r>
              <a:rPr lang="en-US" sz="3300" dirty="0" err="1" smtClean="0">
                <a:solidFill>
                  <a:schemeClr val="tx1"/>
                </a:solidFill>
                <a:latin typeface="Times New Roman" pitchFamily="18" charset="0"/>
                <a:cs typeface="Times New Roman" pitchFamily="18" charset="0"/>
              </a:rPr>
              <a:t>cho</a:t>
            </a:r>
            <a:r>
              <a:rPr lang="en-US" sz="3300" dirty="0" smtClean="0">
                <a:solidFill>
                  <a:schemeClr val="tx1"/>
                </a:solidFill>
                <a:latin typeface="Times New Roman" pitchFamily="18" charset="0"/>
                <a:cs typeface="Times New Roman" pitchFamily="18" charset="0"/>
              </a:rPr>
              <a:t> </a:t>
            </a:r>
            <a:r>
              <a:rPr lang="en-US" sz="3300" dirty="0" err="1" smtClean="0">
                <a:solidFill>
                  <a:schemeClr val="tx1"/>
                </a:solidFill>
                <a:latin typeface="Times New Roman" pitchFamily="18" charset="0"/>
                <a:cs typeface="Times New Roman" pitchFamily="18" charset="0"/>
              </a:rPr>
              <a:t>người</a:t>
            </a:r>
            <a:r>
              <a:rPr lang="en-US" sz="3300" dirty="0" smtClean="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khuyết</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tật</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dùng</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xe</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lăn</a:t>
            </a:r>
            <a:r>
              <a:rPr lang="en-US" sz="3300" dirty="0">
                <a:solidFill>
                  <a:schemeClr val="tx1"/>
                </a:solidFill>
                <a:latin typeface="Times New Roman" pitchFamily="18" charset="0"/>
                <a:cs typeface="Times New Roman" pitchFamily="18" charset="0"/>
              </a:rPr>
              <a:t> </a:t>
            </a:r>
            <a:r>
              <a:rPr lang="en-US" sz="3300" dirty="0" err="1" smtClean="0">
                <a:solidFill>
                  <a:schemeClr val="tx1"/>
                </a:solidFill>
                <a:latin typeface="Times New Roman" pitchFamily="18" charset="0"/>
                <a:cs typeface="Times New Roman" pitchFamily="18" charset="0"/>
              </a:rPr>
              <a:t>phải</a:t>
            </a:r>
            <a:r>
              <a:rPr lang="en-US" sz="3300" dirty="0" smtClean="0">
                <a:solidFill>
                  <a:schemeClr val="tx1"/>
                </a:solidFill>
                <a:latin typeface="Times New Roman" pitchFamily="18" charset="0"/>
                <a:cs typeface="Times New Roman" pitchFamily="18" charset="0"/>
              </a:rPr>
              <a:t> </a:t>
            </a:r>
            <a:r>
              <a:rPr lang="en-US" sz="3300" dirty="0" err="1" smtClean="0">
                <a:solidFill>
                  <a:schemeClr val="tx1"/>
                </a:solidFill>
                <a:latin typeface="Times New Roman" pitchFamily="18" charset="0"/>
                <a:cs typeface="Times New Roman" pitchFamily="18" charset="0"/>
              </a:rPr>
              <a:t>có</a:t>
            </a:r>
            <a:r>
              <a:rPr lang="en-US" sz="3300" dirty="0" smtClean="0">
                <a:solidFill>
                  <a:schemeClr val="tx1"/>
                </a:solidFill>
                <a:latin typeface="Times New Roman" pitchFamily="18" charset="0"/>
                <a:cs typeface="Times New Roman" pitchFamily="18" charset="0"/>
              </a:rPr>
              <a:t>:</a:t>
            </a:r>
          </a:p>
          <a:p>
            <a:pPr algn="just">
              <a:buNone/>
              <a:defRPr/>
            </a:pPr>
            <a:r>
              <a:rPr lang="en-US" sz="3300"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hệ</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số</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góc</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không</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quá</a:t>
            </a:r>
            <a:endParaRPr lang="en-US" sz="3600" b="1" dirty="0" smtClean="0">
              <a:solidFill>
                <a:schemeClr val="tx1"/>
              </a:solidFill>
              <a:latin typeface="Times New Roman" pitchFamily="18" charset="0"/>
              <a:cs typeface="Times New Roman" pitchFamily="18" charset="0"/>
            </a:endParaRPr>
          </a:p>
          <a:p>
            <a:pPr algn="just">
              <a:buNone/>
              <a:defRPr/>
            </a:pPr>
            <a:r>
              <a:rPr lang="en-US" sz="3300" dirty="0" err="1" smtClean="0">
                <a:solidFill>
                  <a:schemeClr val="tx1"/>
                </a:solidFill>
                <a:latin typeface="Times New Roman" pitchFamily="18" charset="0"/>
                <a:cs typeface="Times New Roman" pitchFamily="18" charset="0"/>
              </a:rPr>
              <a:t>Để</a:t>
            </a:r>
            <a:r>
              <a:rPr lang="en-US" sz="3300" dirty="0" smtClean="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phù</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hợp</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với</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tiêu</a:t>
            </a:r>
            <a:r>
              <a:rPr lang="en-US" sz="3300" dirty="0">
                <a:solidFill>
                  <a:schemeClr val="tx1"/>
                </a:solidFill>
                <a:latin typeface="Times New Roman" pitchFamily="18" charset="0"/>
                <a:cs typeface="Times New Roman" pitchFamily="18" charset="0"/>
              </a:rPr>
              <a:t> </a:t>
            </a:r>
            <a:r>
              <a:rPr lang="en-US" sz="3300" dirty="0" err="1" smtClean="0">
                <a:solidFill>
                  <a:schemeClr val="tx1"/>
                </a:solidFill>
                <a:latin typeface="Times New Roman" pitchFamily="18" charset="0"/>
                <a:cs typeface="Times New Roman" pitchFamily="18" charset="0"/>
              </a:rPr>
              <a:t>chuẩn</a:t>
            </a:r>
            <a:endParaRPr lang="en-US" sz="3300" dirty="0">
              <a:solidFill>
                <a:schemeClr val="tx1"/>
              </a:solidFill>
              <a:latin typeface="Times New Roman" pitchFamily="18" charset="0"/>
              <a:cs typeface="Times New Roman" pitchFamily="18" charset="0"/>
            </a:endParaRPr>
          </a:p>
          <a:p>
            <a:pPr algn="just">
              <a:buNone/>
              <a:defRPr/>
            </a:pPr>
            <a:r>
              <a:rPr lang="en-US" sz="3300" dirty="0" err="1" smtClean="0">
                <a:solidFill>
                  <a:schemeClr val="tx1"/>
                </a:solidFill>
                <a:latin typeface="Times New Roman" pitchFamily="18" charset="0"/>
                <a:cs typeface="Times New Roman" pitchFamily="18" charset="0"/>
              </a:rPr>
              <a:t>trên</a:t>
            </a:r>
            <a:r>
              <a:rPr lang="en-US" sz="3300" dirty="0" smtClean="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thì</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chiều</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cao</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của</a:t>
            </a:r>
            <a:r>
              <a:rPr lang="en-US" sz="3300" dirty="0">
                <a:solidFill>
                  <a:schemeClr val="tx1"/>
                </a:solidFill>
                <a:latin typeface="Times New Roman" pitchFamily="18" charset="0"/>
                <a:cs typeface="Times New Roman" pitchFamily="18" charset="0"/>
              </a:rPr>
              <a:t> </a:t>
            </a:r>
            <a:r>
              <a:rPr lang="en-US" sz="3300" dirty="0" err="1" smtClean="0">
                <a:solidFill>
                  <a:schemeClr val="tx1"/>
                </a:solidFill>
                <a:latin typeface="Times New Roman" pitchFamily="18" charset="0"/>
                <a:cs typeface="Times New Roman" pitchFamily="18" charset="0"/>
              </a:rPr>
              <a:t>cầu</a:t>
            </a:r>
            <a:endParaRPr lang="en-US" sz="3300" dirty="0">
              <a:solidFill>
                <a:schemeClr val="tx1"/>
              </a:solidFill>
              <a:latin typeface="Times New Roman" pitchFamily="18" charset="0"/>
              <a:cs typeface="Times New Roman" pitchFamily="18" charset="0"/>
            </a:endParaRPr>
          </a:p>
          <a:p>
            <a:pPr algn="just">
              <a:buNone/>
              <a:defRPr/>
            </a:pPr>
            <a:r>
              <a:rPr lang="en-US" sz="3300" dirty="0" err="1" smtClean="0">
                <a:solidFill>
                  <a:schemeClr val="tx1"/>
                </a:solidFill>
                <a:latin typeface="Times New Roman" pitchFamily="18" charset="0"/>
                <a:cs typeface="Times New Roman" pitchFamily="18" charset="0"/>
              </a:rPr>
              <a:t>thang</a:t>
            </a:r>
            <a:r>
              <a:rPr lang="en-US" sz="3300" dirty="0" smtClean="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tối</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đa</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là</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bao</a:t>
            </a:r>
            <a:r>
              <a:rPr lang="en-US" sz="3300" dirty="0">
                <a:solidFill>
                  <a:schemeClr val="tx1"/>
                </a:solidFill>
                <a:latin typeface="Times New Roman" pitchFamily="18" charset="0"/>
                <a:cs typeface="Times New Roman" pitchFamily="18" charset="0"/>
              </a:rPr>
              <a:t> </a:t>
            </a:r>
            <a:r>
              <a:rPr lang="en-US" sz="3300" dirty="0" err="1" smtClean="0">
                <a:solidFill>
                  <a:schemeClr val="tx1"/>
                </a:solidFill>
                <a:latin typeface="Times New Roman" pitchFamily="18" charset="0"/>
                <a:cs typeface="Times New Roman" pitchFamily="18" charset="0"/>
              </a:rPr>
              <a:t>nhiêu</a:t>
            </a:r>
            <a:endParaRPr lang="en-US" sz="3300" dirty="0">
              <a:solidFill>
                <a:schemeClr val="tx1"/>
              </a:solidFill>
              <a:latin typeface="Times New Roman" pitchFamily="18" charset="0"/>
              <a:cs typeface="Times New Roman" pitchFamily="18" charset="0"/>
            </a:endParaRPr>
          </a:p>
          <a:p>
            <a:pPr algn="just">
              <a:buNone/>
              <a:defRPr/>
            </a:pPr>
            <a:r>
              <a:rPr lang="en-US" sz="3300" dirty="0" err="1" smtClean="0">
                <a:solidFill>
                  <a:schemeClr val="tx1"/>
                </a:solidFill>
                <a:latin typeface="Times New Roman" pitchFamily="18" charset="0"/>
                <a:cs typeface="Times New Roman" pitchFamily="18" charset="0"/>
              </a:rPr>
              <a:t>khi</a:t>
            </a:r>
            <a:r>
              <a:rPr lang="en-US" sz="3300" dirty="0" smtClean="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biết</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đáy</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cầu</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thang</a:t>
            </a:r>
            <a:r>
              <a:rPr lang="en-US" sz="3300" dirty="0">
                <a:solidFill>
                  <a:schemeClr val="tx1"/>
                </a:solidFill>
                <a:latin typeface="Times New Roman" pitchFamily="18" charset="0"/>
                <a:cs typeface="Times New Roman" pitchFamily="18" charset="0"/>
              </a:rPr>
              <a:t> </a:t>
            </a:r>
            <a:r>
              <a:rPr lang="en-US" sz="3300" dirty="0" err="1" smtClean="0">
                <a:solidFill>
                  <a:schemeClr val="tx1"/>
                </a:solidFill>
                <a:latin typeface="Times New Roman" pitchFamily="18" charset="0"/>
                <a:cs typeface="Times New Roman" pitchFamily="18" charset="0"/>
              </a:rPr>
              <a:t>có</a:t>
            </a:r>
            <a:endParaRPr lang="en-US" sz="3300" dirty="0">
              <a:solidFill>
                <a:schemeClr val="tx1"/>
              </a:solidFill>
              <a:latin typeface="Times New Roman" pitchFamily="18" charset="0"/>
              <a:cs typeface="Times New Roman" pitchFamily="18" charset="0"/>
            </a:endParaRPr>
          </a:p>
          <a:p>
            <a:pPr algn="just">
              <a:buNone/>
              <a:defRPr/>
            </a:pPr>
            <a:r>
              <a:rPr lang="en-US" sz="3300" dirty="0" err="1" smtClean="0">
                <a:solidFill>
                  <a:schemeClr val="tx1"/>
                </a:solidFill>
                <a:latin typeface="Times New Roman" pitchFamily="18" charset="0"/>
                <a:cs typeface="Times New Roman" pitchFamily="18" charset="0"/>
              </a:rPr>
              <a:t>độ</a:t>
            </a:r>
            <a:r>
              <a:rPr lang="en-US" sz="3300" dirty="0" smtClean="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dài</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là</a:t>
            </a:r>
            <a:r>
              <a:rPr lang="en-US" sz="3300" dirty="0">
                <a:solidFill>
                  <a:schemeClr val="tx1"/>
                </a:solidFill>
                <a:latin typeface="Times New Roman" pitchFamily="18" charset="0"/>
                <a:cs typeface="Times New Roman" pitchFamily="18" charset="0"/>
              </a:rPr>
              <a:t> </a:t>
            </a:r>
            <a:r>
              <a:rPr lang="en-US" sz="3300" dirty="0" smtClean="0">
                <a:solidFill>
                  <a:schemeClr val="tx1"/>
                </a:solidFill>
                <a:latin typeface="Times New Roman" pitchFamily="18" charset="0"/>
                <a:cs typeface="Times New Roman" pitchFamily="18" charset="0"/>
              </a:rPr>
              <a:t>6m?</a:t>
            </a:r>
            <a:endParaRPr lang="vi-VN" sz="3300" dirty="0">
              <a:solidFill>
                <a:schemeClr val="tx1"/>
              </a:solidFill>
              <a:latin typeface="Times New Roman" pitchFamily="18" charset="0"/>
              <a:cs typeface="Times New Roman" pitchFamily="18" charset="0"/>
            </a:endParaRPr>
          </a:p>
        </p:txBody>
      </p:sp>
      <p:pic>
        <p:nvPicPr>
          <p:cNvPr id="11" name="Picture 16" descr="j03433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852" y="0"/>
            <a:ext cx="1145232" cy="5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2428860" y="0"/>
            <a:ext cx="5540296" cy="707886"/>
          </a:xfrm>
          <a:prstGeom prst="rect">
            <a:avLst/>
          </a:prstGeom>
        </p:spPr>
        <p:txBody>
          <a:bodyPr wrap="square">
            <a:spAutoFit/>
          </a:bodyPr>
          <a:lstStyle/>
          <a:p>
            <a:pPr algn="ctr"/>
            <a:r>
              <a:rPr lang="en-US" sz="4000" b="1" dirty="0" smtClean="0">
                <a:solidFill>
                  <a:srgbClr val="FF0066"/>
                </a:solidFill>
                <a:latin typeface="Andalus" pitchFamily="18" charset="-78"/>
                <a:cs typeface="Andalus" pitchFamily="18" charset="-78"/>
              </a:rPr>
              <a:t>THẢO </a:t>
            </a:r>
            <a:r>
              <a:rPr lang="en-US" sz="4000" b="1" dirty="0">
                <a:solidFill>
                  <a:srgbClr val="FF0066"/>
                </a:solidFill>
                <a:latin typeface="Andalus" pitchFamily="18" charset="-78"/>
                <a:cs typeface="Andalus" pitchFamily="18" charset="-78"/>
              </a:rPr>
              <a:t>LUẬN NHÓM</a:t>
            </a:r>
            <a:endParaRPr lang="en-US" sz="4000" b="1" dirty="0">
              <a:latin typeface="Andalus" pitchFamily="18" charset="-78"/>
              <a:cs typeface="Andalus" pitchFamily="18" charset="-78"/>
            </a:endParaRPr>
          </a:p>
        </p:txBody>
      </p:sp>
      <p:graphicFrame>
        <p:nvGraphicFramePr>
          <p:cNvPr id="58373" name="Object 5"/>
          <p:cNvGraphicFramePr>
            <a:graphicFrameLocks noChangeAspect="1"/>
          </p:cNvGraphicFramePr>
          <p:nvPr/>
        </p:nvGraphicFramePr>
        <p:xfrm>
          <a:off x="4500561" y="2857496"/>
          <a:ext cx="813455" cy="928694"/>
        </p:xfrm>
        <a:graphic>
          <a:graphicData uri="http://schemas.openxmlformats.org/presentationml/2006/ole">
            <mc:AlternateContent xmlns:mc="http://schemas.openxmlformats.org/markup-compatibility/2006">
              <mc:Choice xmlns:v="urn:schemas-microsoft-com:vml" Requires="v">
                <p:oleObj spid="_x0000_s58376" name="Equation" r:id="rId4" imgW="203040" imgH="393480" progId="Equation.3">
                  <p:embed/>
                </p:oleObj>
              </mc:Choice>
              <mc:Fallback>
                <p:oleObj name="Equation" r:id="rId4" imgW="203040" imgH="39348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1" y="2857496"/>
                        <a:ext cx="813455" cy="928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AutoShape 7" descr="https://apis.mail.yahoo.com/ws/v3/mailboxes/@.id==VjN-3GvwS-hzTAL1Ch7FXCuGhe5WCPJ7aBAUwK7pHDMtDkzg1qfIKostzdBLHZFGLEM3jQzphGzvpsVpvMkNZscEJw/messages/@.id==ALVvBqwKTqk_Xb-GwgDawBgqeYM/content/parts/@.id==2/thumbnail?appId=YMailNorrin&amp;downloadWhenThumbnailFails=true&amp;pid=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58376" name="Picture 8" descr="C:\Users\Administrator\Desktop\quận\thumbnail.jpg"/>
          <p:cNvPicPr>
            <a:picLocks noChangeAspect="1" noChangeArrowheads="1"/>
          </p:cNvPicPr>
          <p:nvPr/>
        </p:nvPicPr>
        <p:blipFill>
          <a:blip r:embed="rId6"/>
          <a:srcRect/>
          <a:stretch>
            <a:fillRect/>
          </a:stretch>
        </p:blipFill>
        <p:spPr bwMode="auto">
          <a:xfrm>
            <a:off x="5429257" y="642918"/>
            <a:ext cx="3429024" cy="56435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8376"/>
                                        </p:tgtEl>
                                        <p:attrNameLst>
                                          <p:attrName>style.visibility</p:attrName>
                                        </p:attrNameLst>
                                      </p:cBhvr>
                                      <p:to>
                                        <p:strVal val="visible"/>
                                      </p:to>
                                    </p:set>
                                    <p:animEffect transition="in" filter="blinds(horizontal)">
                                      <p:cBhvr>
                                        <p:cTn id="15" dur="500"/>
                                        <p:tgtEl>
                                          <p:spTgt spid="5837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bg/>
                                          </p:spTgt>
                                        </p:tgtEl>
                                        <p:attrNameLst>
                                          <p:attrName>style.visibility</p:attrName>
                                        </p:attrNameLst>
                                      </p:cBhvr>
                                      <p:to>
                                        <p:strVal val="visible"/>
                                      </p:to>
                                    </p:set>
                                    <p:animEffect transition="in" filter="blinds(horizontal)">
                                      <p:cBhvr>
                                        <p:cTn id="20" dur="500"/>
                                        <p:tgtEl>
                                          <p:spTgt spid="9">
                                            <p:bg/>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blinds(horizontal)">
                                      <p:cBhvr>
                                        <p:cTn id="25" dur="500"/>
                                        <p:tgtEl>
                                          <p:spTgt spid="9">
                                            <p:txEl>
                                              <p:pRg st="0" end="0"/>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blinds(horizontal)">
                                      <p:cBhvr>
                                        <p:cTn id="28" dur="500"/>
                                        <p:tgtEl>
                                          <p:spTgt spid="9">
                                            <p:txEl>
                                              <p:pRg st="1" end="1"/>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blinds(horizontal)">
                                      <p:cBhvr>
                                        <p:cTn id="31" dur="500"/>
                                        <p:tgtEl>
                                          <p:spTgt spid="9">
                                            <p:txEl>
                                              <p:pRg st="2" end="2"/>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Effect transition="in" filter="blinds(horizontal)">
                                      <p:cBhvr>
                                        <p:cTn id="34" dur="500"/>
                                        <p:tgtEl>
                                          <p:spTgt spid="9">
                                            <p:txEl>
                                              <p:pRg st="3" end="3"/>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blinds(horizontal)">
                                      <p:cBhvr>
                                        <p:cTn id="37" dur="500"/>
                                        <p:tgtEl>
                                          <p:spTgt spid="9">
                                            <p:txEl>
                                              <p:pRg st="4" end="4"/>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9">
                                            <p:txEl>
                                              <p:pRg st="5" end="5"/>
                                            </p:txEl>
                                          </p:spTgt>
                                        </p:tgtEl>
                                        <p:attrNameLst>
                                          <p:attrName>style.visibility</p:attrName>
                                        </p:attrNameLst>
                                      </p:cBhvr>
                                      <p:to>
                                        <p:strVal val="visible"/>
                                      </p:to>
                                    </p:set>
                                    <p:animEffect transition="in" filter="blinds(horizontal)">
                                      <p:cBhvr>
                                        <p:cTn id="40" dur="500"/>
                                        <p:tgtEl>
                                          <p:spTgt spid="9">
                                            <p:txEl>
                                              <p:pRg st="5" end="5"/>
                                            </p:txEl>
                                          </p:spTgt>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Effect transition="in" filter="blinds(horizontal)">
                                      <p:cBhvr>
                                        <p:cTn id="43" dur="500"/>
                                        <p:tgtEl>
                                          <p:spTgt spid="9">
                                            <p:txEl>
                                              <p:pRg st="6" end="6"/>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58373"/>
                                        </p:tgtEl>
                                        <p:attrNameLst>
                                          <p:attrName>style.visibility</p:attrName>
                                        </p:attrNameLst>
                                      </p:cBhvr>
                                      <p:to>
                                        <p:strVal val="visible"/>
                                      </p:to>
                                    </p:set>
                                    <p:animEffect transition="in" filter="blinds(horizontal)">
                                      <p:cBhvr>
                                        <p:cTn id="46" dur="5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0" y="0"/>
            <a:ext cx="6115050"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3000" dirty="0" err="1">
                <a:latin typeface="Times New Roman" pitchFamily="18" charset="0"/>
                <a:cs typeface="Times New Roman" pitchFamily="18" charset="0"/>
              </a:rPr>
              <a:t>Gọi</a:t>
            </a: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h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chiều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cao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cầu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thang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Xét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hệ</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tọa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độ</a:t>
            </a:r>
            <a:r>
              <a:rPr lang="en-US" sz="3000" dirty="0">
                <a:latin typeface="Times New Roman" pitchFamily="18" charset="0"/>
                <a:cs typeface="Times New Roman" pitchFamily="18" charset="0"/>
              </a:rPr>
              <a:t> Oxy </a:t>
            </a:r>
            <a:r>
              <a:rPr lang="en-US" sz="3000" dirty="0" err="1">
                <a:latin typeface="Times New Roman" pitchFamily="18" charset="0"/>
                <a:cs typeface="Times New Roman" pitchFamily="18" charset="0"/>
              </a:rPr>
              <a:t>như</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hình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vẽ</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endParaRPr lang="en-US" sz="3000" dirty="0" smtClean="0">
              <a:latin typeface="Times New Roman" pitchFamily="18" charset="0"/>
              <a:cs typeface="Times New Roman" pitchFamily="18" charset="0"/>
            </a:endParaRPr>
          </a:p>
          <a:p>
            <a:pPr eaLnBrk="1" hangingPunct="1"/>
            <a:r>
              <a:rPr lang="en-US" sz="3000" dirty="0" smtClean="0">
                <a:latin typeface="Times New Roman" pitchFamily="18" charset="0"/>
                <a:cs typeface="Times New Roman" pitchFamily="18" charset="0"/>
              </a:rPr>
              <a:t>OB= 6m ; OA = h (m)</a:t>
            </a:r>
            <a:endParaRPr lang="en-US" sz="3000" dirty="0">
              <a:latin typeface="Times New Roman" pitchFamily="18" charset="0"/>
              <a:cs typeface="Times New Roman" pitchFamily="18" charset="0"/>
            </a:endParaRPr>
          </a:p>
          <a:p>
            <a:pPr eaLnBrk="1" hangingPunct="1"/>
            <a:r>
              <a:rPr lang="en-US" sz="3000" b="1" dirty="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Hệ</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số</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góc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của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cầu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thang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là</a:t>
            </a:r>
            <a:r>
              <a:rPr lang="en-US" sz="3000" dirty="0" smtClean="0">
                <a:latin typeface="Times New Roman" pitchFamily="18" charset="0"/>
                <a:cs typeface="Times New Roman" pitchFamily="18" charset="0"/>
              </a:rPr>
              <a:t>:</a:t>
            </a:r>
          </a:p>
          <a:p>
            <a:pPr eaLnBrk="1" hangingPunct="1"/>
            <a:r>
              <a:rPr lang="en-US" sz="3000" dirty="0" smtClean="0">
                <a:latin typeface="Times New Roman" pitchFamily="18" charset="0"/>
                <a:cs typeface="Times New Roman" pitchFamily="18" charset="0"/>
              </a:rPr>
              <a:t>a&gt;0 </a:t>
            </a:r>
            <a:r>
              <a:rPr lang="en-US" sz="3000" dirty="0" err="1" smtClean="0">
                <a:latin typeface="Times New Roman" pitchFamily="18" charset="0"/>
                <a:cs typeface="Times New Roman" pitchFamily="18" charset="0"/>
              </a:rPr>
              <a:t>ta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có</a:t>
            </a:r>
            <a:r>
              <a:rPr lang="en-US" sz="3000" dirty="0" smtClean="0">
                <a:latin typeface="Times New Roman" pitchFamily="18" charset="0"/>
                <a:cs typeface="Times New Roman" pitchFamily="18" charset="0"/>
              </a:rPr>
              <a:t>:</a:t>
            </a:r>
          </a:p>
          <a:p>
            <a:pPr eaLnBrk="1" hangingPunct="1"/>
            <a:endParaRPr lang="en-US" sz="3000" b="1" dirty="0" smtClean="0">
              <a:latin typeface="Times New Roman" pitchFamily="18" charset="0"/>
              <a:cs typeface="Times New Roman" pitchFamily="18" charset="0"/>
            </a:endParaRPr>
          </a:p>
          <a:p>
            <a:pPr eaLnBrk="1" hangingPunct="1"/>
            <a:endParaRPr lang="en-US" sz="3000" dirty="0" smtClean="0">
              <a:latin typeface="Times New Roman" pitchFamily="18" charset="0"/>
              <a:cs typeface="Times New Roman" pitchFamily="18" charset="0"/>
            </a:endParaRPr>
          </a:p>
          <a:p>
            <a:pPr eaLnBrk="1" hangingPunct="1"/>
            <a:r>
              <a:rPr lang="en-US" sz="3000" dirty="0" smtClean="0">
                <a:latin typeface="Times New Roman" pitchFamily="18" charset="0"/>
                <a:cs typeface="Times New Roman" pitchFamily="18" charset="0"/>
              </a:rPr>
              <a:t>Theo </a:t>
            </a:r>
            <a:r>
              <a:rPr lang="en-US" sz="3000" dirty="0" err="1">
                <a:latin typeface="Times New Roman" pitchFamily="18" charset="0"/>
                <a:cs typeface="Times New Roman" pitchFamily="18" charset="0"/>
              </a:rPr>
              <a:t>tiêu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chuẩn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thì</a:t>
            </a:r>
            <a:r>
              <a:rPr lang="en-US" sz="3000" dirty="0">
                <a:latin typeface="Times New Roman" pitchFamily="18" charset="0"/>
                <a:cs typeface="Times New Roman" pitchFamily="18" charset="0"/>
              </a:rPr>
              <a:t>              </a:t>
            </a:r>
            <a:endParaRPr lang="en-US" sz="3000" dirty="0" smtClean="0">
              <a:latin typeface="Times New Roman" pitchFamily="18" charset="0"/>
              <a:cs typeface="Times New Roman" pitchFamily="18" charset="0"/>
            </a:endParaRPr>
          </a:p>
          <a:p>
            <a:pPr eaLnBrk="1" hangingPunct="1"/>
            <a:r>
              <a:rPr lang="en-US" sz="3000" dirty="0" err="1" smtClean="0">
                <a:latin typeface="Times New Roman" pitchFamily="18" charset="0"/>
                <a:cs typeface="Times New Roman" pitchFamily="18" charset="0"/>
              </a:rPr>
              <a:t>nên</a:t>
            </a:r>
            <a:r>
              <a:rPr lang="en-US" sz="3000" dirty="0">
                <a:latin typeface="Times New Roman" pitchFamily="18" charset="0"/>
                <a:cs typeface="Times New Roman" pitchFamily="18" charset="0"/>
              </a:rPr>
              <a:t>:</a:t>
            </a:r>
          </a:p>
          <a:p>
            <a:pPr eaLnBrk="1" hangingPunct="1"/>
            <a:endParaRPr lang="en-US" sz="3200" dirty="0">
              <a:latin typeface="Times New Roman" pitchFamily="18" charset="0"/>
              <a:cs typeface="Times New Roman" pitchFamily="18" charset="0"/>
            </a:endParaRPr>
          </a:p>
          <a:p>
            <a:pPr eaLnBrk="1" hangingPunct="1"/>
            <a:endParaRPr lang="en-US" sz="3200" dirty="0">
              <a:latin typeface="Times New Roman" pitchFamily="18" charset="0"/>
              <a:cs typeface="Times New Roman" pitchFamily="18" charset="0"/>
            </a:endParaRPr>
          </a:p>
          <a:p>
            <a:pPr eaLnBrk="1" hangingPunct="1"/>
            <a:endParaRPr lang="en-US" sz="3200" dirty="0">
              <a:latin typeface="Times New Roman" pitchFamily="18" charset="0"/>
              <a:cs typeface="Times New Roman" pitchFamily="18" charset="0"/>
            </a:endParaRPr>
          </a:p>
          <a:p>
            <a:pPr eaLnBrk="1" hangingPunct="1"/>
            <a:r>
              <a:rPr lang="en-US" sz="3000" dirty="0" err="1" smtClean="0">
                <a:latin typeface="Times New Roman" pitchFamily="18" charset="0"/>
                <a:cs typeface="Times New Roman" pitchFamily="18" charset="0"/>
              </a:rPr>
              <a:t>Vậy</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chiều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cao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tối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cầu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thang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mét</a:t>
            </a:r>
            <a:r>
              <a:rPr lang="en-US" sz="3000" dirty="0">
                <a:latin typeface="Times New Roman" pitchFamily="18" charset="0"/>
                <a:cs typeface="Times New Roman" pitchFamily="18" charset="0"/>
              </a:rPr>
              <a:t>.</a:t>
            </a:r>
          </a:p>
          <a:p>
            <a:pPr eaLnBrk="1" hangingPunct="1"/>
            <a:endParaRPr lang="en-US" sz="3000" dirty="0"/>
          </a:p>
        </p:txBody>
      </p:sp>
      <p:graphicFrame>
        <p:nvGraphicFramePr>
          <p:cNvPr id="4" name="Object 3"/>
          <p:cNvGraphicFramePr>
            <a:graphicFrameLocks noChangeAspect="1"/>
          </p:cNvGraphicFramePr>
          <p:nvPr/>
        </p:nvGraphicFramePr>
        <p:xfrm>
          <a:off x="785786" y="2214554"/>
          <a:ext cx="2868612" cy="815975"/>
        </p:xfrm>
        <a:graphic>
          <a:graphicData uri="http://schemas.openxmlformats.org/presentationml/2006/ole">
            <mc:AlternateContent xmlns:mc="http://schemas.openxmlformats.org/markup-compatibility/2006">
              <mc:Choice xmlns:v="urn:schemas-microsoft-com:vml" Requires="v">
                <p:oleObj spid="_x0000_s9278" name="Equation" r:id="rId4" imgW="1384200" imgH="393480" progId="Equation.3">
                  <p:embed/>
                </p:oleObj>
              </mc:Choice>
              <mc:Fallback>
                <p:oleObj name="Equation" r:id="rId4" imgW="1384200" imgH="393480" progId="Equation.3">
                  <p:embed/>
                  <p:pic>
                    <p:nvPicPr>
                      <p:cNvPr id="0" name="Picture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86" y="2214554"/>
                        <a:ext cx="2868612"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3071802" y="3143248"/>
          <a:ext cx="855663" cy="757238"/>
        </p:xfrm>
        <a:graphic>
          <a:graphicData uri="http://schemas.openxmlformats.org/presentationml/2006/ole">
            <mc:AlternateContent xmlns:mc="http://schemas.openxmlformats.org/markup-compatibility/2006">
              <mc:Choice xmlns:v="urn:schemas-microsoft-com:vml" Requires="v">
                <p:oleObj spid="_x0000_s9279" name="Equation" r:id="rId6" imgW="431613" imgH="393529" progId="Equation.3">
                  <p:embed/>
                </p:oleObj>
              </mc:Choice>
              <mc:Fallback>
                <p:oleObj name="Equation" r:id="rId6" imgW="431613" imgH="393529" progId="Equation.3">
                  <p:embed/>
                  <p:pic>
                    <p:nvPicPr>
                      <p:cNvPr id="0" name="Picture 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1802" y="3143248"/>
                        <a:ext cx="855663" cy="757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1285852" y="3571876"/>
          <a:ext cx="2071702" cy="1981200"/>
        </p:xfrm>
        <a:graphic>
          <a:graphicData uri="http://schemas.openxmlformats.org/presentationml/2006/ole">
            <mc:AlternateContent xmlns:mc="http://schemas.openxmlformats.org/markup-compatibility/2006">
              <mc:Choice xmlns:v="urn:schemas-microsoft-com:vml" Requires="v">
                <p:oleObj spid="_x0000_s9280" name="Equation" r:id="rId8" imgW="812520" imgH="1028520" progId="Equation.3">
                  <p:embed/>
                </p:oleObj>
              </mc:Choice>
              <mc:Fallback>
                <p:oleObj name="Equation" r:id="rId8" imgW="812520" imgH="1028520" progId="Equation.3">
                  <p:embed/>
                  <p:pic>
                    <p:nvPicPr>
                      <p:cNvPr id="0" name="Picture 5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5852" y="3571876"/>
                        <a:ext cx="2071702" cy="198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6143636" y="5500702"/>
          <a:ext cx="500066" cy="928670"/>
        </p:xfrm>
        <a:graphic>
          <a:graphicData uri="http://schemas.openxmlformats.org/presentationml/2006/ole">
            <mc:AlternateContent xmlns:mc="http://schemas.openxmlformats.org/markup-compatibility/2006">
              <mc:Choice xmlns:v="urn:schemas-microsoft-com:vml" Requires="v">
                <p:oleObj spid="_x0000_s9281" name="Equation" r:id="rId10" imgW="152334" imgH="393529" progId="Equation.3">
                  <p:embed/>
                </p:oleObj>
              </mc:Choice>
              <mc:Fallback>
                <p:oleObj name="Equation" r:id="rId10" imgW="152334" imgH="393529" progId="Equation.3">
                  <p:embed/>
                  <p:pic>
                    <p:nvPicPr>
                      <p:cNvPr id="0" name="Picture 5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43636" y="5500702"/>
                        <a:ext cx="500066" cy="9286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270" name="Picture 54"/>
          <p:cNvPicPr>
            <a:picLocks noChangeAspect="1" noChangeArrowheads="1"/>
          </p:cNvPicPr>
          <p:nvPr/>
        </p:nvPicPr>
        <p:blipFill>
          <a:blip r:embed="rId12"/>
          <a:srcRect/>
          <a:stretch>
            <a:fillRect/>
          </a:stretch>
        </p:blipFill>
        <p:spPr bwMode="auto">
          <a:xfrm>
            <a:off x="4286248" y="1071546"/>
            <a:ext cx="4857752" cy="4429156"/>
          </a:xfrm>
          <a:prstGeom prst="rect">
            <a:avLst/>
          </a:prstGeom>
          <a:noFill/>
          <a:ln w="9525">
            <a:noFill/>
            <a:miter lim="800000"/>
            <a:headEnd/>
            <a:tailEnd/>
          </a:ln>
          <a:effectLst/>
        </p:spPr>
      </p:pic>
    </p:spTree>
    <p:extLst>
      <p:ext uri="{BB962C8B-B14F-4D97-AF65-F5344CB8AC3E}">
        <p14:creationId xmlns:p14="http://schemas.microsoft.com/office/powerpoint/2010/main" val="388851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70"/>
                                        </p:tgtEl>
                                        <p:attrNameLst>
                                          <p:attrName>style.visibility</p:attrName>
                                        </p:attrNameLst>
                                      </p:cBhvr>
                                      <p:to>
                                        <p:strVal val="visible"/>
                                      </p:to>
                                    </p:set>
                                    <p:animEffect transition="in" filter="blinds(horizontal)">
                                      <p:cBhvr>
                                        <p:cTn id="7" dur="500"/>
                                        <p:tgtEl>
                                          <p:spTgt spid="927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par>
                                <p:cTn id="19" presetID="3" presetClass="entr" presetSubtype="1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par>
                                <p:cTn id="22" presetID="3" presetClass="entr" presetSubtype="1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14282" y="214290"/>
            <a:ext cx="8286808" cy="4832092"/>
          </a:xfrm>
          <a:prstGeom prst="rect">
            <a:avLst/>
          </a:prstGeom>
        </p:spPr>
        <p:txBody>
          <a:bodyPr wrap="square">
            <a:spAutoFit/>
          </a:bodyPr>
          <a:lstStyle/>
          <a:p>
            <a:pPr algn="just">
              <a:defRPr/>
            </a:pPr>
            <a:r>
              <a:rPr lang="en-US" sz="2800" b="1" u="sng" dirty="0" err="1" smtClean="0">
                <a:solidFill>
                  <a:srgbClr val="FF0000"/>
                </a:solidFill>
                <a:latin typeface="Times New Roman" pitchFamily="18" charset="0"/>
                <a:cs typeface="Times New Roman" pitchFamily="18" charset="0"/>
              </a:rPr>
              <a:t>Bài</a:t>
            </a:r>
            <a:r>
              <a:rPr lang="en-US" sz="2800" b="1" u="sng" dirty="0" smtClean="0">
                <a:solidFill>
                  <a:srgbClr val="FF0000"/>
                </a:solidFill>
                <a:latin typeface="Times New Roman" pitchFamily="18" charset="0"/>
                <a:cs typeface="Times New Roman" pitchFamily="18" charset="0"/>
              </a:rPr>
              <a:t> 5</a:t>
            </a:r>
            <a:endParaRPr lang="en-US" sz="2800" b="1" dirty="0" smtClean="0">
              <a:latin typeface="Times New Roman" pitchFamily="18" charset="0"/>
              <a:cs typeface="Times New Roman" pitchFamily="18" charset="0"/>
            </a:endParaRPr>
          </a:p>
          <a:p>
            <a:pPr algn="just">
              <a:defRPr/>
            </a:pPr>
            <a:r>
              <a:rPr lang="en-US" sz="2800" dirty="0" err="1" smtClean="0">
                <a:latin typeface="Times New Roman" pitchFamily="18" charset="0"/>
                <a:cs typeface="Times New Roman" pitchFamily="18" charset="0"/>
              </a:rPr>
              <a:t>Nếu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giờ</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dài</a:t>
            </a:r>
            <a:r>
              <a:rPr lang="en-US" sz="2800" dirty="0" smtClean="0">
                <a:latin typeface="Times New Roman" pitchFamily="18" charset="0"/>
                <a:cs typeface="Times New Roman" pitchFamily="18" charset="0"/>
              </a:rPr>
              <a:t>  con </a:t>
            </a:r>
            <a:r>
              <a:rPr lang="en-US" sz="2800" dirty="0" err="1" smtClean="0">
                <a:latin typeface="Times New Roman" pitchFamily="18" charset="0"/>
                <a:cs typeface="Times New Roman" pitchFamily="18" charset="0"/>
              </a:rPr>
              <a:t>dốc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đúng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chuẩn</a:t>
            </a:r>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hệ</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số</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góc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không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quá</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nhỏ</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hơn</a:t>
            </a:r>
            <a:r>
              <a:rPr lang="en-US" sz="2800" dirty="0" smtClean="0">
                <a:latin typeface="Times New Roman" pitchFamily="18" charset="0"/>
                <a:cs typeface="Times New Roman" pitchFamily="18" charset="0"/>
              </a:rPr>
              <a:t> 0,9 m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0,3m?</a:t>
            </a:r>
          </a:p>
          <a:p>
            <a:pPr algn="just">
              <a:defRPr/>
            </a:pP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bìa</a:t>
            </a:r>
            <a:r>
              <a:rPr lang="en-US" sz="2800" dirty="0" smtClean="0">
                <a:latin typeface="Times New Roman" pitchFamily="18" charset="0"/>
                <a:cs typeface="Times New Roman" pitchFamily="18" charset="0"/>
              </a:rPr>
              <a:t> carton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nộp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thứ</a:t>
            </a:r>
            <a:r>
              <a:rPr lang="en-US" sz="2800"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tuần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lưu</a:t>
            </a:r>
            <a:r>
              <a:rPr lang="en-US" sz="2800" dirty="0" smtClean="0">
                <a:latin typeface="Times New Roman" pitchFamily="18" charset="0"/>
                <a:cs typeface="Times New Roman" pitchFamily="18" charset="0"/>
              </a:rPr>
              <a:t> ý </a:t>
            </a:r>
            <a:r>
              <a:rPr lang="en-US" sz="2800" dirty="0" err="1" smtClean="0">
                <a:latin typeface="Times New Roman" pitchFamily="18" charset="0"/>
                <a:cs typeface="Times New Roman" pitchFamily="18" charset="0"/>
              </a:rPr>
              <a:t>bắt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cặp</a:t>
            </a:r>
            <a:r>
              <a:rPr lang="en-US" sz="2800"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a:t>
            </a:r>
          </a:p>
          <a:p>
            <a:pPr algn="just">
              <a:defRPr/>
            </a:pPr>
            <a:endParaRPr lang="en-US" sz="2800" b="1" dirty="0" smtClean="0">
              <a:latin typeface="Times New Roman" pitchFamily="18" charset="0"/>
              <a:cs typeface="Times New Roman" pitchFamily="18" charset="0"/>
            </a:endParaRPr>
          </a:p>
          <a:p>
            <a:pPr algn="just">
              <a:defRPr/>
            </a:pPr>
            <a:endParaRPr lang="vi-VN" sz="2800" b="1" dirty="0">
              <a:latin typeface="Times New Roman" pitchFamily="18" charset="0"/>
              <a:cs typeface="Times New Roman" pitchFamily="18" charset="0"/>
            </a:endParaRPr>
          </a:p>
        </p:txBody>
      </p:sp>
      <p:graphicFrame>
        <p:nvGraphicFramePr>
          <p:cNvPr id="11" name="Object 10"/>
          <p:cNvGraphicFramePr>
            <a:graphicFrameLocks noChangeAspect="1"/>
          </p:cNvGraphicFramePr>
          <p:nvPr/>
        </p:nvGraphicFramePr>
        <p:xfrm>
          <a:off x="2571736" y="1857364"/>
          <a:ext cx="500066" cy="692057"/>
        </p:xfrm>
        <a:graphic>
          <a:graphicData uri="http://schemas.openxmlformats.org/presentationml/2006/ole">
            <mc:AlternateContent xmlns:mc="http://schemas.openxmlformats.org/markup-compatibility/2006">
              <mc:Choice xmlns:v="urn:schemas-microsoft-com:vml" Requires="v">
                <p:oleObj spid="_x0000_s65545" name="Equation" r:id="rId4" imgW="203040" imgH="393480" progId="Equation.3">
                  <p:embed/>
                </p:oleObj>
              </mc:Choice>
              <mc:Fallback>
                <p:oleObj name="Equation" r:id="rId4" imgW="203040" imgH="393480"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36" y="1857364"/>
                        <a:ext cx="500066" cy="6920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8851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lowergraphi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70700"/>
          </a:xfrm>
          <a:prstGeom prst="rect">
            <a:avLst/>
          </a:prstGeom>
          <a:solidFill>
            <a:srgbClr val="FF3300">
              <a:alpha val="87842"/>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459" name="Picture 4" descr="happy_daisy_h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124200"/>
            <a:ext cx="2438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4" name="WordArt 10"/>
          <p:cNvSpPr>
            <a:spLocks noChangeArrowheads="1" noChangeShapeType="1" noTextEdit="1"/>
          </p:cNvSpPr>
          <p:nvPr/>
        </p:nvSpPr>
        <p:spPr bwMode="auto">
          <a:xfrm>
            <a:off x="-152400" y="1295400"/>
            <a:ext cx="8362950" cy="1981200"/>
          </a:xfrm>
          <a:prstGeom prst="rect">
            <a:avLst/>
          </a:prstGeom>
        </p:spPr>
        <p:txBody>
          <a:bodyPr wrap="none" fromWordArt="1">
            <a:prstTxWarp prst="textWave2">
              <a:avLst>
                <a:gd name="adj1" fmla="val 13005"/>
                <a:gd name="adj2" fmla="val 0"/>
              </a:avLst>
            </a:prstTxWarp>
            <a:scene3d>
              <a:camera prst="legacyPerspectiveFront">
                <a:rot lat="20519980"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Arial"/>
                <a:cs typeface="Arial"/>
              </a:rPr>
              <a:t>KÍNH CHÚC QUÝ THẦY CÔ SỨC KHOẺ</a:t>
            </a:r>
          </a:p>
        </p:txBody>
      </p:sp>
      <p:sp>
        <p:nvSpPr>
          <p:cNvPr id="47116" name="WordArt 12"/>
          <p:cNvSpPr>
            <a:spLocks noChangeArrowheads="1" noChangeShapeType="1" noTextEdit="1"/>
          </p:cNvSpPr>
          <p:nvPr/>
        </p:nvSpPr>
        <p:spPr bwMode="auto">
          <a:xfrm rot="-1324080">
            <a:off x="1200150" y="4800600"/>
            <a:ext cx="7943850" cy="1524000"/>
          </a:xfrm>
          <a:prstGeom prst="rect">
            <a:avLst/>
          </a:prstGeom>
        </p:spPr>
        <p:txBody>
          <a:bodyPr wrap="none" fromWordArt="1">
            <a:prstTxWarp prst="textWave1">
              <a:avLst>
                <a:gd name="adj1" fmla="val 13005"/>
                <a:gd name="adj2" fmla="val 0"/>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a:r>
              <a:rPr lang="pt-BR" sz="3600" kern="10">
                <a:ln w="9525">
                  <a:round/>
                  <a:headEnd/>
                  <a:tailEnd/>
                </a:ln>
                <a:solidFill>
                  <a:srgbClr val="FF3300">
                    <a:alpha val="90979"/>
                  </a:srgbClr>
                </a:solidFill>
                <a:latin typeface="Arial"/>
                <a:cs typeface="Arial"/>
              </a:rPr>
              <a:t>CHÚC CÁC EM HỌC GIỎI</a:t>
            </a:r>
            <a:endParaRPr lang="en-US" sz="3600" kern="10">
              <a:ln w="9525">
                <a:round/>
                <a:headEnd/>
                <a:tailEnd/>
              </a:ln>
              <a:solidFill>
                <a:srgbClr val="FF3300">
                  <a:alpha val="90979"/>
                </a:srgbClr>
              </a:solidFill>
              <a:latin typeface="Arial"/>
              <a:cs typeface="Arial"/>
            </a:endParaRPr>
          </a:p>
        </p:txBody>
      </p:sp>
    </p:spTree>
    <p:extLst>
      <p:ext uri="{BB962C8B-B14F-4D97-AF65-F5344CB8AC3E}">
        <p14:creationId xmlns:p14="http://schemas.microsoft.com/office/powerpoint/2010/main" val="4210324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14"/>
                                        </p:tgtEl>
                                        <p:attrNameLst>
                                          <p:attrName>style.visibility</p:attrName>
                                        </p:attrNameLst>
                                      </p:cBhvr>
                                      <p:to>
                                        <p:strVal val="visible"/>
                                      </p:to>
                                    </p:set>
                                    <p:animEffect transition="in" filter="blinds(horizontal)">
                                      <p:cBhvr>
                                        <p:cTn id="7" dur="500"/>
                                        <p:tgtEl>
                                          <p:spTgt spid="471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7116"/>
                                        </p:tgtEl>
                                        <p:attrNameLst>
                                          <p:attrName>style.visibility</p:attrName>
                                        </p:attrNameLst>
                                      </p:cBhvr>
                                      <p:to>
                                        <p:strVal val="visible"/>
                                      </p:to>
                                    </p:set>
                                    <p:animEffect transition="in" filter="blinds(horizontal)">
                                      <p:cBhvr>
                                        <p:cTn id="10" dur="500"/>
                                        <p:tgtEl>
                                          <p:spTgt spid="47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4" grpId="0" animBg="1"/>
      <p:bldP spid="471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Cover"/>
          <p:cNvPicPr>
            <a:picLocks noChangeAspect="1" noChangeArrowheads="1"/>
          </p:cNvPicPr>
          <p:nvPr/>
        </p:nvPicPr>
        <p:blipFill>
          <a:blip r:embed="rId3"/>
          <a:srcRect/>
          <a:stretch>
            <a:fillRect/>
          </a:stretch>
        </p:blipFill>
        <p:spPr bwMode="auto">
          <a:xfrm rot="21441094">
            <a:off x="3759769" y="2527480"/>
            <a:ext cx="1221886" cy="1977069"/>
          </a:xfrm>
          <a:prstGeom prst="rect">
            <a:avLst/>
          </a:prstGeom>
          <a:noFill/>
        </p:spPr>
      </p:pic>
      <p:pic>
        <p:nvPicPr>
          <p:cNvPr id="22" name="Picture 12" descr="Cover"/>
          <p:cNvPicPr>
            <a:picLocks noChangeAspect="1" noChangeArrowheads="1"/>
          </p:cNvPicPr>
          <p:nvPr/>
        </p:nvPicPr>
        <p:blipFill>
          <a:blip r:embed="rId4"/>
          <a:srcRect/>
          <a:stretch>
            <a:fillRect/>
          </a:stretch>
        </p:blipFill>
        <p:spPr bwMode="auto">
          <a:xfrm>
            <a:off x="2285984" y="1357298"/>
            <a:ext cx="2373758" cy="1606243"/>
          </a:xfrm>
          <a:prstGeom prst="rect">
            <a:avLst/>
          </a:prstGeom>
          <a:noFill/>
        </p:spPr>
      </p:pic>
      <p:pic>
        <p:nvPicPr>
          <p:cNvPr id="27" name="Picture 18" descr="Cover"/>
          <p:cNvPicPr>
            <a:picLocks noChangeAspect="1" noChangeArrowheads="1"/>
          </p:cNvPicPr>
          <p:nvPr/>
        </p:nvPicPr>
        <p:blipFill>
          <a:blip r:embed="rId5"/>
          <a:srcRect/>
          <a:stretch>
            <a:fillRect/>
          </a:stretch>
        </p:blipFill>
        <p:spPr bwMode="auto">
          <a:xfrm>
            <a:off x="4643438" y="1071546"/>
            <a:ext cx="2071702" cy="1707128"/>
          </a:xfrm>
          <a:prstGeom prst="rect">
            <a:avLst/>
          </a:prstGeom>
          <a:noFill/>
        </p:spPr>
      </p:pic>
      <p:pic>
        <p:nvPicPr>
          <p:cNvPr id="28" name="Picture 19" descr="Cover"/>
          <p:cNvPicPr>
            <a:picLocks noChangeAspect="1" noChangeArrowheads="1"/>
          </p:cNvPicPr>
          <p:nvPr/>
        </p:nvPicPr>
        <p:blipFill>
          <a:blip r:embed="rId6"/>
          <a:srcRect/>
          <a:stretch>
            <a:fillRect/>
          </a:stretch>
        </p:blipFill>
        <p:spPr bwMode="auto">
          <a:xfrm>
            <a:off x="3714744" y="1643050"/>
            <a:ext cx="1616134" cy="1643074"/>
          </a:xfrm>
          <a:prstGeom prst="rect">
            <a:avLst/>
          </a:prstGeom>
        </p:spPr>
        <p:style>
          <a:lnRef idx="2">
            <a:schemeClr val="accent2"/>
          </a:lnRef>
          <a:fillRef idx="1">
            <a:schemeClr val="lt1"/>
          </a:fillRef>
          <a:effectRef idx="0">
            <a:schemeClr val="accent2"/>
          </a:effectRef>
          <a:fontRef idx="minor">
            <a:schemeClr val="dk1"/>
          </a:fontRef>
        </p:style>
      </p:pic>
      <p:sp>
        <p:nvSpPr>
          <p:cNvPr id="47" name="Text Box 20"/>
          <p:cNvSpPr txBox="1">
            <a:spLocks noChangeArrowheads="1"/>
          </p:cNvSpPr>
          <p:nvPr/>
        </p:nvSpPr>
        <p:spPr bwMode="auto">
          <a:xfrm>
            <a:off x="1357290" y="142852"/>
            <a:ext cx="6286544" cy="461665"/>
          </a:xfrm>
          <a:prstGeom prst="rect">
            <a:avLst/>
          </a:prstGeom>
          <a:solidFill>
            <a:srgbClr val="FFFF66"/>
          </a:solidFill>
          <a:ln w="9525">
            <a:solidFill>
              <a:srgbClr val="FFFF66"/>
            </a:solidFill>
            <a:miter lim="800000"/>
            <a:headEnd/>
            <a:tailEnd/>
          </a:ln>
          <a:effectLst/>
        </p:spPr>
        <p:txBody>
          <a:bodyPr wrap="square">
            <a:spAutoFit/>
          </a:bodyPr>
          <a:lstStyle/>
          <a:p>
            <a:pPr algn="ctr">
              <a:defRPr/>
            </a:pPr>
            <a:r>
              <a:rPr lang="en-US" sz="2400" b="1" dirty="0" smtClean="0">
                <a:solidFill>
                  <a:srgbClr val="FF0000"/>
                </a:solidFill>
                <a:latin typeface="Times New Roman" pitchFamily="18" charset="0"/>
                <a:cs typeface="Times New Roman" pitchFamily="18" charset="0"/>
              </a:rPr>
              <a:t>NHẮC LẠI MỘT SỐ </a:t>
            </a:r>
            <a:r>
              <a:rPr lang="en-US" sz="2400" b="1" dirty="0" err="1" smtClean="0">
                <a:solidFill>
                  <a:srgbClr val="FF0000"/>
                </a:solidFill>
                <a:latin typeface="Times New Roman" pitchFamily="18" charset="0"/>
                <a:cs typeface="Times New Roman" pitchFamily="18" charset="0"/>
              </a:rPr>
              <a:t>KiẾN</a:t>
            </a:r>
            <a:r>
              <a:rPr lang="en-US" sz="2400" b="1" dirty="0" smtClean="0">
                <a:solidFill>
                  <a:srgbClr val="FF0000"/>
                </a:solidFill>
                <a:latin typeface="Times New Roman" pitchFamily="18" charset="0"/>
                <a:cs typeface="Times New Roman" pitchFamily="18" charset="0"/>
              </a:rPr>
              <a:t> THỨC</a:t>
            </a:r>
            <a:endParaRPr lang="en-US" sz="2400" b="1" dirty="0">
              <a:solidFill>
                <a:srgbClr val="FF0000"/>
              </a:solidFill>
              <a:latin typeface="Times New Roman" pitchFamily="18" charset="0"/>
              <a:cs typeface="Times New Roman" pitchFamily="18" charset="0"/>
            </a:endParaRPr>
          </a:p>
        </p:txBody>
      </p:sp>
      <p:sp>
        <p:nvSpPr>
          <p:cNvPr id="31" name="Rectangle 30"/>
          <p:cNvSpPr/>
          <p:nvPr/>
        </p:nvSpPr>
        <p:spPr>
          <a:xfrm>
            <a:off x="0" y="1071546"/>
            <a:ext cx="2414598" cy="7143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solidFill>
                  <a:schemeClr val="tx1"/>
                </a:solidFill>
              </a:rPr>
              <a:t>Là</a:t>
            </a:r>
            <a:r>
              <a:rPr lang="en-US" dirty="0" smtClean="0">
                <a:solidFill>
                  <a:schemeClr val="tx1"/>
                </a:solidFill>
              </a:rPr>
              <a:t> </a:t>
            </a:r>
            <a:r>
              <a:rPr lang="en-US" dirty="0" err="1" smtClean="0">
                <a:solidFill>
                  <a:schemeClr val="tx1"/>
                </a:solidFill>
              </a:rPr>
              <a:t>một</a:t>
            </a:r>
            <a:r>
              <a:rPr lang="en-US" dirty="0" smtClean="0">
                <a:solidFill>
                  <a:schemeClr val="tx1"/>
                </a:solidFill>
              </a:rPr>
              <a:t> </a:t>
            </a:r>
            <a:r>
              <a:rPr lang="en-US" dirty="0" err="1" smtClean="0">
                <a:solidFill>
                  <a:schemeClr val="tx1"/>
                </a:solidFill>
              </a:rPr>
              <a:t>đường</a:t>
            </a:r>
            <a:r>
              <a:rPr lang="en-US" dirty="0" smtClean="0">
                <a:solidFill>
                  <a:schemeClr val="tx1"/>
                </a:solidFill>
              </a:rPr>
              <a:t> </a:t>
            </a:r>
            <a:r>
              <a:rPr lang="en-US" dirty="0" err="1" smtClean="0">
                <a:solidFill>
                  <a:schemeClr val="tx1"/>
                </a:solidFill>
              </a:rPr>
              <a:t>thẳng</a:t>
            </a:r>
            <a:endParaRPr lang="vi-VN" dirty="0">
              <a:solidFill>
                <a:schemeClr val="tx1"/>
              </a:solidFill>
            </a:endParaRPr>
          </a:p>
        </p:txBody>
      </p:sp>
      <p:sp>
        <p:nvSpPr>
          <p:cNvPr id="32" name="Rectangle 31"/>
          <p:cNvSpPr/>
          <p:nvPr/>
        </p:nvSpPr>
        <p:spPr>
          <a:xfrm>
            <a:off x="6572264" y="928670"/>
            <a:ext cx="2357422" cy="78581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tx1"/>
                </a:solidFill>
              </a:rPr>
              <a:t>y = ax + b (  a      0)</a:t>
            </a:r>
            <a:endParaRPr lang="vi-VN" dirty="0">
              <a:solidFill>
                <a:schemeClr val="tx1"/>
              </a:solidFill>
            </a:endParaRPr>
          </a:p>
        </p:txBody>
      </p:sp>
      <p:graphicFrame>
        <p:nvGraphicFramePr>
          <p:cNvPr id="9" name="Object 8"/>
          <p:cNvGraphicFramePr>
            <a:graphicFrameLocks noChangeAspect="1"/>
          </p:cNvGraphicFramePr>
          <p:nvPr/>
        </p:nvGraphicFramePr>
        <p:xfrm flipH="1">
          <a:off x="8143900" y="1214422"/>
          <a:ext cx="211138" cy="211138"/>
        </p:xfrm>
        <a:graphic>
          <a:graphicData uri="http://schemas.openxmlformats.org/presentationml/2006/ole">
            <mc:AlternateContent xmlns:mc="http://schemas.openxmlformats.org/markup-compatibility/2006">
              <mc:Choice xmlns:v="urn:schemas-microsoft-com:vml" Requires="v">
                <p:oleObj spid="_x0000_s5134" name="Equation" r:id="rId7" imgW="139680" imgH="139680" progId="Equation.3">
                  <p:embed/>
                </p:oleObj>
              </mc:Choice>
              <mc:Fallback>
                <p:oleObj name="Equation" r:id="rId7" imgW="139680" imgH="139680" progId="Equation.3">
                  <p:embed/>
                  <p:pic>
                    <p:nvPicPr>
                      <p:cNvPr id="0"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8143900" y="1214422"/>
                        <a:ext cx="211138" cy="211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25"/>
          <p:cNvSpPr/>
          <p:nvPr/>
        </p:nvSpPr>
        <p:spPr>
          <a:xfrm>
            <a:off x="5286380" y="4000504"/>
            <a:ext cx="3643338" cy="214314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smtClean="0"/>
          </a:p>
        </p:txBody>
      </p:sp>
      <p:sp>
        <p:nvSpPr>
          <p:cNvPr id="34" name="Rectangle 33"/>
          <p:cNvSpPr/>
          <p:nvPr/>
        </p:nvSpPr>
        <p:spPr>
          <a:xfrm>
            <a:off x="214282" y="4000504"/>
            <a:ext cx="3643306" cy="214314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vi-VN" dirty="0"/>
          </a:p>
        </p:txBody>
      </p:sp>
      <p:graphicFrame>
        <p:nvGraphicFramePr>
          <p:cNvPr id="37" name="Content Placeholder 36"/>
          <p:cNvGraphicFramePr>
            <a:graphicFrameLocks noGrp="1" noChangeAspect="1"/>
          </p:cNvGraphicFramePr>
          <p:nvPr>
            <p:ph idx="1"/>
          </p:nvPr>
        </p:nvGraphicFramePr>
        <p:xfrm>
          <a:off x="2214546" y="4357694"/>
          <a:ext cx="1428760" cy="1000132"/>
        </p:xfrm>
        <a:graphic>
          <a:graphicData uri="http://schemas.openxmlformats.org/presentationml/2006/ole">
            <mc:AlternateContent xmlns:mc="http://schemas.openxmlformats.org/markup-compatibility/2006">
              <mc:Choice xmlns:v="urn:schemas-microsoft-com:vml" Requires="v">
                <p:oleObj spid="_x0000_s5135" name="Equation" r:id="rId9" imgW="787320" imgH="457200" progId="Equation.3">
                  <p:embed/>
                </p:oleObj>
              </mc:Choice>
              <mc:Fallback>
                <p:oleObj name="Equation" r:id="rId9" imgW="787320" imgH="457200" progId="Equation.3">
                  <p:embed/>
                  <p:pic>
                    <p:nvPicPr>
                      <p:cNvPr id="0" name="Content Placeholder 3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14546" y="4357694"/>
                        <a:ext cx="1428760" cy="10001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ct 37"/>
          <p:cNvGraphicFramePr>
            <a:graphicFrameLocks noChangeAspect="1"/>
          </p:cNvGraphicFramePr>
          <p:nvPr/>
        </p:nvGraphicFramePr>
        <p:xfrm>
          <a:off x="7358082" y="4286256"/>
          <a:ext cx="1520036" cy="928694"/>
        </p:xfrm>
        <a:graphic>
          <a:graphicData uri="http://schemas.openxmlformats.org/presentationml/2006/ole">
            <mc:AlternateContent xmlns:mc="http://schemas.openxmlformats.org/markup-compatibility/2006">
              <mc:Choice xmlns:v="urn:schemas-microsoft-com:vml" Requires="v">
                <p:oleObj spid="_x0000_s5136" name="Equation" r:id="rId11" imgW="888840" imgH="457200" progId="Equation.3">
                  <p:embed/>
                </p:oleObj>
              </mc:Choice>
              <mc:Fallback>
                <p:oleObj name="Equation" r:id="rId11" imgW="888840" imgH="457200" progId="Equation.3">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58082" y="4286256"/>
                        <a:ext cx="1520036" cy="928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3" name="Straight Arrow Connector 42"/>
          <p:cNvCxnSpPr>
            <a:endCxn id="26" idx="1"/>
          </p:cNvCxnSpPr>
          <p:nvPr/>
        </p:nvCxnSpPr>
        <p:spPr>
          <a:xfrm rot="16200000" flipH="1">
            <a:off x="4500562" y="4286256"/>
            <a:ext cx="785818" cy="78581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9" name="Straight Arrow Connector 48"/>
          <p:cNvCxnSpPr/>
          <p:nvPr/>
        </p:nvCxnSpPr>
        <p:spPr>
          <a:xfrm rot="5400000">
            <a:off x="3679025" y="4464851"/>
            <a:ext cx="1000132" cy="64294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5128" name="Picture 8"/>
          <p:cNvPicPr>
            <a:picLocks noChangeAspect="1" noChangeArrowheads="1"/>
          </p:cNvPicPr>
          <p:nvPr/>
        </p:nvPicPr>
        <p:blipFill>
          <a:blip r:embed="rId13"/>
          <a:srcRect/>
          <a:stretch>
            <a:fillRect/>
          </a:stretch>
        </p:blipFill>
        <p:spPr bwMode="auto">
          <a:xfrm>
            <a:off x="357158" y="4143380"/>
            <a:ext cx="1785949" cy="1866900"/>
          </a:xfrm>
          <a:prstGeom prst="rect">
            <a:avLst/>
          </a:prstGeom>
          <a:noFill/>
          <a:ln w="9525">
            <a:noFill/>
            <a:miter lim="800000"/>
            <a:headEnd/>
            <a:tailEnd/>
          </a:ln>
          <a:effectLst/>
        </p:spPr>
      </p:pic>
      <p:pic>
        <p:nvPicPr>
          <p:cNvPr id="5129" name="Picture 9"/>
          <p:cNvPicPr>
            <a:picLocks noChangeAspect="1" noChangeArrowheads="1"/>
          </p:cNvPicPr>
          <p:nvPr/>
        </p:nvPicPr>
        <p:blipFill>
          <a:blip r:embed="rId14"/>
          <a:srcRect/>
          <a:stretch>
            <a:fillRect/>
          </a:stretch>
        </p:blipFill>
        <p:spPr bwMode="auto">
          <a:xfrm>
            <a:off x="5429256" y="4143380"/>
            <a:ext cx="1895479" cy="189071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horizontal)">
                                      <p:cBhvr>
                                        <p:cTn id="17" dur="500"/>
                                        <p:tgtEl>
                                          <p:spTgt spid="32"/>
                                        </p:tgtEl>
                                      </p:cBhvr>
                                    </p:animEffect>
                                  </p:childTnLst>
                                </p:cTn>
                              </p:par>
                              <p:par>
                                <p:cTn id="18" presetID="3"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linds(horizont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blinds(horizontal)">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linds(horizont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blinds(horizontal)">
                                      <p:cBhvr>
                                        <p:cTn id="40" dur="500"/>
                                        <p:tgtEl>
                                          <p:spTgt spid="49"/>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blinds(horizontal)">
                                      <p:cBhvr>
                                        <p:cTn id="43" dur="500"/>
                                        <p:tgtEl>
                                          <p:spTgt spid="34"/>
                                        </p:tgtEl>
                                      </p:cBhvr>
                                    </p:animEffect>
                                  </p:childTnLst>
                                </p:cTn>
                              </p:par>
                              <p:par>
                                <p:cTn id="44" presetID="3" presetClass="entr" presetSubtype="10" fill="hold" nodeType="withEffect">
                                  <p:stCondLst>
                                    <p:cond delay="0"/>
                                  </p:stCondLst>
                                  <p:childTnLst>
                                    <p:set>
                                      <p:cBhvr>
                                        <p:cTn id="45" dur="1" fill="hold">
                                          <p:stCondLst>
                                            <p:cond delay="0"/>
                                          </p:stCondLst>
                                        </p:cTn>
                                        <p:tgtEl>
                                          <p:spTgt spid="5128"/>
                                        </p:tgtEl>
                                        <p:attrNameLst>
                                          <p:attrName>style.visibility</p:attrName>
                                        </p:attrNameLst>
                                      </p:cBhvr>
                                      <p:to>
                                        <p:strVal val="visible"/>
                                      </p:to>
                                    </p:set>
                                    <p:animEffect transition="in" filter="blinds(horizontal)">
                                      <p:cBhvr>
                                        <p:cTn id="46" dur="500"/>
                                        <p:tgtEl>
                                          <p:spTgt spid="5128"/>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blinds(horizontal)">
                                      <p:cBhvr>
                                        <p:cTn id="51" dur="500"/>
                                        <p:tgtEl>
                                          <p:spTgt spid="37"/>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blinds(horizontal)">
                                      <p:cBhvr>
                                        <p:cTn id="56" dur="500"/>
                                        <p:tgtEl>
                                          <p:spTgt spid="37"/>
                                        </p:tgtEl>
                                      </p:cBhvr>
                                    </p:animEffect>
                                  </p:childTnLst>
                                </p:cTn>
                              </p:par>
                              <p:par>
                                <p:cTn id="57" presetID="3" presetClass="entr" presetSubtype="10"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blinds(horizontal)">
                                      <p:cBhvr>
                                        <p:cTn id="59" dur="500"/>
                                        <p:tgtEl>
                                          <p:spTgt spid="43"/>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linds(horizontal)">
                                      <p:cBhvr>
                                        <p:cTn id="62" dur="500"/>
                                        <p:tgtEl>
                                          <p:spTgt spid="26"/>
                                        </p:tgtEl>
                                      </p:cBhvr>
                                    </p:animEffect>
                                  </p:childTnLst>
                                </p:cTn>
                              </p:par>
                              <p:par>
                                <p:cTn id="63" presetID="3" presetClass="entr" presetSubtype="10" fill="hold" nodeType="withEffect">
                                  <p:stCondLst>
                                    <p:cond delay="0"/>
                                  </p:stCondLst>
                                  <p:childTnLst>
                                    <p:set>
                                      <p:cBhvr>
                                        <p:cTn id="64" dur="1" fill="hold">
                                          <p:stCondLst>
                                            <p:cond delay="0"/>
                                          </p:stCondLst>
                                        </p:cTn>
                                        <p:tgtEl>
                                          <p:spTgt spid="5129"/>
                                        </p:tgtEl>
                                        <p:attrNameLst>
                                          <p:attrName>style.visibility</p:attrName>
                                        </p:attrNameLst>
                                      </p:cBhvr>
                                      <p:to>
                                        <p:strVal val="visible"/>
                                      </p:to>
                                    </p:set>
                                    <p:animEffect transition="in" filter="blinds(horizontal)">
                                      <p:cBhvr>
                                        <p:cTn id="65" dur="500"/>
                                        <p:tgtEl>
                                          <p:spTgt spid="5129"/>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blinds(horizontal)">
                                      <p:cBhvr>
                                        <p:cTn id="7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98" name="TextBox 7"/>
          <p:cNvSpPr txBox="1">
            <a:spLocks noChangeArrowheads="1"/>
          </p:cNvSpPr>
          <p:nvPr/>
        </p:nvSpPr>
        <p:spPr bwMode="auto">
          <a:xfrm>
            <a:off x="533400" y="276225"/>
            <a:ext cx="322908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vi-VN" sz="3000" dirty="0"/>
              <a:t>Ngày  </a:t>
            </a:r>
            <a:r>
              <a:rPr lang="vi-VN" sz="3000" dirty="0" smtClean="0"/>
              <a:t>19-11-20</a:t>
            </a:r>
            <a:r>
              <a:rPr lang="en-US" sz="3000" dirty="0" smtClean="0"/>
              <a:t>20</a:t>
            </a:r>
            <a:endParaRPr lang="vi-VN" sz="3000" dirty="0"/>
          </a:p>
        </p:txBody>
      </p:sp>
      <p:sp>
        <p:nvSpPr>
          <p:cNvPr id="5" name="WordArt 4"/>
          <p:cNvSpPr>
            <a:spLocks noChangeArrowheads="1" noChangeShapeType="1" noTextEdit="1"/>
          </p:cNvSpPr>
          <p:nvPr/>
        </p:nvSpPr>
        <p:spPr bwMode="auto">
          <a:xfrm>
            <a:off x="4343400" y="275451"/>
            <a:ext cx="990600" cy="457200"/>
          </a:xfrm>
          <a:prstGeom prst="rect">
            <a:avLst/>
          </a:prstGeom>
        </p:spPr>
        <p:txBody>
          <a:bodyPr wrap="none" fromWordArt="1">
            <a:prstTxWarp prst="textPlain">
              <a:avLst>
                <a:gd name="adj" fmla="val 50000"/>
              </a:avLst>
            </a:prstTxWarp>
          </a:bodyPr>
          <a:lstStyle/>
          <a:p>
            <a:pPr algn="ctr">
              <a:defRPr/>
            </a:pPr>
            <a:r>
              <a:rPr lang="en-US" sz="3600" b="1" kern="10" dirty="0" err="1">
                <a:ln w="9525">
                  <a:solidFill>
                    <a:schemeClr val="bg1"/>
                  </a:solidFill>
                  <a:round/>
                  <a:headEnd/>
                  <a:tailEnd/>
                </a:ln>
                <a:solidFill>
                  <a:srgbClr val="FF0000"/>
                </a:solidFill>
                <a:latin typeface="Arial"/>
                <a:cs typeface="Arial"/>
              </a:rPr>
              <a:t>Tiết</a:t>
            </a:r>
            <a:r>
              <a:rPr lang="en-US" sz="3600" b="1" kern="10" dirty="0">
                <a:ln w="9525">
                  <a:solidFill>
                    <a:schemeClr val="bg1"/>
                  </a:solidFill>
                  <a:round/>
                  <a:headEnd/>
                  <a:tailEnd/>
                </a:ln>
                <a:solidFill>
                  <a:srgbClr val="FF0066"/>
                </a:solidFill>
                <a:latin typeface="Arial"/>
                <a:cs typeface="Arial"/>
              </a:rPr>
              <a:t> </a:t>
            </a:r>
            <a:r>
              <a:rPr lang="en-US" sz="3600" kern="10" dirty="0">
                <a:ln w="9525">
                  <a:solidFill>
                    <a:schemeClr val="bg1"/>
                  </a:solidFill>
                  <a:round/>
                  <a:headEnd/>
                  <a:tailEnd/>
                </a:ln>
                <a:solidFill>
                  <a:srgbClr val="FF0066"/>
                </a:solidFill>
                <a:latin typeface="Arial"/>
                <a:cs typeface="Arial"/>
              </a:rPr>
              <a:t>:</a:t>
            </a:r>
          </a:p>
        </p:txBody>
      </p:sp>
      <p:sp>
        <p:nvSpPr>
          <p:cNvPr id="3" name="Rectangle 2"/>
          <p:cNvSpPr/>
          <p:nvPr/>
        </p:nvSpPr>
        <p:spPr>
          <a:xfrm>
            <a:off x="228600" y="1828799"/>
            <a:ext cx="8789938" cy="2585323"/>
          </a:xfrm>
          <a:prstGeom prst="rect">
            <a:avLst/>
          </a:prstGeom>
          <a:noFill/>
        </p:spPr>
        <p:txBody>
          <a:bodyPr>
            <a:spAutoFit/>
          </a:bodyPr>
          <a:lstStyle/>
          <a:p>
            <a:pPr algn="ctr">
              <a:defRPr/>
            </a:pPr>
            <a:r>
              <a:rPr lang="en-US" sz="5400" b="1" cap="all" dirty="0" smtClean="0">
                <a:ln w="9000" cmpd="sng">
                  <a:solidFill>
                    <a:schemeClr val="tx1"/>
                  </a:solidFill>
                  <a:prstDash val="solid"/>
                </a:ln>
                <a:solidFill>
                  <a:srgbClr val="FFFF00"/>
                </a:solidFill>
                <a:effectLst>
                  <a:reflection blurRad="12700" stA="28000" endPos="45000" dist="1000" dir="5400000" sy="-100000" algn="bl" rotWithShape="0"/>
                </a:effectLst>
              </a:rPr>
              <a:t> GIẢI BÀI </a:t>
            </a:r>
            <a:r>
              <a:rPr lang="en-US" sz="5400" b="1" cap="all" dirty="0">
                <a:ln w="9000" cmpd="sng">
                  <a:solidFill>
                    <a:schemeClr val="tx1"/>
                  </a:solidFill>
                  <a:prstDash val="solid"/>
                </a:ln>
                <a:solidFill>
                  <a:srgbClr val="FFFF00"/>
                </a:solidFill>
                <a:effectLst>
                  <a:reflection blurRad="12700" stA="28000" endPos="45000" dist="1000" dir="5400000" sy="-100000" algn="bl" rotWithShape="0"/>
                </a:effectLst>
              </a:rPr>
              <a:t>TOÁN THỰC TẾ </a:t>
            </a:r>
            <a:r>
              <a:rPr lang="en-US" sz="5400" b="1" cap="all" dirty="0" smtClean="0">
                <a:ln w="9000" cmpd="sng">
                  <a:solidFill>
                    <a:schemeClr val="tx1"/>
                  </a:solidFill>
                  <a:prstDash val="solid"/>
                </a:ln>
                <a:solidFill>
                  <a:srgbClr val="FFFF00"/>
                </a:solidFill>
                <a:effectLst>
                  <a:reflection blurRad="12700" stA="28000" endPos="45000" dist="1000" dir="5400000" sy="-100000" algn="bl" rotWithShape="0"/>
                </a:effectLst>
              </a:rPr>
              <a:t>LIÊN QUAN ĐẾN HÀM SỐ BẬC NHẤT</a:t>
            </a:r>
            <a:endParaRPr lang="en-US" sz="5400" b="1" cap="all" dirty="0">
              <a:ln w="9000" cmpd="sng">
                <a:solidFill>
                  <a:schemeClr val="tx1"/>
                </a:solidFill>
                <a:prstDash val="solid"/>
              </a:ln>
              <a:solidFill>
                <a:srgbClr val="FFFF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699219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descr="C:\Users\Administrator\Desktop\CHU NHIỆM 7.6\060812_BDKH_nhucaulammattan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143768" y="3714752"/>
            <a:ext cx="2209784" cy="2114544"/>
          </a:xfrm>
          <a:noFill/>
        </p:spPr>
      </p:pic>
      <p:pic>
        <p:nvPicPr>
          <p:cNvPr id="50181" name="Picture 5" descr="C:\Users\Administrator\Desktop\CHU NHIỆM 7.6\hinh-mui-ten-dep-mui-ten-chi-huong-len-huong-xuong-cong-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70203" flipV="1">
            <a:off x="7331891" y="2524104"/>
            <a:ext cx="1511759"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AutoShape 6" descr="Kết quả hình ảnh cho các hoạt động gây ô  nhiễm môi trường tại tp hc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41992" name="AutoShape 8" descr="Kết quả hình ảnh cho các hoạt động gây ô  nhiễm môi trường tại tp hc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42007" name="AutoShape 23" descr="Kết quả hình ảnh cho thực trạng ô nhiễm môi trường ở tphc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42009" name="AutoShape 25" descr="Kết quả hình ảnh cho thực trạng ô nhiễm môi trường ở tphc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42011" name="AutoShape 27" descr="https://phapluatmoitruong.vn/wp-content/uploads/2017/09/1-2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42013" name="Picture 29" descr="Kết quả hình ảnh cho thực trạng ô nhiễm môi trường ở tphcm"/>
          <p:cNvPicPr>
            <a:picLocks noChangeAspect="1" noChangeArrowheads="1"/>
          </p:cNvPicPr>
          <p:nvPr/>
        </p:nvPicPr>
        <p:blipFill>
          <a:blip r:embed="rId4"/>
          <a:srcRect/>
          <a:stretch>
            <a:fillRect/>
          </a:stretch>
        </p:blipFill>
        <p:spPr bwMode="auto">
          <a:xfrm>
            <a:off x="3786182" y="0"/>
            <a:ext cx="3571900" cy="3357562"/>
          </a:xfrm>
          <a:prstGeom prst="rect">
            <a:avLst/>
          </a:prstGeom>
          <a:noFill/>
        </p:spPr>
      </p:pic>
      <p:sp>
        <p:nvSpPr>
          <p:cNvPr id="42017" name="AutoShape 33" descr="khoi thai gay o nhiem moi truo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42019" name="Picture 35" descr="Kết quả hình ảnh cho thực trạng ô nhiễm môi trường ở tphcm"/>
          <p:cNvPicPr>
            <a:picLocks noChangeAspect="1" noChangeArrowheads="1"/>
          </p:cNvPicPr>
          <p:nvPr/>
        </p:nvPicPr>
        <p:blipFill>
          <a:blip r:embed="rId5"/>
          <a:srcRect/>
          <a:stretch>
            <a:fillRect/>
          </a:stretch>
        </p:blipFill>
        <p:spPr bwMode="auto">
          <a:xfrm>
            <a:off x="3786182" y="3357562"/>
            <a:ext cx="3580405" cy="3500438"/>
          </a:xfrm>
          <a:prstGeom prst="rect">
            <a:avLst/>
          </a:prstGeom>
          <a:noFill/>
        </p:spPr>
      </p:pic>
      <p:sp>
        <p:nvSpPr>
          <p:cNvPr id="20482" name="AutoShape 2" descr="Ô nhiễm môi trường nước mặ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20483" name="Picture 3" descr="C:\Users\Administrator\Desktop\quận\o-nhiem-moi-truong-nuoc-3.jpg"/>
          <p:cNvPicPr>
            <a:picLocks noChangeAspect="1" noChangeArrowheads="1"/>
          </p:cNvPicPr>
          <p:nvPr/>
        </p:nvPicPr>
        <p:blipFill>
          <a:blip r:embed="rId6"/>
          <a:srcRect/>
          <a:stretch>
            <a:fillRect/>
          </a:stretch>
        </p:blipFill>
        <p:spPr bwMode="auto">
          <a:xfrm>
            <a:off x="0" y="3357562"/>
            <a:ext cx="3786182" cy="3500438"/>
          </a:xfrm>
          <a:prstGeom prst="rect">
            <a:avLst/>
          </a:prstGeom>
          <a:noFill/>
        </p:spPr>
      </p:pic>
      <p:pic>
        <p:nvPicPr>
          <p:cNvPr id="20485" name="Picture 5" descr="Kết quả hình ảnh cho thành phố hồ chí minh ô nhiễm"/>
          <p:cNvPicPr>
            <a:picLocks noChangeAspect="1" noChangeArrowheads="1"/>
          </p:cNvPicPr>
          <p:nvPr/>
        </p:nvPicPr>
        <p:blipFill>
          <a:blip r:embed="rId7"/>
          <a:srcRect/>
          <a:stretch>
            <a:fillRect/>
          </a:stretch>
        </p:blipFill>
        <p:spPr bwMode="auto">
          <a:xfrm>
            <a:off x="0" y="0"/>
            <a:ext cx="3786181" cy="3357562"/>
          </a:xfrm>
          <a:prstGeom prst="rect">
            <a:avLst/>
          </a:prstGeom>
          <a:noFill/>
        </p:spPr>
      </p:pic>
    </p:spTree>
    <p:extLst>
      <p:ext uri="{BB962C8B-B14F-4D97-AF65-F5344CB8AC3E}">
        <p14:creationId xmlns:p14="http://schemas.microsoft.com/office/powerpoint/2010/main" val="141664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2013"/>
                                        </p:tgtEl>
                                        <p:attrNameLst>
                                          <p:attrName>style.visibility</p:attrName>
                                        </p:attrNameLst>
                                      </p:cBhvr>
                                      <p:to>
                                        <p:strVal val="visible"/>
                                      </p:to>
                                    </p:set>
                                    <p:animEffect transition="in" filter="blinds(horizontal)">
                                      <p:cBhvr>
                                        <p:cTn id="7" dur="500"/>
                                        <p:tgtEl>
                                          <p:spTgt spid="42013"/>
                                        </p:tgtEl>
                                      </p:cBhvr>
                                    </p:animEffect>
                                  </p:childTnLst>
                                </p:cTn>
                              </p:par>
                              <p:par>
                                <p:cTn id="8" presetID="3" presetClass="entr" presetSubtype="10" fill="hold" nodeType="withEffect">
                                  <p:stCondLst>
                                    <p:cond delay="0"/>
                                  </p:stCondLst>
                                  <p:childTnLst>
                                    <p:set>
                                      <p:cBhvr>
                                        <p:cTn id="9" dur="1" fill="hold">
                                          <p:stCondLst>
                                            <p:cond delay="0"/>
                                          </p:stCondLst>
                                        </p:cTn>
                                        <p:tgtEl>
                                          <p:spTgt spid="42019"/>
                                        </p:tgtEl>
                                        <p:attrNameLst>
                                          <p:attrName>style.visibility</p:attrName>
                                        </p:attrNameLst>
                                      </p:cBhvr>
                                      <p:to>
                                        <p:strVal val="visible"/>
                                      </p:to>
                                    </p:set>
                                    <p:animEffect transition="in" filter="blinds(horizontal)">
                                      <p:cBhvr>
                                        <p:cTn id="10" dur="500"/>
                                        <p:tgtEl>
                                          <p:spTgt spid="420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0181"/>
                                        </p:tgtEl>
                                        <p:attrNameLst>
                                          <p:attrName>style.visibility</p:attrName>
                                        </p:attrNameLst>
                                      </p:cBhvr>
                                      <p:to>
                                        <p:strVal val="visible"/>
                                      </p:to>
                                    </p:set>
                                    <p:animEffect transition="in" filter="blinds(horizontal)">
                                      <p:cBhvr>
                                        <p:cTn id="15" dur="500"/>
                                        <p:tgtEl>
                                          <p:spTgt spid="5018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0179"/>
                                        </p:tgtEl>
                                        <p:attrNameLst>
                                          <p:attrName>style.visibility</p:attrName>
                                        </p:attrNameLst>
                                      </p:cBhvr>
                                      <p:to>
                                        <p:strVal val="visible"/>
                                      </p:to>
                                    </p:set>
                                    <p:animEffect transition="in" filter="blinds(horizontal)">
                                      <p:cBhvr>
                                        <p:cTn id="20" dur="5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7171"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99" name="Equation" r:id="rId4" imgW="114151" imgH="215619" progId="Equation.3">
                  <p:embed/>
                </p:oleObj>
              </mc:Choice>
              <mc:Fallback>
                <p:oleObj name="Equation" r:id="rId4" imgW="114151" imgH="215619" progId="Equation.3">
                  <p:embed/>
                  <p:pic>
                    <p:nvPicPr>
                      <p:cNvPr id="0"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0" y="642918"/>
            <a:ext cx="6000760" cy="5170646"/>
          </a:xfrm>
          <a:prstGeom prst="rect">
            <a:avLst/>
          </a:prstGeom>
        </p:spPr>
        <p:txBody>
          <a:bodyPr wrap="square">
            <a:spAutoFit/>
          </a:bodyPr>
          <a:lstStyle/>
          <a:p>
            <a:pPr algn="just">
              <a:defRPr/>
            </a:pPr>
            <a:r>
              <a:rPr lang="en-US" sz="3000" u="sng" dirty="0" err="1" smtClean="0">
                <a:solidFill>
                  <a:srgbClr val="FF0000"/>
                </a:solidFill>
                <a:latin typeface="Times New Roman" pitchFamily="18" charset="0"/>
                <a:cs typeface="Times New Roman" pitchFamily="18" charset="0"/>
              </a:rPr>
              <a:t>Bài</a:t>
            </a:r>
            <a:r>
              <a:rPr lang="en-US" sz="3000" u="sng" dirty="0" smtClean="0">
                <a:solidFill>
                  <a:srgbClr val="FF0000"/>
                </a:solidFill>
                <a:latin typeface="Times New Roman" pitchFamily="18" charset="0"/>
                <a:cs typeface="Times New Roman" pitchFamily="18" charset="0"/>
              </a:rPr>
              <a:t> 1</a:t>
            </a:r>
            <a:r>
              <a:rPr lang="en-US" sz="3000" dirty="0" smtClean="0">
                <a:solidFill>
                  <a:srgbClr val="FF0000"/>
                </a:solidFill>
                <a:latin typeface="Times New Roman" pitchFamily="18" charset="0"/>
                <a:cs typeface="Times New Roman" pitchFamily="18" charset="0"/>
              </a:rPr>
              <a:t>:</a:t>
            </a:r>
            <a:r>
              <a:rPr lang="vi-VN" sz="3000" dirty="0" smtClean="0">
                <a:latin typeface="Times New Roman" pitchFamily="18" charset="0"/>
                <a:cs typeface="Times New Roman" pitchFamily="18" charset="0"/>
              </a:rPr>
              <a:t>Do các hoạt động công nghiệp thiếu kiểm soát của con người làm cho nhiệt độ Trái Đất tăng dần một cách rất đáng lo ngại. Các nhà khoa học đưa ra công thức dự báo nhiệt độ trung bình trên bề mặt Trái Đất như sau                              . Trong đó: T là nhiệt độ trung bình mỗi năm (°C), t là số năm kể từ 1950. </a:t>
            </a:r>
          </a:p>
          <a:p>
            <a:pPr algn="just">
              <a:defRPr/>
            </a:pPr>
            <a:r>
              <a:rPr lang="vi-VN" sz="3000" dirty="0" smtClean="0">
                <a:latin typeface="Times New Roman" pitchFamily="18" charset="0"/>
                <a:cs typeface="Times New Roman" pitchFamily="18" charset="0"/>
              </a:rPr>
              <a:t>Hãy tính nhiệt độ trên trái đất vào các năm 1950 và 2020</a:t>
            </a:r>
            <a:endParaRPr lang="en-US" sz="3000" dirty="0"/>
          </a:p>
        </p:txBody>
      </p:sp>
      <p:pic>
        <p:nvPicPr>
          <p:cNvPr id="8" name="Picture 2"/>
          <p:cNvPicPr>
            <a:picLocks noChangeAspect="1" noChangeArrowheads="1"/>
          </p:cNvPicPr>
          <p:nvPr/>
        </p:nvPicPr>
        <p:blipFill>
          <a:blip r:embed="rId6"/>
          <a:srcRect/>
          <a:stretch>
            <a:fillRect/>
          </a:stretch>
        </p:blipFill>
        <p:spPr bwMode="auto">
          <a:xfrm>
            <a:off x="0" y="0"/>
            <a:ext cx="2428892" cy="523104"/>
          </a:xfrm>
          <a:prstGeom prst="rect">
            <a:avLst/>
          </a:prstGeom>
          <a:noFill/>
          <a:ln w="9525">
            <a:noFill/>
            <a:miter lim="800000"/>
            <a:headEnd/>
            <a:tailEnd/>
          </a:ln>
          <a:effectLst>
            <a:outerShdw blurRad="50800" dist="101600" dir="2700000" algn="tl" rotWithShape="0">
              <a:prstClr val="black">
                <a:alpha val="40000"/>
              </a:prstClr>
            </a:outerShdw>
          </a:effectLst>
        </p:spPr>
      </p:pic>
      <p:pic>
        <p:nvPicPr>
          <p:cNvPr id="2095" name="Picture 47" descr="Kết quả hình ảnh cho hậu quả nhiệt độ trái đất tăng lên"/>
          <p:cNvPicPr>
            <a:picLocks noChangeAspect="1" noChangeArrowheads="1"/>
          </p:cNvPicPr>
          <p:nvPr/>
        </p:nvPicPr>
        <p:blipFill>
          <a:blip r:embed="rId7"/>
          <a:srcRect/>
          <a:stretch>
            <a:fillRect/>
          </a:stretch>
        </p:blipFill>
        <p:spPr bwMode="auto">
          <a:xfrm>
            <a:off x="6143636" y="1000108"/>
            <a:ext cx="3000364" cy="3143272"/>
          </a:xfrm>
          <a:prstGeom prst="rect">
            <a:avLst/>
          </a:prstGeom>
          <a:noFill/>
        </p:spPr>
      </p:pic>
      <p:cxnSp>
        <p:nvCxnSpPr>
          <p:cNvPr id="9" name="Straight Connector 8"/>
          <p:cNvCxnSpPr/>
          <p:nvPr/>
        </p:nvCxnSpPr>
        <p:spPr>
          <a:xfrm rot="5400000">
            <a:off x="-213520" y="4142586"/>
            <a:ext cx="428628"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1" name="Object 10"/>
          <p:cNvGraphicFramePr>
            <a:graphicFrameLocks noChangeAspect="1"/>
          </p:cNvGraphicFramePr>
          <p:nvPr/>
        </p:nvGraphicFramePr>
        <p:xfrm>
          <a:off x="785786" y="3357562"/>
          <a:ext cx="2857520" cy="674416"/>
        </p:xfrm>
        <a:graphic>
          <a:graphicData uri="http://schemas.openxmlformats.org/presentationml/2006/ole">
            <mc:AlternateContent xmlns:mc="http://schemas.openxmlformats.org/markup-compatibility/2006">
              <mc:Choice xmlns:v="urn:schemas-microsoft-com:vml" Requires="v">
                <p:oleObj spid="_x0000_s2100" name="Equation" r:id="rId8" imgW="888840" imgH="203040" progId="Equation.3">
                  <p:embed/>
                </p:oleObj>
              </mc:Choice>
              <mc:Fallback>
                <p:oleObj name="Equation" r:id="rId8" imgW="888840" imgH="203040" progId="Equation.3">
                  <p:embed/>
                  <p:pic>
                    <p:nvPicPr>
                      <p:cNvPr id="0" name="Picture 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5786" y="3357562"/>
                        <a:ext cx="2857520" cy="674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4817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2095"/>
                                        </p:tgtEl>
                                        <p:attrNameLst>
                                          <p:attrName>style.visibility</p:attrName>
                                        </p:attrNameLst>
                                      </p:cBhvr>
                                      <p:to>
                                        <p:strVal val="visible"/>
                                      </p:to>
                                    </p:set>
                                    <p:animEffect transition="in" filter="blinds(horizontal)">
                                      <p:cBhvr>
                                        <p:cTn id="13" dur="500"/>
                                        <p:tgtEl>
                                          <p:spTgt spid="2095"/>
                                        </p:tgtEl>
                                      </p:cBhvr>
                                    </p:animEffect>
                                  </p:childTnLst>
                                </p:cTn>
                              </p:par>
                              <p:par>
                                <p:cTn id="14" presetID="3"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2357422" y="0"/>
            <a:ext cx="2830513" cy="428604"/>
          </a:xfrm>
          <a:prstGeom prst="rect">
            <a:avLst/>
          </a:prstGeom>
          <a:noFill/>
          <a:ln w="9525">
            <a:noFill/>
            <a:miter lim="800000"/>
            <a:headEnd/>
            <a:tailEnd/>
          </a:ln>
          <a:effectLst>
            <a:outerShdw blurRad="50800" dist="101600" dir="2700000" algn="tl" rotWithShape="0">
              <a:prstClr val="black">
                <a:alpha val="40000"/>
              </a:prstClr>
            </a:outerShdw>
          </a:effectLst>
        </p:spPr>
      </p:pic>
      <p:sp>
        <p:nvSpPr>
          <p:cNvPr id="7" name="Rounded Rectangle 6"/>
          <p:cNvSpPr/>
          <p:nvPr/>
        </p:nvSpPr>
        <p:spPr>
          <a:xfrm>
            <a:off x="214282" y="428604"/>
            <a:ext cx="6929518" cy="6286520"/>
          </a:xfrm>
          <a:prstGeom prst="roundRect">
            <a:avLst>
              <a:gd name="adj" fmla="val 4008"/>
            </a:avLst>
          </a:prstGeom>
          <a:ln/>
        </p:spPr>
        <p:style>
          <a:lnRef idx="2">
            <a:schemeClr val="accent1"/>
          </a:lnRef>
          <a:fillRef idx="1">
            <a:schemeClr val="lt1"/>
          </a:fillRef>
          <a:effectRef idx="0">
            <a:schemeClr val="accent1"/>
          </a:effectRef>
          <a:fontRef idx="minor">
            <a:schemeClr val="dk1"/>
          </a:fontRef>
        </p:style>
        <p:txBody>
          <a:bodyPr anchor="ctr"/>
          <a:lstStyle/>
          <a:p>
            <a:pPr algn="just">
              <a:defRPr/>
            </a:pPr>
            <a:r>
              <a:rPr lang="en-US" sz="3000" dirty="0" err="1" smtClean="0">
                <a:solidFill>
                  <a:srgbClr val="FF0000"/>
                </a:solidFill>
                <a:latin typeface="Times New Roman" pitchFamily="18" charset="0"/>
                <a:cs typeface="Times New Roman" pitchFamily="18" charset="0"/>
              </a:rPr>
              <a:t>Bài</a:t>
            </a:r>
            <a:r>
              <a:rPr lang="en-US" sz="3000" dirty="0" smtClean="0">
                <a:solidFill>
                  <a:srgbClr val="FF0000"/>
                </a:solidFill>
                <a:latin typeface="Times New Roman" pitchFamily="18" charset="0"/>
                <a:cs typeface="Times New Roman" pitchFamily="18" charset="0"/>
              </a:rPr>
              <a:t> 2</a:t>
            </a:r>
            <a:r>
              <a:rPr lang="en-US" sz="3000" dirty="0" smtClean="0">
                <a:solidFill>
                  <a:schemeClr val="tx1"/>
                </a:solidFill>
                <a:latin typeface="Times New Roman" pitchFamily="18" charset="0"/>
                <a:cs typeface="Times New Roman" pitchFamily="18" charset="0"/>
              </a:rPr>
              <a:t>Mối </a:t>
            </a:r>
            <a:r>
              <a:rPr lang="en-US" sz="3000" dirty="0" err="1" smtClean="0">
                <a:solidFill>
                  <a:schemeClr val="tx1"/>
                </a:solidFill>
                <a:latin typeface="Times New Roman" pitchFamily="18" charset="0"/>
                <a:cs typeface="Times New Roman" pitchFamily="18" charset="0"/>
              </a:rPr>
              <a:t>quan</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hệ</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giữa</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thang</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nhiệt</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độ</a:t>
            </a:r>
            <a:r>
              <a:rPr lang="en-US" sz="3000" dirty="0" smtClean="0">
                <a:solidFill>
                  <a:schemeClr val="tx1"/>
                </a:solidFill>
                <a:latin typeface="Times New Roman" pitchFamily="18" charset="0"/>
                <a:cs typeface="Times New Roman" pitchFamily="18" charset="0"/>
              </a:rPr>
              <a:t> F (Fahrenheit) </a:t>
            </a:r>
            <a:r>
              <a:rPr lang="en-US" sz="3000" dirty="0" err="1" smtClean="0">
                <a:solidFill>
                  <a:schemeClr val="tx1"/>
                </a:solidFill>
                <a:latin typeface="Times New Roman" pitchFamily="18" charset="0"/>
                <a:cs typeface="Times New Roman" pitchFamily="18" charset="0"/>
              </a:rPr>
              <a:t>và</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thang</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nhiệt</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độ</a:t>
            </a:r>
            <a:r>
              <a:rPr lang="en-US" sz="3000" dirty="0" smtClean="0">
                <a:solidFill>
                  <a:schemeClr val="tx1"/>
                </a:solidFill>
                <a:latin typeface="Times New Roman" pitchFamily="18" charset="0"/>
                <a:cs typeface="Times New Roman" pitchFamily="18" charset="0"/>
              </a:rPr>
              <a:t> C (Celsius) </a:t>
            </a:r>
            <a:r>
              <a:rPr lang="en-US" sz="3000" dirty="0" err="1" smtClean="0">
                <a:solidFill>
                  <a:schemeClr val="tx1"/>
                </a:solidFill>
                <a:latin typeface="Times New Roman" pitchFamily="18" charset="0"/>
                <a:cs typeface="Times New Roman" pitchFamily="18" charset="0"/>
              </a:rPr>
              <a:t>được</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cho</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bởi</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công</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thức</a:t>
            </a:r>
            <a:r>
              <a:rPr lang="en-US" sz="3000" dirty="0" smtClean="0">
                <a:solidFill>
                  <a:schemeClr val="tx1"/>
                </a:solidFill>
                <a:latin typeface="Times New Roman" pitchFamily="18" charset="0"/>
                <a:cs typeface="Times New Roman" pitchFamily="18" charset="0"/>
              </a:rPr>
              <a:t> </a:t>
            </a:r>
          </a:p>
          <a:p>
            <a:pPr algn="just">
              <a:defRPr/>
            </a:pP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trongđó</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là</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nhiệt</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độ</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tính</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theo</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độ</a:t>
            </a:r>
            <a:r>
              <a:rPr lang="en-US" sz="3000" dirty="0" smtClean="0">
                <a:solidFill>
                  <a:schemeClr val="tx1"/>
                </a:solidFill>
                <a:latin typeface="Times New Roman" pitchFamily="18" charset="0"/>
                <a:cs typeface="Times New Roman" pitchFamily="18" charset="0"/>
              </a:rPr>
              <a:t> C </a:t>
            </a:r>
            <a:r>
              <a:rPr lang="en-US" sz="3000" dirty="0" err="1" smtClean="0">
                <a:solidFill>
                  <a:schemeClr val="tx1"/>
                </a:solidFill>
                <a:latin typeface="Times New Roman" pitchFamily="18" charset="0"/>
                <a:cs typeface="Times New Roman" pitchFamily="18" charset="0"/>
              </a:rPr>
              <a:t>và</a:t>
            </a:r>
            <a:endParaRPr lang="en-US" sz="3000" dirty="0" smtClean="0">
              <a:solidFill>
                <a:schemeClr val="tx1"/>
              </a:solidFill>
              <a:latin typeface="Times New Roman" pitchFamily="18" charset="0"/>
              <a:cs typeface="Times New Roman" pitchFamily="18" charset="0"/>
            </a:endParaRPr>
          </a:p>
          <a:p>
            <a:pPr algn="just">
              <a:defRPr/>
            </a:pP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là</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nhiệt</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độ</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tính</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theo</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độ</a:t>
            </a:r>
            <a:r>
              <a:rPr lang="en-US" sz="3000" dirty="0" smtClean="0">
                <a:solidFill>
                  <a:schemeClr val="tx1"/>
                </a:solidFill>
                <a:latin typeface="Times New Roman" pitchFamily="18" charset="0"/>
                <a:cs typeface="Times New Roman" pitchFamily="18" charset="0"/>
              </a:rPr>
              <a:t> F. </a:t>
            </a:r>
            <a:r>
              <a:rPr lang="en-US" sz="3000" dirty="0" err="1" smtClean="0">
                <a:solidFill>
                  <a:schemeClr val="tx1"/>
                </a:solidFill>
                <a:latin typeface="Times New Roman" pitchFamily="18" charset="0"/>
                <a:cs typeface="Times New Roman" pitchFamily="18" charset="0"/>
              </a:rPr>
              <a:t>Ví</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dụ</a:t>
            </a:r>
            <a:endParaRPr lang="en-US" sz="3000" dirty="0" smtClean="0">
              <a:solidFill>
                <a:schemeClr val="tx1"/>
              </a:solidFill>
              <a:latin typeface="Times New Roman" pitchFamily="18" charset="0"/>
              <a:cs typeface="Times New Roman" pitchFamily="18" charset="0"/>
            </a:endParaRPr>
          </a:p>
          <a:p>
            <a:pPr algn="just">
              <a:defRPr/>
            </a:pP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tương</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ứng</a:t>
            </a:r>
            <a:r>
              <a:rPr lang="en-US" sz="3000" dirty="0" smtClean="0">
                <a:solidFill>
                  <a:schemeClr val="tx1"/>
                </a:solidFill>
                <a:latin typeface="Times New Roman" pitchFamily="18" charset="0"/>
                <a:cs typeface="Times New Roman" pitchFamily="18" charset="0"/>
              </a:rPr>
              <a:t> </a:t>
            </a:r>
            <a:endParaRPr lang="vi-VN" sz="3000" dirty="0" smtClean="0">
              <a:solidFill>
                <a:schemeClr val="tx1"/>
              </a:solidFill>
              <a:latin typeface="Times New Roman" pitchFamily="18" charset="0"/>
              <a:cs typeface="Times New Roman" pitchFamily="18" charset="0"/>
            </a:endParaRPr>
          </a:p>
          <a:p>
            <a:pPr marL="514350" indent="-514350" algn="just">
              <a:defRPr/>
            </a:pPr>
            <a:r>
              <a:rPr lang="en-US" sz="3000" dirty="0" smtClean="0">
                <a:solidFill>
                  <a:schemeClr val="tx1"/>
                </a:solidFill>
                <a:latin typeface="Times New Roman" pitchFamily="18" charset="0"/>
                <a:cs typeface="Times New Roman" pitchFamily="18" charset="0"/>
              </a:rPr>
              <a:t>a)</a:t>
            </a:r>
            <a:r>
              <a:rPr lang="en-US" sz="3000" dirty="0" err="1" smtClean="0">
                <a:solidFill>
                  <a:schemeClr val="tx1"/>
                </a:solidFill>
                <a:latin typeface="Times New Roman" pitchFamily="18" charset="0"/>
                <a:cs typeface="Times New Roman" pitchFamily="18" charset="0"/>
              </a:rPr>
              <a:t>Hãy</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dùng</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nhiệt</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kế</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đo</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xem</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nhiệt</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độ</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nước</a:t>
            </a:r>
            <a:endParaRPr lang="en-US" sz="3000" dirty="0" smtClean="0">
              <a:solidFill>
                <a:schemeClr val="tx1"/>
              </a:solidFill>
              <a:latin typeface="Times New Roman" pitchFamily="18" charset="0"/>
              <a:cs typeface="Times New Roman" pitchFamily="18" charset="0"/>
            </a:endParaRPr>
          </a:p>
          <a:p>
            <a:pPr marL="514350" indent="-514350" algn="just">
              <a:defRPr/>
            </a:pPr>
            <a:r>
              <a:rPr lang="en-US" sz="3000" dirty="0" smtClean="0">
                <a:solidFill>
                  <a:schemeClr val="tx1"/>
                </a:solidFill>
                <a:latin typeface="Times New Roman" pitchFamily="18" charset="0"/>
                <a:cs typeface="Times New Roman" pitchFamily="18" charset="0"/>
              </a:rPr>
              <a:t>ở </a:t>
            </a:r>
            <a:r>
              <a:rPr lang="en-US" sz="3000" dirty="0" err="1" smtClean="0">
                <a:solidFill>
                  <a:schemeClr val="tx1"/>
                </a:solidFill>
                <a:latin typeface="Times New Roman" pitchFamily="18" charset="0"/>
                <a:cs typeface="Times New Roman" pitchFamily="18" charset="0"/>
              </a:rPr>
              <a:t>cốc</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là</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bao</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nhiêu?Và</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nó</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tương</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đương</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với</a:t>
            </a:r>
            <a:endParaRPr lang="en-US" sz="3000" dirty="0" smtClean="0">
              <a:solidFill>
                <a:schemeClr val="tx1"/>
              </a:solidFill>
              <a:latin typeface="Times New Roman" pitchFamily="18" charset="0"/>
              <a:cs typeface="Times New Roman" pitchFamily="18" charset="0"/>
            </a:endParaRPr>
          </a:p>
          <a:p>
            <a:pPr marL="514350" indent="-514350" algn="just">
              <a:defRPr/>
            </a:pPr>
            <a:r>
              <a:rPr lang="en-US" sz="3000" dirty="0" err="1" smtClean="0">
                <a:solidFill>
                  <a:schemeClr val="tx1"/>
                </a:solidFill>
                <a:latin typeface="Times New Roman" pitchFamily="18" charset="0"/>
                <a:cs typeface="Times New Roman" pitchFamily="18" charset="0"/>
              </a:rPr>
              <a:t>bao</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nhiêu</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độ</a:t>
            </a:r>
            <a:r>
              <a:rPr lang="en-US" sz="3000" dirty="0" smtClean="0">
                <a:solidFill>
                  <a:schemeClr val="tx1"/>
                </a:solidFill>
                <a:latin typeface="Times New Roman" pitchFamily="18" charset="0"/>
                <a:cs typeface="Times New Roman" pitchFamily="18" charset="0"/>
              </a:rPr>
              <a:t> F?( </a:t>
            </a:r>
            <a:r>
              <a:rPr lang="en-US" sz="3000" dirty="0" err="1" smtClean="0">
                <a:solidFill>
                  <a:schemeClr val="tx1"/>
                </a:solidFill>
                <a:latin typeface="Times New Roman" pitchFamily="18" charset="0"/>
                <a:cs typeface="Times New Roman" pitchFamily="18" charset="0"/>
              </a:rPr>
              <a:t>làm</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tròn</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đến</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độ</a:t>
            </a:r>
            <a:r>
              <a:rPr lang="en-US" sz="3000" dirty="0" smtClean="0">
                <a:solidFill>
                  <a:schemeClr val="tx1"/>
                </a:solidFill>
                <a:latin typeface="Times New Roman" pitchFamily="18" charset="0"/>
                <a:cs typeface="Times New Roman" pitchFamily="18" charset="0"/>
              </a:rPr>
              <a:t>)</a:t>
            </a:r>
          </a:p>
          <a:p>
            <a:pPr marL="514350" indent="-514350" algn="just">
              <a:defRPr/>
            </a:pPr>
            <a:r>
              <a:rPr lang="en-US" sz="3000" dirty="0" smtClean="0">
                <a:solidFill>
                  <a:schemeClr val="tx1"/>
                </a:solidFill>
                <a:latin typeface="Times New Roman" pitchFamily="18" charset="0"/>
                <a:cs typeface="Times New Roman" pitchFamily="18" charset="0"/>
              </a:rPr>
              <a:t>b)</a:t>
            </a:r>
            <a:r>
              <a:rPr lang="en-US" sz="3000" dirty="0" err="1" smtClean="0">
                <a:solidFill>
                  <a:schemeClr val="tx1"/>
                </a:solidFill>
                <a:latin typeface="Times New Roman" pitchFamily="18" charset="0"/>
                <a:cs typeface="Times New Roman" pitchFamily="18" charset="0"/>
              </a:rPr>
              <a:t>Thời</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tiết</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của</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thành</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phố</a:t>
            </a:r>
            <a:r>
              <a:rPr lang="en-US" sz="3000" dirty="0" smtClean="0">
                <a:solidFill>
                  <a:schemeClr val="tx1"/>
                </a:solidFill>
                <a:latin typeface="Times New Roman" pitchFamily="18" charset="0"/>
                <a:cs typeface="Times New Roman" pitchFamily="18" charset="0"/>
              </a:rPr>
              <a:t> Berlin </a:t>
            </a:r>
            <a:r>
              <a:rPr lang="en-US" sz="3000" dirty="0" err="1" smtClean="0">
                <a:solidFill>
                  <a:schemeClr val="tx1"/>
                </a:solidFill>
                <a:latin typeface="Times New Roman" pitchFamily="18" charset="0"/>
                <a:cs typeface="Times New Roman" pitchFamily="18" charset="0"/>
              </a:rPr>
              <a:t>của</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Đức</a:t>
            </a:r>
            <a:endParaRPr lang="en-US" sz="3000" dirty="0" smtClean="0">
              <a:solidFill>
                <a:schemeClr val="tx1"/>
              </a:solidFill>
              <a:latin typeface="Times New Roman" pitchFamily="18" charset="0"/>
              <a:cs typeface="Times New Roman" pitchFamily="18" charset="0"/>
            </a:endParaRPr>
          </a:p>
          <a:p>
            <a:pPr marL="514350" indent="-514350" algn="just">
              <a:defRPr/>
            </a:pPr>
            <a:r>
              <a:rPr lang="en-US" sz="3000" dirty="0" err="1" smtClean="0">
                <a:solidFill>
                  <a:schemeClr val="tx1"/>
                </a:solidFill>
                <a:latin typeface="Times New Roman" pitchFamily="18" charset="0"/>
                <a:cs typeface="Times New Roman" pitchFamily="18" charset="0"/>
              </a:rPr>
              <a:t>hiện</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đang</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là</a:t>
            </a:r>
            <a:r>
              <a:rPr lang="en-US" sz="3000" dirty="0" smtClean="0">
                <a:solidFill>
                  <a:schemeClr val="tx1"/>
                </a:solidFill>
                <a:latin typeface="Times New Roman" pitchFamily="18" charset="0"/>
                <a:cs typeface="Times New Roman" pitchFamily="18" charset="0"/>
              </a:rPr>
              <a:t> 30 </a:t>
            </a:r>
            <a:r>
              <a:rPr lang="en-US" sz="3000" dirty="0" err="1" smtClean="0">
                <a:solidFill>
                  <a:schemeClr val="tx1"/>
                </a:solidFill>
                <a:latin typeface="Times New Roman" pitchFamily="18" charset="0"/>
                <a:cs typeface="Times New Roman" pitchFamily="18" charset="0"/>
              </a:rPr>
              <a:t>độ</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F.Hỏi</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nó</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bằng</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bao</a:t>
            </a:r>
            <a:endParaRPr lang="en-US" sz="3000" dirty="0" smtClean="0">
              <a:solidFill>
                <a:schemeClr val="tx1"/>
              </a:solidFill>
              <a:latin typeface="Times New Roman" pitchFamily="18" charset="0"/>
              <a:cs typeface="Times New Roman" pitchFamily="18" charset="0"/>
            </a:endParaRPr>
          </a:p>
          <a:p>
            <a:pPr marL="514350" indent="-514350" algn="just">
              <a:defRPr/>
            </a:pPr>
            <a:r>
              <a:rPr lang="en-US" sz="3000" dirty="0" err="1" smtClean="0">
                <a:solidFill>
                  <a:schemeClr val="tx1"/>
                </a:solidFill>
                <a:latin typeface="Times New Roman" pitchFamily="18" charset="0"/>
                <a:cs typeface="Times New Roman" pitchFamily="18" charset="0"/>
              </a:rPr>
              <a:t>nhiêu</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độ</a:t>
            </a:r>
            <a:r>
              <a:rPr lang="en-US" sz="3000" dirty="0" smtClean="0">
                <a:solidFill>
                  <a:schemeClr val="tx1"/>
                </a:solidFill>
                <a:latin typeface="Times New Roman" pitchFamily="18" charset="0"/>
                <a:cs typeface="Times New Roman" pitchFamily="18" charset="0"/>
              </a:rPr>
              <a:t> C? ( </a:t>
            </a:r>
            <a:r>
              <a:rPr lang="en-US" sz="3000" dirty="0" err="1" smtClean="0">
                <a:solidFill>
                  <a:schemeClr val="tx1"/>
                </a:solidFill>
                <a:latin typeface="Times New Roman" pitchFamily="18" charset="0"/>
                <a:cs typeface="Times New Roman" pitchFamily="18" charset="0"/>
              </a:rPr>
              <a:t>làm</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tròn</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đến</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độ</a:t>
            </a:r>
            <a:r>
              <a:rPr lang="en-US" sz="3000" dirty="0" smtClean="0">
                <a:solidFill>
                  <a:schemeClr val="tx1"/>
                </a:solidFill>
                <a:latin typeface="Times New Roman" pitchFamily="18" charset="0"/>
                <a:cs typeface="Times New Roman" pitchFamily="18" charset="0"/>
              </a:rPr>
              <a:t>) </a:t>
            </a:r>
          </a:p>
          <a:p>
            <a:pPr marL="514350" indent="-514350" algn="just">
              <a:defRPr/>
            </a:pPr>
            <a:r>
              <a:rPr lang="en-US" sz="3000" dirty="0" smtClean="0">
                <a:solidFill>
                  <a:schemeClr val="tx1"/>
                </a:solidFill>
                <a:latin typeface="Times New Roman" pitchFamily="18" charset="0"/>
                <a:cs typeface="Times New Roman" pitchFamily="18" charset="0"/>
              </a:rPr>
              <a:t>c)</a:t>
            </a:r>
            <a:r>
              <a:rPr lang="en-US" sz="3000" dirty="0" err="1" smtClean="0">
                <a:solidFill>
                  <a:schemeClr val="tx1"/>
                </a:solidFill>
                <a:latin typeface="Times New Roman" pitchFamily="18" charset="0"/>
                <a:cs typeface="Times New Roman" pitchFamily="18" charset="0"/>
              </a:rPr>
              <a:t>Hãy</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viết</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công</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thức</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tổng</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quát</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từ</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độ</a:t>
            </a:r>
            <a:r>
              <a:rPr lang="en-US" sz="3000" dirty="0" smtClean="0">
                <a:solidFill>
                  <a:schemeClr val="tx1"/>
                </a:solidFill>
                <a:latin typeface="Times New Roman" pitchFamily="18" charset="0"/>
                <a:cs typeface="Times New Roman" pitchFamily="18" charset="0"/>
              </a:rPr>
              <a:t> C sang </a:t>
            </a:r>
            <a:r>
              <a:rPr lang="en-US" sz="3000" dirty="0" err="1" smtClean="0">
                <a:solidFill>
                  <a:schemeClr val="tx1"/>
                </a:solidFill>
                <a:latin typeface="Times New Roman" pitchFamily="18" charset="0"/>
                <a:cs typeface="Times New Roman" pitchFamily="18" charset="0"/>
              </a:rPr>
              <a:t>độ</a:t>
            </a:r>
            <a:r>
              <a:rPr lang="en-US" sz="3000" dirty="0" smtClean="0">
                <a:solidFill>
                  <a:schemeClr val="tx1"/>
                </a:solidFill>
                <a:latin typeface="Times New Roman" pitchFamily="18" charset="0"/>
                <a:cs typeface="Times New Roman" pitchFamily="18" charset="0"/>
              </a:rPr>
              <a:t> F? ( BTVN)</a:t>
            </a:r>
          </a:p>
        </p:txBody>
      </p:sp>
      <p:graphicFrame>
        <p:nvGraphicFramePr>
          <p:cNvPr id="8198" name="Object 1"/>
          <p:cNvGraphicFramePr>
            <a:graphicFrameLocks noChangeAspect="1"/>
          </p:cNvGraphicFramePr>
          <p:nvPr>
            <p:extLst>
              <p:ext uri="{D42A27DB-BD31-4B8C-83A1-F6EECF244321}">
                <p14:modId xmlns:p14="http://schemas.microsoft.com/office/powerpoint/2010/main" val="3851697118"/>
              </p:ext>
            </p:extLst>
          </p:nvPr>
        </p:nvGraphicFramePr>
        <p:xfrm>
          <a:off x="928662" y="2643182"/>
          <a:ext cx="928694" cy="515698"/>
        </p:xfrm>
        <a:graphic>
          <a:graphicData uri="http://schemas.openxmlformats.org/presentationml/2006/ole">
            <mc:AlternateContent xmlns:mc="http://schemas.openxmlformats.org/markup-compatibility/2006">
              <mc:Choice xmlns:v="urn:schemas-microsoft-com:vml" Requires="v">
                <p:oleObj spid="_x0000_s3140" name="Equation" r:id="rId4" imgW="596900" imgH="241300" progId="Equation.3">
                  <p:embed/>
                </p:oleObj>
              </mc:Choice>
              <mc:Fallback>
                <p:oleObj name="Equation" r:id="rId4" imgW="596900" imgH="241300" progId="Equation.3">
                  <p:embed/>
                  <p:pic>
                    <p:nvPicPr>
                      <p:cNvPr id="0" name="Picture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662" y="2643182"/>
                        <a:ext cx="928694" cy="5156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9" name="Object 2"/>
          <p:cNvGraphicFramePr>
            <a:graphicFrameLocks noChangeAspect="1"/>
          </p:cNvGraphicFramePr>
          <p:nvPr>
            <p:extLst>
              <p:ext uri="{D42A27DB-BD31-4B8C-83A1-F6EECF244321}">
                <p14:modId xmlns:p14="http://schemas.microsoft.com/office/powerpoint/2010/main" val="2607995916"/>
              </p:ext>
            </p:extLst>
          </p:nvPr>
        </p:nvGraphicFramePr>
        <p:xfrm>
          <a:off x="3714744" y="2643182"/>
          <a:ext cx="1184680" cy="500066"/>
        </p:xfrm>
        <a:graphic>
          <a:graphicData uri="http://schemas.openxmlformats.org/presentationml/2006/ole">
            <mc:AlternateContent xmlns:mc="http://schemas.openxmlformats.org/markup-compatibility/2006">
              <mc:Choice xmlns:v="urn:schemas-microsoft-com:vml" Requires="v">
                <p:oleObj spid="_x0000_s3141" name="Equation" r:id="rId6" imgW="711200" imgH="228600" progId="Equation.3">
                  <p:embed/>
                </p:oleObj>
              </mc:Choice>
              <mc:Fallback>
                <p:oleObj name="Equation" r:id="rId6" imgW="711200" imgH="228600" progId="Equation.3">
                  <p:embed/>
                  <p:pic>
                    <p:nvPicPr>
                      <p:cNvPr id="0" name="Picture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4744" y="2643182"/>
                        <a:ext cx="1184680"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831962521"/>
              </p:ext>
            </p:extLst>
          </p:nvPr>
        </p:nvGraphicFramePr>
        <p:xfrm>
          <a:off x="1643042" y="1643050"/>
          <a:ext cx="504056" cy="604867"/>
        </p:xfrm>
        <a:graphic>
          <a:graphicData uri="http://schemas.openxmlformats.org/presentationml/2006/ole">
            <mc:AlternateContent xmlns:mc="http://schemas.openxmlformats.org/markup-compatibility/2006">
              <mc:Choice xmlns:v="urn:schemas-microsoft-com:vml" Requires="v">
                <p:oleObj spid="_x0000_s3142" name="Equation" r:id="rId8" imgW="190440" imgH="228600" progId="Equation.3">
                  <p:embed/>
                </p:oleObj>
              </mc:Choice>
              <mc:Fallback>
                <p:oleObj name="Equation" r:id="rId8" imgW="190440" imgH="228600" progId="Equation.3">
                  <p:embed/>
                  <p:pic>
                    <p:nvPicPr>
                      <p:cNvPr id="0" name="Picture 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43042" y="1643050"/>
                        <a:ext cx="504056" cy="6048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831886139"/>
              </p:ext>
            </p:extLst>
          </p:nvPr>
        </p:nvGraphicFramePr>
        <p:xfrm>
          <a:off x="500034" y="2143116"/>
          <a:ext cx="500868" cy="567650"/>
        </p:xfrm>
        <a:graphic>
          <a:graphicData uri="http://schemas.openxmlformats.org/presentationml/2006/ole">
            <mc:AlternateContent xmlns:mc="http://schemas.openxmlformats.org/markup-compatibility/2006">
              <mc:Choice xmlns:v="urn:schemas-microsoft-com:vml" Requires="v">
                <p:oleObj spid="_x0000_s3143" name="Equation" r:id="rId10" imgW="190335" imgH="215713" progId="Equation.3">
                  <p:embed/>
                </p:oleObj>
              </mc:Choice>
              <mc:Fallback>
                <p:oleObj name="Equation" r:id="rId10" imgW="190335" imgH="215713" progId="Equation.3">
                  <p:embed/>
                  <p:pic>
                    <p:nvPicPr>
                      <p:cNvPr id="0" name="Picture 5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0034" y="2143116"/>
                        <a:ext cx="500868" cy="56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130" name="Picture 58" descr="Kết quả hình ảnh cho nhiệt kế đo nhiệt độ phòng"/>
          <p:cNvPicPr>
            <a:picLocks noChangeAspect="1" noChangeArrowheads="1"/>
          </p:cNvPicPr>
          <p:nvPr/>
        </p:nvPicPr>
        <p:blipFill>
          <a:blip r:embed="rId12"/>
          <a:srcRect/>
          <a:stretch>
            <a:fillRect/>
          </a:stretch>
        </p:blipFill>
        <p:spPr bwMode="auto">
          <a:xfrm>
            <a:off x="7286644" y="642918"/>
            <a:ext cx="1857356" cy="6000792"/>
          </a:xfrm>
          <a:prstGeom prst="rect">
            <a:avLst/>
          </a:prstGeom>
        </p:spPr>
        <p:style>
          <a:lnRef idx="2">
            <a:schemeClr val="accent1"/>
          </a:lnRef>
          <a:fillRef idx="1">
            <a:schemeClr val="lt1"/>
          </a:fillRef>
          <a:effectRef idx="0">
            <a:schemeClr val="accent1"/>
          </a:effectRef>
          <a:fontRef idx="minor">
            <a:schemeClr val="dk1"/>
          </a:fontRef>
        </p:style>
      </p:pic>
      <p:graphicFrame>
        <p:nvGraphicFramePr>
          <p:cNvPr id="15" name="Object 14"/>
          <p:cNvGraphicFramePr>
            <a:graphicFrameLocks noChangeAspect="1"/>
          </p:cNvGraphicFramePr>
          <p:nvPr/>
        </p:nvGraphicFramePr>
        <p:xfrm>
          <a:off x="4071934" y="1142984"/>
          <a:ext cx="3000396" cy="740699"/>
        </p:xfrm>
        <a:graphic>
          <a:graphicData uri="http://schemas.openxmlformats.org/presentationml/2006/ole">
            <mc:AlternateContent xmlns:mc="http://schemas.openxmlformats.org/markup-compatibility/2006">
              <mc:Choice xmlns:v="urn:schemas-microsoft-com:vml" Requires="v">
                <p:oleObj spid="_x0000_s3144" name="Equation" r:id="rId13" imgW="977760" imgH="228600" progId="Equation.3">
                  <p:embed/>
                </p:oleObj>
              </mc:Choice>
              <mc:Fallback>
                <p:oleObj name="Equation" r:id="rId13" imgW="977760" imgH="228600" progId="Equation.3">
                  <p:embed/>
                  <p:pic>
                    <p:nvPicPr>
                      <p:cNvPr id="0" name="Picture 5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71934" y="1142984"/>
                        <a:ext cx="3000396" cy="7406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284300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par>
                                <p:cTn id="17" presetID="3"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par>
                                <p:cTn id="20" presetID="3" presetClass="entr" presetSubtype="10" fill="hold" nodeType="withEffect">
                                  <p:stCondLst>
                                    <p:cond delay="0"/>
                                  </p:stCondLst>
                                  <p:childTnLst>
                                    <p:set>
                                      <p:cBhvr>
                                        <p:cTn id="21" dur="1" fill="hold">
                                          <p:stCondLst>
                                            <p:cond delay="0"/>
                                          </p:stCondLst>
                                        </p:cTn>
                                        <p:tgtEl>
                                          <p:spTgt spid="8198"/>
                                        </p:tgtEl>
                                        <p:attrNameLst>
                                          <p:attrName>style.visibility</p:attrName>
                                        </p:attrNameLst>
                                      </p:cBhvr>
                                      <p:to>
                                        <p:strVal val="visible"/>
                                      </p:to>
                                    </p:set>
                                    <p:animEffect transition="in" filter="blinds(horizontal)">
                                      <p:cBhvr>
                                        <p:cTn id="22" dur="500"/>
                                        <p:tgtEl>
                                          <p:spTgt spid="8198"/>
                                        </p:tgtEl>
                                      </p:cBhvr>
                                    </p:animEffect>
                                  </p:childTnLst>
                                </p:cTn>
                              </p:par>
                              <p:par>
                                <p:cTn id="23" presetID="3" presetClass="entr" presetSubtype="10" fill="hold" nodeType="withEffect">
                                  <p:stCondLst>
                                    <p:cond delay="0"/>
                                  </p:stCondLst>
                                  <p:childTnLst>
                                    <p:set>
                                      <p:cBhvr>
                                        <p:cTn id="24" dur="1" fill="hold">
                                          <p:stCondLst>
                                            <p:cond delay="0"/>
                                          </p:stCondLst>
                                        </p:cTn>
                                        <p:tgtEl>
                                          <p:spTgt spid="8199"/>
                                        </p:tgtEl>
                                        <p:attrNameLst>
                                          <p:attrName>style.visibility</p:attrName>
                                        </p:attrNameLst>
                                      </p:cBhvr>
                                      <p:to>
                                        <p:strVal val="visible"/>
                                      </p:to>
                                    </p:set>
                                    <p:animEffect transition="in" filter="blinds(horizontal)">
                                      <p:cBhvr>
                                        <p:cTn id="25" dur="500"/>
                                        <p:tgtEl>
                                          <p:spTgt spid="8199"/>
                                        </p:tgtEl>
                                      </p:cBhvr>
                                    </p:animEffect>
                                  </p:childTnLst>
                                </p:cTn>
                              </p:par>
                              <p:par>
                                <p:cTn id="26" presetID="3" presetClass="entr" presetSubtype="10" fill="hold" nodeType="withEffect">
                                  <p:stCondLst>
                                    <p:cond delay="0"/>
                                  </p:stCondLst>
                                  <p:childTnLst>
                                    <p:set>
                                      <p:cBhvr>
                                        <p:cTn id="27" dur="1" fill="hold">
                                          <p:stCondLst>
                                            <p:cond delay="0"/>
                                          </p:stCondLst>
                                        </p:cTn>
                                        <p:tgtEl>
                                          <p:spTgt spid="3130"/>
                                        </p:tgtEl>
                                        <p:attrNameLst>
                                          <p:attrName>style.visibility</p:attrName>
                                        </p:attrNameLst>
                                      </p:cBhvr>
                                      <p:to>
                                        <p:strVal val="visible"/>
                                      </p:to>
                                    </p:set>
                                    <p:animEffect transition="in" filter="blinds(horizontal)">
                                      <p:cBhvr>
                                        <p:cTn id="28" dur="500"/>
                                        <p:tgtEl>
                                          <p:spTgt spid="3130"/>
                                        </p:tgtEl>
                                      </p:cBhvr>
                                    </p:animEffect>
                                  </p:childTnLst>
                                </p:cTn>
                              </p:par>
                              <p:par>
                                <p:cTn id="29" presetID="3" presetClass="entr" presetSubtype="1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0" y="0"/>
            <a:ext cx="6357950" cy="6858000"/>
          </a:xfrm>
          <a:prstGeom prst="roundRect">
            <a:avLst>
              <a:gd name="adj" fmla="val 6932"/>
            </a:avLst>
          </a:prstGeom>
          <a:ln/>
        </p:spPr>
        <p:style>
          <a:lnRef idx="2">
            <a:schemeClr val="accent6"/>
          </a:lnRef>
          <a:fillRef idx="1">
            <a:schemeClr val="lt1"/>
          </a:fillRef>
          <a:effectRef idx="0">
            <a:schemeClr val="accent6"/>
          </a:effectRef>
          <a:fontRef idx="minor">
            <a:schemeClr val="dk1"/>
          </a:fontRef>
        </p:style>
        <p:txBody>
          <a:bodyPr anchor="ctr"/>
          <a:lstStyle/>
          <a:p>
            <a:pPr algn="just">
              <a:defRPr/>
            </a:pPr>
            <a:endParaRPr lang="en-US" sz="3400" b="1" u="sng" dirty="0">
              <a:solidFill>
                <a:srgbClr val="FF0000"/>
              </a:solidFill>
              <a:latin typeface="Times New Roman" pitchFamily="18" charset="0"/>
              <a:cs typeface="Times New Roman" pitchFamily="18" charset="0"/>
            </a:endParaRPr>
          </a:p>
          <a:p>
            <a:pPr algn="just">
              <a:defRPr/>
            </a:pPr>
            <a:r>
              <a:rPr lang="en-US" sz="3400" u="sng" dirty="0" err="1">
                <a:solidFill>
                  <a:srgbClr val="FF0000"/>
                </a:solidFill>
                <a:latin typeface="Times New Roman" pitchFamily="18" charset="0"/>
                <a:cs typeface="Times New Roman" pitchFamily="18" charset="0"/>
              </a:rPr>
              <a:t>Bài</a:t>
            </a:r>
            <a:r>
              <a:rPr lang="en-US" sz="3400" u="sng" dirty="0">
                <a:solidFill>
                  <a:srgbClr val="FF0000"/>
                </a:solidFill>
                <a:latin typeface="Times New Roman" pitchFamily="18" charset="0"/>
                <a:cs typeface="Times New Roman" pitchFamily="18" charset="0"/>
              </a:rPr>
              <a:t> </a:t>
            </a:r>
            <a:r>
              <a:rPr lang="en-US" sz="3400" u="sng" dirty="0" smtClean="0">
                <a:solidFill>
                  <a:srgbClr val="FF0000"/>
                </a:solidFill>
                <a:latin typeface="Times New Roman" pitchFamily="18" charset="0"/>
                <a:cs typeface="Times New Roman" pitchFamily="18" charset="0"/>
              </a:rPr>
              <a:t>3: </a:t>
            </a:r>
            <a:r>
              <a:rPr lang="en-US" sz="3100" dirty="0" err="1">
                <a:solidFill>
                  <a:schemeClr val="tx1"/>
                </a:solidFill>
                <a:latin typeface="Times New Roman" pitchFamily="18" charset="0"/>
                <a:cs typeface="Times New Roman" pitchFamily="18" charset="0"/>
              </a:rPr>
              <a:t>Nhiệt</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độ</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sôi</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của</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nước</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không</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phải</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lúc</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nào</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cũng</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là</a:t>
            </a:r>
            <a:r>
              <a:rPr lang="en-US" sz="3100" dirty="0">
                <a:solidFill>
                  <a:schemeClr val="tx1"/>
                </a:solidFill>
                <a:latin typeface="Times New Roman" pitchFamily="18" charset="0"/>
                <a:cs typeface="Times New Roman" pitchFamily="18" charset="0"/>
              </a:rPr>
              <a:t> 100</a:t>
            </a:r>
            <a:r>
              <a:rPr lang="en-US" sz="3100" baseline="30000" dirty="0">
                <a:solidFill>
                  <a:schemeClr val="tx1"/>
                </a:solidFill>
                <a:latin typeface="Times New Roman" pitchFamily="18" charset="0"/>
                <a:cs typeface="Times New Roman" pitchFamily="18" charset="0"/>
              </a:rPr>
              <a:t>o</a:t>
            </a:r>
            <a:r>
              <a:rPr lang="en-US" sz="3100" dirty="0">
                <a:solidFill>
                  <a:schemeClr val="tx1"/>
                </a:solidFill>
                <a:latin typeface="Times New Roman" pitchFamily="18" charset="0"/>
                <a:cs typeface="Times New Roman" pitchFamily="18" charset="0"/>
              </a:rPr>
              <a:t>C </a:t>
            </a:r>
            <a:r>
              <a:rPr lang="en-US" sz="3100" dirty="0" err="1">
                <a:solidFill>
                  <a:schemeClr val="tx1"/>
                </a:solidFill>
                <a:latin typeface="Times New Roman" pitchFamily="18" charset="0"/>
                <a:cs typeface="Times New Roman" pitchFamily="18" charset="0"/>
              </a:rPr>
              <a:t>mà</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phụ</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thuộc</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vào</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độ</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cao</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của</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nơi</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đó</a:t>
            </a:r>
            <a:r>
              <a:rPr lang="en-US" sz="3100" dirty="0">
                <a:solidFill>
                  <a:schemeClr val="tx1"/>
                </a:solidFill>
                <a:latin typeface="Times New Roman" pitchFamily="18" charset="0"/>
                <a:cs typeface="Times New Roman" pitchFamily="18" charset="0"/>
              </a:rPr>
              <a:t> so </a:t>
            </a:r>
            <a:r>
              <a:rPr lang="en-US" sz="3100" dirty="0" err="1">
                <a:solidFill>
                  <a:schemeClr val="tx1"/>
                </a:solidFill>
                <a:latin typeface="Times New Roman" pitchFamily="18" charset="0"/>
                <a:cs typeface="Times New Roman" pitchFamily="18" charset="0"/>
              </a:rPr>
              <a:t>với</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mực</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nước</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biển</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Chẳng</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hạn</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Thành</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phố</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Hồ</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Chí</a:t>
            </a:r>
            <a:r>
              <a:rPr lang="en-US" sz="3100" dirty="0">
                <a:solidFill>
                  <a:schemeClr val="tx1"/>
                </a:solidFill>
                <a:latin typeface="Times New Roman" pitchFamily="18" charset="0"/>
                <a:cs typeface="Times New Roman" pitchFamily="18" charset="0"/>
              </a:rPr>
              <a:t> Minh </a:t>
            </a:r>
            <a:r>
              <a:rPr lang="en-US" sz="3100" dirty="0" err="1">
                <a:solidFill>
                  <a:schemeClr val="tx1"/>
                </a:solidFill>
                <a:latin typeface="Times New Roman" pitchFamily="18" charset="0"/>
                <a:cs typeface="Times New Roman" pitchFamily="18" charset="0"/>
              </a:rPr>
              <a:t>có</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độ</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cao</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xem</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như</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ngang</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mực</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nước</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biển</a:t>
            </a:r>
            <a:r>
              <a:rPr lang="en-US" sz="3100" dirty="0">
                <a:solidFill>
                  <a:schemeClr val="tx1"/>
                </a:solidFill>
                <a:latin typeface="Times New Roman" pitchFamily="18" charset="0"/>
                <a:cs typeface="Times New Roman" pitchFamily="18" charset="0"/>
              </a:rPr>
              <a:t> </a:t>
            </a:r>
            <a:r>
              <a:rPr lang="en-US" sz="3100" dirty="0" err="1" smtClean="0">
                <a:solidFill>
                  <a:schemeClr val="tx1"/>
                </a:solidFill>
                <a:latin typeface="Times New Roman" pitchFamily="18" charset="0"/>
                <a:cs typeface="Times New Roman" pitchFamily="18" charset="0"/>
              </a:rPr>
              <a:t>thì</a:t>
            </a:r>
            <a:r>
              <a:rPr lang="en-US" sz="3100" dirty="0" smtClean="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nước</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có</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nhiệt</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độ</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sôi</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là</a:t>
            </a:r>
            <a:r>
              <a:rPr lang="en-US" sz="3100" dirty="0">
                <a:solidFill>
                  <a:schemeClr val="tx1"/>
                </a:solidFill>
                <a:latin typeface="Times New Roman" pitchFamily="18" charset="0"/>
                <a:cs typeface="Times New Roman" pitchFamily="18" charset="0"/>
              </a:rPr>
              <a:t> </a:t>
            </a:r>
            <a:r>
              <a:rPr lang="en-US" sz="3100" dirty="0" smtClean="0">
                <a:solidFill>
                  <a:schemeClr val="tx1"/>
                </a:solidFill>
                <a:latin typeface="Times New Roman" pitchFamily="18" charset="0"/>
                <a:cs typeface="Times New Roman" pitchFamily="18" charset="0"/>
              </a:rPr>
              <a:t>100</a:t>
            </a:r>
            <a:r>
              <a:rPr lang="en-US" sz="3100" baseline="30000" dirty="0" smtClean="0">
                <a:solidFill>
                  <a:schemeClr val="tx1"/>
                </a:solidFill>
                <a:latin typeface="Times New Roman" pitchFamily="18" charset="0"/>
                <a:cs typeface="Times New Roman" pitchFamily="18" charset="0"/>
              </a:rPr>
              <a:t>o</a:t>
            </a:r>
            <a:r>
              <a:rPr lang="en-US" sz="3100" dirty="0" smtClean="0">
                <a:solidFill>
                  <a:schemeClr val="tx1"/>
                </a:solidFill>
                <a:latin typeface="Times New Roman" pitchFamily="18" charset="0"/>
                <a:cs typeface="Times New Roman" pitchFamily="18" charset="0"/>
              </a:rPr>
              <a:t>C.</a:t>
            </a:r>
            <a:r>
              <a:rPr lang="en-US" sz="3100" b="1" dirty="0" smtClean="0">
                <a:solidFill>
                  <a:schemeClr val="tx1"/>
                </a:solidFill>
                <a:latin typeface="Times New Roman" pitchFamily="18" charset="0"/>
                <a:cs typeface="Times New Roman" pitchFamily="18" charset="0"/>
              </a:rPr>
              <a:t> </a:t>
            </a:r>
            <a:r>
              <a:rPr lang="en-US" sz="3100" dirty="0" err="1" smtClean="0">
                <a:solidFill>
                  <a:schemeClr val="tx1"/>
                </a:solidFill>
                <a:latin typeface="Times New Roman" pitchFamily="18" charset="0"/>
                <a:cs typeface="Times New Roman" pitchFamily="18" charset="0"/>
              </a:rPr>
              <a:t>Nhưng</a:t>
            </a:r>
            <a:r>
              <a:rPr lang="en-US" sz="3100" dirty="0" smtClean="0">
                <a:solidFill>
                  <a:schemeClr val="tx1"/>
                </a:solidFill>
                <a:latin typeface="Times New Roman" pitchFamily="18" charset="0"/>
                <a:cs typeface="Times New Roman" pitchFamily="18" charset="0"/>
              </a:rPr>
              <a:t> ở </a:t>
            </a:r>
            <a:r>
              <a:rPr lang="en-US" sz="3100" dirty="0" err="1" smtClean="0">
                <a:solidFill>
                  <a:schemeClr val="tx1"/>
                </a:solidFill>
                <a:latin typeface="Times New Roman" pitchFamily="18" charset="0"/>
                <a:cs typeface="Times New Roman" pitchFamily="18" charset="0"/>
              </a:rPr>
              <a:t>thủ</a:t>
            </a:r>
            <a:r>
              <a:rPr lang="en-US" sz="3100" dirty="0" smtClean="0">
                <a:solidFill>
                  <a:schemeClr val="tx1"/>
                </a:solidFill>
                <a:latin typeface="Times New Roman" pitchFamily="18" charset="0"/>
                <a:cs typeface="Times New Roman" pitchFamily="18" charset="0"/>
              </a:rPr>
              <a:t> </a:t>
            </a:r>
            <a:r>
              <a:rPr lang="en-US" sz="3100" dirty="0" err="1" smtClean="0">
                <a:solidFill>
                  <a:schemeClr val="tx1"/>
                </a:solidFill>
                <a:latin typeface="Times New Roman" pitchFamily="18" charset="0"/>
                <a:cs typeface="Times New Roman" pitchFamily="18" charset="0"/>
              </a:rPr>
              <a:t>đô</a:t>
            </a:r>
            <a:r>
              <a:rPr lang="en-US" sz="3100" dirty="0" smtClean="0">
                <a:solidFill>
                  <a:schemeClr val="tx1"/>
                </a:solidFill>
                <a:latin typeface="Times New Roman" pitchFamily="18" charset="0"/>
                <a:cs typeface="Times New Roman" pitchFamily="18" charset="0"/>
              </a:rPr>
              <a:t> La Paz </a:t>
            </a:r>
            <a:r>
              <a:rPr lang="en-US" sz="3100" dirty="0" err="1" smtClean="0">
                <a:solidFill>
                  <a:schemeClr val="tx1"/>
                </a:solidFill>
                <a:latin typeface="Times New Roman" pitchFamily="18" charset="0"/>
                <a:cs typeface="Times New Roman" pitchFamily="18" charset="0"/>
              </a:rPr>
              <a:t>của</a:t>
            </a:r>
            <a:r>
              <a:rPr lang="en-US" sz="3100" dirty="0" smtClean="0">
                <a:solidFill>
                  <a:schemeClr val="tx1"/>
                </a:solidFill>
                <a:latin typeface="Times New Roman" pitchFamily="18" charset="0"/>
                <a:cs typeface="Times New Roman" pitchFamily="18" charset="0"/>
              </a:rPr>
              <a:t> Bolivia, Nam </a:t>
            </a:r>
            <a:r>
              <a:rPr lang="en-US" sz="3100" dirty="0" err="1" smtClean="0">
                <a:solidFill>
                  <a:schemeClr val="tx1"/>
                </a:solidFill>
                <a:latin typeface="Times New Roman" pitchFamily="18" charset="0"/>
                <a:cs typeface="Times New Roman" pitchFamily="18" charset="0"/>
              </a:rPr>
              <a:t>Mỹ</a:t>
            </a:r>
            <a:r>
              <a:rPr lang="en-US" sz="3100" dirty="0" smtClean="0">
                <a:solidFill>
                  <a:schemeClr val="tx1"/>
                </a:solidFill>
                <a:latin typeface="Times New Roman" pitchFamily="18" charset="0"/>
                <a:cs typeface="Times New Roman" pitchFamily="18" charset="0"/>
              </a:rPr>
              <a:t> </a:t>
            </a:r>
            <a:r>
              <a:rPr lang="en-US" sz="3100" dirty="0" err="1" smtClean="0">
                <a:solidFill>
                  <a:schemeClr val="tx1"/>
                </a:solidFill>
                <a:latin typeface="Times New Roman" pitchFamily="18" charset="0"/>
                <a:cs typeface="Times New Roman" pitchFamily="18" charset="0"/>
              </a:rPr>
              <a:t>có</a:t>
            </a:r>
            <a:r>
              <a:rPr lang="en-US" sz="3100" dirty="0" smtClean="0">
                <a:solidFill>
                  <a:schemeClr val="tx1"/>
                </a:solidFill>
                <a:latin typeface="Times New Roman" pitchFamily="18" charset="0"/>
                <a:cs typeface="Times New Roman" pitchFamily="18" charset="0"/>
              </a:rPr>
              <a:t> </a:t>
            </a:r>
            <a:r>
              <a:rPr lang="en-US" sz="3100" dirty="0" err="1" smtClean="0">
                <a:solidFill>
                  <a:schemeClr val="tx1"/>
                </a:solidFill>
                <a:latin typeface="Times New Roman" pitchFamily="18" charset="0"/>
                <a:cs typeface="Times New Roman" pitchFamily="18" charset="0"/>
              </a:rPr>
              <a:t>độ</a:t>
            </a:r>
            <a:r>
              <a:rPr lang="en-US" sz="3100" dirty="0" smtClean="0">
                <a:solidFill>
                  <a:schemeClr val="tx1"/>
                </a:solidFill>
                <a:latin typeface="Times New Roman" pitchFamily="18" charset="0"/>
                <a:cs typeface="Times New Roman" pitchFamily="18" charset="0"/>
              </a:rPr>
              <a:t> </a:t>
            </a:r>
            <a:r>
              <a:rPr lang="en-US" sz="3100" dirty="0" err="1" smtClean="0">
                <a:solidFill>
                  <a:schemeClr val="tx1"/>
                </a:solidFill>
                <a:latin typeface="Times New Roman" pitchFamily="18" charset="0"/>
                <a:cs typeface="Times New Roman" pitchFamily="18" charset="0"/>
              </a:rPr>
              <a:t>cao</a:t>
            </a:r>
            <a:r>
              <a:rPr lang="en-US" sz="3100" dirty="0" smtClean="0">
                <a:solidFill>
                  <a:schemeClr val="tx1"/>
                </a:solidFill>
                <a:latin typeface="Times New Roman" pitchFamily="18" charset="0"/>
                <a:cs typeface="Times New Roman" pitchFamily="18" charset="0"/>
              </a:rPr>
              <a:t> 3600 m so </a:t>
            </a:r>
            <a:r>
              <a:rPr lang="en-US" sz="3100" dirty="0" err="1" smtClean="0">
                <a:solidFill>
                  <a:schemeClr val="tx1"/>
                </a:solidFill>
                <a:latin typeface="Times New Roman" pitchFamily="18" charset="0"/>
                <a:cs typeface="Times New Roman" pitchFamily="18" charset="0"/>
              </a:rPr>
              <a:t>với</a:t>
            </a:r>
            <a:r>
              <a:rPr lang="en-US" sz="3100" dirty="0" smtClean="0">
                <a:solidFill>
                  <a:schemeClr val="tx1"/>
                </a:solidFill>
                <a:latin typeface="Times New Roman" pitchFamily="18" charset="0"/>
                <a:cs typeface="Times New Roman" pitchFamily="18" charset="0"/>
              </a:rPr>
              <a:t> </a:t>
            </a:r>
            <a:r>
              <a:rPr lang="en-US" sz="3100" dirty="0" err="1" smtClean="0">
                <a:solidFill>
                  <a:schemeClr val="tx1"/>
                </a:solidFill>
                <a:latin typeface="Times New Roman" pitchFamily="18" charset="0"/>
                <a:cs typeface="Times New Roman" pitchFamily="18" charset="0"/>
              </a:rPr>
              <a:t>mực</a:t>
            </a:r>
            <a:r>
              <a:rPr lang="en-US" sz="3100" dirty="0" smtClean="0">
                <a:solidFill>
                  <a:schemeClr val="tx1"/>
                </a:solidFill>
                <a:latin typeface="Times New Roman" pitchFamily="18" charset="0"/>
                <a:cs typeface="Times New Roman" pitchFamily="18" charset="0"/>
              </a:rPr>
              <a:t> </a:t>
            </a:r>
            <a:r>
              <a:rPr lang="en-US" sz="3100" dirty="0" err="1" smtClean="0">
                <a:solidFill>
                  <a:schemeClr val="tx1"/>
                </a:solidFill>
                <a:latin typeface="Times New Roman" pitchFamily="18" charset="0"/>
                <a:cs typeface="Times New Roman" pitchFamily="18" charset="0"/>
              </a:rPr>
              <a:t>nước</a:t>
            </a:r>
            <a:r>
              <a:rPr lang="en-US" sz="3100" dirty="0" smtClean="0">
                <a:solidFill>
                  <a:schemeClr val="tx1"/>
                </a:solidFill>
                <a:latin typeface="Times New Roman" pitchFamily="18" charset="0"/>
                <a:cs typeface="Times New Roman" pitchFamily="18" charset="0"/>
              </a:rPr>
              <a:t> </a:t>
            </a:r>
            <a:r>
              <a:rPr lang="en-US" sz="3100" dirty="0" err="1" smtClean="0">
                <a:solidFill>
                  <a:schemeClr val="tx1"/>
                </a:solidFill>
                <a:latin typeface="Times New Roman" pitchFamily="18" charset="0"/>
                <a:cs typeface="Times New Roman" pitchFamily="18" charset="0"/>
              </a:rPr>
              <a:t>biển</a:t>
            </a:r>
            <a:r>
              <a:rPr lang="en-US" sz="3100" dirty="0" smtClean="0">
                <a:solidFill>
                  <a:schemeClr val="tx1"/>
                </a:solidFill>
                <a:latin typeface="Times New Roman" pitchFamily="18" charset="0"/>
                <a:cs typeface="Times New Roman" pitchFamily="18" charset="0"/>
              </a:rPr>
              <a:t> </a:t>
            </a:r>
            <a:r>
              <a:rPr lang="en-US" sz="3100" dirty="0" err="1" smtClean="0">
                <a:solidFill>
                  <a:schemeClr val="tx1"/>
                </a:solidFill>
                <a:latin typeface="Times New Roman" pitchFamily="18" charset="0"/>
                <a:cs typeface="Times New Roman" pitchFamily="18" charset="0"/>
              </a:rPr>
              <a:t>thì</a:t>
            </a:r>
            <a:r>
              <a:rPr lang="en-US" sz="3100" dirty="0" smtClean="0">
                <a:solidFill>
                  <a:schemeClr val="tx1"/>
                </a:solidFill>
                <a:latin typeface="Times New Roman" pitchFamily="18" charset="0"/>
                <a:cs typeface="Times New Roman" pitchFamily="18" charset="0"/>
              </a:rPr>
              <a:t> </a:t>
            </a:r>
            <a:r>
              <a:rPr lang="en-US" sz="3100" dirty="0" err="1" smtClean="0">
                <a:solidFill>
                  <a:schemeClr val="tx1"/>
                </a:solidFill>
                <a:latin typeface="Times New Roman" pitchFamily="18" charset="0"/>
                <a:cs typeface="Times New Roman" pitchFamily="18" charset="0"/>
              </a:rPr>
              <a:t>nhiệt</a:t>
            </a:r>
            <a:r>
              <a:rPr lang="en-US" sz="3100" dirty="0" smtClean="0">
                <a:solidFill>
                  <a:schemeClr val="tx1"/>
                </a:solidFill>
                <a:latin typeface="Times New Roman" pitchFamily="18" charset="0"/>
                <a:cs typeface="Times New Roman" pitchFamily="18" charset="0"/>
              </a:rPr>
              <a:t> </a:t>
            </a:r>
            <a:r>
              <a:rPr lang="en-US" sz="3100" dirty="0" err="1" smtClean="0">
                <a:solidFill>
                  <a:schemeClr val="tx1"/>
                </a:solidFill>
                <a:latin typeface="Times New Roman" pitchFamily="18" charset="0"/>
                <a:cs typeface="Times New Roman" pitchFamily="18" charset="0"/>
              </a:rPr>
              <a:t>độ</a:t>
            </a:r>
            <a:r>
              <a:rPr lang="en-US" sz="3100" dirty="0" smtClean="0">
                <a:solidFill>
                  <a:schemeClr val="tx1"/>
                </a:solidFill>
                <a:latin typeface="Times New Roman" pitchFamily="18" charset="0"/>
                <a:cs typeface="Times New Roman" pitchFamily="18" charset="0"/>
              </a:rPr>
              <a:t> </a:t>
            </a:r>
            <a:r>
              <a:rPr lang="en-US" sz="3100" dirty="0" err="1" smtClean="0">
                <a:solidFill>
                  <a:schemeClr val="tx1"/>
                </a:solidFill>
                <a:latin typeface="Times New Roman" pitchFamily="18" charset="0"/>
                <a:cs typeface="Times New Roman" pitchFamily="18" charset="0"/>
              </a:rPr>
              <a:t>sôi</a:t>
            </a:r>
            <a:r>
              <a:rPr lang="en-US" sz="3100" dirty="0" smtClean="0">
                <a:solidFill>
                  <a:schemeClr val="tx1"/>
                </a:solidFill>
                <a:latin typeface="Times New Roman" pitchFamily="18" charset="0"/>
                <a:cs typeface="Times New Roman" pitchFamily="18" charset="0"/>
              </a:rPr>
              <a:t> </a:t>
            </a:r>
            <a:r>
              <a:rPr lang="en-US" sz="3100" dirty="0" err="1" smtClean="0">
                <a:solidFill>
                  <a:schemeClr val="tx1"/>
                </a:solidFill>
                <a:latin typeface="Times New Roman" pitchFamily="18" charset="0"/>
                <a:cs typeface="Times New Roman" pitchFamily="18" charset="0"/>
              </a:rPr>
              <a:t>của</a:t>
            </a:r>
            <a:r>
              <a:rPr lang="en-US" sz="3100" dirty="0" smtClean="0">
                <a:solidFill>
                  <a:schemeClr val="tx1"/>
                </a:solidFill>
                <a:latin typeface="Times New Roman" pitchFamily="18" charset="0"/>
                <a:cs typeface="Times New Roman" pitchFamily="18" charset="0"/>
              </a:rPr>
              <a:t> </a:t>
            </a:r>
            <a:r>
              <a:rPr lang="en-US" sz="3100" dirty="0" err="1" smtClean="0">
                <a:solidFill>
                  <a:schemeClr val="tx1"/>
                </a:solidFill>
                <a:latin typeface="Times New Roman" pitchFamily="18" charset="0"/>
                <a:cs typeface="Times New Roman" pitchFamily="18" charset="0"/>
              </a:rPr>
              <a:t>nước</a:t>
            </a:r>
            <a:r>
              <a:rPr lang="en-US" sz="3100" dirty="0" smtClean="0">
                <a:solidFill>
                  <a:schemeClr val="tx1"/>
                </a:solidFill>
                <a:latin typeface="Times New Roman" pitchFamily="18" charset="0"/>
                <a:cs typeface="Times New Roman" pitchFamily="18" charset="0"/>
              </a:rPr>
              <a:t> </a:t>
            </a:r>
            <a:r>
              <a:rPr lang="en-US" sz="3100" dirty="0" err="1" smtClean="0">
                <a:solidFill>
                  <a:schemeClr val="tx1"/>
                </a:solidFill>
                <a:latin typeface="Times New Roman" pitchFamily="18" charset="0"/>
                <a:cs typeface="Times New Roman" pitchFamily="18" charset="0"/>
              </a:rPr>
              <a:t>là</a:t>
            </a:r>
            <a:r>
              <a:rPr lang="en-US" sz="3100" dirty="0" smtClean="0">
                <a:solidFill>
                  <a:schemeClr val="tx1"/>
                </a:solidFill>
                <a:latin typeface="Times New Roman" pitchFamily="18" charset="0"/>
                <a:cs typeface="Times New Roman" pitchFamily="18" charset="0"/>
              </a:rPr>
              <a:t> 87</a:t>
            </a:r>
            <a:r>
              <a:rPr lang="en-US" sz="3100" baseline="30000" dirty="0" smtClean="0">
                <a:solidFill>
                  <a:schemeClr val="tx1"/>
                </a:solidFill>
                <a:latin typeface="Times New Roman" pitchFamily="18" charset="0"/>
                <a:cs typeface="Times New Roman" pitchFamily="18" charset="0"/>
              </a:rPr>
              <a:t>o</a:t>
            </a:r>
            <a:r>
              <a:rPr lang="en-US" sz="3100" dirty="0" smtClean="0">
                <a:solidFill>
                  <a:schemeClr val="tx1"/>
                </a:solidFill>
                <a:latin typeface="Times New Roman" pitchFamily="18" charset="0"/>
                <a:cs typeface="Times New Roman" pitchFamily="18" charset="0"/>
              </a:rPr>
              <a:t>C. </a:t>
            </a:r>
            <a:r>
              <a:rPr lang="en-US" sz="3100" dirty="0">
                <a:solidFill>
                  <a:schemeClr val="tx1"/>
                </a:solidFill>
                <a:latin typeface="Times New Roman" pitchFamily="18" charset="0"/>
                <a:cs typeface="Times New Roman" pitchFamily="18" charset="0"/>
              </a:rPr>
              <a:t>Ở </a:t>
            </a:r>
            <a:r>
              <a:rPr lang="en-US" sz="3100" dirty="0" err="1">
                <a:solidFill>
                  <a:schemeClr val="tx1"/>
                </a:solidFill>
                <a:latin typeface="Times New Roman" pitchFamily="18" charset="0"/>
                <a:cs typeface="Times New Roman" pitchFamily="18" charset="0"/>
              </a:rPr>
              <a:t>độ</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cao</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trong</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khoảng</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vài</a:t>
            </a:r>
            <a:r>
              <a:rPr lang="en-US" sz="3100" dirty="0">
                <a:solidFill>
                  <a:schemeClr val="tx1"/>
                </a:solidFill>
                <a:latin typeface="Times New Roman" pitchFamily="18" charset="0"/>
                <a:cs typeface="Times New Roman" pitchFamily="18" charset="0"/>
              </a:rPr>
              <a:t> km, </a:t>
            </a:r>
            <a:r>
              <a:rPr lang="en-US" sz="3100" dirty="0" err="1">
                <a:solidFill>
                  <a:schemeClr val="tx1"/>
                </a:solidFill>
                <a:latin typeface="Times New Roman" pitchFamily="18" charset="0"/>
                <a:cs typeface="Times New Roman" pitchFamily="18" charset="0"/>
              </a:rPr>
              <a:t>người</a:t>
            </a:r>
            <a:r>
              <a:rPr lang="en-US" sz="3100" dirty="0">
                <a:solidFill>
                  <a:schemeClr val="tx1"/>
                </a:solidFill>
                <a:latin typeface="Times New Roman" pitchFamily="18" charset="0"/>
                <a:cs typeface="Times New Roman" pitchFamily="18" charset="0"/>
              </a:rPr>
              <a:t> ta </a:t>
            </a:r>
            <a:r>
              <a:rPr lang="en-US" sz="3100" dirty="0" err="1">
                <a:solidFill>
                  <a:schemeClr val="tx1"/>
                </a:solidFill>
                <a:latin typeface="Times New Roman" pitchFamily="18" charset="0"/>
                <a:cs typeface="Times New Roman" pitchFamily="18" charset="0"/>
              </a:rPr>
              <a:t>thấy</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mối</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liên</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hệ</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giữa</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hai</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đại</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lượng</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này</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là</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một</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hàm</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số</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bậc</a:t>
            </a:r>
            <a:r>
              <a:rPr lang="en-US" sz="3100" dirty="0">
                <a:solidFill>
                  <a:schemeClr val="tx1"/>
                </a:solidFill>
                <a:latin typeface="Times New Roman" pitchFamily="18" charset="0"/>
                <a:cs typeface="Times New Roman" pitchFamily="18" charset="0"/>
              </a:rPr>
              <a:t> </a:t>
            </a:r>
            <a:r>
              <a:rPr lang="en-US" sz="3100" dirty="0" err="1" smtClean="0">
                <a:solidFill>
                  <a:schemeClr val="tx1"/>
                </a:solidFill>
                <a:latin typeface="Times New Roman" pitchFamily="18" charset="0"/>
                <a:cs typeface="Times New Roman" pitchFamily="18" charset="0"/>
              </a:rPr>
              <a:t>nhất</a:t>
            </a:r>
            <a:r>
              <a:rPr lang="en-US" sz="3100" dirty="0" smtClean="0">
                <a:solidFill>
                  <a:schemeClr val="tx1"/>
                </a:solidFill>
                <a:latin typeface="Times New Roman" pitchFamily="18" charset="0"/>
                <a:cs typeface="Times New Roman" pitchFamily="18" charset="0"/>
              </a:rPr>
              <a:t> </a:t>
            </a:r>
            <a:r>
              <a:rPr lang="en-US" sz="3100" dirty="0">
                <a:solidFill>
                  <a:schemeClr val="tx1"/>
                </a:solidFill>
                <a:latin typeface="Times New Roman" pitchFamily="18" charset="0"/>
                <a:cs typeface="Times New Roman" pitchFamily="18" charset="0"/>
              </a:rPr>
              <a:t>y=</a:t>
            </a:r>
            <a:r>
              <a:rPr lang="en-US" sz="3100" dirty="0" err="1">
                <a:solidFill>
                  <a:schemeClr val="tx1"/>
                </a:solidFill>
                <a:latin typeface="Times New Roman" pitchFamily="18" charset="0"/>
                <a:cs typeface="Times New Roman" pitchFamily="18" charset="0"/>
              </a:rPr>
              <a:t>ax+b</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có</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đồ</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thị</a:t>
            </a:r>
            <a:r>
              <a:rPr lang="en-US" sz="3100" dirty="0">
                <a:solidFill>
                  <a:schemeClr val="tx1"/>
                </a:solidFill>
                <a:latin typeface="Times New Roman" pitchFamily="18" charset="0"/>
                <a:cs typeface="Times New Roman" pitchFamily="18" charset="0"/>
              </a:rPr>
              <a:t> </a:t>
            </a:r>
            <a:r>
              <a:rPr lang="en-US" sz="3100" dirty="0" err="1">
                <a:solidFill>
                  <a:schemeClr val="tx1"/>
                </a:solidFill>
                <a:latin typeface="Times New Roman" pitchFamily="18" charset="0"/>
                <a:cs typeface="Times New Roman" pitchFamily="18" charset="0"/>
              </a:rPr>
              <a:t>như</a:t>
            </a:r>
            <a:r>
              <a:rPr lang="en-US" sz="3100" dirty="0">
                <a:solidFill>
                  <a:schemeClr val="tx1"/>
                </a:solidFill>
                <a:latin typeface="Times New Roman" pitchFamily="18" charset="0"/>
                <a:cs typeface="Times New Roman" pitchFamily="18" charset="0"/>
              </a:rPr>
              <a:t> </a:t>
            </a:r>
            <a:r>
              <a:rPr lang="en-US" sz="3100" dirty="0" err="1" smtClean="0">
                <a:solidFill>
                  <a:schemeClr val="tx1"/>
                </a:solidFill>
                <a:latin typeface="Times New Roman" pitchFamily="18" charset="0"/>
                <a:cs typeface="Times New Roman" pitchFamily="18" charset="0"/>
              </a:rPr>
              <a:t>sau</a:t>
            </a:r>
            <a:r>
              <a:rPr lang="en-US" sz="3100" dirty="0" smtClean="0">
                <a:solidFill>
                  <a:schemeClr val="tx1"/>
                </a:solidFill>
                <a:latin typeface="Times New Roman" pitchFamily="18" charset="0"/>
                <a:cs typeface="Times New Roman" pitchFamily="18" charset="0"/>
              </a:rPr>
              <a:t>:</a:t>
            </a:r>
            <a:endParaRPr lang="vi-VN" sz="3100" dirty="0">
              <a:solidFill>
                <a:schemeClr val="tx1"/>
              </a:solidFill>
              <a:latin typeface="Times New Roman" pitchFamily="18" charset="0"/>
              <a:cs typeface="Times New Roman" pitchFamily="18" charset="0"/>
            </a:endParaRPr>
          </a:p>
          <a:p>
            <a:pPr algn="just">
              <a:defRPr/>
            </a:pPr>
            <a:r>
              <a:rPr lang="en-US" sz="3400" dirty="0" smtClean="0">
                <a:solidFill>
                  <a:schemeClr val="tx1"/>
                </a:solidFill>
              </a:rPr>
              <a:t> </a:t>
            </a:r>
            <a:endParaRPr lang="en-US" sz="3400" dirty="0">
              <a:solidFill>
                <a:schemeClr val="tx1"/>
              </a:solidFill>
            </a:endParaRPr>
          </a:p>
        </p:txBody>
      </p:sp>
      <p:sp>
        <p:nvSpPr>
          <p:cNvPr id="11" name="TextBox 10"/>
          <p:cNvSpPr txBox="1"/>
          <p:nvPr/>
        </p:nvSpPr>
        <p:spPr>
          <a:xfrm>
            <a:off x="6429388" y="2714620"/>
            <a:ext cx="2714612" cy="2308324"/>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x</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cao</a:t>
            </a:r>
            <a:r>
              <a:rPr lang="en-US" sz="2400" dirty="0" smtClean="0">
                <a:latin typeface="Times New Roman" pitchFamily="18" charset="0"/>
                <a:cs typeface="Times New Roman" pitchFamily="18" charset="0"/>
              </a:rPr>
              <a:t> so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biển</a:t>
            </a:r>
            <a:endParaRPr lang="en-US" sz="2400"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nhiệt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endParaRPr lang="vi-VN" sz="2400" dirty="0">
              <a:latin typeface="Times New Roman" pitchFamily="18" charset="0"/>
              <a:cs typeface="Times New Roman" pitchFamily="18" charset="0"/>
            </a:endParaRPr>
          </a:p>
        </p:txBody>
      </p:sp>
      <p:cxnSp>
        <p:nvCxnSpPr>
          <p:cNvPr id="6" name="Straight Connector 5"/>
          <p:cNvCxnSpPr/>
          <p:nvPr/>
        </p:nvCxnSpPr>
        <p:spPr>
          <a:xfrm>
            <a:off x="1142976" y="2428868"/>
            <a:ext cx="4714908"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214282" y="4357694"/>
            <a:ext cx="242889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4929190" y="6215082"/>
            <a:ext cx="1143008"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a:off x="2786050" y="3429000"/>
            <a:ext cx="100013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p:cNvCxnSpPr/>
          <p:nvPr/>
        </p:nvCxnSpPr>
        <p:spPr>
          <a:xfrm>
            <a:off x="4429124" y="4786322"/>
            <a:ext cx="1214446"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a:off x="285720" y="2928934"/>
            <a:ext cx="357190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4" name="Rectangle 13"/>
          <p:cNvSpPr/>
          <p:nvPr/>
        </p:nvSpPr>
        <p:spPr>
          <a:xfrm>
            <a:off x="6572232" y="5000636"/>
            <a:ext cx="2571768" cy="1523494"/>
          </a:xfrm>
          <a:prstGeom prst="rect">
            <a:avLst/>
          </a:prstGeom>
        </p:spPr>
        <p:txBody>
          <a:bodyPr wrap="square">
            <a:spAutoFit/>
          </a:bodyPr>
          <a:lstStyle/>
          <a:p>
            <a:pPr algn="just">
              <a:defRPr/>
            </a:pPr>
            <a:r>
              <a:rPr lang="en-US" sz="3100" b="1" dirty="0" smtClean="0">
                <a:latin typeface="Times New Roman" pitchFamily="18" charset="0"/>
                <a:cs typeface="Times New Roman" pitchFamily="18" charset="0"/>
              </a:rPr>
              <a:t>a) </a:t>
            </a:r>
            <a:r>
              <a:rPr lang="en-US" sz="3100" b="1" dirty="0" err="1" smtClean="0">
                <a:latin typeface="Times New Roman" pitchFamily="18" charset="0"/>
                <a:cs typeface="Times New Roman" pitchFamily="18" charset="0"/>
              </a:rPr>
              <a:t>Xác</a:t>
            </a:r>
            <a:r>
              <a:rPr lang="en-US" sz="3100" b="1" dirty="0" smtClean="0">
                <a:latin typeface="Times New Roman" pitchFamily="18" charset="0"/>
                <a:cs typeface="Times New Roman" pitchFamily="18" charset="0"/>
              </a:rPr>
              <a:t> </a:t>
            </a:r>
            <a:r>
              <a:rPr lang="en-US" sz="3100" b="1" dirty="0" err="1" smtClean="0">
                <a:latin typeface="Times New Roman" pitchFamily="18" charset="0"/>
                <a:cs typeface="Times New Roman" pitchFamily="18" charset="0"/>
              </a:rPr>
              <a:t>định</a:t>
            </a:r>
            <a:r>
              <a:rPr lang="en-US" sz="3100" b="1" dirty="0" smtClean="0">
                <a:latin typeface="Times New Roman" pitchFamily="18" charset="0"/>
                <a:cs typeface="Times New Roman" pitchFamily="18" charset="0"/>
              </a:rPr>
              <a:t> </a:t>
            </a:r>
            <a:r>
              <a:rPr lang="en-US" sz="3100" b="1" dirty="0" err="1" smtClean="0">
                <a:latin typeface="Times New Roman" pitchFamily="18" charset="0"/>
                <a:cs typeface="Times New Roman" pitchFamily="18" charset="0"/>
              </a:rPr>
              <a:t>các</a:t>
            </a:r>
            <a:r>
              <a:rPr lang="en-US" sz="3100" b="1" dirty="0" smtClean="0">
                <a:latin typeface="Times New Roman" pitchFamily="18" charset="0"/>
                <a:cs typeface="Times New Roman" pitchFamily="18" charset="0"/>
              </a:rPr>
              <a:t> </a:t>
            </a:r>
            <a:r>
              <a:rPr lang="en-US" sz="3100" b="1" dirty="0" err="1" smtClean="0">
                <a:latin typeface="Times New Roman" pitchFamily="18" charset="0"/>
                <a:cs typeface="Times New Roman" pitchFamily="18" charset="0"/>
              </a:rPr>
              <a:t>hệ</a:t>
            </a:r>
            <a:r>
              <a:rPr lang="en-US" sz="3100" b="1" dirty="0" smtClean="0">
                <a:latin typeface="Times New Roman" pitchFamily="18" charset="0"/>
                <a:cs typeface="Times New Roman" pitchFamily="18" charset="0"/>
              </a:rPr>
              <a:t> </a:t>
            </a:r>
            <a:r>
              <a:rPr lang="en-US" sz="3100" b="1" dirty="0" err="1" smtClean="0">
                <a:latin typeface="Times New Roman" pitchFamily="18" charset="0"/>
                <a:cs typeface="Times New Roman" pitchFamily="18" charset="0"/>
              </a:rPr>
              <a:t>số</a:t>
            </a:r>
            <a:r>
              <a:rPr lang="en-US" sz="3100" b="1" dirty="0" smtClean="0">
                <a:latin typeface="Times New Roman" pitchFamily="18" charset="0"/>
                <a:cs typeface="Times New Roman" pitchFamily="18" charset="0"/>
              </a:rPr>
              <a:t> a </a:t>
            </a:r>
            <a:r>
              <a:rPr lang="en-US" sz="3100" b="1" dirty="0" err="1" smtClean="0">
                <a:latin typeface="Times New Roman" pitchFamily="18" charset="0"/>
                <a:cs typeface="Times New Roman" pitchFamily="18" charset="0"/>
              </a:rPr>
              <a:t>và</a:t>
            </a:r>
            <a:r>
              <a:rPr lang="en-US" sz="3100" b="1" dirty="0" smtClean="0">
                <a:latin typeface="Times New Roman" pitchFamily="18" charset="0"/>
                <a:cs typeface="Times New Roman" pitchFamily="18" charset="0"/>
              </a:rPr>
              <a:t> b ?</a:t>
            </a:r>
            <a:endParaRPr lang="vi-VN" sz="3100" b="1" dirty="0" smtClean="0">
              <a:latin typeface="Times New Roman" pitchFamily="18" charset="0"/>
              <a:cs typeface="Times New Roman" pitchFamily="18" charset="0"/>
            </a:endParaRPr>
          </a:p>
        </p:txBody>
      </p:sp>
      <p:pic>
        <p:nvPicPr>
          <p:cNvPr id="2" name="Picture 1"/>
          <p:cNvPicPr>
            <a:picLocks noChangeAspect="1" noChangeArrowheads="1"/>
          </p:cNvPicPr>
          <p:nvPr/>
        </p:nvPicPr>
        <p:blipFill>
          <a:blip r:embed="rId2"/>
          <a:srcRect/>
          <a:stretch>
            <a:fillRect/>
          </a:stretch>
        </p:blipFill>
        <p:spPr bwMode="auto">
          <a:xfrm>
            <a:off x="6357933" y="285728"/>
            <a:ext cx="2786067" cy="2352675"/>
          </a:xfrm>
          <a:prstGeom prst="rect">
            <a:avLst/>
          </a:prstGeom>
          <a:noFill/>
          <a:ln w="9525">
            <a:noFill/>
            <a:miter lim="800000"/>
            <a:headEnd/>
            <a:tailEnd/>
          </a:ln>
          <a:effectLst/>
        </p:spPr>
      </p:pic>
      <p:cxnSp>
        <p:nvCxnSpPr>
          <p:cNvPr id="17" name="Straight Connector 16"/>
          <p:cNvCxnSpPr/>
          <p:nvPr/>
        </p:nvCxnSpPr>
        <p:spPr>
          <a:xfrm>
            <a:off x="785786" y="3929066"/>
            <a:ext cx="1214446" cy="1588"/>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47731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par>
                                <p:cTn id="26" presetID="3" presetClass="entr" presetSubtype="1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par>
                                <p:cTn id="29" presetID="3" presetClass="entr" presetSubtype="1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par>
                                <p:cTn id="32" presetID="3" presetClass="entr" presetSubtype="1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par>
                                <p:cTn id="35" presetID="3" presetClass="entr" presetSubtype="1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par>
                                <p:cTn id="38" presetID="3" presetClass="entr" presetSubtype="1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linds(horizontal)">
                                      <p:cBhvr>
                                        <p:cTn id="40" dur="500"/>
                                        <p:tgtEl>
                                          <p:spTgt spid="10"/>
                                        </p:tgtEl>
                                      </p:cBhvr>
                                    </p:animEffect>
                                  </p:childTnLst>
                                </p:cTn>
                              </p:par>
                              <p:par>
                                <p:cTn id="41" presetID="3" presetClass="entr" presetSubtype="1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0" y="0"/>
            <a:ext cx="9144000" cy="6643686"/>
          </a:xfrm>
          <a:prstGeom prst="roundRect">
            <a:avLst/>
          </a:prstGeom>
          <a:ln/>
        </p:spPr>
        <p:style>
          <a:lnRef idx="2">
            <a:schemeClr val="accent6"/>
          </a:lnRef>
          <a:fillRef idx="1">
            <a:schemeClr val="lt1"/>
          </a:fillRef>
          <a:effectRef idx="0">
            <a:schemeClr val="accent6"/>
          </a:effectRef>
          <a:fontRef idx="minor">
            <a:schemeClr val="dk1"/>
          </a:fontRef>
        </p:style>
        <p:txBody>
          <a:bodyPr anchor="ctr"/>
          <a:lstStyle/>
          <a:p>
            <a:pPr algn="just">
              <a:defRPr/>
            </a:pPr>
            <a:endParaRPr lang="en-US" sz="3400" b="1" u="sng" smtClean="0">
              <a:solidFill>
                <a:srgbClr val="FF0000"/>
              </a:solidFill>
              <a:latin typeface="Times New Roman" pitchFamily="18" charset="0"/>
              <a:cs typeface="Times New Roman" pitchFamily="18" charset="0"/>
            </a:endParaRPr>
          </a:p>
          <a:p>
            <a:pPr algn="just">
              <a:defRPr/>
            </a:pPr>
            <a:endParaRPr lang="en-US" sz="3400" dirty="0">
              <a:solidFill>
                <a:schemeClr val="tx1"/>
              </a:solidFill>
            </a:endParaRPr>
          </a:p>
        </p:txBody>
      </p:sp>
      <p:sp>
        <p:nvSpPr>
          <p:cNvPr id="6" name="Content Placeholder 4"/>
          <p:cNvSpPr txBox="1">
            <a:spLocks/>
          </p:cNvSpPr>
          <p:nvPr/>
        </p:nvSpPr>
        <p:spPr>
          <a:xfrm>
            <a:off x="214282" y="0"/>
            <a:ext cx="8929718" cy="657227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None/>
              <a:defRPr/>
            </a:pPr>
            <a:r>
              <a:rPr lang="en-US" dirty="0" smtClean="0">
                <a:latin typeface="Times New Roman" pitchFamily="18" charset="0"/>
                <a:cs typeface="Times New Roman" pitchFamily="18" charset="0"/>
              </a:rPr>
              <a:t>b) </a:t>
            </a:r>
            <a:r>
              <a:rPr lang="en-US" dirty="0" err="1" smtClean="0">
                <a:latin typeface="Times New Roman" pitchFamily="18" charset="0"/>
                <a:cs typeface="Times New Roman" pitchFamily="18" charset="0"/>
              </a:rPr>
              <a:t>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nhiệt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a:t>
            </a:r>
            <a:endParaRPr lang="en-US" dirty="0" smtClean="0">
              <a:latin typeface="Times New Roman" pitchFamily="18" charset="0"/>
              <a:cs typeface="Times New Roman" pitchFamily="18" charset="0"/>
            </a:endParaRPr>
          </a:p>
          <a:p>
            <a:pPr>
              <a:buNone/>
              <a:defRPr/>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sôi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95 </a:t>
            </a:r>
            <a:r>
              <a:rPr lang="en-US" dirty="0" err="1" smtClean="0">
                <a:latin typeface="Times New Roman" pitchFamily="18" charset="0"/>
                <a:cs typeface="Times New Roman" pitchFamily="18" charset="0"/>
              </a:rPr>
              <a:t>độ</a:t>
            </a:r>
            <a:r>
              <a:rPr lang="en-US" dirty="0" smtClean="0">
                <a:latin typeface="Times New Roman" pitchFamily="18" charset="0"/>
                <a:cs typeface="Times New Roman" pitchFamily="18" charset="0"/>
              </a:rPr>
              <a:t> C.</a:t>
            </a:r>
          </a:p>
          <a:p>
            <a:pPr>
              <a:buNone/>
              <a:defRPr/>
            </a:pPr>
            <a:r>
              <a:rPr lang="en-US" dirty="0" err="1" smtClean="0">
                <a:latin typeface="Times New Roman" pitchFamily="18" charset="0"/>
                <a:cs typeface="Times New Roman" pitchFamily="18" charset="0"/>
              </a:rPr>
              <a:t>Hỏi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Đà</a:t>
            </a:r>
            <a:endParaRPr lang="en-US" dirty="0" smtClean="0">
              <a:latin typeface="Times New Roman" pitchFamily="18" charset="0"/>
              <a:cs typeface="Times New Roman" pitchFamily="18" charset="0"/>
            </a:endParaRPr>
          </a:p>
          <a:p>
            <a:pPr>
              <a:buNone/>
              <a:defRPr/>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Lạt</a:t>
            </a:r>
            <a:r>
              <a:rPr lang="en-US" dirty="0" smtClean="0">
                <a:latin typeface="Times New Roman" pitchFamily="18" charset="0"/>
                <a:cs typeface="Times New Roman" pitchFamily="18" charset="0"/>
              </a:rPr>
              <a:t> so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bao</a:t>
            </a:r>
            <a:endParaRPr lang="en-US" dirty="0" smtClean="0">
              <a:latin typeface="Times New Roman" pitchFamily="18" charset="0"/>
              <a:cs typeface="Times New Roman" pitchFamily="18" charset="0"/>
            </a:endParaRPr>
          </a:p>
          <a:p>
            <a:pPr>
              <a:buNone/>
              <a:defRPr/>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nhiêu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tròn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mét</a:t>
            </a:r>
            <a:r>
              <a:rPr lang="en-US" dirty="0" smtClean="0">
                <a:latin typeface="Times New Roman" pitchFamily="18" charset="0"/>
                <a:cs typeface="Times New Roman" pitchFamily="18" charset="0"/>
              </a:rPr>
              <a:t>)(BTVN)</a:t>
            </a:r>
          </a:p>
          <a:p>
            <a:pPr>
              <a:buNone/>
              <a:defRPr/>
            </a:pPr>
            <a:r>
              <a:rPr lang="en-US" dirty="0" smtClean="0">
                <a:latin typeface="Times New Roman" pitchFamily="18" charset="0"/>
                <a:cs typeface="Times New Roman" pitchFamily="18" charset="0"/>
              </a:rPr>
              <a:t>c) </a:t>
            </a:r>
            <a:r>
              <a:rPr lang="vi-VN" dirty="0" smtClean="0">
                <a:latin typeface="Times New Roman" pitchFamily="18" charset="0"/>
                <a:cs typeface="Times New Roman" pitchFamily="18" charset="0"/>
              </a:rPr>
              <a:t>Đỉnh Langbiang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cao</a:t>
            </a:r>
            <a:endParaRPr lang="en-US" dirty="0" smtClean="0">
              <a:latin typeface="Times New Roman" pitchFamily="18" charset="0"/>
              <a:cs typeface="Times New Roman" pitchFamily="18" charset="0"/>
            </a:endParaRPr>
          </a:p>
          <a:p>
            <a:pPr>
              <a:buNone/>
              <a:defRPr/>
            </a:pPr>
            <a:r>
              <a:rPr lang="en-US" dirty="0" smtClean="0">
                <a:latin typeface="Times New Roman" pitchFamily="18" charset="0"/>
                <a:cs typeface="Times New Roman" pitchFamily="18" charset="0"/>
              </a:rPr>
              <a:t>2167m so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biển</a:t>
            </a:r>
            <a:r>
              <a:rPr lang="en-US" dirty="0" smtClean="0">
                <a:latin typeface="Times New Roman" pitchFamily="18" charset="0"/>
                <a:cs typeface="Times New Roman" pitchFamily="18" charset="0"/>
              </a:rPr>
              <a:t>.</a:t>
            </a:r>
          </a:p>
          <a:p>
            <a:pPr>
              <a:buNone/>
              <a:defRPr/>
            </a:pPr>
            <a:r>
              <a:rPr lang="en-US" dirty="0" err="1" smtClean="0">
                <a:latin typeface="Times New Roman" pitchFamily="18" charset="0"/>
                <a:cs typeface="Times New Roman" pitchFamily="18" charset="0"/>
              </a:rPr>
              <a:t>Hỏi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nhiệt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sôi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vị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trí</a:t>
            </a:r>
            <a:r>
              <a:rPr lang="en-US" dirty="0" smtClean="0">
                <a:latin typeface="Times New Roman" pitchFamily="18" charset="0"/>
                <a:cs typeface="Times New Roman" pitchFamily="18" charset="0"/>
              </a:rPr>
              <a:t> </a:t>
            </a:r>
          </a:p>
          <a:p>
            <a:pPr>
              <a:buNone/>
              <a:defRPr/>
            </a:pPr>
            <a:r>
              <a:rPr lang="en-US" dirty="0" err="1" smtClean="0">
                <a:latin typeface="Times New Roman" pitchFamily="18" charset="0"/>
                <a:cs typeface="Times New Roman" pitchFamily="18" charset="0"/>
              </a:rPr>
              <a:t>này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nhiêu</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làm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tròn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đến</a:t>
            </a:r>
            <a:endParaRPr lang="en-US" dirty="0" smtClean="0">
              <a:latin typeface="Times New Roman" pitchFamily="18" charset="0"/>
              <a:cs typeface="Times New Roman" pitchFamily="18" charset="0"/>
            </a:endParaRPr>
          </a:p>
          <a:p>
            <a:pPr>
              <a:buNone/>
              <a:defRPr/>
            </a:pP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thập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nhất</a:t>
            </a:r>
            <a:r>
              <a:rPr lang="en-US" dirty="0" smtClean="0">
                <a:latin typeface="Times New Roman" pitchFamily="18" charset="0"/>
                <a:cs typeface="Times New Roman" pitchFamily="18" charset="0"/>
              </a:rPr>
              <a:t>) ( BTVN)</a:t>
            </a:r>
            <a:endParaRPr lang="vi-VN" dirty="0" smtClean="0">
              <a:latin typeface="Times New Roman" pitchFamily="18" charset="0"/>
              <a:cs typeface="Times New Roman" pitchFamily="18" charset="0"/>
            </a:endParaRPr>
          </a:p>
          <a:p>
            <a:pPr>
              <a:buNone/>
              <a:defRPr/>
            </a:pPr>
            <a:endParaRPr lang="en-US" dirty="0" smtClean="0">
              <a:latin typeface="Times New Roman" pitchFamily="18" charset="0"/>
              <a:cs typeface="Times New Roman" pitchFamily="18" charset="0"/>
            </a:endParaRPr>
          </a:p>
          <a:p>
            <a:pPr>
              <a:buNone/>
              <a:defRPr/>
            </a:pPr>
            <a:endParaRPr lang="vi-VN" dirty="0" smtClean="0">
              <a:latin typeface="Times New Roman" pitchFamily="18" charset="0"/>
              <a:cs typeface="Times New Roman" pitchFamily="18" charset="0"/>
            </a:endParaRPr>
          </a:p>
        </p:txBody>
      </p:sp>
      <p:sp>
        <p:nvSpPr>
          <p:cNvPr id="61443" name="AutoShape 3" descr="Kết quả hình ảnh cho đọ cao đà lạt so với mực nước biể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61445" name="AutoShape 5" descr="Kết quả hình ảnh cho đọ cao đà lạt so với mực nước biể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61447" name="AutoShape 7" descr="lang-bia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61448" name="Picture 8" descr="C:\Users\Administrator\Desktop\quận\lang-biang.jpg"/>
          <p:cNvPicPr>
            <a:picLocks noChangeAspect="1" noChangeArrowheads="1"/>
          </p:cNvPicPr>
          <p:nvPr/>
        </p:nvPicPr>
        <p:blipFill>
          <a:blip r:embed="rId2"/>
          <a:srcRect/>
          <a:stretch>
            <a:fillRect/>
          </a:stretch>
        </p:blipFill>
        <p:spPr bwMode="auto">
          <a:xfrm>
            <a:off x="5857884" y="3286124"/>
            <a:ext cx="2928926" cy="2922564"/>
          </a:xfrm>
          <a:prstGeom prst="rect">
            <a:avLst/>
          </a:prstGeom>
          <a:noFill/>
        </p:spPr>
      </p:pic>
      <p:pic>
        <p:nvPicPr>
          <p:cNvPr id="15" name="Picture 14" descr="Kết quả hình ảnh cho thành phố đà lạt"/>
          <p:cNvPicPr/>
          <p:nvPr/>
        </p:nvPicPr>
        <p:blipFill>
          <a:blip r:embed="rId3"/>
          <a:srcRect/>
          <a:stretch>
            <a:fillRect/>
          </a:stretch>
        </p:blipFill>
        <p:spPr bwMode="auto">
          <a:xfrm>
            <a:off x="5857884" y="357166"/>
            <a:ext cx="2928926" cy="2643206"/>
          </a:xfrm>
          <a:prstGeom prst="rect">
            <a:avLst/>
          </a:prstGeom>
          <a:noFill/>
          <a:ln w="9525">
            <a:noFill/>
            <a:miter lim="800000"/>
            <a:headEnd/>
            <a:tailEnd/>
          </a:ln>
        </p:spPr>
      </p:pic>
    </p:spTree>
    <p:extLst>
      <p:ext uri="{BB962C8B-B14F-4D97-AF65-F5344CB8AC3E}">
        <p14:creationId xmlns:p14="http://schemas.microsoft.com/office/powerpoint/2010/main" val="36702450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linds(horizontal)">
                                      <p:cBhvr>
                                        <p:cTn id="15" dur="500"/>
                                        <p:tgtEl>
                                          <p:spTgt spid="6">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linds(horizontal)">
                                      <p:cBhvr>
                                        <p:cTn id="18" dur="500"/>
                                        <p:tgtEl>
                                          <p:spTgt spid="6">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linds(horizontal)">
                                      <p:cBhvr>
                                        <p:cTn id="21" dur="500"/>
                                        <p:tgtEl>
                                          <p:spTgt spid="6">
                                            <p:txEl>
                                              <p:pRg st="4" end="4"/>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ox(i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blinds(horizontal)">
                                      <p:cBhvr>
                                        <p:cTn id="29" dur="500"/>
                                        <p:tgtEl>
                                          <p:spTgt spid="6">
                                            <p:txEl>
                                              <p:pRg st="5" end="5"/>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linds(horizontal)">
                                      <p:cBhvr>
                                        <p:cTn id="32" dur="500"/>
                                        <p:tgtEl>
                                          <p:spTgt spid="6">
                                            <p:txEl>
                                              <p:pRg st="6" end="6"/>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blinds(horizontal)">
                                      <p:cBhvr>
                                        <p:cTn id="35" dur="500"/>
                                        <p:tgtEl>
                                          <p:spTgt spid="6">
                                            <p:txEl>
                                              <p:pRg st="7" end="7"/>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6">
                                            <p:txEl>
                                              <p:pRg st="8" end="8"/>
                                            </p:txEl>
                                          </p:spTgt>
                                        </p:tgtEl>
                                        <p:attrNameLst>
                                          <p:attrName>style.visibility</p:attrName>
                                        </p:attrNameLst>
                                      </p:cBhvr>
                                      <p:to>
                                        <p:strVal val="visible"/>
                                      </p:to>
                                    </p:set>
                                    <p:animEffect transition="in" filter="blinds(horizontal)">
                                      <p:cBhvr>
                                        <p:cTn id="38" dur="500"/>
                                        <p:tgtEl>
                                          <p:spTgt spid="6">
                                            <p:txEl>
                                              <p:pRg st="8" end="8"/>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animEffect transition="in" filter="blinds(horizontal)">
                                      <p:cBhvr>
                                        <p:cTn id="41" dur="500"/>
                                        <p:tgtEl>
                                          <p:spTgt spid="6">
                                            <p:txEl>
                                              <p:pRg st="9" end="9"/>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61448"/>
                                        </p:tgtEl>
                                        <p:attrNameLst>
                                          <p:attrName>style.visibility</p:attrName>
                                        </p:attrNameLst>
                                      </p:cBhvr>
                                      <p:to>
                                        <p:strVal val="visible"/>
                                      </p:to>
                                    </p:set>
                                    <p:animEffect transition="in" filter="blinds(horizontal)">
                                      <p:cBhvr>
                                        <p:cTn id="44" dur="500"/>
                                        <p:tgtEl>
                                          <p:spTgt spid="61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7166"/>
            <a:ext cx="8572560" cy="1428760"/>
          </a:xfrm>
        </p:spPr>
        <p:txBody>
          <a:bodyPr>
            <a:noAutofit/>
          </a:bodyPr>
          <a:lstStyle/>
          <a:p>
            <a:r>
              <a:rPr lang="vi-VN" sz="3200" dirty="0" smtClean="0">
                <a:solidFill>
                  <a:srgbClr val="FF0000"/>
                </a:solidFill>
              </a:rPr>
              <a:t>CÔNG TRÌNH CÔNG CỘNG DÀNH CHO NGƯỜI KHUYẾT TẬT</a:t>
            </a:r>
            <a:r>
              <a:rPr lang="vi-VN" sz="3200" dirty="0" smtClean="0"/>
              <a:t/>
            </a:r>
            <a:br>
              <a:rPr lang="vi-VN" sz="3200" dirty="0" smtClean="0"/>
            </a:br>
            <a:endParaRPr lang="vi-VN" sz="3200" dirty="0"/>
          </a:p>
        </p:txBody>
      </p:sp>
      <p:pic>
        <p:nvPicPr>
          <p:cNvPr id="6" name="Content Placeholder 5" descr="cong cong.jpg"/>
          <p:cNvPicPr>
            <a:picLocks noGrp="1" noChangeAspect="1"/>
          </p:cNvPicPr>
          <p:nvPr>
            <p:ph idx="1"/>
          </p:nvPr>
        </p:nvPicPr>
        <p:blipFill>
          <a:blip r:embed="rId2"/>
          <a:stretch>
            <a:fillRect/>
          </a:stretch>
        </p:blipFill>
        <p:spPr>
          <a:xfrm>
            <a:off x="548922" y="1600200"/>
            <a:ext cx="8046156" cy="4972072"/>
          </a:xfrm>
        </p:spPr>
      </p:pic>
      <p:sp>
        <p:nvSpPr>
          <p:cNvPr id="5" name="Heart 4">
            <a:hlinkClick r:id="rId3" action="ppaction://hlinkfile"/>
          </p:cNvPr>
          <p:cNvSpPr/>
          <p:nvPr/>
        </p:nvSpPr>
        <p:spPr>
          <a:xfrm>
            <a:off x="6572264" y="928670"/>
            <a:ext cx="428628" cy="35719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1614</TotalTime>
  <Words>783</Words>
  <Application>Microsoft Office PowerPoint</Application>
  <PresentationFormat>On-screen Show (4:3)</PresentationFormat>
  <Paragraphs>72</Paragraphs>
  <Slides>14</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3" baseType="lpstr">
      <vt:lpstr>Andalus</vt:lpstr>
      <vt:lpstr>Arial</vt:lpstr>
      <vt:lpstr>Calibri</vt:lpstr>
      <vt:lpstr>Times New Roman</vt:lpstr>
      <vt:lpstr>VNI-Ariston</vt:lpstr>
      <vt:lpstr>VNI-Brush</vt:lpstr>
      <vt:lpstr>VNI-Times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CÔNG TRÌNH CÔNG CỘNG DÀNH CHO NGƯỜI KHUYẾT TẬT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Anh Thu</dc:creator>
  <cp:lastModifiedBy>QUOCTRI</cp:lastModifiedBy>
  <cp:revision>185</cp:revision>
  <dcterms:created xsi:type="dcterms:W3CDTF">2019-10-12T14:54:29Z</dcterms:created>
  <dcterms:modified xsi:type="dcterms:W3CDTF">2020-12-01T09:16:21Z</dcterms:modified>
</cp:coreProperties>
</file>