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283" r:id="rId4"/>
    <p:sldId id="268" r:id="rId5"/>
    <p:sldId id="269" r:id="rId6"/>
    <p:sldId id="270" r:id="rId7"/>
    <p:sldId id="271" r:id="rId8"/>
    <p:sldId id="272" r:id="rId9"/>
    <p:sldId id="273" r:id="rId10"/>
    <p:sldId id="274" r:id="rId11"/>
    <p:sldId id="275" r:id="rId12"/>
    <p:sldId id="276" r:id="rId13"/>
    <p:sldId id="284" r:id="rId14"/>
    <p:sldId id="285" r:id="rId15"/>
    <p:sldId id="286" r:id="rId16"/>
    <p:sldId id="280" r:id="rId17"/>
    <p:sldId id="287" r:id="rId18"/>
    <p:sldId id="281" r:id="rId19"/>
    <p:sldId id="291"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FFFFFF"/>
    <a:srgbClr val="00FF00"/>
    <a:srgbClr val="FF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B5D60-FF1B-48FE-A611-FAE27D38B507}" type="datetimeFigureOut">
              <a:rPr lang="en-US" smtClean="0"/>
              <a:pPr/>
              <a:t>3/25/2021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F2A56-18FA-4656-BE38-24EBD2A21485}" type="slidenum">
              <a:rPr lang="en-US" smtClean="0"/>
              <a:pPr/>
              <a:t>‹#›</a:t>
            </a:fld>
            <a:endParaRPr lang="en-US"/>
          </a:p>
        </p:txBody>
      </p:sp>
    </p:spTree>
    <p:extLst>
      <p:ext uri="{BB962C8B-B14F-4D97-AF65-F5344CB8AC3E}">
        <p14:creationId xmlns="" xmlns:p14="http://schemas.microsoft.com/office/powerpoint/2010/main" val="106885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D9F1BD-A932-41AA-B141-0F46CF6BC21D}" type="slidenum">
              <a:rPr lang="en-US">
                <a:solidFill>
                  <a:prstClr val="black"/>
                </a:solidFill>
              </a:rPr>
              <a:pPr eaLnBrk="1" hangingPunct="1"/>
              <a:t>3</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EDA919-00E1-4925-978C-552CA494FB4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346471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DA919-00E1-4925-978C-552CA494FB4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251341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DA919-00E1-4925-978C-552CA494FB4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182076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dt" sz="half" idx="10"/>
          </p:nvPr>
        </p:nvSpPr>
        <p:spPr/>
        <p:txBody>
          <a:bodyPr/>
          <a:lstStyle>
            <a:lvl1pPr>
              <a:defRPr/>
            </a:lvl1pPr>
          </a:lstStyle>
          <a:p>
            <a:pPr>
              <a:defRPr/>
            </a:pPr>
            <a:endParaRPr lang="en-US"/>
          </a:p>
        </p:txBody>
      </p:sp>
      <p:sp>
        <p:nvSpPr>
          <p:cNvPr id="4" name="Rectangle 24"/>
          <p:cNvSpPr>
            <a:spLocks noGrp="1" noChangeArrowheads="1"/>
          </p:cNvSpPr>
          <p:nvPr>
            <p:ph type="ftr" sz="quarter" idx="11"/>
          </p:nvPr>
        </p:nvSpPr>
        <p:spPr/>
        <p:txBody>
          <a:bodyPr/>
          <a:lstStyle>
            <a:lvl1pPr>
              <a:defRPr/>
            </a:lvl1pPr>
          </a:lstStyle>
          <a:p>
            <a:pPr>
              <a:defRPr/>
            </a:pPr>
            <a:endParaRPr lang="en-US"/>
          </a:p>
        </p:txBody>
      </p:sp>
      <p:sp>
        <p:nvSpPr>
          <p:cNvPr id="5" name="Rectangle 25"/>
          <p:cNvSpPr>
            <a:spLocks noGrp="1" noChangeArrowheads="1"/>
          </p:cNvSpPr>
          <p:nvPr>
            <p:ph type="sldNum" sz="quarter" idx="12"/>
          </p:nvPr>
        </p:nvSpPr>
        <p:spPr/>
        <p:txBody>
          <a:bodyPr/>
          <a:lstStyle>
            <a:lvl1pPr>
              <a:defRPr/>
            </a:lvl1pPr>
          </a:lstStyle>
          <a:p>
            <a:pPr>
              <a:defRPr/>
            </a:pPr>
            <a:fld id="{B6084451-50DB-4968-BAC6-069F6392E4C6}" type="slidenum">
              <a:rPr lang="en-US" altLang="en-US"/>
              <a:pPr>
                <a:defRPr/>
              </a:pPr>
              <a:t>‹#›</a:t>
            </a:fld>
            <a:endParaRPr lang="en-US" altLang="en-US"/>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DA919-00E1-4925-978C-552CA494FB4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404068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DA919-00E1-4925-978C-552CA494FB48}"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59251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EDA919-00E1-4925-978C-552CA494FB48}"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123603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EDA919-00E1-4925-978C-552CA494FB48}" type="datetimeFigureOut">
              <a:rPr lang="en-US" smtClean="0"/>
              <a:pPr/>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176307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DA919-00E1-4925-978C-552CA494FB48}" type="datetimeFigureOut">
              <a:rPr lang="en-US" smtClean="0"/>
              <a:pPr/>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292339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DA919-00E1-4925-978C-552CA494FB48}" type="datetimeFigureOut">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269363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DA919-00E1-4925-978C-552CA494FB48}"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280903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DA919-00E1-4925-978C-552CA494FB48}"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19714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DA919-00E1-4925-978C-552CA494FB48}" type="datetimeFigureOut">
              <a:rPr lang="en-US" smtClean="0"/>
              <a:pPr/>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A1DC4-41AA-46D8-805A-02DEDFA1B270}" type="slidenum">
              <a:rPr lang="en-US" smtClean="0"/>
              <a:pPr/>
              <a:t>‹#›</a:t>
            </a:fld>
            <a:endParaRPr lang="en-US"/>
          </a:p>
        </p:txBody>
      </p:sp>
    </p:spTree>
    <p:extLst>
      <p:ext uri="{BB962C8B-B14F-4D97-AF65-F5344CB8AC3E}">
        <p14:creationId xmlns="" xmlns:p14="http://schemas.microsoft.com/office/powerpoint/2010/main" val="2365853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file:///C:\Users\Administrator\Downloads\Dieu-ky-la-quanh-ta-Top-thieu-nhi.mp3" TargetMode="Externa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270" y="28273"/>
            <a:ext cx="9119730" cy="6811647"/>
          </a:xfrm>
          <a:prstGeom prst="rect">
            <a:avLst/>
          </a:prstGeom>
        </p:spPr>
      </p:pic>
      <p:pic>
        <p:nvPicPr>
          <p:cNvPr id="5" name="Dieu-ky-la-quanh-ta-Top-thieu-nhi.mp3">
            <a:hlinkClick r:id="" action="ppaction://media"/>
          </p:cNvPr>
          <p:cNvPicPr>
            <a:picLocks noRot="1" noChangeAspect="1"/>
          </p:cNvPicPr>
          <p:nvPr>
            <a:audioFile r:link="rId1"/>
          </p:nvPr>
        </p:nvPicPr>
        <p:blipFill>
          <a:blip r:embed="rId4" cstate="print">
            <a:biLevel thresh="75000"/>
          </a:blip>
          <a:stretch>
            <a:fillRect/>
          </a:stretch>
        </p:blipFill>
        <p:spPr>
          <a:xfrm>
            <a:off x="56215" y="5759403"/>
            <a:ext cx="1094184" cy="1094184"/>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166" y="-144007"/>
            <a:ext cx="1247673" cy="2420880"/>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166" y="1701034"/>
            <a:ext cx="1247673" cy="2420880"/>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a:off x="-92923" y="3499463"/>
            <a:ext cx="1247673" cy="2420880"/>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1317775" y="-635642"/>
            <a:ext cx="1247673" cy="2420880"/>
          </a:xfrm>
          <a:prstGeom prst="rect">
            <a:avLst/>
          </a:prstGeom>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3214388" y="-656589"/>
            <a:ext cx="1247673" cy="2420880"/>
          </a:xfrm>
          <a:prstGeom prst="rect">
            <a:avLst/>
          </a:prstGeom>
        </p:spPr>
      </p:pic>
      <p:sp>
        <p:nvSpPr>
          <p:cNvPr id="14" name="Sun 13"/>
          <p:cNvSpPr/>
          <p:nvPr/>
        </p:nvSpPr>
        <p:spPr>
          <a:xfrm>
            <a:off x="7236296" y="231470"/>
            <a:ext cx="1225804" cy="1253314"/>
          </a:xfrm>
          <a:prstGeom prst="su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4860032" y="574798"/>
            <a:ext cx="1944216" cy="909986"/>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5832140" y="858127"/>
            <a:ext cx="1944216" cy="909986"/>
          </a:xfrm>
          <a:prstGeom prst="cloud">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DMIN\Desktop\hinh-nen-slide-dep-3_023215508.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6298" y="0"/>
            <a:ext cx="9144000" cy="700355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470963" y="98052"/>
            <a:ext cx="6445550" cy="1569660"/>
          </a:xfrm>
          <a:prstGeom prst="rect">
            <a:avLst/>
          </a:prstGeom>
          <a:noFill/>
        </p:spPr>
        <p:txBody>
          <a:bodyPr wrap="square" rtlCol="0">
            <a:spAutoFit/>
          </a:bodyPr>
          <a:lstStyle/>
          <a:p>
            <a:pPr algn="ctr"/>
            <a:r>
              <a:rPr lang="vi-VN" sz="2400" b="1" dirty="0">
                <a:solidFill>
                  <a:srgbClr val="FFFF00"/>
                </a:solidFill>
                <a:latin typeface="Times New Roman" pitchFamily="18" charset="0"/>
                <a:cs typeface="Times New Roman" pitchFamily="18" charset="0"/>
              </a:rPr>
              <a:t>BÁO CÁO </a:t>
            </a:r>
            <a:r>
              <a:rPr lang="vi-VN" sz="2400" b="1" dirty="0" smtClean="0">
                <a:solidFill>
                  <a:srgbClr val="FFFF00"/>
                </a:solidFill>
                <a:latin typeface="Times New Roman" pitchFamily="18" charset="0"/>
                <a:cs typeface="Times New Roman" pitchFamily="18" charset="0"/>
              </a:rPr>
              <a:t> BIỆN PHÁP</a:t>
            </a:r>
            <a:endParaRPr lang="vi-VN" sz="2400" b="1" dirty="0">
              <a:solidFill>
                <a:srgbClr val="FFFF00"/>
              </a:solidFill>
              <a:latin typeface="Times New Roman" pitchFamily="18" charset="0"/>
              <a:cs typeface="Times New Roman" pitchFamily="18" charset="0"/>
            </a:endParaRPr>
          </a:p>
          <a:p>
            <a:pPr algn="ctr"/>
            <a:r>
              <a:rPr lang="vi-VN" sz="2400" b="1" dirty="0" smtClean="0">
                <a:solidFill>
                  <a:srgbClr val="FFFF00"/>
                </a:solidFill>
                <a:latin typeface="Times New Roman" pitchFamily="18" charset="0"/>
                <a:cs typeface="Times New Roman" pitchFamily="18" charset="0"/>
              </a:rPr>
              <a:t>RÈN KĨ NĂNG VIẾT ĐÚNG  CHÍNH TẢ CHO HỌC SINH LỚP 2 </a:t>
            </a:r>
            <a:endParaRPr lang="en-US" sz="2400" b="1" dirty="0">
              <a:solidFill>
                <a:srgbClr val="FFFF00"/>
              </a:solidFill>
              <a:latin typeface="Times New Roman" pitchFamily="18" charset="0"/>
              <a:cs typeface="Times New Roman" pitchFamily="18" charset="0"/>
            </a:endParaRPr>
          </a:p>
          <a:p>
            <a:endParaRPr lang="en-US" sz="2400" dirty="0"/>
          </a:p>
        </p:txBody>
      </p:sp>
      <p:sp>
        <p:nvSpPr>
          <p:cNvPr id="13" name="TextBox 12"/>
          <p:cNvSpPr txBox="1"/>
          <p:nvPr/>
        </p:nvSpPr>
        <p:spPr>
          <a:xfrm>
            <a:off x="1" y="1643050"/>
            <a:ext cx="9144000" cy="2800767"/>
          </a:xfrm>
          <a:prstGeom prst="rect">
            <a:avLst/>
          </a:prstGeom>
          <a:noFill/>
        </p:spPr>
        <p:txBody>
          <a:bodyPr wrap="square" rtlCol="0">
            <a:spAutoFit/>
          </a:bodyPr>
          <a:lstStyle/>
          <a:p>
            <a:pPr marL="571500" indent="-571500">
              <a:buAutoNum type="romanUcPeriod"/>
            </a:pPr>
            <a:r>
              <a:rPr lang="vi-VN" sz="3600" b="1" dirty="0" smtClean="0">
                <a:latin typeface="+mj-lt"/>
              </a:rPr>
              <a:t>Lí do chọn biện pháp</a:t>
            </a:r>
          </a:p>
          <a:p>
            <a:pPr marL="571500" indent="-571500">
              <a:buAutoNum type="romanUcPeriod"/>
            </a:pPr>
            <a:r>
              <a:rPr lang="vi-VN" sz="3600" b="1" dirty="0" smtClean="0">
                <a:latin typeface="+mj-lt"/>
              </a:rPr>
              <a:t>Nội dung</a:t>
            </a:r>
          </a:p>
          <a:p>
            <a:pPr marL="571500" indent="-571500">
              <a:buAutoNum type="romanUcPeriod"/>
            </a:pPr>
            <a:r>
              <a:rPr lang="vi-VN" sz="3600" b="1" dirty="0" smtClean="0">
                <a:latin typeface="+mj-lt"/>
              </a:rPr>
              <a:t>Kết quả của việc ứng dụng biện pháp</a:t>
            </a:r>
          </a:p>
          <a:p>
            <a:r>
              <a:rPr lang="vi-VN" sz="3600" b="1" dirty="0" smtClean="0">
                <a:latin typeface="+mj-lt"/>
              </a:rPr>
              <a:t>IV. Kết luận</a:t>
            </a:r>
          </a:p>
          <a:p>
            <a:endParaRPr lang="en-US" sz="3200" dirty="0">
              <a:solidFill>
                <a:schemeClr val="bg1"/>
              </a:solidFill>
              <a:latin typeface="+mj-lt"/>
            </a:endParaRPr>
          </a:p>
        </p:txBody>
      </p:sp>
    </p:spTree>
    <p:extLst>
      <p:ext uri="{BB962C8B-B14F-4D97-AF65-F5344CB8AC3E}">
        <p14:creationId xmlns="" xmlns:p14="http://schemas.microsoft.com/office/powerpoint/2010/main" val="216634067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4"/>
                                        </p:tgtEl>
                                        <p:attrNameLst>
                                          <p:attrName>r</p:attrName>
                                        </p:attrNameLst>
                                      </p:cBhvr>
                                    </p:animRot>
                                  </p:childTnLst>
                                </p:cTn>
                              </p:par>
                              <p:par>
                                <p:cTn id="7" presetID="27" presetClass="emph" presetSubtype="0" repeatCount="indefinite" fill="remove" grpId="0" nodeType="withEffect">
                                  <p:stCondLst>
                                    <p:cond delay="0"/>
                                  </p:stCondLst>
                                  <p:childTnLst>
                                    <p:animClr clrSpc="rgb" dir="cw">
                                      <p:cBhvr override="childStyle">
                                        <p:cTn id="8" dur="1250" autoRev="1" fill="remove"/>
                                        <p:tgtEl>
                                          <p:spTgt spid="15"/>
                                        </p:tgtEl>
                                        <p:attrNameLst>
                                          <p:attrName>style.color</p:attrName>
                                        </p:attrNameLst>
                                      </p:cBhvr>
                                      <p:to>
                                        <a:schemeClr val="bg1"/>
                                      </p:to>
                                    </p:animClr>
                                    <p:animClr clrSpc="rgb" dir="cw">
                                      <p:cBhvr>
                                        <p:cTn id="9" dur="1250" autoRev="1" fill="remove"/>
                                        <p:tgtEl>
                                          <p:spTgt spid="15"/>
                                        </p:tgtEl>
                                        <p:attrNameLst>
                                          <p:attrName>fillcolor</p:attrName>
                                        </p:attrNameLst>
                                      </p:cBhvr>
                                      <p:to>
                                        <a:schemeClr val="bg1"/>
                                      </p:to>
                                    </p:animClr>
                                    <p:set>
                                      <p:cBhvr>
                                        <p:cTn id="10" dur="1250" autoRev="1" fill="remove"/>
                                        <p:tgtEl>
                                          <p:spTgt spid="15"/>
                                        </p:tgtEl>
                                        <p:attrNameLst>
                                          <p:attrName>fill.type</p:attrName>
                                        </p:attrNameLst>
                                      </p:cBhvr>
                                      <p:to>
                                        <p:strVal val="solid"/>
                                      </p:to>
                                    </p:set>
                                    <p:set>
                                      <p:cBhvr>
                                        <p:cTn id="11" dur="1250" autoRev="1" fill="remove"/>
                                        <p:tgtEl>
                                          <p:spTgt spid="15"/>
                                        </p:tgtEl>
                                        <p:attrNameLst>
                                          <p:attrName>fill.on</p:attrName>
                                        </p:attrNameLst>
                                      </p:cBhvr>
                                      <p:to>
                                        <p:strVal val="true"/>
                                      </p:to>
                                    </p:set>
                                  </p:childTnLst>
                                </p:cTn>
                              </p:par>
                              <p:par>
                                <p:cTn id="12" presetID="27" presetClass="emph" presetSubtype="0" repeatCount="indefinite" fill="remove" grpId="0" nodeType="withEffect">
                                  <p:stCondLst>
                                    <p:cond delay="0"/>
                                  </p:stCondLst>
                                  <p:childTnLst>
                                    <p:animClr clrSpc="rgb" dir="cw">
                                      <p:cBhvr override="childStyle">
                                        <p:cTn id="13" dur="625" autoRev="1" fill="remove"/>
                                        <p:tgtEl>
                                          <p:spTgt spid="17"/>
                                        </p:tgtEl>
                                        <p:attrNameLst>
                                          <p:attrName>style.color</p:attrName>
                                        </p:attrNameLst>
                                      </p:cBhvr>
                                      <p:to>
                                        <a:schemeClr val="bg1"/>
                                      </p:to>
                                    </p:animClr>
                                    <p:animClr clrSpc="rgb" dir="cw">
                                      <p:cBhvr>
                                        <p:cTn id="14" dur="625" autoRev="1" fill="remove"/>
                                        <p:tgtEl>
                                          <p:spTgt spid="17"/>
                                        </p:tgtEl>
                                        <p:attrNameLst>
                                          <p:attrName>fillcolor</p:attrName>
                                        </p:attrNameLst>
                                      </p:cBhvr>
                                      <p:to>
                                        <a:schemeClr val="bg1"/>
                                      </p:to>
                                    </p:animClr>
                                    <p:set>
                                      <p:cBhvr>
                                        <p:cTn id="15" dur="625" autoRev="1" fill="remove"/>
                                        <p:tgtEl>
                                          <p:spTgt spid="17"/>
                                        </p:tgtEl>
                                        <p:attrNameLst>
                                          <p:attrName>fill.type</p:attrName>
                                        </p:attrNameLst>
                                      </p:cBhvr>
                                      <p:to>
                                        <p:strVal val="solid"/>
                                      </p:to>
                                    </p:set>
                                    <p:set>
                                      <p:cBhvr>
                                        <p:cTn id="16" dur="625" autoRev="1" fill="remove"/>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75752"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14" grpId="0" animBg="1"/>
      <p:bldP spid="15"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428652"/>
            <a:ext cx="9448800" cy="708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5784" y="0"/>
            <a:ext cx="9715568" cy="369332"/>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endParaRPr lang="vi-VN" b="1" dirty="0">
              <a:solidFill>
                <a:schemeClr val="accent6">
                  <a:lumMod val="50000"/>
                </a:schemeClr>
              </a:solidFill>
              <a:latin typeface="Times New Roman" pitchFamily="18" charset="0"/>
              <a:cs typeface="Times New Roman" pitchFamily="18" charset="0"/>
            </a:endParaRPr>
          </a:p>
        </p:txBody>
      </p:sp>
      <p:sp>
        <p:nvSpPr>
          <p:cNvPr id="3" name="Rectangle 2"/>
          <p:cNvSpPr/>
          <p:nvPr/>
        </p:nvSpPr>
        <p:spPr>
          <a:xfrm>
            <a:off x="2214546" y="646331"/>
            <a:ext cx="6929454" cy="584775"/>
          </a:xfrm>
          <a:prstGeom prst="rect">
            <a:avLst/>
          </a:prstGeom>
        </p:spPr>
        <p:txBody>
          <a:bodyPr wrap="square">
            <a:spAutoFit/>
          </a:bodyPr>
          <a:lstStyle/>
          <a:p>
            <a:r>
              <a:rPr lang="vi-VN" sz="3200" b="1" dirty="0" smtClean="0">
                <a:latin typeface="Times New Roman" pitchFamily="18" charset="0"/>
                <a:cs typeface="Times New Roman" pitchFamily="18" charset="0"/>
              </a:rPr>
              <a:t>2.1. Phương pháp phân tích ngôn ngữ.</a:t>
            </a:r>
            <a:endParaRPr lang="vi-VN" sz="3200" dirty="0" smtClean="0">
              <a:latin typeface="Times New Roman" pitchFamily="18" charset="0"/>
              <a:cs typeface="Times New Roman" pitchFamily="18" charset="0"/>
            </a:endParaRPr>
          </a:p>
        </p:txBody>
      </p:sp>
      <p:sp>
        <p:nvSpPr>
          <p:cNvPr id="5" name="TextBox 4"/>
          <p:cNvSpPr txBox="1"/>
          <p:nvPr/>
        </p:nvSpPr>
        <p:spPr>
          <a:xfrm>
            <a:off x="287524" y="1912646"/>
            <a:ext cx="8856476" cy="5170646"/>
          </a:xfrm>
          <a:prstGeom prst="rect">
            <a:avLst/>
          </a:prstGeom>
          <a:noFill/>
        </p:spPr>
        <p:txBody>
          <a:bodyPr wrap="square" rtlCol="0">
            <a:spAutoFit/>
          </a:bodyPr>
          <a:lstStyle/>
          <a:p>
            <a:r>
              <a:rPr lang="vi-VN" sz="2400" dirty="0" smtClean="0">
                <a:latin typeface="Times New Roman" pitchFamily="18" charset="0"/>
                <a:cs typeface="Times New Roman" pitchFamily="18" charset="0"/>
              </a:rPr>
              <a:t>Muốn hoạt động phân tích ngôn ngữ đạt hiệu quả cao, cần phải tạo điều kiện để học sinh thực hành phân tích, tổng hợp. Giáo viên không làm hộ mà giữ vai trò hướng dẫn, gợi ý, giúp học sinh lưu ý các hiện tượng chính tả mà học sinh thường viết sai hay nhầm lẫn.</a:t>
            </a:r>
          </a:p>
          <a:p>
            <a:r>
              <a:rPr lang="pt-BR" sz="2400" dirty="0" smtClean="0">
                <a:latin typeface="Times New Roman" pitchFamily="18" charset="0"/>
                <a:cs typeface="Times New Roman" pitchFamily="18" charset="0"/>
              </a:rPr>
              <a:t>Ví dụ: Khi viết tiếng “nặng” học sinh dễ lẫn lộn với tiếng “nặn” giáo viên yêu cầu học sinh phân tích cấu tạo hai tiếng này.</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nặng = n +ăng + năng + nặng+ nặng</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nặn = n + ăn + năn+ nặng+ nặn</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So sánh để thấy sự khác nhau, tiếng “nặng”có âm cuối là “ng”, tiếng “nặn” có âm cuối là “n”. Học sinh ghi nhớ cách phát âm và cách viết sẽ không viết sai.</a:t>
            </a:r>
            <a:endParaRPr lang="vi-VN" sz="2400" dirty="0" smtClean="0">
              <a:latin typeface="Times New Roman" pitchFamily="18" charset="0"/>
              <a:cs typeface="Times New Roman" pitchFamily="18" charset="0"/>
            </a:endParaRPr>
          </a:p>
          <a:p>
            <a:endParaRPr lang="vi-VN" sz="2400" dirty="0" smtClean="0"/>
          </a:p>
          <a:p>
            <a:pPr algn="just"/>
            <a:r>
              <a:rPr lang="pt-BR"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2467072880"/>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ết quả hình ảnh cho hình nền slide đẹp"/>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20" y="0"/>
            <a:ext cx="9129683" cy="6850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938"/>
            <a:ext cx="8892480" cy="646331"/>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endParaRPr lang="en-US" dirty="0"/>
          </a:p>
        </p:txBody>
      </p:sp>
      <p:sp>
        <p:nvSpPr>
          <p:cNvPr id="4" name="Rectangle 3"/>
          <p:cNvSpPr/>
          <p:nvPr/>
        </p:nvSpPr>
        <p:spPr>
          <a:xfrm>
            <a:off x="1547665" y="666672"/>
            <a:ext cx="6696744" cy="584775"/>
          </a:xfrm>
          <a:prstGeom prst="rect">
            <a:avLst/>
          </a:prstGeom>
        </p:spPr>
        <p:txBody>
          <a:bodyPr wrap="square">
            <a:spAutoFit/>
          </a:bodyPr>
          <a:lstStyle/>
          <a:p>
            <a:r>
              <a:rPr lang="vi-VN" sz="3200" b="1" dirty="0" smtClean="0">
                <a:latin typeface="Times New Roman" pitchFamily="18" charset="0"/>
                <a:cs typeface="Times New Roman" pitchFamily="18" charset="0"/>
              </a:rPr>
              <a:t>2.</a:t>
            </a:r>
            <a:r>
              <a:rPr lang="pt-BR" sz="3200" b="1" dirty="0" smtClean="0">
                <a:latin typeface="Times New Roman" pitchFamily="18" charset="0"/>
                <a:cs typeface="Times New Roman" pitchFamily="18" charset="0"/>
              </a:rPr>
              <a:t>2.</a:t>
            </a:r>
            <a:r>
              <a:rPr lang="vi-VN" sz="3200" b="1" dirty="0" smtClean="0">
                <a:latin typeface="Times New Roman" pitchFamily="18" charset="0"/>
                <a:cs typeface="Times New Roman" pitchFamily="18" charset="0"/>
              </a:rPr>
              <a:t> Phương pháp </a:t>
            </a:r>
            <a:r>
              <a:rPr lang="pt-BR" sz="3200" b="1" dirty="0" smtClean="0">
                <a:latin typeface="Times New Roman" pitchFamily="18" charset="0"/>
                <a:cs typeface="Times New Roman" pitchFamily="18" charset="0"/>
              </a:rPr>
              <a:t>giao tiếp</a:t>
            </a:r>
            <a:r>
              <a:rPr lang="pt-BR" sz="3200" b="1" dirty="0" smtClean="0"/>
              <a:t>.</a:t>
            </a:r>
            <a:endParaRPr lang="vi-VN" sz="3200" dirty="0"/>
          </a:p>
        </p:txBody>
      </p:sp>
      <p:sp>
        <p:nvSpPr>
          <p:cNvPr id="6" name="TextBox 5"/>
          <p:cNvSpPr txBox="1"/>
          <p:nvPr/>
        </p:nvSpPr>
        <p:spPr>
          <a:xfrm>
            <a:off x="714348" y="1779885"/>
            <a:ext cx="7890100" cy="4801314"/>
          </a:xfrm>
          <a:prstGeom prst="rect">
            <a:avLst/>
          </a:prstGeom>
          <a:noFill/>
        </p:spPr>
        <p:txBody>
          <a:bodyPr wrap="square" rtlCol="0">
            <a:spAutoFit/>
          </a:bodyPr>
          <a:lstStyle/>
          <a:p>
            <a:r>
              <a:rPr lang="pt-BR" sz="2400" dirty="0" smtClean="0">
                <a:latin typeface="Times New Roman" pitchFamily="18" charset="0"/>
                <a:cs typeface="Times New Roman" pitchFamily="18" charset="0"/>
              </a:rPr>
              <a:t>Phương pháp giao tiếp được thể hiện ở việc giáo viên tổ chức tiết học bằng cách giao nhiệm vụ học tập sao cho học sinh tích cực, chủ động tham gia vào hoạt động giao tiếp một cách hiệu quả. Hình thức giao tiếp trong dạy học chính tả rất đa dạng, bao gồm cả nghe, nói, đọc, viết. Thao tác nghe trong phân môn Chính tả vừa là nghe đọc bài chính tả, vừa là nghe giáo viên hoặc các bạn nói về hiện tượng chính tả, quy tắc chính tả </a:t>
            </a:r>
            <a:r>
              <a:rPr lang="vi-VN" sz="2400" dirty="0" smtClean="0">
                <a:latin typeface="Times New Roman" pitchFamily="18" charset="0"/>
                <a:cs typeface="Times New Roman" pitchFamily="18" charset="0"/>
              </a:rPr>
              <a:t>.</a:t>
            </a:r>
            <a:r>
              <a:rPr lang="pt-BR" sz="2400" dirty="0" smtClean="0">
                <a:latin typeface="Times New Roman" pitchFamily="18" charset="0"/>
                <a:cs typeface="Times New Roman" pitchFamily="18" charset="0"/>
              </a:rPr>
              <a:t>Với chính tả đoạn bài, thao tác nghe còn có thể được thực hiện từ giờ Tập đọc trước đó, nếu bài viết chính tả được trích từ bài tập đọc đã học. Thao tác đọc được học sinh thực hiện khi đọc bài chính tả đoạn bài hoặc các bài tập chính tả âm vần </a:t>
            </a:r>
            <a:r>
              <a:rPr lang="pt-BR" sz="2400" b="1" dirty="0">
                <a:latin typeface="Times New Roman" pitchFamily="18" charset="0"/>
                <a:cs typeface="Times New Roman" pitchFamily="18" charset="0"/>
              </a:rPr>
              <a:t/>
            </a:r>
            <a:br>
              <a:rPr lang="pt-BR"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2111086464"/>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4290"/>
            <a:ext cx="911259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624" y="0"/>
            <a:ext cx="7560840" cy="646331"/>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endParaRPr lang="en-US" dirty="0"/>
          </a:p>
        </p:txBody>
      </p:sp>
      <p:sp>
        <p:nvSpPr>
          <p:cNvPr id="3" name="Rectangle 2"/>
          <p:cNvSpPr/>
          <p:nvPr/>
        </p:nvSpPr>
        <p:spPr>
          <a:xfrm>
            <a:off x="1703977" y="428605"/>
            <a:ext cx="4873449" cy="584775"/>
          </a:xfrm>
          <a:prstGeom prst="rect">
            <a:avLst/>
          </a:prstGeom>
        </p:spPr>
        <p:txBody>
          <a:bodyPr wrap="square">
            <a:spAutoFit/>
          </a:bodyPr>
          <a:lstStyle/>
          <a:p>
            <a:pPr algn="ctr"/>
            <a:r>
              <a:rPr lang="vi-VN" sz="3200" b="1" dirty="0" smtClean="0">
                <a:latin typeface="Times New Roman" pitchFamily="18" charset="0"/>
                <a:cs typeface="Times New Roman" pitchFamily="18" charset="0"/>
              </a:rPr>
              <a:t>2.</a:t>
            </a:r>
            <a:r>
              <a:rPr lang="pt-BR" sz="3200" b="1" dirty="0" smtClean="0">
                <a:latin typeface="Times New Roman" pitchFamily="18" charset="0"/>
                <a:cs typeface="Times New Roman" pitchFamily="18" charset="0"/>
              </a:rPr>
              <a:t>2.</a:t>
            </a:r>
            <a:r>
              <a:rPr lang="vi-VN" sz="3200" b="1" dirty="0" smtClean="0">
                <a:latin typeface="Times New Roman" pitchFamily="18" charset="0"/>
                <a:cs typeface="Times New Roman" pitchFamily="18" charset="0"/>
              </a:rPr>
              <a:t> Phương pháp </a:t>
            </a:r>
            <a:r>
              <a:rPr lang="pt-BR" sz="3200" b="1" dirty="0" smtClean="0">
                <a:latin typeface="Times New Roman" pitchFamily="18" charset="0"/>
                <a:cs typeface="Times New Roman" pitchFamily="18" charset="0"/>
              </a:rPr>
              <a:t>giao tiếp</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285720" y="928670"/>
            <a:ext cx="8858280" cy="6555641"/>
          </a:xfrm>
          <a:prstGeom prst="rect">
            <a:avLst/>
          </a:prstGeom>
          <a:noFill/>
        </p:spPr>
        <p:txBody>
          <a:bodyPr wrap="square" rtlCol="0">
            <a:spAutoFit/>
          </a:bodyPr>
          <a:lstStyle/>
          <a:p>
            <a:r>
              <a:rPr lang="pt-BR" sz="2400" dirty="0" smtClean="0">
                <a:latin typeface="Times New Roman" pitchFamily="18" charset="0"/>
                <a:cs typeface="Times New Roman" pitchFamily="18" charset="0"/>
              </a:rPr>
              <a:t>Thao tác nói được sử dụng khi các em trả lời các câu hỏi về  nội dung bài viết, về nghĩa từ hay phân biệt cách viết các chữ. Trong giờ chính tả, thao tác viết được sử dụng thường xuyên nhất, từ bước kiểm tra bài cũ đến bước viết chính tả và cả bước làm bài tập chính tả.</a:t>
            </a:r>
            <a:r>
              <a:rPr lang="vi-VN" sz="2400" dirty="0" smtClean="0">
                <a:latin typeface="Times New Roman" pitchFamily="18" charset="0"/>
                <a:cs typeface="Times New Roman" pitchFamily="18" charset="0"/>
              </a:rPr>
              <a:t>(</a:t>
            </a:r>
            <a:r>
              <a:rPr lang="pt-BR" sz="2400" i="1" dirty="0" smtClean="0">
                <a:latin typeface="Times New Roman" pitchFamily="18" charset="0"/>
                <a:cs typeface="Times New Roman" pitchFamily="18" charset="0"/>
              </a:rPr>
              <a:t>Ví dụ Chính tả (Nghe - viết)Cái trống trường em </a:t>
            </a:r>
            <a:r>
              <a:rPr lang="vi-VN" sz="2400" i="1" dirty="0" smtClean="0">
                <a:latin typeface="Times New Roman" pitchFamily="18" charset="0"/>
                <a:cs typeface="Times New Roman" pitchFamily="18" charset="0"/>
              </a:rPr>
              <a:t>- Tác giả: </a:t>
            </a:r>
            <a:r>
              <a:rPr lang="pt-BR" sz="2400" i="1" dirty="0" smtClean="0">
                <a:latin typeface="Times New Roman" pitchFamily="18" charset="0"/>
                <a:cs typeface="Times New Roman" pitchFamily="18" charset="0"/>
              </a:rPr>
              <a:t>Thanh Hào </a:t>
            </a:r>
            <a:r>
              <a:rPr lang="vi-VN" sz="2400" i="1" dirty="0" smtClean="0">
                <a:latin typeface="Times New Roman" pitchFamily="18" charset="0"/>
                <a:cs typeface="Times New Roman" pitchFamily="18" charset="0"/>
              </a:rPr>
              <a:t>-  TV</a:t>
            </a:r>
            <a:r>
              <a:rPr lang="pt-BR" sz="2400" i="1" dirty="0" smtClean="0">
                <a:latin typeface="Times New Roman" pitchFamily="18" charset="0"/>
                <a:cs typeface="Times New Roman" pitchFamily="18" charset="0"/>
              </a:rPr>
              <a:t>2</a:t>
            </a:r>
            <a:r>
              <a:rPr lang="vi-VN" sz="2400" i="1" dirty="0" smtClean="0">
                <a:latin typeface="Times New Roman" pitchFamily="18" charset="0"/>
                <a:cs typeface="Times New Roman" pitchFamily="18" charset="0"/>
              </a:rPr>
              <a:t>, tập 1 trang </a:t>
            </a:r>
            <a:r>
              <a:rPr lang="pt-BR" sz="2400" i="1" dirty="0" smtClean="0">
                <a:latin typeface="Times New Roman" pitchFamily="18" charset="0"/>
                <a:cs typeface="Times New Roman" pitchFamily="18" charset="0"/>
              </a:rPr>
              <a:t>45</a:t>
            </a:r>
            <a:r>
              <a:rPr lang="vi-VN" sz="2400" i="1" dirty="0" smtClean="0">
                <a:latin typeface="Times New Roman" pitchFamily="18" charset="0"/>
                <a:cs typeface="Times New Roman" pitchFamily="18" charset="0"/>
              </a:rPr>
              <a:t>)       </a:t>
            </a:r>
          </a:p>
          <a:p>
            <a:r>
              <a:rPr lang="vi-VN" sz="2400" i="1" dirty="0" smtClean="0"/>
              <a:t>                                  </a:t>
            </a:r>
            <a:r>
              <a:rPr lang="pt-BR" sz="2400" i="1" dirty="0" smtClean="0">
                <a:latin typeface="Times New Roman" pitchFamily="18" charset="0"/>
                <a:cs typeface="Times New Roman" pitchFamily="18" charset="0"/>
              </a:rPr>
              <a:t>Cái trống trường em</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Mùa hè cũng nghỉ</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Suốt ba tháng liền</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Trống nằm ngẫm nghĩ.</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Buồn không hả trống</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Trong những ngày hè</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Bọn mình đi vắng</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Chỉ còn tiếng ve ?</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					Thanh Hào</a:t>
            </a:r>
            <a:endParaRPr lang="vi-VN" sz="2400" dirty="0" smtClean="0">
              <a:latin typeface="Times New Roman" pitchFamily="18" charset="0"/>
              <a:cs typeface="Times New Roman" pitchFamily="18" charset="0"/>
            </a:endParaRPr>
          </a:p>
          <a:p>
            <a:endParaRPr lang="en-US" dirty="0"/>
          </a:p>
          <a:p>
            <a:endParaRPr lang="en-US" dirty="0"/>
          </a:p>
        </p:txBody>
      </p:sp>
      <p:sp>
        <p:nvSpPr>
          <p:cNvPr id="6" name="Rectangle 5"/>
          <p:cNvSpPr/>
          <p:nvPr/>
        </p:nvSpPr>
        <p:spPr>
          <a:xfrm>
            <a:off x="1475656" y="1264840"/>
            <a:ext cx="184731" cy="369332"/>
          </a:xfrm>
          <a:prstGeom prst="rect">
            <a:avLst/>
          </a:prstGeom>
        </p:spPr>
        <p:txBody>
          <a:bodyPr wrap="none">
            <a:spAutoFit/>
          </a:bodyPr>
          <a:lstStyle/>
          <a:p>
            <a:endParaRPr lang="en-US" dirty="0">
              <a:solidFill>
                <a:srgbClr val="00B05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68982527"/>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754" y="19185"/>
            <a:ext cx="9144000" cy="6857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780" y="1434957"/>
            <a:ext cx="8532440" cy="6186309"/>
          </a:xfrm>
          <a:prstGeom prst="rect">
            <a:avLst/>
          </a:prstGeom>
          <a:noFill/>
        </p:spPr>
        <p:txBody>
          <a:bodyPr wrap="square" rtlCol="0">
            <a:spAutoFit/>
          </a:bodyPr>
          <a:lstStyle/>
          <a:p>
            <a:r>
              <a:rPr lang="pt-BR" sz="2400" dirty="0" smtClean="0">
                <a:latin typeface="Times New Roman" pitchFamily="18" charset="0"/>
                <a:cs typeface="Times New Roman" pitchFamily="18" charset="0"/>
              </a:rPr>
              <a:t>Trước khi đọc cho học sinh nghe - viết, giáo viên cho khoảng 1đến 2 học sinh đọc hai khổ thơ cần viết. Yêu cầu cả lớp lắng nghe, tìm hiểu hai khổ thơ hôm nay viết. Hôm nay chúng ta viết mấy khổ thơ? Mỗi khổ thơ có mấy dòng thơ? Mỗi dòng thơ có mấy chữ? Các chữ đầu dòng thơ thì ta viết như thế nào? Tìm các dấu câu trong bài chính tả? Sau khi tìm hiểu xong thì giáo viên cho học sinh viết từ khó hay các từ mà học sinh lớp mình hay viết sai, dễ nhầm lẫn</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âm vần.</a:t>
            </a:r>
            <a:r>
              <a:rPr lang="pt-BR" sz="2400" dirty="0" smtClean="0">
                <a:latin typeface="Times New Roman" pitchFamily="18" charset="0"/>
                <a:cs typeface="Times New Roman" pitchFamily="18" charset="0"/>
              </a:rPr>
              <a:t> Để học sinh giao tiếp được tốt, giáo viên phải soạn hệ thống câu hỏi và bài tập chính tả phong phú, phù hợp với đối tượng học sinh của lớp mình đảm nhiệm. Phù hợp với những đặc điểm tâm lí, đặc điểm ngôn ngữ và vốn hiểu biết về tự nhiên, xã hội của học sinh. Giáo viên cũng cần tạo tình huống để học sinh tham gia vào các hoạt động giao tiếp một cách hào hứng, nhẹ nhàng với một tâm thế thoải mái nhất</a:t>
            </a:r>
            <a:r>
              <a:rPr lang="vi-VN" sz="2400" dirty="0" smtClean="0">
                <a:latin typeface="Times New Roman" pitchFamily="18" charset="0"/>
                <a:cs typeface="Times New Roman" pitchFamily="18" charset="0"/>
              </a:rPr>
              <a:t>.</a:t>
            </a:r>
          </a:p>
          <a:p>
            <a:endParaRPr lang="vi-VN" sz="2000" b="1" dirty="0" smtClean="0">
              <a:solidFill>
                <a:schemeClr val="accent5">
                  <a:lumMod val="50000"/>
                </a:schemeClr>
              </a:solidFill>
              <a:latin typeface="Times New Roman" pitchFamily="18" charset="0"/>
              <a:cs typeface="Times New Roman" pitchFamily="18" charset="0"/>
            </a:endParaRPr>
          </a:p>
          <a:p>
            <a:pPr marL="342900" indent="-342900">
              <a:buFontTx/>
              <a:buChar char="-"/>
            </a:pPr>
            <a:endParaRPr lang="en-US" sz="2000" b="1" dirty="0">
              <a:solidFill>
                <a:schemeClr val="accent5">
                  <a:lumMod val="50000"/>
                </a:schemeClr>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
        <p:nvSpPr>
          <p:cNvPr id="3" name="Rectangle 2"/>
          <p:cNvSpPr/>
          <p:nvPr/>
        </p:nvSpPr>
        <p:spPr>
          <a:xfrm>
            <a:off x="0" y="19185"/>
            <a:ext cx="9144000" cy="646331"/>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a:t>
            </a:r>
            <a:r>
              <a:rPr lang="vi-VN" b="1" dirty="0" smtClean="0">
                <a:solidFill>
                  <a:srgbClr val="C00000"/>
                </a:solidFill>
                <a:latin typeface="Times New Roman" pitchFamily="18" charset="0"/>
                <a:cs typeface="Times New Roman" pitchFamily="18" charset="0"/>
              </a:rPr>
              <a:t> 2</a:t>
            </a:r>
            <a:endParaRPr lang="vi-VN" b="1" dirty="0">
              <a:solidFill>
                <a:srgbClr val="C00000"/>
              </a:solidFill>
              <a:latin typeface="Times New Roman" pitchFamily="18" charset="0"/>
              <a:cs typeface="Times New Roman" pitchFamily="18" charset="0"/>
            </a:endParaRPr>
          </a:p>
        </p:txBody>
      </p:sp>
      <p:sp>
        <p:nvSpPr>
          <p:cNvPr id="4" name="Rectangle 3"/>
          <p:cNvSpPr/>
          <p:nvPr/>
        </p:nvSpPr>
        <p:spPr>
          <a:xfrm>
            <a:off x="1496258" y="850182"/>
            <a:ext cx="4976042" cy="584775"/>
          </a:xfrm>
          <a:prstGeom prst="rect">
            <a:avLst/>
          </a:prstGeom>
        </p:spPr>
        <p:txBody>
          <a:bodyPr wrap="none">
            <a:spAutoFit/>
          </a:bodyPr>
          <a:lstStyle/>
          <a:p>
            <a:r>
              <a:rPr lang="vi-VN" sz="3200" b="1" dirty="0" smtClean="0">
                <a:latin typeface="Times New Roman" pitchFamily="18" charset="0"/>
                <a:cs typeface="Times New Roman" pitchFamily="18" charset="0"/>
              </a:rPr>
              <a:t>2.2. Phương pháp giao tiếp.</a:t>
            </a:r>
            <a:endParaRPr lang="vi-VN" sz="32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78676157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4949"/>
            <a:ext cx="9144000" cy="369332"/>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p>
        </p:txBody>
      </p:sp>
      <p:sp>
        <p:nvSpPr>
          <p:cNvPr id="3" name="TextBox 2"/>
          <p:cNvSpPr txBox="1"/>
          <p:nvPr/>
        </p:nvSpPr>
        <p:spPr>
          <a:xfrm>
            <a:off x="305780" y="1285860"/>
            <a:ext cx="8838220" cy="7017306"/>
          </a:xfrm>
          <a:prstGeom prst="rect">
            <a:avLst/>
          </a:prstGeom>
          <a:noFill/>
        </p:spPr>
        <p:txBody>
          <a:bodyPr wrap="square" rtlCol="0">
            <a:spAutoFit/>
          </a:bodyPr>
          <a:lstStyle/>
          <a:p>
            <a:r>
              <a:rPr lang="pt-BR" sz="2400" dirty="0" smtClean="0">
                <a:latin typeface="Times New Roman" pitchFamily="18" charset="0"/>
                <a:cs typeface="Times New Roman" pitchFamily="18" charset="0"/>
              </a:rPr>
              <a:t>Phương pháp rèn luyện theo mẫu trong dạy học chính tả có cách thể hiện riêng. Đó chính là sự vận dụng các quy tắc hay mẹo chính tả đã biết vào trường hợp khác tương tự. Khi thực hiện các bài tập chính tả âm vần, học sinh sử dụng các thao tác so sánh, điền thế, phân tích, tổng hợp theo một quy trình mẫu đã quen từ trước, hoặc do giáo viên hướng dẫn. Nhờ các mẫu này, học sinh có thể giải các bài tập một cách thoải mái và chủ động. </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Ngay từ lớp 1, các em đã được làm quen với luật chính tả đơn giản như: Các âm đầu k, gh, ngh chỉ kết hợp với âm i, e, ê</a:t>
            </a:r>
            <a:r>
              <a:rPr lang="vi-VN" sz="2400" dirty="0" smtClean="0">
                <a:latin typeface="Times New Roman" pitchFamily="18" charset="0"/>
                <a:cs typeface="Times New Roman" pitchFamily="18" charset="0"/>
              </a:rPr>
              <a:t>,.</a:t>
            </a:r>
            <a:r>
              <a:rPr lang="pt-BR" sz="2400" i="1" dirty="0" smtClean="0"/>
              <a:t> </a:t>
            </a:r>
            <a:endParaRPr lang="vi-VN" sz="2400" i="1" dirty="0" smtClean="0"/>
          </a:p>
          <a:p>
            <a:r>
              <a:rPr lang="pt-BR" sz="2400" i="1" dirty="0" smtClean="0">
                <a:latin typeface="Times New Roman" pitchFamily="18" charset="0"/>
                <a:cs typeface="Times New Roman" pitchFamily="18" charset="0"/>
              </a:rPr>
              <a:t>Ví dụ. Điền vào chỗ trống c hay k? (Sgk TV lớp 2, tập 1 trang 6)</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...im khâu, ...ậu bé, ...iên nhẫn, bà ...ụ.</a:t>
            </a:r>
            <a:endParaRPr lang="vi-VN" sz="2400" dirty="0" smtClean="0">
              <a:latin typeface="Times New Roman" pitchFamily="18" charset="0"/>
              <a:cs typeface="Times New Roman" pitchFamily="18" charset="0"/>
            </a:endParaRPr>
          </a:p>
          <a:p>
            <a:r>
              <a:rPr lang="pt-BR" sz="2400" i="1" dirty="0" smtClean="0">
                <a:latin typeface="Times New Roman" pitchFamily="18" charset="0"/>
                <a:cs typeface="Times New Roman" pitchFamily="18" charset="0"/>
              </a:rPr>
              <a:t>Ví dụ. Điền vào chỗ trống ng hay ngh? (Sgk TV lớp 2, tập 1 trang 25)</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...ày tháng, ......ỉ ngơi, ......ười bạn,........ề nghiệp.</a:t>
            </a:r>
            <a:endParaRPr lang="vi-VN" sz="2400" dirty="0" smtClean="0">
              <a:latin typeface="Times New Roman" pitchFamily="18" charset="0"/>
              <a:cs typeface="Times New Roman" pitchFamily="18" charset="0"/>
            </a:endParaRPr>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dirty="0"/>
          </a:p>
        </p:txBody>
      </p:sp>
      <p:sp>
        <p:nvSpPr>
          <p:cNvPr id="5" name="TextBox 4"/>
          <p:cNvSpPr txBox="1"/>
          <p:nvPr/>
        </p:nvSpPr>
        <p:spPr>
          <a:xfrm>
            <a:off x="428596" y="681280"/>
            <a:ext cx="8501122" cy="584775"/>
          </a:xfrm>
          <a:prstGeom prst="rect">
            <a:avLst/>
          </a:prstGeom>
          <a:noFill/>
        </p:spPr>
        <p:txBody>
          <a:bodyPr wrap="square" rtlCol="0">
            <a:spAutoFit/>
          </a:bodyPr>
          <a:lstStyle/>
          <a:p>
            <a:r>
              <a:rPr lang="vi-VN" sz="3200" b="1" dirty="0" smtClean="0">
                <a:latin typeface="Times New Roman" pitchFamily="18" charset="0"/>
                <a:cs typeface="Times New Roman" pitchFamily="18" charset="0"/>
              </a:rPr>
              <a:t>2.</a:t>
            </a:r>
            <a:r>
              <a:rPr lang="pt-BR" sz="3200" b="1" dirty="0" smtClean="0">
                <a:latin typeface="Times New Roman" pitchFamily="18" charset="0"/>
                <a:cs typeface="Times New Roman" pitchFamily="18" charset="0"/>
              </a:rPr>
              <a:t>3</a:t>
            </a:r>
            <a:r>
              <a:rPr lang="vi-VN" sz="3200" b="1" dirty="0" smtClean="0">
                <a:latin typeface="Times New Roman" pitchFamily="18" charset="0"/>
                <a:cs typeface="Times New Roman" pitchFamily="18" charset="0"/>
              </a:rPr>
              <a:t> Phương pháp </a:t>
            </a:r>
            <a:r>
              <a:rPr lang="pt-BR" sz="3200" b="1" dirty="0" smtClean="0">
                <a:latin typeface="Times New Roman" pitchFamily="18" charset="0"/>
                <a:cs typeface="Times New Roman" pitchFamily="18" charset="0"/>
              </a:rPr>
              <a:t>rèn luyện theo mẫu</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40788674"/>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754" y="19185"/>
            <a:ext cx="9144000" cy="6857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780" y="1214423"/>
            <a:ext cx="8532440" cy="6406844"/>
          </a:xfrm>
          <a:prstGeom prst="rect">
            <a:avLst/>
          </a:prstGeom>
          <a:noFill/>
        </p:spPr>
        <p:txBody>
          <a:bodyPr wrap="square" rtlCol="0">
            <a:spAutoFit/>
          </a:bodyPr>
          <a:lstStyle/>
          <a:p>
            <a:r>
              <a:rPr lang="pt-BR" sz="2400" dirty="0" smtClean="0">
                <a:latin typeface="Times New Roman" pitchFamily="18" charset="0"/>
                <a:cs typeface="Times New Roman" pitchFamily="18" charset="0"/>
              </a:rPr>
              <a:t>Qua bài tập giáo viên khắc sâu cho học sinh:</a:t>
            </a:r>
            <a:endParaRPr lang="vi-VN" sz="2400" dirty="0" smtClean="0">
              <a:latin typeface="Times New Roman" pitchFamily="18" charset="0"/>
              <a:cs typeface="Times New Roman" pitchFamily="18" charset="0"/>
            </a:endParaRPr>
          </a:p>
          <a:p>
            <a:r>
              <a:rPr lang="pt-BR" sz="2400" b="1" dirty="0" smtClean="0">
                <a:latin typeface="Times New Roman" pitchFamily="18" charset="0"/>
                <a:cs typeface="Times New Roman" pitchFamily="18" charset="0"/>
              </a:rPr>
              <a:t>+ Khắc phục lỗi k-c</a:t>
            </a:r>
            <a:r>
              <a:rPr lang="pt-BR"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Viết là k khi đứng trước e, ê, i</a:t>
            </a:r>
            <a:r>
              <a:rPr lang="vi-VN" sz="2400" dirty="0" smtClean="0">
                <a:latin typeface="Times New Roman" pitchFamily="18" charset="0"/>
                <a:cs typeface="Times New Roman" pitchFamily="18" charset="0"/>
              </a:rPr>
              <a:t>, </a:t>
            </a:r>
            <a:r>
              <a:rPr lang="pt-BR" sz="2400" dirty="0" smtClean="0">
                <a:latin typeface="Times New Roman" pitchFamily="18" charset="0"/>
                <a:cs typeface="Times New Roman" pitchFamily="18" charset="0"/>
              </a:rPr>
              <a:t> (ví dụ: con kiến, thước kẻ, cái kim, kiên trì).</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Viết là c trong các trường hợp còn lại (ví dụ: cái ca, con cá, bó cải).</a:t>
            </a:r>
            <a:endParaRPr lang="vi-VN" sz="2400" dirty="0" smtClean="0">
              <a:latin typeface="Times New Roman" pitchFamily="18" charset="0"/>
              <a:cs typeface="Times New Roman" pitchFamily="18" charset="0"/>
            </a:endParaRPr>
          </a:p>
          <a:p>
            <a:r>
              <a:rPr lang="pt-BR" sz="2400" b="1" dirty="0" smtClean="0">
                <a:latin typeface="Times New Roman" pitchFamily="18" charset="0"/>
                <a:cs typeface="Times New Roman" pitchFamily="18" charset="0"/>
              </a:rPr>
              <a:t>+ Khắc phục lỗi ngh -ng:</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Viết là ngh khi đứng trước e, ê, i ( ví dụ: nghỉ, nghé, nghề, nghiền).</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Viết là ng trong các trường hợp còn lại( ví dụ: ngà, ngô, ngõ).</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Rèn luyện theo mẫu còn thể hiện ở việc viết theo mẫu cho trước. Mẫu có thể là bài chính tả tập chép trong sách giáo khoa hoặc do giáo viên viết lên bảng. Chính vì điều này, bài chính tả đoạn- bài được chọn cho học sinh viết phải là chuẩn mực không chỉ về các hiện tượng chính tả, mà còn là một văn bản mẫu về nội dung, cách sử dụng từ ngữ.</a:t>
            </a:r>
            <a:endParaRPr lang="vi-VN" sz="2400" dirty="0" smtClean="0">
              <a:latin typeface="Times New Roman" pitchFamily="18" charset="0"/>
              <a:cs typeface="Times New Roman" pitchFamily="18" charset="0"/>
            </a:endParaRPr>
          </a:p>
          <a:p>
            <a:endParaRPr lang="vi-VN" sz="2000" b="1" dirty="0" smtClean="0">
              <a:solidFill>
                <a:schemeClr val="accent5">
                  <a:lumMod val="50000"/>
                </a:schemeClr>
              </a:solidFill>
              <a:latin typeface="Times New Roman" pitchFamily="18" charset="0"/>
              <a:cs typeface="Times New Roman" pitchFamily="18" charset="0"/>
            </a:endParaRPr>
          </a:p>
          <a:p>
            <a:pPr marL="342900" indent="-342900">
              <a:buFontTx/>
              <a:buChar char="-"/>
            </a:pPr>
            <a:endParaRPr lang="en-US" sz="2000" b="1" dirty="0">
              <a:solidFill>
                <a:schemeClr val="accent5">
                  <a:lumMod val="50000"/>
                </a:schemeClr>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
        <p:nvSpPr>
          <p:cNvPr id="3" name="Rectangle 2"/>
          <p:cNvSpPr/>
          <p:nvPr/>
        </p:nvSpPr>
        <p:spPr>
          <a:xfrm>
            <a:off x="-142908" y="19185"/>
            <a:ext cx="9286908" cy="369332"/>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a:t>
            </a:r>
            <a:r>
              <a:rPr lang="vi-VN" b="1" dirty="0" smtClean="0">
                <a:solidFill>
                  <a:srgbClr val="C00000"/>
                </a:solidFill>
                <a:latin typeface="Times New Roman" pitchFamily="18" charset="0"/>
                <a:cs typeface="Times New Roman" pitchFamily="18" charset="0"/>
              </a:rPr>
              <a:t> 2</a:t>
            </a:r>
            <a:endParaRPr lang="vi-VN" b="1" dirty="0">
              <a:solidFill>
                <a:srgbClr val="C00000"/>
              </a:solidFill>
              <a:latin typeface="Times New Roman" pitchFamily="18" charset="0"/>
              <a:cs typeface="Times New Roman" pitchFamily="18" charset="0"/>
            </a:endParaRPr>
          </a:p>
        </p:txBody>
      </p:sp>
      <p:sp>
        <p:nvSpPr>
          <p:cNvPr id="4" name="Rectangle 3"/>
          <p:cNvSpPr/>
          <p:nvPr/>
        </p:nvSpPr>
        <p:spPr>
          <a:xfrm>
            <a:off x="1496258" y="642918"/>
            <a:ext cx="6662401" cy="1077218"/>
          </a:xfrm>
          <a:prstGeom prst="rect">
            <a:avLst/>
          </a:prstGeom>
        </p:spPr>
        <p:txBody>
          <a:bodyPr wrap="square">
            <a:spAutoFit/>
          </a:bodyPr>
          <a:lstStyle/>
          <a:p>
            <a:r>
              <a:rPr lang="vi-VN" sz="3200" b="1" dirty="0" smtClean="0">
                <a:latin typeface="Times New Roman" pitchFamily="18" charset="0"/>
                <a:cs typeface="Times New Roman" pitchFamily="18" charset="0"/>
              </a:rPr>
              <a:t>2.</a:t>
            </a:r>
            <a:r>
              <a:rPr lang="pt-BR" sz="3200" b="1" dirty="0" smtClean="0">
                <a:latin typeface="Times New Roman" pitchFamily="18" charset="0"/>
                <a:cs typeface="Times New Roman" pitchFamily="18" charset="0"/>
              </a:rPr>
              <a:t>3</a:t>
            </a:r>
            <a:r>
              <a:rPr lang="vi-VN" sz="3200" b="1" dirty="0" smtClean="0">
                <a:latin typeface="Times New Roman" pitchFamily="18" charset="0"/>
                <a:cs typeface="Times New Roman" pitchFamily="18" charset="0"/>
              </a:rPr>
              <a:t> Phương pháp </a:t>
            </a:r>
            <a:r>
              <a:rPr lang="pt-BR" sz="3200" b="1" dirty="0" smtClean="0">
                <a:latin typeface="Times New Roman" pitchFamily="18" charset="0"/>
                <a:cs typeface="Times New Roman" pitchFamily="18" charset="0"/>
              </a:rPr>
              <a:t>rèn luyện theo mẫu</a:t>
            </a:r>
            <a:endParaRPr lang="en-US" sz="3200" b="1" dirty="0" smtClean="0">
              <a:solidFill>
                <a:srgbClr val="C00000"/>
              </a:solidFill>
              <a:latin typeface="Times New Roman" pitchFamily="18" charset="0"/>
              <a:cs typeface="Times New Roman" pitchFamily="18" charset="0"/>
            </a:endParaRPr>
          </a:p>
          <a:p>
            <a:r>
              <a:rPr lang="vi-VN" sz="3200" b="1"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786761576"/>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163" y="0"/>
            <a:ext cx="911383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288" y="0"/>
            <a:ext cx="8878192" cy="646331"/>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p>
        </p:txBody>
      </p:sp>
      <p:sp>
        <p:nvSpPr>
          <p:cNvPr id="4" name="TextBox 3"/>
          <p:cNvSpPr txBox="1"/>
          <p:nvPr/>
        </p:nvSpPr>
        <p:spPr>
          <a:xfrm>
            <a:off x="928662" y="721630"/>
            <a:ext cx="7929618" cy="461665"/>
          </a:xfrm>
          <a:prstGeom prst="rect">
            <a:avLst/>
          </a:prstGeom>
          <a:noFill/>
        </p:spPr>
        <p:txBody>
          <a:bodyPr wrap="square" rtlCol="0">
            <a:spAutoFit/>
          </a:bodyPr>
          <a:lstStyle/>
          <a:p>
            <a:r>
              <a:rPr lang="vi-VN" sz="2400" b="1" dirty="0" smtClean="0">
                <a:solidFill>
                  <a:srgbClr val="FF0000"/>
                </a:solidFill>
                <a:latin typeface="Times New Roman" pitchFamily="18" charset="0"/>
                <a:cs typeface="Times New Roman" pitchFamily="18" charset="0"/>
              </a:rPr>
              <a:t>III. </a:t>
            </a:r>
            <a:r>
              <a:rPr lang="nl-NL" sz="2400" b="1" dirty="0" smtClean="0">
                <a:latin typeface="Times New Roman" pitchFamily="18" charset="0"/>
                <a:cs typeface="Times New Roman" pitchFamily="18" charset="0"/>
              </a:rPr>
              <a:t>. KẾT QUẢ CỦA VIỆC ỨNG DỤNG BIỆN PHÁP</a:t>
            </a:r>
            <a:endParaRPr lang="en-US" sz="2400" b="1"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262118966"/>
              </p:ext>
            </p:extLst>
          </p:nvPr>
        </p:nvGraphicFramePr>
        <p:xfrm>
          <a:off x="251521" y="2571743"/>
          <a:ext cx="8230121" cy="4030913"/>
        </p:xfrm>
        <a:graphic>
          <a:graphicData uri="http://schemas.openxmlformats.org/drawingml/2006/table">
            <a:tbl>
              <a:tblPr firstRow="1" firstCol="1" bandRow="1">
                <a:tableStyleId>{5C22544A-7EE6-4342-B048-85BDC9FD1C3A}</a:tableStyleId>
              </a:tblPr>
              <a:tblGrid>
                <a:gridCol w="1178203"/>
                <a:gridCol w="1178203"/>
                <a:gridCol w="1178203"/>
                <a:gridCol w="1178203"/>
                <a:gridCol w="1178203"/>
                <a:gridCol w="1178203"/>
                <a:gridCol w="1160903"/>
              </a:tblGrid>
              <a:tr h="1637175">
                <a:tc rowSpan="2">
                  <a:txBody>
                    <a:bodyPr/>
                    <a:lstStyle/>
                    <a:p>
                      <a:pPr algn="ctr">
                        <a:lnSpc>
                          <a:spcPct val="150000"/>
                        </a:lnSpc>
                        <a:spcAft>
                          <a:spcPts val="0"/>
                        </a:spcAft>
                      </a:pPr>
                      <a:r>
                        <a:rPr lang="vi-VN" sz="1800" dirty="0">
                          <a:effectLst/>
                        </a:rPr>
                        <a:t>Sĩ số</a:t>
                      </a:r>
                      <a:endParaRPr lang="en-US" sz="1800" dirty="0">
                        <a:effectLst/>
                        <a:latin typeface="Arial"/>
                        <a:ea typeface="Arial"/>
                        <a:cs typeface="Times New Roman"/>
                      </a:endParaRPr>
                    </a:p>
                  </a:txBody>
                  <a:tcPr marL="68580" marR="68580" marT="0" marB="0"/>
                </a:tc>
                <a:tc gridSpan="2">
                  <a:txBody>
                    <a:bodyPr/>
                    <a:lstStyle/>
                    <a:p>
                      <a:pPr algn="ctr">
                        <a:lnSpc>
                          <a:spcPct val="150000"/>
                        </a:lnSpc>
                        <a:spcAft>
                          <a:spcPts val="0"/>
                        </a:spcAft>
                      </a:pPr>
                      <a:r>
                        <a:rPr lang="en-US" sz="1800" dirty="0">
                          <a:effectLst/>
                        </a:rPr>
                        <a:t>N</a:t>
                      </a:r>
                      <a:r>
                        <a:rPr lang="vi-VN" sz="1800" dirty="0">
                          <a:effectLst/>
                        </a:rPr>
                        <a:t>ghe - viết </a:t>
                      </a:r>
                      <a:r>
                        <a:rPr lang="en-US" sz="1800" dirty="0" err="1">
                          <a:effectLst/>
                        </a:rPr>
                        <a:t>đúng</a:t>
                      </a:r>
                      <a:r>
                        <a:rPr lang="en-US" sz="1800" dirty="0">
                          <a:effectLst/>
                        </a:rPr>
                        <a:t> </a:t>
                      </a:r>
                      <a:r>
                        <a:rPr lang="en-US" sz="1800" dirty="0" err="1">
                          <a:effectLst/>
                        </a:rPr>
                        <a:t>chuẩn</a:t>
                      </a:r>
                      <a:endParaRPr lang="en-US" sz="1800" dirty="0">
                        <a:effectLst/>
                        <a:latin typeface="Arial"/>
                        <a:ea typeface="Arial"/>
                        <a:cs typeface="Times New Roman"/>
                      </a:endParaRPr>
                    </a:p>
                  </a:txBody>
                  <a:tcPr marL="68580" marR="68580" marT="0" marB="0"/>
                </a:tc>
                <a:tc hMerge="1">
                  <a:txBody>
                    <a:bodyPr/>
                    <a:lstStyle/>
                    <a:p>
                      <a:endParaRPr lang="en-US"/>
                    </a:p>
                  </a:txBody>
                  <a:tcPr/>
                </a:tc>
                <a:tc gridSpan="2">
                  <a:txBody>
                    <a:bodyPr/>
                    <a:lstStyle/>
                    <a:p>
                      <a:pPr algn="ctr">
                        <a:lnSpc>
                          <a:spcPct val="150000"/>
                        </a:lnSpc>
                        <a:spcAft>
                          <a:spcPts val="0"/>
                        </a:spcAft>
                      </a:pPr>
                      <a:r>
                        <a:rPr lang="en-US" sz="1800" dirty="0">
                          <a:effectLst/>
                        </a:rPr>
                        <a:t>N</a:t>
                      </a:r>
                      <a:r>
                        <a:rPr lang="vi-VN" sz="1800" dirty="0">
                          <a:effectLst/>
                        </a:rPr>
                        <a:t>ghe –viết </a:t>
                      </a:r>
                      <a:r>
                        <a:rPr lang="en-US" sz="1800" dirty="0" err="1">
                          <a:effectLst/>
                        </a:rPr>
                        <a:t>được</a:t>
                      </a:r>
                      <a:endParaRPr lang="en-US" sz="1800" dirty="0">
                        <a:effectLst/>
                        <a:latin typeface="Arial"/>
                        <a:ea typeface="Arial"/>
                        <a:cs typeface="Times New Roman"/>
                      </a:endParaRPr>
                    </a:p>
                  </a:txBody>
                  <a:tcPr marL="68580" marR="68580" marT="0" marB="0"/>
                </a:tc>
                <a:tc hMerge="1">
                  <a:txBody>
                    <a:bodyPr/>
                    <a:lstStyle/>
                    <a:p>
                      <a:endParaRPr lang="en-US"/>
                    </a:p>
                  </a:txBody>
                  <a:tcPr/>
                </a:tc>
                <a:tc gridSpan="2">
                  <a:txBody>
                    <a:bodyPr/>
                    <a:lstStyle/>
                    <a:p>
                      <a:pPr algn="ctr">
                        <a:lnSpc>
                          <a:spcPct val="150000"/>
                        </a:lnSpc>
                        <a:spcAft>
                          <a:spcPts val="0"/>
                        </a:spcAft>
                      </a:pPr>
                      <a:r>
                        <a:rPr lang="en-US" sz="1800" dirty="0" err="1">
                          <a:effectLst/>
                        </a:rPr>
                        <a:t>Nhìn</a:t>
                      </a:r>
                      <a:r>
                        <a:rPr lang="en-US" sz="1800" dirty="0">
                          <a:effectLst/>
                        </a:rPr>
                        <a:t> </a:t>
                      </a:r>
                      <a:r>
                        <a:rPr lang="en-US" sz="1800" dirty="0" err="1">
                          <a:effectLst/>
                        </a:rPr>
                        <a:t>viết</a:t>
                      </a:r>
                      <a:endParaRPr lang="en-US" sz="1800" dirty="0">
                        <a:effectLst/>
                        <a:latin typeface="Arial"/>
                        <a:ea typeface="Arial"/>
                        <a:cs typeface="Times New Roman"/>
                      </a:endParaRPr>
                    </a:p>
                  </a:txBody>
                  <a:tcPr marL="68580" marR="68580" marT="0" marB="0"/>
                </a:tc>
                <a:tc hMerge="1">
                  <a:txBody>
                    <a:bodyPr/>
                    <a:lstStyle/>
                    <a:p>
                      <a:endParaRPr lang="en-US"/>
                    </a:p>
                  </a:txBody>
                  <a:tcPr/>
                </a:tc>
              </a:tr>
              <a:tr h="1196869">
                <a:tc vMerge="1">
                  <a:txBody>
                    <a:bodyPr/>
                    <a:lstStyle/>
                    <a:p>
                      <a:endParaRPr lang="en-US"/>
                    </a:p>
                  </a:txBody>
                  <a:tcPr/>
                </a:tc>
                <a:tc>
                  <a:txBody>
                    <a:bodyPr/>
                    <a:lstStyle/>
                    <a:p>
                      <a:pPr algn="ctr">
                        <a:lnSpc>
                          <a:spcPct val="150000"/>
                        </a:lnSpc>
                        <a:spcAft>
                          <a:spcPts val="0"/>
                        </a:spcAft>
                      </a:pPr>
                      <a:r>
                        <a:rPr lang="vi-VN" sz="1800" dirty="0">
                          <a:effectLst/>
                        </a:rPr>
                        <a:t>Tổng số</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vi-VN" sz="1800" dirty="0">
                          <a:effectLst/>
                        </a:rPr>
                        <a:t>Tỉ lệ</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vi-VN" sz="1800">
                          <a:effectLst/>
                        </a:rPr>
                        <a:t>Tổng số</a:t>
                      </a:r>
                      <a:endParaRPr lang="en-US" sz="1800">
                        <a:effectLst/>
                        <a:latin typeface="Arial"/>
                        <a:ea typeface="Arial"/>
                        <a:cs typeface="Times New Roman"/>
                      </a:endParaRPr>
                    </a:p>
                  </a:txBody>
                  <a:tcPr marL="68580" marR="68580" marT="0" marB="0"/>
                </a:tc>
                <a:tc>
                  <a:txBody>
                    <a:bodyPr/>
                    <a:lstStyle/>
                    <a:p>
                      <a:pPr algn="ctr">
                        <a:lnSpc>
                          <a:spcPct val="150000"/>
                        </a:lnSpc>
                        <a:spcAft>
                          <a:spcPts val="0"/>
                        </a:spcAft>
                      </a:pPr>
                      <a:r>
                        <a:rPr lang="vi-VN" sz="1800">
                          <a:effectLst/>
                        </a:rPr>
                        <a:t>Tỉ lệ</a:t>
                      </a:r>
                      <a:endParaRPr lang="en-US" sz="1800">
                        <a:effectLst/>
                        <a:latin typeface="Arial"/>
                        <a:ea typeface="Arial"/>
                        <a:cs typeface="Times New Roman"/>
                      </a:endParaRPr>
                    </a:p>
                  </a:txBody>
                  <a:tcPr marL="68580" marR="68580" marT="0" marB="0"/>
                </a:tc>
                <a:tc>
                  <a:txBody>
                    <a:bodyPr/>
                    <a:lstStyle/>
                    <a:p>
                      <a:pPr algn="ctr">
                        <a:lnSpc>
                          <a:spcPct val="150000"/>
                        </a:lnSpc>
                        <a:spcAft>
                          <a:spcPts val="0"/>
                        </a:spcAft>
                      </a:pPr>
                      <a:r>
                        <a:rPr lang="vi-VN" sz="1800" dirty="0">
                          <a:effectLst/>
                        </a:rPr>
                        <a:t>Tổng số</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vi-VN" sz="1800">
                          <a:effectLst/>
                        </a:rPr>
                        <a:t>Tỉ lệ</a:t>
                      </a:r>
                      <a:endParaRPr lang="en-US" sz="1800">
                        <a:effectLst/>
                        <a:latin typeface="Arial"/>
                        <a:ea typeface="Arial"/>
                        <a:cs typeface="Times New Roman"/>
                      </a:endParaRPr>
                    </a:p>
                  </a:txBody>
                  <a:tcPr marL="68580" marR="68580" marT="0" marB="0"/>
                </a:tc>
              </a:tr>
              <a:tr h="1196869">
                <a:tc>
                  <a:txBody>
                    <a:bodyPr/>
                    <a:lstStyle/>
                    <a:p>
                      <a:pPr algn="ctr">
                        <a:lnSpc>
                          <a:spcPct val="150000"/>
                        </a:lnSpc>
                        <a:spcAft>
                          <a:spcPts val="0"/>
                        </a:spcAft>
                      </a:pPr>
                      <a:r>
                        <a:rPr lang="vi-VN" sz="1800" dirty="0">
                          <a:effectLst/>
                        </a:rPr>
                        <a:t>3</a:t>
                      </a:r>
                      <a:r>
                        <a:rPr lang="en-US" sz="1800" dirty="0">
                          <a:effectLst/>
                        </a:rPr>
                        <a:t>2</a:t>
                      </a:r>
                      <a:r>
                        <a:rPr lang="vi-VN" sz="1800" dirty="0">
                          <a:effectLst/>
                        </a:rPr>
                        <a:t> em</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a:effectLst/>
                        </a:rPr>
                        <a:t>15</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a:effectLst/>
                        </a:rPr>
                        <a:t>46,9 %</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a:effectLst/>
                        </a:rPr>
                        <a:t>14</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smtClean="0">
                          <a:effectLst/>
                        </a:rPr>
                        <a:t>43,</a:t>
                      </a:r>
                      <a:r>
                        <a:rPr lang="vi-VN" sz="1800" dirty="0" smtClean="0">
                          <a:effectLst/>
                          <a:latin typeface="Times New Roman" pitchFamily="18" charset="0"/>
                          <a:cs typeface="Times New Roman" pitchFamily="18" charset="0"/>
                        </a:rPr>
                        <a:t>7</a:t>
                      </a:r>
                      <a:r>
                        <a:rPr lang="en-US" sz="1800" dirty="0" smtClean="0">
                          <a:effectLst/>
                        </a:rPr>
                        <a:t> </a:t>
                      </a:r>
                      <a:r>
                        <a:rPr lang="en-US" sz="1800" dirty="0">
                          <a:effectLst/>
                        </a:rPr>
                        <a:t>%</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a:effectLst/>
                        </a:rPr>
                        <a:t>3</a:t>
                      </a:r>
                      <a:endParaRPr lang="en-US"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smtClean="0">
                          <a:effectLst/>
                        </a:rPr>
                        <a:t>9.</a:t>
                      </a:r>
                      <a:r>
                        <a:rPr lang="vi-VN" sz="1800" dirty="0" smtClean="0">
                          <a:effectLst/>
                        </a:rPr>
                        <a:t>4</a:t>
                      </a:r>
                      <a:r>
                        <a:rPr lang="en-US" sz="1800" dirty="0" smtClean="0">
                          <a:effectLst/>
                        </a:rPr>
                        <a:t> </a:t>
                      </a:r>
                      <a:r>
                        <a:rPr lang="en-US" sz="1800" dirty="0">
                          <a:effectLst/>
                        </a:rPr>
                        <a:t>%</a:t>
                      </a:r>
                      <a:endParaRPr lang="en-US" sz="1800" dirty="0">
                        <a:effectLst/>
                        <a:latin typeface="Arial"/>
                        <a:ea typeface="Arial"/>
                        <a:cs typeface="Times New Roman"/>
                      </a:endParaRPr>
                    </a:p>
                  </a:txBody>
                  <a:tcPr marL="68580" marR="68580" marT="0" marB="0"/>
                </a:tc>
              </a:tr>
            </a:tbl>
          </a:graphicData>
        </a:graphic>
      </p:graphicFrame>
      <p:sp>
        <p:nvSpPr>
          <p:cNvPr id="7" name="Rectangle 3"/>
          <p:cNvSpPr>
            <a:spLocks noChangeArrowheads="1"/>
          </p:cNvSpPr>
          <p:nvPr/>
        </p:nvSpPr>
        <p:spPr bwMode="auto">
          <a:xfrm>
            <a:off x="251520" y="1170809"/>
            <a:ext cx="823012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Qua một thời gian thực hiện “</a:t>
            </a:r>
            <a:r>
              <a:rPr kumimoji="0" lang="vi-VN" sz="2000" b="1"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B</a:t>
            </a:r>
            <a:r>
              <a:rPr kumimoji="0" lang="nl-NL" sz="2000" b="1"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iện pháp</a:t>
            </a:r>
            <a:r>
              <a:rPr kumimoji="0" lang="vi-VN" sz="2000" b="1" i="0" u="none" strike="noStrike" cap="none" normalizeH="0" dirty="0" smtClean="0">
                <a:ln>
                  <a:noFill/>
                </a:ln>
                <a:solidFill>
                  <a:schemeClr val="accent6">
                    <a:lumMod val="50000"/>
                  </a:schemeClr>
                </a:solidFill>
                <a:effectLst/>
                <a:latin typeface="Times New Roman" pitchFamily="18" charset="0"/>
                <a:ea typeface="Arial" pitchFamily="34" charset="0"/>
                <a:cs typeface="Times New Roman" pitchFamily="18" charset="0"/>
              </a:rPr>
              <a:t> rèn kĩ năng viết đúng </a:t>
            </a:r>
            <a:r>
              <a:rPr kumimoji="0" lang="nl-NL" sz="2000" b="1"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Chính tả</a:t>
            </a:r>
            <a:r>
              <a:rPr kumimoji="0" lang="vi-VN" sz="2000" b="1"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 cho học</a:t>
            </a:r>
            <a:r>
              <a:rPr kumimoji="0" lang="vi-VN" sz="2000" b="1" i="0" u="none" strike="noStrike" cap="none" normalizeH="0" dirty="0" smtClean="0">
                <a:ln>
                  <a:noFill/>
                </a:ln>
                <a:solidFill>
                  <a:schemeClr val="accent6">
                    <a:lumMod val="50000"/>
                  </a:schemeClr>
                </a:solidFill>
                <a:effectLst/>
                <a:latin typeface="Times New Roman" pitchFamily="18" charset="0"/>
                <a:ea typeface="Arial" pitchFamily="34" charset="0"/>
                <a:cs typeface="Times New Roman" pitchFamily="18" charset="0"/>
              </a:rPr>
              <a:t> sinh lớp 2</a:t>
            </a:r>
            <a:r>
              <a:rPr kumimoji="0" lang="nl-NL" sz="2000" b="1"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 </a:t>
            </a:r>
            <a:r>
              <a:rPr kumimoji="0" lang="nl-NL" sz="2000" b="0"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tôi đã thu được những kết quả sau:</a:t>
            </a:r>
            <a:endParaRPr kumimoji="0" lang="en-US" sz="2000" b="0" i="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chemeClr val="accent6">
                    <a:lumMod val="50000"/>
                  </a:schemeClr>
                </a:solidFill>
                <a:effectLst/>
                <a:latin typeface="Times New Roman" pitchFamily="18" charset="0"/>
                <a:ea typeface="Arial" pitchFamily="34" charset="0"/>
                <a:cs typeface="Times New Roman" pitchFamily="18" charset="0"/>
              </a:rPr>
              <a:t>     	</a:t>
            </a:r>
            <a:endParaRPr kumimoji="0" lang="en-US" sz="2000" b="0" i="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237078056"/>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4290"/>
            <a:ext cx="911259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624" y="0"/>
            <a:ext cx="7560840" cy="646331"/>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endParaRPr lang="en-US" dirty="0"/>
          </a:p>
        </p:txBody>
      </p:sp>
      <p:sp>
        <p:nvSpPr>
          <p:cNvPr id="3" name="Rectangle 2"/>
          <p:cNvSpPr/>
          <p:nvPr/>
        </p:nvSpPr>
        <p:spPr>
          <a:xfrm>
            <a:off x="1428729" y="928669"/>
            <a:ext cx="6572296" cy="1077218"/>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III. </a:t>
            </a:r>
            <a:r>
              <a:rPr lang="nl-NL" sz="3200" b="1" dirty="0" smtClean="0">
                <a:latin typeface="Times New Roman" pitchFamily="18" charset="0"/>
                <a:cs typeface="Times New Roman" pitchFamily="18" charset="0"/>
              </a:rPr>
              <a:t>. KẾT QUẢ CỦA VIỆC ỨNG DỤNG BIỆN PHÁP</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0" y="2357430"/>
            <a:ext cx="9429752" cy="2862322"/>
          </a:xfrm>
          <a:prstGeom prst="rect">
            <a:avLst/>
          </a:prstGeom>
          <a:noFill/>
        </p:spPr>
        <p:txBody>
          <a:bodyPr wrap="square" rtlCol="0">
            <a:spAutoFit/>
          </a:bodyPr>
          <a:lstStyle/>
          <a:p>
            <a:r>
              <a:rPr lang="vi-VN" sz="2400" dirty="0" smtClean="0">
                <a:latin typeface="Times New Roman" pitchFamily="18" charset="0"/>
                <a:cs typeface="Times New Roman" pitchFamily="18" charset="0"/>
              </a:rPr>
              <a:t>So với đầu năm học, tỉ lệ học 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a:t>
            </a:r>
            <a:r>
              <a:rPr lang="vi-VN" sz="2400" dirty="0" smtClean="0">
                <a:latin typeface="Times New Roman" pitchFamily="18" charset="0"/>
                <a:cs typeface="Times New Roman" pitchFamily="18" charset="0"/>
              </a:rPr>
              <a:t>c tăng lên. Qua quá trình giảng dạy, tôi nhận thấy kết quả đạt được như trên là rất khả quan. Tình trạng học sinh nhìn viết còn ít. Bản thân rút ra được nhiều kinh nghiệm giảng dạy và nhận xét cho học sinh. Kết quả tiết dạy đã được nâng lên một cách rõ rệt. Học sinh chăm chỉ, hứng thú, yêu thích học hơn.</a:t>
            </a:r>
          </a:p>
          <a:p>
            <a:endParaRPr lang="en-US" dirty="0"/>
          </a:p>
          <a:p>
            <a:endParaRPr lang="en-US" dirty="0"/>
          </a:p>
        </p:txBody>
      </p:sp>
      <p:sp>
        <p:nvSpPr>
          <p:cNvPr id="6" name="Rectangle 5"/>
          <p:cNvSpPr/>
          <p:nvPr/>
        </p:nvSpPr>
        <p:spPr>
          <a:xfrm>
            <a:off x="1475656" y="1264840"/>
            <a:ext cx="184731" cy="369332"/>
          </a:xfrm>
          <a:prstGeom prst="rect">
            <a:avLst/>
          </a:prstGeom>
        </p:spPr>
        <p:txBody>
          <a:bodyPr wrap="none">
            <a:spAutoFit/>
          </a:bodyPr>
          <a:lstStyle/>
          <a:p>
            <a:endParaRPr lang="en-US" dirty="0">
              <a:solidFill>
                <a:srgbClr val="00B05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68982527"/>
      </p:ext>
    </p:extLst>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59324"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418"/>
            <a:ext cx="9144000" cy="369332"/>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endParaRPr lang="en-US" dirty="0">
              <a:solidFill>
                <a:srgbClr val="FFC000"/>
              </a:solidFill>
            </a:endParaRPr>
          </a:p>
        </p:txBody>
      </p:sp>
      <p:sp>
        <p:nvSpPr>
          <p:cNvPr id="3" name="TextBox 2"/>
          <p:cNvSpPr txBox="1"/>
          <p:nvPr/>
        </p:nvSpPr>
        <p:spPr>
          <a:xfrm>
            <a:off x="2257140" y="721630"/>
            <a:ext cx="4392488" cy="584775"/>
          </a:xfrm>
          <a:prstGeom prst="rect">
            <a:avLst/>
          </a:prstGeom>
          <a:noFill/>
        </p:spPr>
        <p:txBody>
          <a:bodyPr wrap="square" rtlCol="0">
            <a:spAutoFit/>
          </a:bodyPr>
          <a:lstStyle/>
          <a:p>
            <a:pPr algn="ctr"/>
            <a:r>
              <a:rPr lang="vi-VN" sz="3200" b="1" dirty="0" smtClean="0">
                <a:solidFill>
                  <a:srgbClr val="FF0000"/>
                </a:solidFill>
                <a:latin typeface="+mj-lt"/>
              </a:rPr>
              <a:t>IV. KẾT LUẬN</a:t>
            </a:r>
            <a:endParaRPr lang="en-US" sz="3200" b="1" dirty="0">
              <a:solidFill>
                <a:srgbClr val="FF0000"/>
              </a:solidFill>
              <a:latin typeface="+mj-lt"/>
            </a:endParaRPr>
          </a:p>
        </p:txBody>
      </p:sp>
      <p:sp>
        <p:nvSpPr>
          <p:cNvPr id="4" name="TextBox 3"/>
          <p:cNvSpPr txBox="1"/>
          <p:nvPr/>
        </p:nvSpPr>
        <p:spPr>
          <a:xfrm>
            <a:off x="99439" y="1556792"/>
            <a:ext cx="9036496" cy="6924973"/>
          </a:xfrm>
          <a:prstGeom prst="rect">
            <a:avLst/>
          </a:prstGeom>
          <a:noFill/>
          <a:ln>
            <a:solidFill>
              <a:schemeClr val="accent1"/>
            </a:solidFill>
          </a:ln>
        </p:spPr>
        <p:txBody>
          <a:bodyPr wrap="square" rtlCol="0">
            <a:spAutoFit/>
          </a:bodyPr>
          <a:lstStyle/>
          <a:p>
            <a:r>
              <a:rPr lang="vi-VN" b="1" dirty="0" smtClean="0">
                <a:latin typeface="+mj-lt"/>
              </a:rPr>
              <a:t> </a:t>
            </a:r>
            <a:r>
              <a:rPr lang="nl-NL" sz="2400" dirty="0" smtClean="0">
                <a:latin typeface="Times New Roman" pitchFamily="18" charset="0"/>
                <a:cs typeface="Times New Roman" pitchFamily="18" charset="0"/>
              </a:rPr>
              <a:t>Nắm chắc từng đối tượng học sinh của lớp, tạo nhu cầu học tập cho các em, linh hoạt trong đổi mới phương pháp dạy học tạo cho các em hứng thú và ham thích học chính tả và tập đọc . </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Khi tổ chức các hoạt động thực hành luyện tập, giáo viên lựa chọn hình thức luyện tập phù hợp đối tượng học sinh và phù hợp với nội dung của từng bài tập nhằm tạo hứng thú, phát huy tính tích cực chủ động của học sinh trong học tập.</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nl-NL" sz="2400" dirty="0" smtClean="0"/>
              <a:t> </a:t>
            </a:r>
            <a:r>
              <a:rPr lang="nl-NL" sz="2400" dirty="0" smtClean="0">
                <a:latin typeface="Times New Roman" pitchFamily="18" charset="0"/>
                <a:cs typeface="Times New Roman" pitchFamily="18" charset="0"/>
              </a:rPr>
              <a:t>Trong quá trình học sinh làm bài, giáo viên quan sát cá nhân học sinh, nhóm học sinh để đôn đốc hướng dẫn và biết được những bài làm sai để tổ chức cho học sinh nhận xét và sửa chữa. Trong một tiết học cần dành nhiều thời gian thực hành cho học sinh hoàn thành, chưa hoàn thành động viên giúp đỡ, khuyến khích ưu tiên câu hỏi dễ bài điền từ dễ và tạo điều thuận lợi cho học sinh hoàn thành, chưa hoàn thành tham gia phát biểu ý kiến nhằm tạo hứng thú học tập cho các em </a:t>
            </a:r>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a:p>
            <a:endParaRPr lang="en-US" b="1" dirty="0">
              <a:solidFill>
                <a:srgbClr val="C00000"/>
              </a:solidFill>
              <a:latin typeface="+mj-lt"/>
            </a:endParaRPr>
          </a:p>
          <a:p>
            <a:r>
              <a:rPr lang="vi-VN" b="1" dirty="0" smtClean="0">
                <a:solidFill>
                  <a:srgbClr val="C00000"/>
                </a:solidFill>
                <a:latin typeface="+mj-lt"/>
              </a:rPr>
              <a:t>       </a:t>
            </a:r>
            <a:endParaRPr lang="en-US" b="1" dirty="0">
              <a:solidFill>
                <a:srgbClr val="C00000"/>
              </a:solidFill>
              <a:latin typeface="+mj-lt"/>
            </a:endParaRPr>
          </a:p>
        </p:txBody>
      </p:sp>
    </p:spTree>
    <p:extLst>
      <p:ext uri="{BB962C8B-B14F-4D97-AF65-F5344CB8AC3E}">
        <p14:creationId xmlns="" xmlns:p14="http://schemas.microsoft.com/office/powerpoint/2010/main" val="2483170742"/>
      </p:ext>
    </p:extLst>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sp>
        <p:nvSpPr>
          <p:cNvPr id="5" name="Rectangle 4"/>
          <p:cNvSpPr/>
          <p:nvPr/>
        </p:nvSpPr>
        <p:spPr>
          <a:xfrm>
            <a:off x="1439652" y="3036584"/>
            <a:ext cx="6660740" cy="1015663"/>
          </a:xfrm>
          <a:prstGeom prst="rect">
            <a:avLst/>
          </a:prstGeom>
        </p:spPr>
        <p:txBody>
          <a:bodyPr wrap="square">
            <a:spAutoFit/>
          </a:bodyPr>
          <a:lstStyle/>
          <a:p>
            <a:pPr algn="ctr" fontAlgn="base">
              <a:spcBef>
                <a:spcPct val="50000"/>
              </a:spcBef>
              <a:spcAft>
                <a:spcPct val="0"/>
              </a:spcAft>
            </a:pPr>
            <a:r>
              <a:rPr lang="vi-VN" sz="2400" b="1" dirty="0" smtClean="0">
                <a:ln>
                  <a:solidFill>
                    <a:srgbClr val="FF0000"/>
                  </a:solidFill>
                </a:ln>
                <a:solidFill>
                  <a:srgbClr val="7030A0"/>
                </a:solidFill>
                <a:cs typeface="Arial" charset="0"/>
              </a:rPr>
              <a:t>CẢM ƠN BAN GIÁM KHẢO</a:t>
            </a:r>
          </a:p>
          <a:p>
            <a:pPr algn="ctr" fontAlgn="base">
              <a:spcBef>
                <a:spcPct val="50000"/>
              </a:spcBef>
              <a:spcAft>
                <a:spcPct val="0"/>
              </a:spcAft>
            </a:pPr>
            <a:r>
              <a:rPr lang="vi-VN" sz="2400" b="1" dirty="0" smtClean="0">
                <a:ln>
                  <a:solidFill>
                    <a:srgbClr val="FF0000"/>
                  </a:solidFill>
                </a:ln>
                <a:solidFill>
                  <a:srgbClr val="7030A0"/>
                </a:solidFill>
                <a:cs typeface="Arial" charset="0"/>
              </a:rPr>
              <a:t>ĐÃ LẮNG NGHE!</a:t>
            </a:r>
            <a:endParaRPr lang="en-US" sz="2400" dirty="0"/>
          </a:p>
        </p:txBody>
      </p:sp>
      <p:pic>
        <p:nvPicPr>
          <p:cNvPr id="2050" name="Picture 2" descr="D:\33\music\QUANG\NHẬT 2A3 17- 18\tai-hinh-nen-powerpoint-dep-don-gian-phu-hop-voi-moi-slide-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051" name="Picture 3" descr="D:\33\music\QUANG\NHẬT 2A3 17- 18\tai-hinh-nen-powerpoint-dep-don-gian-phu-hop-voi-moi-slide-6.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2052" name="Picture 4" descr="D:\33\music\QUANG\NHẬT 2A3 17- 18\tai-hinh-nen-powerpoint-dep-don-gian-phu-hop-voi-moi-slide-6.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2053" name="Picture 5" descr="D:\33\music\QUANG\NHẬT 2A3 17- 18\tai-hinh-nen-powerpoint-dep-don-gian-phu-hop-voi-moi-slide-6.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2054" name="Picture 6" descr="D:\33\music\QUANG\NHẬT 2A3 17- 18\tai-hinh-nen-powerpoint-dep-don-gian-phu-hop-voi-moi-slide-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074" name="Picture 2" descr="D:\33\music\QUANG\NHẬT 2A3 17- 18\tai-hinh-nen-powerpoint-dep-don-gian-phu-hop-voi-moi-slide-3.jpg"/>
          <p:cNvPicPr>
            <a:picLocks noChangeAspect="1" noChangeArrowheads="1"/>
          </p:cNvPicPr>
          <p:nvPr/>
        </p:nvPicPr>
        <p:blipFill>
          <a:blip r:embed="rId5" cstate="print"/>
          <a:srcRect/>
          <a:stretch>
            <a:fillRect/>
          </a:stretch>
        </p:blipFill>
        <p:spPr bwMode="auto">
          <a:xfrm>
            <a:off x="215553" y="0"/>
            <a:ext cx="8712893" cy="6858000"/>
          </a:xfrm>
          <a:prstGeom prst="rect">
            <a:avLst/>
          </a:prstGeom>
          <a:noFill/>
        </p:spPr>
      </p:pic>
      <p:sp>
        <p:nvSpPr>
          <p:cNvPr id="10" name="Rectangle 9"/>
          <p:cNvSpPr/>
          <p:nvPr/>
        </p:nvSpPr>
        <p:spPr>
          <a:xfrm>
            <a:off x="428596" y="612845"/>
            <a:ext cx="8429684" cy="7109639"/>
          </a:xfrm>
          <a:prstGeom prst="rect">
            <a:avLst/>
          </a:prstGeom>
        </p:spPr>
        <p:txBody>
          <a:bodyPr wrap="square">
            <a:spAutoFit/>
          </a:bodyPr>
          <a:lstStyle/>
          <a:p>
            <a:r>
              <a:rPr lang="nl-NL" sz="2400" dirty="0" smtClean="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Khi đọc cho học sinh viết thì giáo viên phải đọc thật chuẩn, rõ ràng chính xác và nhấn mạnh nhiều lần ở các từ, tiếng khó đó.</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 Khi học sinh viết bài giáo viên phải luôn luôn theo dõi kiểm tra và sửa chữa kịp thời những từ, tiếng mà các em vừa viết sai theo tiếng địa phương</a:t>
            </a:r>
            <a:r>
              <a:rPr lang="vi-VN" sz="2400" dirty="0" smtClean="0">
                <a:latin typeface="Times New Roman" pitchFamily="18" charset="0"/>
                <a:cs typeface="Times New Roman" pitchFamily="18" charset="0"/>
              </a:rPr>
              <a:t>.</a:t>
            </a:r>
            <a:r>
              <a:rPr lang="nl-NL" sz="2400" dirty="0" smtClean="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Giáo viên tổ chức cho học sinh nhận xét góp ý bài của bạn, chỉ ra được lỗi để cùng chữa. Trường hợp nếu học sinh không phát hiện ra lỗi, giáo viên gợi ý để học sinh nhận ra và chữa lỗi. </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Trên đây là một vài biện pháp nhỏ mà bản thân tôi đúc rút được qua quá trình giảng dạy. Tuy nhiên do thời gian và năng lực có hạn chắc hẳn sẽ có những thiếu sót. Rất mong sự đóng góp ý kiến chân thành của Hội đồng Khoa học các cấp để bản thân tôi được hoàn thiện hơn trong những bài viết tiếp theo.</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Tôi xin chân thành cảm ơn!</a:t>
            </a:r>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a:p>
            <a:endParaRPr lang="vi-VN"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8848813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202266" cy="6858000"/>
          </a:xfrm>
          <a:prstGeom prst="rect">
            <a:avLst/>
          </a:prstGeom>
        </p:spPr>
      </p:pic>
      <p:sp>
        <p:nvSpPr>
          <p:cNvPr id="4" name="TextBox 3"/>
          <p:cNvSpPr txBox="1"/>
          <p:nvPr/>
        </p:nvSpPr>
        <p:spPr>
          <a:xfrm>
            <a:off x="2991673" y="1556792"/>
            <a:ext cx="5245282" cy="1538883"/>
          </a:xfrm>
          <a:prstGeom prst="rect">
            <a:avLst/>
          </a:prstGeom>
          <a:noFill/>
        </p:spPr>
        <p:txBody>
          <a:bodyPr wrap="none" rtlCol="0">
            <a:spAutoFit/>
          </a:bodyPr>
          <a:lstStyle/>
          <a:p>
            <a:pPr algn="ctr"/>
            <a:r>
              <a:rPr lang="en-US" sz="5400" b="1" smtClean="0">
                <a:ln>
                  <a:solidFill>
                    <a:srgbClr val="FFFF00"/>
                  </a:solidFill>
                </a:ln>
                <a:solidFill>
                  <a:srgbClr val="FF0000"/>
                </a:solidFill>
                <a:effectLst>
                  <a:reflection blurRad="6350" stA="55000" endA="300" endPos="45500" dir="5400000" sy="-100000" algn="bl" rotWithShape="0"/>
                </a:effectLst>
              </a:rPr>
              <a:t>Hoạt động</a:t>
            </a:r>
          </a:p>
          <a:p>
            <a:pPr algn="ctr"/>
            <a:r>
              <a:rPr lang="en-US" sz="4000" b="1" smtClean="0">
                <a:ln>
                  <a:solidFill>
                    <a:srgbClr val="0070C0"/>
                  </a:solidFill>
                </a:ln>
                <a:solidFill>
                  <a:srgbClr val="7030A0"/>
                </a:solidFill>
                <a:effectLst>
                  <a:reflection blurRad="6350" stA="55000" endA="300" endPos="45500" dir="5400000" sy="-100000" algn="bl" rotWithShape="0"/>
                </a:effectLst>
              </a:rPr>
              <a:t>Cái gì sẽ tan trong nước</a:t>
            </a:r>
            <a:endParaRPr lang="en-US" sz="4000" b="1">
              <a:ln>
                <a:solidFill>
                  <a:srgbClr val="0070C0"/>
                </a:solidFill>
              </a:ln>
              <a:solidFill>
                <a:srgbClr val="7030A0"/>
              </a:solidFill>
              <a:effectLst>
                <a:reflection blurRad="6350" stA="55000" endA="300" endPos="45500" dir="5400000" sy="-100000" algn="bl" rotWithShape="0"/>
              </a:effectLst>
            </a:endParaRPr>
          </a:p>
        </p:txBody>
      </p:sp>
      <p:pic>
        <p:nvPicPr>
          <p:cNvPr id="2050" name="Picture 2" descr="http://thuthuatphanmem.vn/uploads/2018/05/18/hinh-nen-slide-dep-11_02321638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202266"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0" y="0"/>
            <a:ext cx="9144000" cy="1015663"/>
          </a:xfrm>
          <a:prstGeom prst="rect">
            <a:avLst/>
          </a:prstGeom>
        </p:spPr>
        <p:txBody>
          <a:bodyPr wrap="square">
            <a:spAutoFit/>
          </a:bodyPr>
          <a:lstStyle/>
          <a:p>
            <a:pPr algn="ctr"/>
            <a:r>
              <a:rPr lang="vi-VN" sz="2000" b="1" dirty="0" smtClean="0">
                <a:solidFill>
                  <a:srgbClr val="FFFF00"/>
                </a:solidFill>
                <a:latin typeface="Times New Roman" pitchFamily="18" charset="0"/>
                <a:cs typeface="Times New Roman" pitchFamily="18" charset="0"/>
              </a:rPr>
              <a:t>BÁO CÁO  BIỆN PHÁP</a:t>
            </a:r>
          </a:p>
          <a:p>
            <a:pPr algn="ctr"/>
            <a:r>
              <a:rPr lang="vi-VN" sz="2000" b="1" dirty="0" smtClean="0">
                <a:solidFill>
                  <a:srgbClr val="FFFF00"/>
                </a:solidFill>
                <a:latin typeface="Times New Roman" pitchFamily="18" charset="0"/>
                <a:cs typeface="Times New Roman" pitchFamily="18" charset="0"/>
              </a:rPr>
              <a:t>RÈN KĨ NĂNG VIẾT ĐÚNG  CHÍNH TẢ CHO HỌC SINH LỚP 2 </a:t>
            </a:r>
            <a:endParaRPr lang="en-US" sz="2000" b="1" dirty="0" smtClean="0">
              <a:solidFill>
                <a:srgbClr val="FFFF00"/>
              </a:solidFill>
              <a:latin typeface="Times New Roman" pitchFamily="18" charset="0"/>
              <a:cs typeface="Times New Roman" pitchFamily="18" charset="0"/>
            </a:endParaRPr>
          </a:p>
          <a:p>
            <a:pPr algn="ctr"/>
            <a:endParaRPr lang="vi-VN" sz="2000" b="1" dirty="0">
              <a:solidFill>
                <a:srgbClr val="FFFF00"/>
              </a:solidFill>
              <a:latin typeface="Times New Roman" pitchFamily="18" charset="0"/>
              <a:cs typeface="Times New Roman" pitchFamily="18" charset="0"/>
            </a:endParaRPr>
          </a:p>
        </p:txBody>
      </p:sp>
      <p:sp>
        <p:nvSpPr>
          <p:cNvPr id="5" name="TextBox 4"/>
          <p:cNvSpPr txBox="1"/>
          <p:nvPr/>
        </p:nvSpPr>
        <p:spPr>
          <a:xfrm>
            <a:off x="3006998" y="729270"/>
            <a:ext cx="3888432" cy="584775"/>
          </a:xfrm>
          <a:prstGeom prst="rect">
            <a:avLst/>
          </a:prstGeom>
          <a:noFill/>
        </p:spPr>
        <p:txBody>
          <a:bodyPr wrap="square" rtlCol="0">
            <a:spAutoFit/>
          </a:bodyPr>
          <a:lstStyle/>
          <a:p>
            <a:pPr algn="ctr"/>
            <a:endParaRPr lang="en-US" sz="3200" b="1" dirty="0">
              <a:solidFill>
                <a:srgbClr val="FF0000"/>
              </a:solidFill>
              <a:latin typeface="+mj-lt"/>
            </a:endParaRPr>
          </a:p>
        </p:txBody>
      </p:sp>
      <p:sp>
        <p:nvSpPr>
          <p:cNvPr id="6" name="TextBox 5"/>
          <p:cNvSpPr txBox="1"/>
          <p:nvPr/>
        </p:nvSpPr>
        <p:spPr>
          <a:xfrm>
            <a:off x="665312" y="642918"/>
            <a:ext cx="3906688" cy="369332"/>
          </a:xfrm>
          <a:prstGeom prst="rect">
            <a:avLst/>
          </a:prstGeom>
          <a:noFill/>
        </p:spPr>
        <p:txBody>
          <a:bodyPr wrap="square" rtlCol="0">
            <a:spAutoFit/>
          </a:bodyPr>
          <a:lstStyle/>
          <a:p>
            <a:r>
              <a:rPr lang="vi-VN" b="1" dirty="0" smtClean="0">
                <a:latin typeface="+mj-lt"/>
              </a:rPr>
              <a:t>I. LÍ DO CHỌN BIỆN PHÁP</a:t>
            </a:r>
            <a:endParaRPr lang="en-US" b="1" dirty="0">
              <a:latin typeface="+mj-lt"/>
            </a:endParaRPr>
          </a:p>
        </p:txBody>
      </p:sp>
      <p:sp>
        <p:nvSpPr>
          <p:cNvPr id="8" name="TextBox 7"/>
          <p:cNvSpPr txBox="1"/>
          <p:nvPr/>
        </p:nvSpPr>
        <p:spPr>
          <a:xfrm>
            <a:off x="382155" y="4500570"/>
            <a:ext cx="8761845" cy="1200329"/>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Tiếng Việt là môn học </a:t>
            </a:r>
            <a:r>
              <a:rPr lang="nl-NL" sz="2400" dirty="0" smtClean="0">
                <a:latin typeface="Times New Roman" pitchFamily="18" charset="0"/>
                <a:cs typeface="Times New Roman" pitchFamily="18" charset="0"/>
              </a:rPr>
              <a:t>rất quan trọng. Nó có</a:t>
            </a:r>
            <a:r>
              <a:rPr lang="vi-VN" sz="2400" dirty="0" smtClean="0">
                <a:latin typeface="Times New Roman" pitchFamily="18" charset="0"/>
                <a:cs typeface="Times New Roman" pitchFamily="18" charset="0"/>
              </a:rPr>
              <a:t> nhiều phân môn và chiếm nhiều thời gian học ở bậc Tiểu học, rèn cho học sinh 4 kĩ năng: nghe, nói,  đọc và viết.</a:t>
            </a:r>
          </a:p>
        </p:txBody>
      </p:sp>
      <p:sp>
        <p:nvSpPr>
          <p:cNvPr id="9" name="TextBox 8"/>
          <p:cNvSpPr txBox="1"/>
          <p:nvPr/>
        </p:nvSpPr>
        <p:spPr>
          <a:xfrm>
            <a:off x="428452" y="857232"/>
            <a:ext cx="8715548" cy="452431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Đất nước ta đang trong thời kỳ công nghiệp hóa, hiện đại hóa, hội nhập với các nước trong khu vực và trên thế giới. Để đáp ứng yêu cầu ngày càng cao của xã hội với giáo dục. Bộ giáo dục và Đào tạo đã chủ trương đổi mới chương trình Tiểu học theo các mục tiêu: Tiếp tục tăng cường thực hiện giáo dục toàn diện đảm bảo sự cân đối hài hòa giữa các lĩnh vực học tập và giáo dục ở nhà trường Tiểu học. Đứng trước thực trạng đó, yêu cầu đối với giáo dục là phải đào tạo</a:t>
            </a:r>
            <a:r>
              <a:rPr lang="vi-VN" sz="2400" dirty="0" smtClean="0">
                <a:latin typeface="Times New Roman" pitchFamily="18" charset="0"/>
                <a:cs typeface="Times New Roman" pitchFamily="18" charset="0"/>
              </a:rPr>
              <a:t> </a:t>
            </a:r>
            <a:r>
              <a:rPr lang="nl-NL" sz="2400" dirty="0" smtClean="0"/>
              <a:t>con người toàn diện trong đó tiếng mẹ đẻ (tiếng phổ thông) là một trong những điều kiện tiên quyết giúp học sinh nắm bắt được tri thức một cách dễ dàng.</a:t>
            </a:r>
            <a:endParaRPr lang="vi-VN" sz="2400" dirty="0" smtClean="0"/>
          </a:p>
          <a:p>
            <a:endParaRPr lang="vi-VN"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0" name="TextBox 9"/>
          <p:cNvSpPr txBox="1"/>
          <p:nvPr/>
        </p:nvSpPr>
        <p:spPr>
          <a:xfrm>
            <a:off x="428452" y="2514846"/>
            <a:ext cx="8773814" cy="400110"/>
          </a:xfrm>
          <a:prstGeom prst="rect">
            <a:avLst/>
          </a:prstGeom>
          <a:noFill/>
        </p:spPr>
        <p:txBody>
          <a:bodyPr wrap="square" rtlCol="0">
            <a:spAutoFit/>
          </a:bodyPr>
          <a:lstStyle/>
          <a:p>
            <a:r>
              <a:rPr lang="vi-VN" sz="2000" b="1" dirty="0" smtClean="0">
                <a:latin typeface="+mj-lt"/>
              </a:rPr>
              <a:t>-. </a:t>
            </a:r>
            <a:endParaRPr lang="en-US" sz="2000" b="1" dirty="0">
              <a:latin typeface="+mj-lt"/>
            </a:endParaRPr>
          </a:p>
        </p:txBody>
      </p:sp>
    </p:spTree>
    <p:extLst>
      <p:ext uri="{BB962C8B-B14F-4D97-AF65-F5344CB8AC3E}">
        <p14:creationId xmlns="" xmlns:p14="http://schemas.microsoft.com/office/powerpoint/2010/main" val="36360793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inhnen1"/>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
        <p:nvSpPr>
          <p:cNvPr id="4" name="Rectangle 5"/>
          <p:cNvSpPr>
            <a:spLocks noChangeArrowheads="1"/>
          </p:cNvSpPr>
          <p:nvPr/>
        </p:nvSpPr>
        <p:spPr bwMode="auto">
          <a:xfrm>
            <a:off x="609600" y="2209800"/>
            <a:ext cx="7467600" cy="3493264"/>
          </a:xfrm>
          <a:prstGeom prst="rect">
            <a:avLst/>
          </a:prstGeom>
          <a:noFill/>
          <a:ln w="9525">
            <a:noFill/>
            <a:miter lim="800000"/>
            <a:headEnd/>
            <a:tailEnd/>
          </a:ln>
        </p:spPr>
        <p:txBody>
          <a:bodyPr>
            <a:spAutoFit/>
          </a:bodyPr>
          <a:lstStyle/>
          <a:p>
            <a:pPr algn="ctr" eaLnBrk="1" hangingPunct="1">
              <a:spcBef>
                <a:spcPts val="600"/>
              </a:spcBef>
            </a:pPr>
            <a:r>
              <a:rPr lang="en-US" altLang="en-US" sz="5400" b="1" dirty="0" err="1">
                <a:solidFill>
                  <a:srgbClr val="FF0066"/>
                </a:solidFill>
                <a:latin typeface="Times New Roman" pitchFamily="18" charset="0"/>
                <a:cs typeface="Times New Roman" pitchFamily="18" charset="0"/>
              </a:rPr>
              <a:t>Kính</a:t>
            </a:r>
            <a:r>
              <a:rPr lang="en-US" altLang="en-US" sz="5400" b="1" dirty="0">
                <a:solidFill>
                  <a:srgbClr val="FF0066"/>
                </a:solidFill>
                <a:latin typeface="Times New Roman" pitchFamily="18" charset="0"/>
                <a:cs typeface="Times New Roman" pitchFamily="18" charset="0"/>
              </a:rPr>
              <a:t> </a:t>
            </a:r>
            <a:r>
              <a:rPr lang="en-US" altLang="en-US" sz="5400" b="1" dirty="0" err="1">
                <a:solidFill>
                  <a:srgbClr val="FF0066"/>
                </a:solidFill>
                <a:latin typeface="Times New Roman" pitchFamily="18" charset="0"/>
                <a:cs typeface="Times New Roman" pitchFamily="18" charset="0"/>
              </a:rPr>
              <a:t>chúc</a:t>
            </a:r>
            <a:r>
              <a:rPr lang="en-US" altLang="en-US" sz="5400" b="1" dirty="0">
                <a:solidFill>
                  <a:srgbClr val="FF0066"/>
                </a:solidFill>
                <a:latin typeface="Times New Roman" pitchFamily="18" charset="0"/>
                <a:cs typeface="Times New Roman" pitchFamily="18" charset="0"/>
              </a:rPr>
              <a:t> </a:t>
            </a:r>
            <a:r>
              <a:rPr lang="en-US" altLang="en-US" sz="5400" b="1" dirty="0" err="1">
                <a:solidFill>
                  <a:srgbClr val="FF0066"/>
                </a:solidFill>
                <a:latin typeface="Times New Roman" pitchFamily="18" charset="0"/>
                <a:cs typeface="Times New Roman" pitchFamily="18" charset="0"/>
              </a:rPr>
              <a:t>quý</a:t>
            </a:r>
            <a:r>
              <a:rPr lang="en-US" altLang="en-US" sz="5400" b="1" dirty="0">
                <a:solidFill>
                  <a:srgbClr val="FF0066"/>
                </a:solidFill>
                <a:latin typeface="Times New Roman" pitchFamily="18" charset="0"/>
                <a:cs typeface="Times New Roman" pitchFamily="18" charset="0"/>
              </a:rPr>
              <a:t> </a:t>
            </a:r>
            <a:r>
              <a:rPr lang="en-US" altLang="en-US" sz="5400" b="1" dirty="0" err="1">
                <a:solidFill>
                  <a:srgbClr val="FF0066"/>
                </a:solidFill>
                <a:latin typeface="Times New Roman" pitchFamily="18" charset="0"/>
                <a:cs typeface="Times New Roman" pitchFamily="18" charset="0"/>
              </a:rPr>
              <a:t>thầy</a:t>
            </a:r>
            <a:r>
              <a:rPr lang="en-US" altLang="en-US" sz="5400" b="1" dirty="0">
                <a:solidFill>
                  <a:srgbClr val="FF0066"/>
                </a:solidFill>
                <a:latin typeface="Times New Roman" pitchFamily="18" charset="0"/>
                <a:cs typeface="Times New Roman" pitchFamily="18" charset="0"/>
              </a:rPr>
              <a:t> </a:t>
            </a:r>
            <a:r>
              <a:rPr lang="en-US" altLang="en-US" sz="5400" b="1" dirty="0" err="1">
                <a:solidFill>
                  <a:srgbClr val="FF0066"/>
                </a:solidFill>
                <a:latin typeface="Times New Roman" pitchFamily="18" charset="0"/>
                <a:cs typeface="Times New Roman" pitchFamily="18" charset="0"/>
              </a:rPr>
              <a:t>cô</a:t>
            </a:r>
            <a:r>
              <a:rPr lang="en-US" altLang="en-US" sz="5400" b="1" dirty="0">
                <a:solidFill>
                  <a:srgbClr val="FF0066"/>
                </a:solidFill>
                <a:latin typeface="Times New Roman" pitchFamily="18" charset="0"/>
                <a:cs typeface="Times New Roman" pitchFamily="18" charset="0"/>
              </a:rPr>
              <a:t> </a:t>
            </a:r>
          </a:p>
          <a:p>
            <a:pPr algn="ctr" eaLnBrk="1" hangingPunct="1">
              <a:spcBef>
                <a:spcPts val="600"/>
              </a:spcBef>
            </a:pPr>
            <a:r>
              <a:rPr lang="en-US" altLang="en-US" sz="5400" b="1" dirty="0" err="1" smtClean="0">
                <a:solidFill>
                  <a:srgbClr val="FF0066"/>
                </a:solidFill>
                <a:latin typeface="Times New Roman" pitchFamily="18" charset="0"/>
                <a:cs typeface="Times New Roman" pitchFamily="18" charset="0"/>
              </a:rPr>
              <a:t>nhiều</a:t>
            </a:r>
            <a:r>
              <a:rPr lang="en-US" altLang="en-US" sz="5400" b="1" dirty="0" smtClean="0">
                <a:solidFill>
                  <a:srgbClr val="FF0066"/>
                </a:solidFill>
                <a:latin typeface="Times New Roman" pitchFamily="18" charset="0"/>
                <a:cs typeface="Times New Roman" pitchFamily="18" charset="0"/>
              </a:rPr>
              <a:t>  </a:t>
            </a:r>
            <a:r>
              <a:rPr lang="en-US" altLang="en-US" sz="5400" b="1" dirty="0" err="1">
                <a:solidFill>
                  <a:srgbClr val="FF0066"/>
                </a:solidFill>
                <a:latin typeface="Times New Roman" pitchFamily="18" charset="0"/>
                <a:cs typeface="Times New Roman" pitchFamily="18" charset="0"/>
              </a:rPr>
              <a:t>sức</a:t>
            </a:r>
            <a:r>
              <a:rPr lang="en-US" altLang="en-US" sz="5400" b="1" dirty="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khỏe</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chúc</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hội</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thi</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thành</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công</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rực</a:t>
            </a:r>
            <a:r>
              <a:rPr lang="en-US" altLang="en-US" sz="5400" b="1" dirty="0" smtClean="0">
                <a:solidFill>
                  <a:srgbClr val="FF0066"/>
                </a:solidFill>
                <a:latin typeface="Times New Roman" pitchFamily="18" charset="0"/>
                <a:cs typeface="Times New Roman" pitchFamily="18" charset="0"/>
              </a:rPr>
              <a:t> </a:t>
            </a:r>
            <a:r>
              <a:rPr lang="en-US" altLang="en-US" sz="5400" b="1" dirty="0" err="1" smtClean="0">
                <a:solidFill>
                  <a:srgbClr val="FF0066"/>
                </a:solidFill>
                <a:latin typeface="Times New Roman" pitchFamily="18" charset="0"/>
                <a:cs typeface="Times New Roman" pitchFamily="18" charset="0"/>
              </a:rPr>
              <a:t>rỡ</a:t>
            </a:r>
            <a:r>
              <a:rPr lang="en-US" altLang="en-US" sz="5400" b="1" smtClean="0">
                <a:solidFill>
                  <a:srgbClr val="FF0066"/>
                </a:solidFill>
                <a:latin typeface="Times New Roman" pitchFamily="18" charset="0"/>
                <a:cs typeface="Times New Roman" pitchFamily="18" charset="0"/>
              </a:rPr>
              <a:t>!</a:t>
            </a:r>
            <a:endParaRPr lang="en-US" altLang="en-US" sz="5400" b="1" dirty="0">
              <a:solidFill>
                <a:srgbClr val="FF0066"/>
              </a:solidFill>
              <a:latin typeface="Times New Roman" pitchFamily="18" charset="0"/>
              <a:cs typeface="Times New Roman" pitchFamily="18"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770" decel="100000"/>
                                        <p:tgtEl>
                                          <p:spTgt spid="4">
                                            <p:txEl>
                                              <p:pRg st="1" end="1"/>
                                            </p:txEl>
                                          </p:spTgt>
                                        </p:tgtEl>
                                      </p:cBhvr>
                                    </p:animEffect>
                                    <p:animScale>
                                      <p:cBhvr>
                                        <p:cTn id="17" dur="770" decel="100000"/>
                                        <p:tgtEl>
                                          <p:spTgt spid="4">
                                            <p:txEl>
                                              <p:pRg st="1" end="1"/>
                                            </p:txEl>
                                          </p:spTgt>
                                        </p:tgtEl>
                                      </p:cBhvr>
                                      <p:from x="10000" y="10000"/>
                                      <p:to x="200000" y="450000"/>
                                    </p:animScale>
                                    <p:animScale>
                                      <p:cBhvr>
                                        <p:cTn id="18" dur="1230" accel="100000" fill="hold">
                                          <p:stCondLst>
                                            <p:cond delay="770"/>
                                          </p:stCondLst>
                                        </p:cTn>
                                        <p:tgtEl>
                                          <p:spTgt spid="4">
                                            <p:txEl>
                                              <p:pRg st="1" end="1"/>
                                            </p:txEl>
                                          </p:spTgt>
                                        </p:tgtEl>
                                      </p:cBhvr>
                                      <p:from x="200000" y="450000"/>
                                      <p:to x="100000" y="100000"/>
                                    </p:animScale>
                                    <p:set>
                                      <p:cBhvr>
                                        <p:cTn id="19" dur="770" fill="hold"/>
                                        <p:tgtEl>
                                          <p:spTgt spid="4">
                                            <p:txEl>
                                              <p:pRg st="1" end="1"/>
                                            </p:txEl>
                                          </p:spTgt>
                                        </p:tgtEl>
                                        <p:attrNameLst>
                                          <p:attrName>ppt_x</p:attrName>
                                        </p:attrNameLst>
                                      </p:cBhvr>
                                      <p:to>
                                        <p:strVal val="(0.5)"/>
                                      </p:to>
                                    </p:set>
                                    <p:anim from="(0.5)" to="(#ppt_x)" calcmode="lin" valueType="num">
                                      <p:cBhvr>
                                        <p:cTn id="20" dur="1230" accel="100000" fill="hold">
                                          <p:stCondLst>
                                            <p:cond delay="770"/>
                                          </p:stCondLst>
                                        </p:cTn>
                                        <p:tgtEl>
                                          <p:spTgt spid="4">
                                            <p:txEl>
                                              <p:pRg st="1" end="1"/>
                                            </p:txEl>
                                          </p:spTgt>
                                        </p:tgtEl>
                                        <p:attrNameLst>
                                          <p:attrName>ppt_x</p:attrName>
                                        </p:attrNameLst>
                                      </p:cBhvr>
                                    </p:anim>
                                    <p:set>
                                      <p:cBhvr>
                                        <p:cTn id="21" dur="770" fill="hold"/>
                                        <p:tgtEl>
                                          <p:spTgt spid="4">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4">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659204qfhni5vgxw"/>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57200"/>
            <a:ext cx="762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5" descr="696927qx7ttrgj3j"/>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7496175" y="-923925"/>
            <a:ext cx="7239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15" descr="1315570erpqxojwmo"/>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8382000" y="4505325"/>
            <a:ext cx="76200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7" name="Picture 17" descr="1315570erpqxojwmo"/>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528638" y="5567362"/>
            <a:ext cx="76200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8" name="Picture 18" descr="738531sy1mmj79b1"/>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1295400"/>
            <a:ext cx="857250" cy="246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69" name="Text Box 25"/>
          <p:cNvSpPr txBox="1">
            <a:spLocks noChangeArrowheads="1"/>
          </p:cNvSpPr>
          <p:nvPr/>
        </p:nvSpPr>
        <p:spPr bwMode="auto">
          <a:xfrm>
            <a:off x="457200" y="571480"/>
            <a:ext cx="8186766" cy="627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400" dirty="0" smtClean="0">
                <a:latin typeface="Times New Roman" pitchFamily="18" charset="0"/>
                <a:cs typeface="Times New Roman" pitchFamily="18" charset="0"/>
              </a:rPr>
              <a:t>I. LÍ DO CHỌN ĐỀ TÀI</a:t>
            </a:r>
            <a:r>
              <a:rPr lang="vi-VN"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ctr" eaLnBrk="1" fontAlgn="base" hangingPunct="1">
              <a:spcBef>
                <a:spcPct val="50000"/>
              </a:spcBef>
              <a:spcAft>
                <a:spcPct val="0"/>
              </a:spcAft>
            </a:pPr>
            <a:r>
              <a:rPr lang="vi-VN" sz="2800" dirty="0" smtClean="0">
                <a:latin typeface="+mj-lt"/>
              </a:rPr>
              <a:t>Trong đó phân môn Chính tả rèn các kĩ năng viết, kĩ năng nghe. Nó có nhiệm vụ cung cấp cho học sinh các quy tắc chính tả và hình thành các kĩ năng viết chính tả.     Ngoài ra phân môn Chính tả còn luyện cho học sinh các phẩm chất như: Tính cẩn thận, tính thẩm mĩ, tình yêu đối với tiếng Việt, yêu tiếng mẹ đẻ và yêu đất nước</a:t>
            </a:r>
            <a:r>
              <a:rPr lang="vi-VN" sz="2800" dirty="0" smtClean="0"/>
              <a:t>.           </a:t>
            </a:r>
            <a:r>
              <a:rPr lang="vi-VN" sz="2800" dirty="0" smtClean="0">
                <a:latin typeface="+mj-lt"/>
              </a:rPr>
              <a:t>Nhưng dạy cho học sinh viết đúng chính tả ở bậc Tiểu học như thế nào cho phù hợp và có hiệu quả đó là vấn</a:t>
            </a:r>
          </a:p>
          <a:p>
            <a:pPr algn="ctr" eaLnBrk="1" fontAlgn="base" hangingPunct="1">
              <a:spcBef>
                <a:spcPct val="50000"/>
              </a:spcBef>
              <a:spcAft>
                <a:spcPct val="0"/>
              </a:spcAft>
            </a:pPr>
            <a:r>
              <a:rPr lang="vi-VN" sz="2800" dirty="0" smtClean="0">
                <a:latin typeface="+mj-lt"/>
              </a:rPr>
              <a:t>đề vô cùng quan trọng và cần thiết</a:t>
            </a:r>
            <a:r>
              <a:rPr lang="vi-VN" sz="2800" dirty="0" smtClean="0"/>
              <a:t>. </a:t>
            </a:r>
            <a:r>
              <a:rPr lang="nl-NL" sz="2800" dirty="0" smtClean="0">
                <a:latin typeface="Times New Roman" pitchFamily="18" charset="0"/>
                <a:cs typeface="Times New Roman" pitchFamily="18" charset="0"/>
              </a:rPr>
              <a:t>Qua chữ viết đúng, đẹp giáo viên bồi dưỡng tình yêu </a:t>
            </a:r>
            <a:r>
              <a:rPr lang="vi-VN" sz="2800" dirty="0" smtClean="0">
                <a:latin typeface="Times New Roman" pitchFamily="18" charset="0"/>
                <a:cs typeface="Times New Roman" pitchFamily="18" charset="0"/>
              </a:rPr>
              <a:t>t</a:t>
            </a:r>
            <a:r>
              <a:rPr lang="nl-NL" sz="2800" dirty="0" smtClean="0">
                <a:latin typeface="Times New Roman" pitchFamily="18" charset="0"/>
                <a:cs typeface="Times New Roman" pitchFamily="18" charset="0"/>
              </a:rPr>
              <a:t>iếng Việt, hình thành thói quen giữ gìn sự trong sáng, giàu đẹp của tiếng Việt</a:t>
            </a:r>
            <a:endParaRPr lang="vi-VN" sz="2800" dirty="0" smtClean="0">
              <a:latin typeface="Times New Roman" pitchFamily="18" charset="0"/>
              <a:cs typeface="Times New Roman" pitchFamily="18" charset="0"/>
            </a:endParaRPr>
          </a:p>
          <a:p>
            <a:pPr algn="ctr" eaLnBrk="1" fontAlgn="base" hangingPunct="1">
              <a:spcBef>
                <a:spcPct val="50000"/>
              </a:spcBef>
              <a:spcAft>
                <a:spcPct val="0"/>
              </a:spcAft>
            </a:pPr>
            <a:r>
              <a:rPr lang="nl-NL" sz="2800" dirty="0" smtClean="0">
                <a:latin typeface="Times New Roman" pitchFamily="18" charset="0"/>
                <a:cs typeface="Times New Roman" pitchFamily="18" charset="0"/>
              </a:rPr>
              <a:t>cho học sinh</a:t>
            </a:r>
            <a:r>
              <a:rPr lang="vi-VN" sz="2800" dirty="0" smtClean="0">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3085" name="Picture 18" descr="738531sy1mmj79b1"/>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286750" y="1752600"/>
            <a:ext cx="857250" cy="246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6" name="Picture 17" descr="1315570erpqxojwmo"/>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7853363" y="5692775"/>
            <a:ext cx="76200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7" name="Picture 15" descr="1315570erpqxojwmo"/>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0" y="4429132"/>
            <a:ext cx="76200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8" name="Picture 5" descr="696927qx7ttrgj3j"/>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816778" y="-969178"/>
            <a:ext cx="938194"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9" name="Picture 4" descr="659204qfhni5vgxw"/>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596349">
            <a:off x="8339138" y="19050"/>
            <a:ext cx="762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00034" y="1000108"/>
            <a:ext cx="7858180" cy="523220"/>
          </a:xfrm>
          <a:prstGeom prst="rect">
            <a:avLst/>
          </a:prstGeom>
          <a:noFill/>
        </p:spPr>
        <p:txBody>
          <a:bodyPr wrap="square" rtlCol="0">
            <a:spAutoFit/>
          </a:bodyPr>
          <a:lstStyle/>
          <a:p>
            <a:pPr algn="ctr"/>
            <a:endParaRPr lang="en-US" sz="2800" b="1" dirty="0">
              <a:solidFill>
                <a:srgbClr val="FF0000"/>
              </a:solidFill>
              <a:latin typeface="+mj-lt"/>
              <a:cs typeface="Times New Roman" pitchFamily="18" charset="0"/>
            </a:endParaRPr>
          </a:p>
        </p:txBody>
      </p:sp>
    </p:spTree>
    <p:extLst>
      <p:ext uri="{BB962C8B-B14F-4D97-AF65-F5344CB8AC3E}">
        <p14:creationId xmlns="" xmlns:p14="http://schemas.microsoft.com/office/powerpoint/2010/main" val="511099546"/>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1769"/>
                                        </p:tgtEl>
                                        <p:attrNameLst>
                                          <p:attrName>style.visibility</p:attrName>
                                        </p:attrNameLst>
                                      </p:cBhvr>
                                      <p:to>
                                        <p:strVal val="visible"/>
                                      </p:to>
                                    </p:set>
                                    <p:animEffect transition="in" filter="wheel(4)">
                                      <p:cBhvr>
                                        <p:cTn id="7" dur="2000"/>
                                        <p:tgtEl>
                                          <p:spTgt spid="3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68316"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4282" y="0"/>
            <a:ext cx="7929618" cy="1200329"/>
          </a:xfrm>
          <a:prstGeom prst="rect">
            <a:avLst/>
          </a:prstGeom>
          <a:noFill/>
        </p:spPr>
        <p:txBody>
          <a:bodyPr wrap="square" rtlCol="0">
            <a:spAutoFit/>
          </a:bodyPr>
          <a:lstStyle/>
          <a:p>
            <a:pPr algn="ctr"/>
            <a:r>
              <a:rPr lang="vi-VN" sz="2400" b="1" dirty="0" smtClean="0">
                <a:solidFill>
                  <a:srgbClr val="FFFF00"/>
                </a:solidFill>
                <a:latin typeface="Times New Roman" pitchFamily="18" charset="0"/>
                <a:cs typeface="Times New Roman" pitchFamily="18" charset="0"/>
              </a:rPr>
              <a:t>           BÁO CÁO  BIỆN PHÁP</a:t>
            </a:r>
          </a:p>
          <a:p>
            <a:pPr algn="ctr"/>
            <a:r>
              <a:rPr lang="vi-VN" sz="2400" b="1" dirty="0" smtClean="0">
                <a:solidFill>
                  <a:srgbClr val="FFFF00"/>
                </a:solidFill>
                <a:latin typeface="Times New Roman" pitchFamily="18" charset="0"/>
                <a:cs typeface="Times New Roman" pitchFamily="18" charset="0"/>
              </a:rPr>
              <a:t>RÈN KĨ NĂNG VIẾT ĐÚNG  CHÍNH TẢ CHO HỌC SINH LỚP 2 </a:t>
            </a:r>
            <a:endParaRPr lang="en-US" sz="2400" b="1" dirty="0" smtClean="0">
              <a:solidFill>
                <a:srgbClr val="FFFF00"/>
              </a:solidFill>
              <a:latin typeface="Times New Roman" pitchFamily="18" charset="0"/>
              <a:cs typeface="Times New Roman" pitchFamily="18" charset="0"/>
            </a:endParaRPr>
          </a:p>
        </p:txBody>
      </p:sp>
      <p:sp>
        <p:nvSpPr>
          <p:cNvPr id="6" name="TextBox 5"/>
          <p:cNvSpPr txBox="1"/>
          <p:nvPr/>
        </p:nvSpPr>
        <p:spPr>
          <a:xfrm>
            <a:off x="611560" y="1706974"/>
            <a:ext cx="4968552" cy="677108"/>
          </a:xfrm>
          <a:prstGeom prst="rect">
            <a:avLst/>
          </a:prstGeom>
          <a:noFill/>
        </p:spPr>
        <p:txBody>
          <a:bodyPr wrap="square" rtlCol="0">
            <a:spAutoFit/>
          </a:bodyPr>
          <a:lstStyle/>
          <a:p>
            <a:r>
              <a:rPr lang="pt-BR" sz="2000" b="1" dirty="0" smtClean="0">
                <a:solidFill>
                  <a:srgbClr val="00B050"/>
                </a:solidFill>
                <a:latin typeface="Times New Roman" pitchFamily="18" charset="0"/>
                <a:cs typeface="Times New Roman" pitchFamily="18" charset="0"/>
              </a:rPr>
              <a:t>I</a:t>
            </a:r>
            <a:r>
              <a:rPr lang="vi-VN" sz="2000" b="1" dirty="0" smtClean="0">
                <a:solidFill>
                  <a:srgbClr val="00B050"/>
                </a:solidFill>
                <a:latin typeface="Times New Roman" pitchFamily="18" charset="0"/>
                <a:cs typeface="Times New Roman" pitchFamily="18" charset="0"/>
              </a:rPr>
              <a:t>. LÍ DO CHỌN BIỆN PHÁP</a:t>
            </a:r>
            <a:endParaRPr lang="en-US" sz="2000" dirty="0">
              <a:solidFill>
                <a:srgbClr val="00B050"/>
              </a:solidFill>
              <a:latin typeface="Times New Roman" pitchFamily="18" charset="0"/>
              <a:cs typeface="Times New Roman" pitchFamily="18" charset="0"/>
            </a:endParaRPr>
          </a:p>
          <a:p>
            <a:endParaRPr lang="en-US" dirty="0"/>
          </a:p>
        </p:txBody>
      </p:sp>
      <p:sp>
        <p:nvSpPr>
          <p:cNvPr id="7" name="TextBox 6"/>
          <p:cNvSpPr txBox="1"/>
          <p:nvPr/>
        </p:nvSpPr>
        <p:spPr>
          <a:xfrm>
            <a:off x="611560" y="2420888"/>
            <a:ext cx="7920880" cy="3108543"/>
          </a:xfrm>
          <a:prstGeom prst="rect">
            <a:avLst/>
          </a:prstGeom>
          <a:noFill/>
        </p:spPr>
        <p:txBody>
          <a:bodyPr wrap="square" rtlCol="0">
            <a:spAutoFit/>
          </a:bodyPr>
          <a:lstStyle/>
          <a:p>
            <a:r>
              <a:rPr lang="nl-NL" sz="2800" dirty="0" smtClean="0">
                <a:latin typeface="Times New Roman" pitchFamily="18" charset="0"/>
                <a:cs typeface="Times New Roman" pitchFamily="18" charset="0"/>
              </a:rPr>
              <a:t>Qua thực tế giảng dạy tôi nhận thấy học sinh viết sai chính tả còn nhiều, tỉ lệ học sinh chưa hoàn thành đối với phân môn Chính tả đầu năm còn cao. Vì vậy tôi quyết định xây dựng và báo cáo</a:t>
            </a:r>
            <a:r>
              <a:rPr lang="vi-VN" sz="2800" dirty="0" smtClean="0">
                <a:latin typeface="Times New Roman" pitchFamily="18" charset="0"/>
                <a:cs typeface="Times New Roman" pitchFamily="18" charset="0"/>
              </a:rPr>
              <a:t> </a:t>
            </a:r>
            <a:r>
              <a:rPr lang="nl-NL" sz="2800" dirty="0" smtClean="0">
                <a:latin typeface="Times New Roman" pitchFamily="18" charset="0"/>
                <a:cs typeface="Times New Roman" pitchFamily="18" charset="0"/>
              </a:rPr>
              <a:t>“</a:t>
            </a:r>
            <a:r>
              <a:rPr lang="nl-NL" sz="2800" b="1" i="1" dirty="0" smtClean="0">
                <a:latin typeface="Times New Roman" pitchFamily="18" charset="0"/>
                <a:cs typeface="Times New Roman" pitchFamily="18" charset="0"/>
              </a:rPr>
              <a:t>Biện pháp rèn kĩ năng viết đúng chính tả cho học sinh lớp 2 </a:t>
            </a:r>
            <a:r>
              <a:rPr lang="nl-NL" sz="2800" i="1" dirty="0" smtClean="0">
                <a:latin typeface="Times New Roman" pitchFamily="18" charset="0"/>
                <a:cs typeface="Times New Roman" pitchFamily="18" charset="0"/>
              </a:rPr>
              <a:t>”</a:t>
            </a:r>
            <a:r>
              <a:rPr lang="nl-NL" sz="2800" dirty="0" smtClean="0">
                <a:latin typeface="Times New Roman" pitchFamily="18" charset="0"/>
                <a:cs typeface="Times New Roman" pitchFamily="18" charset="0"/>
              </a:rPr>
              <a:t> với mục đích đề xuất biện pháp nhằm nâng cao chất lượng phân môn Chính tả của lớp 2.</a:t>
            </a:r>
            <a:endParaRPr lang="vi-VN"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5757854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9146"/>
            <a:ext cx="9144000" cy="6828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646331"/>
          </a:xfrm>
          <a:prstGeom prst="rect">
            <a:avLst/>
          </a:prstGeom>
        </p:spPr>
        <p:txBody>
          <a:bodyPr wrap="square">
            <a:spAutoFit/>
          </a:bodyPr>
          <a:lstStyle/>
          <a:p>
            <a:pPr algn="ctr"/>
            <a:r>
              <a:rPr lang="vi-VN" b="1" dirty="0">
                <a:solidFill>
                  <a:schemeClr val="accent2">
                    <a:lumMod val="50000"/>
                  </a:schemeClr>
                </a:solidFill>
                <a:latin typeface="Times New Roman" pitchFamily="18" charset="0"/>
                <a:cs typeface="Times New Roman" pitchFamily="18" charset="0"/>
              </a:rPr>
              <a:t>Báo cáo: Một số biện pháp giúp học sinh lớp 2 khắc phục lỗi phụ âm đầu </a:t>
            </a:r>
          </a:p>
          <a:p>
            <a:pPr algn="ctr"/>
            <a:r>
              <a:rPr lang="vi-VN" b="1" dirty="0">
                <a:solidFill>
                  <a:schemeClr val="accent2">
                    <a:lumMod val="50000"/>
                  </a:schemeClr>
                </a:solidFill>
                <a:latin typeface="Times New Roman" pitchFamily="18" charset="0"/>
                <a:cs typeface="Times New Roman" pitchFamily="18" charset="0"/>
              </a:rPr>
              <a:t>trong phân môn Chính tả</a:t>
            </a:r>
          </a:p>
        </p:txBody>
      </p:sp>
      <p:sp>
        <p:nvSpPr>
          <p:cNvPr id="3" name="TextBox 2"/>
          <p:cNvSpPr txBox="1"/>
          <p:nvPr/>
        </p:nvSpPr>
        <p:spPr>
          <a:xfrm>
            <a:off x="3006998" y="729270"/>
            <a:ext cx="3888432" cy="584775"/>
          </a:xfrm>
          <a:prstGeom prst="rect">
            <a:avLst/>
          </a:prstGeom>
          <a:noFill/>
        </p:spPr>
        <p:txBody>
          <a:bodyPr wrap="square" rtlCol="0">
            <a:spAutoFit/>
          </a:bodyPr>
          <a:lstStyle/>
          <a:p>
            <a:pPr algn="ctr"/>
            <a:r>
              <a:rPr lang="vi-VN" sz="3200" b="1" dirty="0" smtClean="0">
                <a:solidFill>
                  <a:srgbClr val="FF0000"/>
                </a:solidFill>
                <a:latin typeface="+mj-lt"/>
              </a:rPr>
              <a:t>II. NỘI DUNG</a:t>
            </a:r>
            <a:endParaRPr lang="en-US" sz="3200" b="1" dirty="0">
              <a:solidFill>
                <a:srgbClr val="FF0000"/>
              </a:solidFill>
              <a:latin typeface="+mj-lt"/>
            </a:endParaRPr>
          </a:p>
        </p:txBody>
      </p:sp>
      <p:sp>
        <p:nvSpPr>
          <p:cNvPr id="4" name="TextBox 3"/>
          <p:cNvSpPr txBox="1"/>
          <p:nvPr/>
        </p:nvSpPr>
        <p:spPr>
          <a:xfrm>
            <a:off x="708720" y="1556792"/>
            <a:ext cx="3600400" cy="400110"/>
          </a:xfrm>
          <a:prstGeom prst="rect">
            <a:avLst/>
          </a:prstGeom>
          <a:solidFill>
            <a:schemeClr val="bg1"/>
          </a:solidFill>
        </p:spPr>
        <p:txBody>
          <a:bodyPr wrap="square" rtlCol="0">
            <a:spAutoFit/>
          </a:bodyPr>
          <a:lstStyle/>
          <a:p>
            <a:r>
              <a:rPr lang="vi-VN" sz="2000" b="1" dirty="0" smtClean="0">
                <a:solidFill>
                  <a:srgbClr val="00B050"/>
                </a:solidFill>
                <a:latin typeface="+mj-lt"/>
              </a:rPr>
              <a:t>1. THỰC TRẠNG</a:t>
            </a:r>
            <a:endParaRPr lang="en-US" sz="2000" b="1" dirty="0">
              <a:solidFill>
                <a:srgbClr val="00B050"/>
              </a:solidFill>
              <a:latin typeface="+mj-lt"/>
            </a:endParaRPr>
          </a:p>
        </p:txBody>
      </p:sp>
      <p:sp>
        <p:nvSpPr>
          <p:cNvPr id="8" name="TextBox 7"/>
          <p:cNvSpPr txBox="1"/>
          <p:nvPr/>
        </p:nvSpPr>
        <p:spPr>
          <a:xfrm>
            <a:off x="683568" y="2121601"/>
            <a:ext cx="8389850" cy="4339650"/>
          </a:xfrm>
          <a:prstGeom prst="rect">
            <a:avLst/>
          </a:prstGeom>
          <a:noFill/>
        </p:spPr>
        <p:txBody>
          <a:bodyPr wrap="square" rtlCol="0">
            <a:spAutoFit/>
          </a:bodyPr>
          <a:lstStyle/>
          <a:p>
            <a:pPr marL="342900" indent="-342900"/>
            <a:r>
              <a:rPr lang="nl-NL" sz="2400" b="1" dirty="0" smtClean="0">
                <a:latin typeface="Times New Roman" pitchFamily="18" charset="0"/>
                <a:cs typeface="Times New Roman" pitchFamily="18" charset="0"/>
              </a:rPr>
              <a:t>1.1.</a:t>
            </a:r>
            <a:r>
              <a:rPr lang="vi-VN" sz="2400" b="1" dirty="0" smtClean="0">
                <a:latin typeface="Times New Roman" pitchFamily="18" charset="0"/>
                <a:cs typeface="Times New Roman" pitchFamily="18" charset="0"/>
              </a:rPr>
              <a:t>Điều tra thực trạng kĩ năng </a:t>
            </a:r>
            <a:r>
              <a:rPr lang="nl-NL" sz="2400" b="1" dirty="0" smtClean="0">
                <a:latin typeface="Times New Roman" pitchFamily="18" charset="0"/>
                <a:cs typeface="Times New Roman" pitchFamily="18" charset="0"/>
              </a:rPr>
              <a:t>viết chính tả </a:t>
            </a:r>
            <a:r>
              <a:rPr lang="vi-VN" sz="2400" b="1" dirty="0" smtClean="0">
                <a:latin typeface="Times New Roman" pitchFamily="18" charset="0"/>
                <a:cs typeface="Times New Roman" pitchFamily="18" charset="0"/>
              </a:rPr>
              <a:t>của học sinh</a:t>
            </a:r>
            <a:r>
              <a:rPr lang="nl-NL" sz="2400" b="1" dirty="0" smtClean="0"/>
              <a:t>.</a:t>
            </a:r>
            <a:endParaRPr lang="vi-VN" sz="2400" dirty="0" smtClean="0"/>
          </a:p>
          <a:p>
            <a:pPr marL="342900" indent="-342900"/>
            <a:endParaRPr lang="vi-VN" sz="2400" b="1" u="sng" dirty="0" smtClean="0">
              <a:latin typeface="+mj-lt"/>
            </a:endParaRPr>
          </a:p>
          <a:p>
            <a:r>
              <a:rPr lang="nl-NL" sz="2400" dirty="0" smtClean="0">
                <a:latin typeface="Times New Roman" pitchFamily="18" charset="0"/>
                <a:cs typeface="Times New Roman" pitchFamily="18" charset="0"/>
              </a:rPr>
              <a:t>Năm học 2019-2020, tôi được phân công giảng dạy lớp 2A2.</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Qua thực tế giảng dạy tôi nhận thấy học sinh viết sai lỗi chính tả rất nhiều. Các lỗi phổ biến mà các em thường mắc phải như: </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Lỗi do vô ý, chưa cẩn thận (như thiếu dấu phụ, thiếu dấu thanh,..) nhất là đối với học sinh người đồng bào BahNar.</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Lỗi do không hiểu nghĩa của từ.</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Lỗi do không nắm được quy tắc chính tả.</a:t>
            </a:r>
            <a:endParaRPr lang="vi-VN"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Lỗi phát âm do sai phương ngữ (l - n, s - x, tr - ch,…)</a:t>
            </a:r>
            <a:endParaRPr lang="vi-VN" sz="2400" dirty="0" smtClean="0">
              <a:latin typeface="Times New Roman" pitchFamily="18" charset="0"/>
              <a:cs typeface="Times New Roman" pitchFamily="18" charset="0"/>
            </a:endParaRPr>
          </a:p>
          <a:p>
            <a:pPr marL="285750" indent="-285750">
              <a:buFontTx/>
              <a:buChar char="-"/>
            </a:pPr>
            <a:endParaRPr lang="vi-VN" dirty="0" smtClean="0"/>
          </a:p>
          <a:p>
            <a:pPr marL="285750" indent="-285750">
              <a:buFontTx/>
              <a:buChar char="-"/>
            </a:pPr>
            <a:endParaRPr lang="en-US" dirty="0"/>
          </a:p>
        </p:txBody>
      </p:sp>
    </p:spTree>
    <p:extLst>
      <p:ext uri="{BB962C8B-B14F-4D97-AF65-F5344CB8AC3E}">
        <p14:creationId xmlns="" xmlns:p14="http://schemas.microsoft.com/office/powerpoint/2010/main" val="3907518262"/>
      </p:ext>
    </p:extLst>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 xmlns:p14="http://schemas.microsoft.com/office/powerpoint/2010/main" val="1569803933"/>
              </p:ext>
            </p:extLst>
          </p:nvPr>
        </p:nvGraphicFramePr>
        <p:xfrm>
          <a:off x="500034" y="3143248"/>
          <a:ext cx="7801836" cy="1667634"/>
        </p:xfrm>
        <a:graphic>
          <a:graphicData uri="http://schemas.openxmlformats.org/drawingml/2006/table">
            <a:tbl>
              <a:tblPr firstRow="1" firstCol="1" bandRow="1">
                <a:tableStyleId>{5C22544A-7EE6-4342-B048-85BDC9FD1C3A}</a:tableStyleId>
              </a:tblPr>
              <a:tblGrid>
                <a:gridCol w="1114548"/>
                <a:gridCol w="1114548"/>
                <a:gridCol w="1114548"/>
                <a:gridCol w="1114548"/>
                <a:gridCol w="1114548"/>
                <a:gridCol w="1114548"/>
                <a:gridCol w="1114548"/>
              </a:tblGrid>
              <a:tr h="1027554">
                <a:tc rowSpan="2">
                  <a:txBody>
                    <a:bodyPr/>
                    <a:lstStyle/>
                    <a:p>
                      <a:pPr algn="ctr">
                        <a:lnSpc>
                          <a:spcPct val="150000"/>
                        </a:lnSpc>
                        <a:spcAft>
                          <a:spcPts val="0"/>
                        </a:spcAft>
                      </a:pPr>
                      <a:r>
                        <a:rPr lang="vi-VN" sz="1400" dirty="0">
                          <a:effectLst/>
                        </a:rPr>
                        <a:t>Sĩ số</a:t>
                      </a:r>
                      <a:endParaRPr lang="en-US" sz="1100" dirty="0">
                        <a:effectLst/>
                        <a:latin typeface="Arial"/>
                        <a:ea typeface="Arial"/>
                        <a:cs typeface="Times New Roman"/>
                      </a:endParaRPr>
                    </a:p>
                  </a:txBody>
                  <a:tcPr marL="68580" marR="68580" marT="0" marB="0"/>
                </a:tc>
                <a:tc gridSpan="2">
                  <a:txBody>
                    <a:bodyPr/>
                    <a:lstStyle/>
                    <a:p>
                      <a:pPr algn="ctr">
                        <a:lnSpc>
                          <a:spcPct val="150000"/>
                        </a:lnSpc>
                        <a:spcAft>
                          <a:spcPts val="0"/>
                        </a:spcAft>
                      </a:pPr>
                      <a:r>
                        <a:rPr lang="en-US" sz="1400" dirty="0">
                          <a:effectLst/>
                        </a:rPr>
                        <a:t>N</a:t>
                      </a:r>
                      <a:r>
                        <a:rPr lang="vi-VN" sz="1400" dirty="0">
                          <a:effectLst/>
                        </a:rPr>
                        <a:t>ghe - viết </a:t>
                      </a:r>
                      <a:r>
                        <a:rPr lang="en-US" sz="1400" dirty="0" err="1">
                          <a:effectLst/>
                        </a:rPr>
                        <a:t>đúng</a:t>
                      </a:r>
                      <a:r>
                        <a:rPr lang="en-US" sz="1400" dirty="0">
                          <a:effectLst/>
                        </a:rPr>
                        <a:t> </a:t>
                      </a:r>
                      <a:r>
                        <a:rPr lang="en-US" sz="1400" dirty="0" err="1">
                          <a:effectLst/>
                        </a:rPr>
                        <a:t>chuẩn</a:t>
                      </a:r>
                      <a:endParaRPr lang="en-US" sz="1100" dirty="0">
                        <a:effectLst/>
                        <a:latin typeface="Arial"/>
                        <a:ea typeface="Arial"/>
                        <a:cs typeface="Times New Roman"/>
                      </a:endParaRPr>
                    </a:p>
                  </a:txBody>
                  <a:tcPr marL="68580" marR="68580" marT="0" marB="0"/>
                </a:tc>
                <a:tc hMerge="1">
                  <a:txBody>
                    <a:bodyPr/>
                    <a:lstStyle/>
                    <a:p>
                      <a:endParaRPr lang="en-US"/>
                    </a:p>
                  </a:txBody>
                  <a:tcPr/>
                </a:tc>
                <a:tc gridSpan="2">
                  <a:txBody>
                    <a:bodyPr/>
                    <a:lstStyle/>
                    <a:p>
                      <a:pPr algn="ctr">
                        <a:lnSpc>
                          <a:spcPct val="150000"/>
                        </a:lnSpc>
                        <a:spcAft>
                          <a:spcPts val="0"/>
                        </a:spcAft>
                      </a:pPr>
                      <a:r>
                        <a:rPr lang="en-US" sz="1400" dirty="0">
                          <a:effectLst/>
                        </a:rPr>
                        <a:t>N</a:t>
                      </a:r>
                      <a:r>
                        <a:rPr lang="vi-VN" sz="1400" dirty="0">
                          <a:effectLst/>
                        </a:rPr>
                        <a:t>ghe –viết </a:t>
                      </a:r>
                      <a:r>
                        <a:rPr lang="en-US" sz="1400" dirty="0" err="1">
                          <a:effectLst/>
                        </a:rPr>
                        <a:t>được</a:t>
                      </a:r>
                      <a:endParaRPr lang="en-US" sz="1100" dirty="0">
                        <a:effectLst/>
                        <a:latin typeface="Arial"/>
                        <a:ea typeface="Arial"/>
                        <a:cs typeface="Times New Roman"/>
                      </a:endParaRPr>
                    </a:p>
                  </a:txBody>
                  <a:tcPr marL="68580" marR="68580" marT="0" marB="0"/>
                </a:tc>
                <a:tc hMerge="1">
                  <a:txBody>
                    <a:bodyPr/>
                    <a:lstStyle/>
                    <a:p>
                      <a:endParaRPr lang="en-US"/>
                    </a:p>
                  </a:txBody>
                  <a:tcPr/>
                </a:tc>
                <a:tc gridSpan="2">
                  <a:txBody>
                    <a:bodyPr/>
                    <a:lstStyle/>
                    <a:p>
                      <a:pPr algn="ctr">
                        <a:lnSpc>
                          <a:spcPct val="150000"/>
                        </a:lnSpc>
                        <a:spcAft>
                          <a:spcPts val="0"/>
                        </a:spcAft>
                      </a:pPr>
                      <a:r>
                        <a:rPr lang="en-US" sz="1400">
                          <a:effectLst/>
                        </a:rPr>
                        <a:t>Nhìn viết</a:t>
                      </a:r>
                      <a:endParaRPr lang="en-US" sz="1100">
                        <a:effectLst/>
                        <a:latin typeface="Arial"/>
                        <a:ea typeface="Arial"/>
                        <a:cs typeface="Times New Roman"/>
                      </a:endParaRPr>
                    </a:p>
                  </a:txBody>
                  <a:tcPr marL="68580" marR="68580" marT="0" marB="0"/>
                </a:tc>
                <a:tc hMerge="1">
                  <a:txBody>
                    <a:bodyPr/>
                    <a:lstStyle/>
                    <a:p>
                      <a:endParaRPr lang="en-US"/>
                    </a:p>
                  </a:txBody>
                  <a:tcPr/>
                </a:tc>
              </a:tr>
              <a:tr h="0">
                <a:tc vMerge="1">
                  <a:txBody>
                    <a:bodyPr/>
                    <a:lstStyle/>
                    <a:p>
                      <a:endParaRPr lang="en-US"/>
                    </a:p>
                  </a:txBody>
                  <a:tcPr/>
                </a:tc>
                <a:tc>
                  <a:txBody>
                    <a:bodyPr/>
                    <a:lstStyle/>
                    <a:p>
                      <a:pPr algn="ctr">
                        <a:lnSpc>
                          <a:spcPct val="150000"/>
                        </a:lnSpc>
                        <a:spcAft>
                          <a:spcPts val="0"/>
                        </a:spcAft>
                      </a:pPr>
                      <a:r>
                        <a:rPr lang="vi-VN" sz="1400" dirty="0">
                          <a:effectLst/>
                        </a:rPr>
                        <a:t>Tổng số</a:t>
                      </a:r>
                      <a:endParaRPr lang="en-US" sz="1100" dirty="0">
                        <a:effectLst/>
                        <a:latin typeface="Arial"/>
                        <a:ea typeface="Arial"/>
                        <a:cs typeface="Times New Roman"/>
                      </a:endParaRPr>
                    </a:p>
                  </a:txBody>
                  <a:tcPr marL="68580" marR="68580" marT="0" marB="0"/>
                </a:tc>
                <a:tc>
                  <a:txBody>
                    <a:bodyPr/>
                    <a:lstStyle/>
                    <a:p>
                      <a:pPr algn="ctr">
                        <a:lnSpc>
                          <a:spcPct val="150000"/>
                        </a:lnSpc>
                        <a:spcAft>
                          <a:spcPts val="0"/>
                        </a:spcAft>
                      </a:pPr>
                      <a:r>
                        <a:rPr lang="vi-VN" sz="1400">
                          <a:effectLst/>
                        </a:rPr>
                        <a:t>Tỉ lệ</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vi-VN" sz="1400">
                          <a:effectLst/>
                        </a:rPr>
                        <a:t>Tổng số</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vi-VN" sz="1400">
                          <a:effectLst/>
                        </a:rPr>
                        <a:t>Tỉ lệ</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vi-VN" sz="1400">
                          <a:effectLst/>
                        </a:rPr>
                        <a:t>Tổng số</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vi-VN" sz="1400">
                          <a:effectLst/>
                        </a:rPr>
                        <a:t>Tỉ lệ</a:t>
                      </a:r>
                      <a:endParaRPr lang="en-US" sz="1100">
                        <a:effectLst/>
                        <a:latin typeface="Arial"/>
                        <a:ea typeface="Arial"/>
                        <a:cs typeface="Times New Roman"/>
                      </a:endParaRPr>
                    </a:p>
                  </a:txBody>
                  <a:tcPr marL="68580" marR="68580" marT="0" marB="0"/>
                </a:tc>
              </a:tr>
              <a:tr h="0">
                <a:tc>
                  <a:txBody>
                    <a:bodyPr/>
                    <a:lstStyle/>
                    <a:p>
                      <a:pPr algn="ctr">
                        <a:lnSpc>
                          <a:spcPct val="150000"/>
                        </a:lnSpc>
                        <a:spcAft>
                          <a:spcPts val="0"/>
                        </a:spcAft>
                      </a:pPr>
                      <a:r>
                        <a:rPr lang="vi-VN" sz="1400">
                          <a:effectLst/>
                        </a:rPr>
                        <a:t>3</a:t>
                      </a:r>
                      <a:r>
                        <a:rPr lang="en-US" sz="1400">
                          <a:effectLst/>
                        </a:rPr>
                        <a:t>2</a:t>
                      </a:r>
                      <a:r>
                        <a:rPr lang="vi-VN" sz="1400">
                          <a:effectLst/>
                        </a:rPr>
                        <a:t> em</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en-US" sz="1400">
                          <a:effectLst/>
                        </a:rPr>
                        <a:t>3</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en-US" sz="1400" dirty="0">
                          <a:effectLst/>
                        </a:rPr>
                        <a:t>9,4 %</a:t>
                      </a:r>
                      <a:endParaRPr lang="en-US" sz="11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400">
                          <a:effectLst/>
                        </a:rPr>
                        <a:t>5</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en-US" sz="1400">
                          <a:effectLst/>
                        </a:rPr>
                        <a:t>15,6 %</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en-US" sz="1400">
                          <a:effectLst/>
                        </a:rPr>
                        <a:t>24</a:t>
                      </a:r>
                      <a:endParaRPr lang="en-US" sz="1100">
                        <a:effectLst/>
                        <a:latin typeface="Arial"/>
                        <a:ea typeface="Arial"/>
                        <a:cs typeface="Times New Roman"/>
                      </a:endParaRPr>
                    </a:p>
                  </a:txBody>
                  <a:tcPr marL="68580" marR="68580" marT="0" marB="0"/>
                </a:tc>
                <a:tc>
                  <a:txBody>
                    <a:bodyPr/>
                    <a:lstStyle/>
                    <a:p>
                      <a:pPr algn="ctr">
                        <a:lnSpc>
                          <a:spcPct val="150000"/>
                        </a:lnSpc>
                        <a:spcAft>
                          <a:spcPts val="0"/>
                        </a:spcAft>
                      </a:pPr>
                      <a:r>
                        <a:rPr lang="en-US" sz="1400" dirty="0">
                          <a:effectLst/>
                        </a:rPr>
                        <a:t>75,0 %</a:t>
                      </a:r>
                      <a:endParaRPr lang="en-US" sz="1100" dirty="0">
                        <a:effectLst/>
                        <a:latin typeface="Arial"/>
                        <a:ea typeface="Arial"/>
                        <a:cs typeface="Times New Roman"/>
                      </a:endParaRPr>
                    </a:p>
                  </a:txBody>
                  <a:tcPr marL="68580" marR="68580" marT="0" marB="0"/>
                </a:tc>
              </a:tr>
            </a:tbl>
          </a:graphicData>
        </a:graphic>
      </p:graphicFrame>
      <p:sp>
        <p:nvSpPr>
          <p:cNvPr id="4" name="Rectangle 3"/>
          <p:cNvSpPr/>
          <p:nvPr/>
        </p:nvSpPr>
        <p:spPr>
          <a:xfrm>
            <a:off x="0" y="0"/>
            <a:ext cx="9144000" cy="369332"/>
          </a:xfrm>
          <a:prstGeom prst="rect">
            <a:avLst/>
          </a:prstGeom>
        </p:spPr>
        <p:txBody>
          <a:bodyPr wrap="square">
            <a:spAutoFit/>
          </a:bodyPr>
          <a:lstStyle/>
          <a:p>
            <a:pPr algn="ctr"/>
            <a:r>
              <a:rPr lang="vi-VN" b="1" dirty="0" smtClean="0">
                <a:solidFill>
                  <a:schemeClr val="accent6">
                    <a:lumMod val="75000"/>
                  </a:schemeClr>
                </a:solidFill>
                <a:latin typeface="Times New Roman" pitchFamily="18" charset="0"/>
                <a:cs typeface="Times New Roman" pitchFamily="18" charset="0"/>
              </a:rPr>
              <a:t>BÁO CÁO BIỆN PHÁP RÈN KĨ NĂNG VIẾT ĐÚNG CHÍNH TẢ CHO HỌC SINH LỚP 2</a:t>
            </a:r>
            <a:endParaRPr lang="vi-VN" b="1" dirty="0">
              <a:solidFill>
                <a:schemeClr val="accent6">
                  <a:lumMod val="75000"/>
                </a:schemeClr>
              </a:solidFill>
              <a:latin typeface="Times New Roman" pitchFamily="18" charset="0"/>
              <a:cs typeface="Times New Roman" pitchFamily="18" charset="0"/>
            </a:endParaRPr>
          </a:p>
        </p:txBody>
      </p:sp>
      <p:sp>
        <p:nvSpPr>
          <p:cNvPr id="5" name="TextBox 4"/>
          <p:cNvSpPr txBox="1"/>
          <p:nvPr/>
        </p:nvSpPr>
        <p:spPr>
          <a:xfrm>
            <a:off x="3006998" y="729270"/>
            <a:ext cx="3888432" cy="584775"/>
          </a:xfrm>
          <a:prstGeom prst="rect">
            <a:avLst/>
          </a:prstGeom>
          <a:noFill/>
        </p:spPr>
        <p:txBody>
          <a:bodyPr wrap="square" rtlCol="0">
            <a:spAutoFit/>
          </a:bodyPr>
          <a:lstStyle/>
          <a:p>
            <a:pPr algn="ctr"/>
            <a:r>
              <a:rPr lang="vi-VN" sz="3200" b="1" dirty="0" smtClean="0">
                <a:solidFill>
                  <a:srgbClr val="FF0000"/>
                </a:solidFill>
                <a:latin typeface="+mj-lt"/>
              </a:rPr>
              <a:t>II.NỘI DUNG</a:t>
            </a:r>
            <a:endParaRPr lang="en-US" sz="3200" b="1" dirty="0">
              <a:solidFill>
                <a:srgbClr val="FF0000"/>
              </a:solidFill>
              <a:latin typeface="+mj-lt"/>
            </a:endParaRPr>
          </a:p>
        </p:txBody>
      </p:sp>
      <p:sp>
        <p:nvSpPr>
          <p:cNvPr id="6" name="TextBox 5"/>
          <p:cNvSpPr txBox="1"/>
          <p:nvPr/>
        </p:nvSpPr>
        <p:spPr>
          <a:xfrm>
            <a:off x="395536" y="1150963"/>
            <a:ext cx="3600400" cy="400110"/>
          </a:xfrm>
          <a:prstGeom prst="rect">
            <a:avLst/>
          </a:prstGeom>
          <a:noFill/>
        </p:spPr>
        <p:txBody>
          <a:bodyPr wrap="square" rtlCol="0">
            <a:spAutoFit/>
          </a:bodyPr>
          <a:lstStyle/>
          <a:p>
            <a:r>
              <a:rPr lang="vi-VN" sz="2000" b="1" dirty="0" smtClean="0">
                <a:solidFill>
                  <a:srgbClr val="00B050"/>
                </a:solidFill>
                <a:latin typeface="+mj-lt"/>
              </a:rPr>
              <a:t>1.1. THỰC TRẠNG</a:t>
            </a:r>
            <a:endParaRPr lang="en-US" sz="2000" b="1" dirty="0">
              <a:solidFill>
                <a:srgbClr val="00B050"/>
              </a:solidFill>
              <a:latin typeface="+mj-lt"/>
            </a:endParaRPr>
          </a:p>
        </p:txBody>
      </p:sp>
      <p:sp>
        <p:nvSpPr>
          <p:cNvPr id="7" name="TextBox 6"/>
          <p:cNvSpPr txBox="1"/>
          <p:nvPr/>
        </p:nvSpPr>
        <p:spPr>
          <a:xfrm>
            <a:off x="395536" y="1531918"/>
            <a:ext cx="8727201" cy="2000548"/>
          </a:xfrm>
          <a:prstGeom prst="rect">
            <a:avLst/>
          </a:prstGeom>
          <a:noFill/>
        </p:spPr>
        <p:txBody>
          <a:bodyPr wrap="square" rtlCol="0">
            <a:spAutoFit/>
          </a:bodyPr>
          <a:lstStyle/>
          <a:p>
            <a:r>
              <a:rPr lang="nl-NL" sz="2400" b="1" dirty="0" smtClean="0">
                <a:latin typeface="Times New Roman" pitchFamily="18" charset="0"/>
                <a:cs typeface="Times New Roman" pitchFamily="18" charset="0"/>
              </a:rPr>
              <a:t>1.1.</a:t>
            </a:r>
            <a:r>
              <a:rPr lang="vi-VN" sz="2400" b="1" dirty="0" smtClean="0">
                <a:latin typeface="Times New Roman" pitchFamily="18" charset="0"/>
                <a:cs typeface="Times New Roman" pitchFamily="18" charset="0"/>
              </a:rPr>
              <a:t>Điều tra thực trạng kĩ năng </a:t>
            </a:r>
            <a:r>
              <a:rPr lang="nl-NL" sz="2400" b="1" dirty="0" smtClean="0">
                <a:latin typeface="Times New Roman" pitchFamily="18" charset="0"/>
                <a:cs typeface="Times New Roman" pitchFamily="18" charset="0"/>
              </a:rPr>
              <a:t>viết chính tả </a:t>
            </a:r>
            <a:r>
              <a:rPr lang="vi-VN" sz="2400" b="1" dirty="0" smtClean="0">
                <a:latin typeface="Times New Roman" pitchFamily="18" charset="0"/>
                <a:cs typeface="Times New Roman" pitchFamily="18" charset="0"/>
              </a:rPr>
              <a:t>của học sinh</a:t>
            </a:r>
            <a:r>
              <a:rPr lang="nl-NL" sz="2400" b="1" dirty="0" smtClean="0">
                <a:latin typeface="Times New Roman" pitchFamily="18" charset="0"/>
                <a:cs typeface="Times New Roman" pitchFamily="18" charset="0"/>
              </a:rPr>
              <a:t>.</a:t>
            </a:r>
          </a:p>
          <a:p>
            <a:r>
              <a:rPr lang="nl-NL" sz="2000" b="1" i="1" dirty="0" smtClean="0">
                <a:latin typeface="Times New Roman" pitchFamily="18" charset="0"/>
                <a:cs typeface="Times New Roman" pitchFamily="18" charset="0"/>
              </a:rPr>
              <a:t>-</a:t>
            </a:r>
            <a:r>
              <a:rPr lang="nl-NL" sz="2800" dirty="0" smtClean="0">
                <a:latin typeface="Times New Roman" pitchFamily="18" charset="0"/>
                <a:cs typeface="Times New Roman" pitchFamily="18" charset="0"/>
              </a:rPr>
              <a:t>Tôi đã tiến hành khảo sát đầu năm, kết quả thu được như sau</a:t>
            </a:r>
            <a:r>
              <a:rPr lang="nl-NL" sz="2000" dirty="0" smtClean="0"/>
              <a:t>:</a:t>
            </a:r>
            <a:endParaRPr lang="vi-VN" sz="2000" dirty="0" smtClean="0"/>
          </a:p>
          <a:p>
            <a:r>
              <a:rPr lang="vi-VN" sz="2000" b="1" dirty="0" smtClean="0">
                <a:latin typeface="Times New Roman" pitchFamily="18" charset="0"/>
                <a:cs typeface="Times New Roman" pitchFamily="18" charset="0"/>
              </a:rPr>
              <a:t>. </a:t>
            </a:r>
          </a:p>
          <a:p>
            <a:r>
              <a:rPr lang="vi-VN" sz="2400" dirty="0" smtClean="0"/>
              <a:t> </a:t>
            </a:r>
            <a:endParaRPr lang="en-US" sz="2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62642755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4949"/>
            <a:ext cx="9144000" cy="369332"/>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p>
        </p:txBody>
      </p:sp>
      <p:sp>
        <p:nvSpPr>
          <p:cNvPr id="4" name="TextBox 3"/>
          <p:cNvSpPr txBox="1"/>
          <p:nvPr/>
        </p:nvSpPr>
        <p:spPr>
          <a:xfrm>
            <a:off x="-180528" y="1527175"/>
            <a:ext cx="5976664" cy="461665"/>
          </a:xfrm>
          <a:prstGeom prst="rect">
            <a:avLst/>
          </a:prstGeom>
          <a:noFill/>
        </p:spPr>
        <p:txBody>
          <a:bodyPr wrap="square" rtlCol="0">
            <a:spAutoFit/>
          </a:bodyPr>
          <a:lstStyle/>
          <a:p>
            <a:pPr algn="ctr"/>
            <a:r>
              <a:rPr lang="vi-VN" sz="2400" b="1" dirty="0" smtClean="0">
                <a:solidFill>
                  <a:srgbClr val="FF0000"/>
                </a:solidFill>
                <a:latin typeface="+mj-lt"/>
              </a:rPr>
              <a:t>1.  Thực trạng</a:t>
            </a:r>
            <a:endParaRPr lang="en-US" sz="2400" b="1" dirty="0">
              <a:solidFill>
                <a:srgbClr val="FF0000"/>
              </a:solidFill>
              <a:latin typeface="+mj-lt"/>
            </a:endParaRPr>
          </a:p>
        </p:txBody>
      </p:sp>
      <p:sp>
        <p:nvSpPr>
          <p:cNvPr id="3" name="TextBox 2"/>
          <p:cNvSpPr txBox="1"/>
          <p:nvPr/>
        </p:nvSpPr>
        <p:spPr>
          <a:xfrm>
            <a:off x="305780" y="1988840"/>
            <a:ext cx="8532440" cy="4062651"/>
          </a:xfrm>
          <a:prstGeom prst="rect">
            <a:avLst/>
          </a:prstGeom>
          <a:noFill/>
        </p:spPr>
        <p:txBody>
          <a:bodyPr wrap="square" rtlCol="0">
            <a:spAutoFit/>
          </a:bodyPr>
          <a:lstStyle/>
          <a:p>
            <a:r>
              <a:rPr lang="pt-BR" sz="2400" b="1" dirty="0" smtClean="0">
                <a:solidFill>
                  <a:schemeClr val="accent4">
                    <a:lumMod val="75000"/>
                  </a:schemeClr>
                </a:solidFill>
                <a:latin typeface="Times New Roman" pitchFamily="18" charset="0"/>
                <a:cs typeface="Times New Roman" pitchFamily="18" charset="0"/>
              </a:rPr>
              <a:t>1.</a:t>
            </a:r>
            <a:r>
              <a:rPr lang="vi-VN" sz="2400" b="1" dirty="0" smtClean="0">
                <a:solidFill>
                  <a:schemeClr val="accent4">
                    <a:lumMod val="75000"/>
                  </a:schemeClr>
                </a:solidFill>
                <a:latin typeface="Times New Roman" pitchFamily="18" charset="0"/>
                <a:cs typeface="Times New Roman" pitchFamily="18" charset="0"/>
              </a:rPr>
              <a:t>2 Nguyên nhân</a:t>
            </a:r>
            <a:endParaRPr lang="en-US" sz="2400" dirty="0">
              <a:solidFill>
                <a:schemeClr val="accent4">
                  <a:lumMod val="75000"/>
                </a:schemeClr>
              </a:solidFill>
              <a:latin typeface="Times New Roman" pitchFamily="18" charset="0"/>
              <a:cs typeface="Times New Roman" pitchFamily="18" charset="0"/>
            </a:endParaRPr>
          </a:p>
          <a:p>
            <a:r>
              <a:rPr lang="nl-NL" sz="2400" b="1" dirty="0" smtClean="0">
                <a:latin typeface="Times New Roman" pitchFamily="18" charset="0"/>
                <a:cs typeface="Times New Roman" pitchFamily="18" charset="0"/>
              </a:rPr>
              <a:t>-</a:t>
            </a:r>
            <a:r>
              <a:rPr lang="nl-NL" sz="2400" dirty="0" smtClean="0">
                <a:latin typeface="Times New Roman" pitchFamily="18" charset="0"/>
                <a:cs typeface="Times New Roman" pitchFamily="18" charset="0"/>
              </a:rPr>
              <a:t> Do kĩ năng đọc của các em còn chưa tốt.</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Trong tiếng Việt còn tồn tại sự phát âm theo từng vùng. Giữa các vùng miền lại có sự phát âm khác nhau</a:t>
            </a:r>
            <a:r>
              <a:rPr lang="vi-VN" sz="2400" dirty="0" smtClean="0">
                <a:latin typeface="Times New Roman" pitchFamily="18" charset="0"/>
                <a:cs typeface="Times New Roman" pitchFamily="18" charset="0"/>
              </a:rPr>
              <a:t>.</a:t>
            </a:r>
          </a:p>
          <a:p>
            <a:r>
              <a:rPr lang="pt-BR" sz="2400" dirty="0" smtClean="0">
                <a:latin typeface="Times New Roman" pitchFamily="18" charset="0"/>
                <a:cs typeface="Times New Roman" pitchFamily="18" charset="0"/>
              </a:rPr>
              <a:t>- Do các em chưa hiểu nghĩa của từ.</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Về nhà ít đọc sách, báo nên không nhớ mặt chữ.</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Khi thầy cô giảng bài phân tích các chữ khó các em không chú ý lắng nghe.</a:t>
            </a:r>
            <a:endParaRPr lang="vi-VN"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Do không nắm vững các quy tắc chính tả nên các em vẫn còn lẫn lộn giữa các âm g- gh; ng- ngh; c – k.</a:t>
            </a:r>
            <a:endParaRPr lang="vi-VN" sz="2400" dirty="0" smtClean="0">
              <a:latin typeface="Times New Roman" pitchFamily="18" charset="0"/>
              <a:cs typeface="Times New Roman" pitchFamily="18" charset="0"/>
            </a:endParaRPr>
          </a:p>
          <a:p>
            <a:endParaRPr lang="en-US" dirty="0"/>
          </a:p>
        </p:txBody>
      </p:sp>
      <p:sp>
        <p:nvSpPr>
          <p:cNvPr id="5" name="TextBox 4"/>
          <p:cNvSpPr txBox="1"/>
          <p:nvPr/>
        </p:nvSpPr>
        <p:spPr>
          <a:xfrm>
            <a:off x="2987824" y="681280"/>
            <a:ext cx="4085759" cy="584775"/>
          </a:xfrm>
          <a:prstGeom prst="rect">
            <a:avLst/>
          </a:prstGeom>
          <a:noFill/>
        </p:spPr>
        <p:txBody>
          <a:bodyPr wrap="square" rtlCol="0">
            <a:spAutoFit/>
          </a:bodyPr>
          <a:lstStyle/>
          <a:p>
            <a:r>
              <a:rPr lang="vi-VN" sz="3200" b="1" dirty="0" smtClean="0">
                <a:solidFill>
                  <a:srgbClr val="C00000"/>
                </a:solidFill>
                <a:latin typeface="+mj-lt"/>
              </a:rPr>
              <a:t>II. NỘI DUNG</a:t>
            </a:r>
            <a:endParaRPr lang="en-US" sz="3200" b="1" dirty="0">
              <a:solidFill>
                <a:srgbClr val="C00000"/>
              </a:solidFill>
              <a:latin typeface="+mj-lt"/>
            </a:endParaRPr>
          </a:p>
        </p:txBody>
      </p:sp>
    </p:spTree>
    <p:extLst>
      <p:ext uri="{BB962C8B-B14F-4D97-AF65-F5344CB8AC3E}">
        <p14:creationId xmlns="" xmlns:p14="http://schemas.microsoft.com/office/powerpoint/2010/main" val="2340788674"/>
      </p:ext>
    </p:extLst>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39936"/>
            <a:ext cx="9144000" cy="719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369332"/>
          </a:xfrm>
          <a:prstGeom prst="rect">
            <a:avLst/>
          </a:prstGeom>
        </p:spPr>
        <p:txBody>
          <a:bodyPr wrap="square">
            <a:spAutoFit/>
          </a:bodyPr>
          <a:lstStyle/>
          <a:p>
            <a:pPr algn="ct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2</a:t>
            </a:r>
            <a:endParaRPr lang="vi-VN" b="1" dirty="0">
              <a:solidFill>
                <a:schemeClr val="accent6">
                  <a:lumMod val="50000"/>
                </a:schemeClr>
              </a:solidFill>
              <a:latin typeface="Times New Roman" pitchFamily="18" charset="0"/>
              <a:cs typeface="Times New Roman" pitchFamily="18" charset="0"/>
            </a:endParaRPr>
          </a:p>
        </p:txBody>
      </p:sp>
      <p:sp>
        <p:nvSpPr>
          <p:cNvPr id="3" name="Rectangle 2"/>
          <p:cNvSpPr/>
          <p:nvPr/>
        </p:nvSpPr>
        <p:spPr>
          <a:xfrm>
            <a:off x="1" y="714356"/>
            <a:ext cx="9144000" cy="1015663"/>
          </a:xfrm>
          <a:prstGeom prst="rect">
            <a:avLst/>
          </a:prstGeom>
        </p:spPr>
        <p:txBody>
          <a:bodyPr wrap="square">
            <a:spAutoFit/>
          </a:bodyPr>
          <a:lstStyle/>
          <a:p>
            <a:pPr algn="ctr"/>
            <a:r>
              <a:rPr lang="vi-VN" b="1" dirty="0" smtClean="0">
                <a:solidFill>
                  <a:srgbClr val="FF0000"/>
                </a:solidFill>
                <a:latin typeface="Times New Roman" pitchFamily="18" charset="0"/>
                <a:cs typeface="Times New Roman" pitchFamily="18" charset="0"/>
              </a:rPr>
              <a:t>2. </a:t>
            </a:r>
            <a:r>
              <a:rPr lang="pt-BR" b="1" dirty="0" smtClean="0">
                <a:latin typeface="Times New Roman" pitchFamily="18" charset="0"/>
                <a:cs typeface="Times New Roman" pitchFamily="18" charset="0"/>
              </a:rPr>
              <a:t>BIỆN PHÁP THỰC HIỆN VẬN DỤNG TỐT CÁC PHƯƠNG PHÁP DẠY HỌC CHÍNH TẢ</a:t>
            </a:r>
            <a:r>
              <a:rPr lang="vi-VN" b="1" dirty="0" smtClean="0">
                <a:latin typeface="Times New Roman" pitchFamily="18" charset="0"/>
                <a:cs typeface="Times New Roman" pitchFamily="18" charset="0"/>
              </a:rPr>
              <a:t> ĐỂ RÈN KĨ NĂNG VIẾT ĐÚNG CHÍNH TẢ CHO HỌC SINH.</a:t>
            </a:r>
            <a:endParaRPr lang="vi-VN" dirty="0" smtClean="0">
              <a:latin typeface="Times New Roman" pitchFamily="18" charset="0"/>
              <a:cs typeface="Times New Roman" pitchFamily="18" charset="0"/>
            </a:endParaRPr>
          </a:p>
          <a:p>
            <a:pPr algn="ctr"/>
            <a:endParaRPr lang="en-US" sz="2400" b="1" dirty="0">
              <a:solidFill>
                <a:srgbClr val="FF0000"/>
              </a:solidFill>
              <a:latin typeface="+mj-lt"/>
            </a:endParaRPr>
          </a:p>
        </p:txBody>
      </p:sp>
      <p:sp>
        <p:nvSpPr>
          <p:cNvPr id="5" name="TextBox 4"/>
          <p:cNvSpPr txBox="1"/>
          <p:nvPr/>
        </p:nvSpPr>
        <p:spPr>
          <a:xfrm>
            <a:off x="611560" y="1340768"/>
            <a:ext cx="8280920" cy="5909310"/>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2.1. Phương pháp phân tích ngôn ngữ.</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Phương pháp phân tích ngôn ngữ bao gồm các thao tác phân tích và tổng hợp. Ở phân môn Chính tả, thao tác phân tích thể hiện ở việc phân tích cấu tạo của chữ. Cách đọc các âm, vần khó hay dễ lẫn, giải thích nghĩa của tiếng, tạo điều kiện cho việc viết đúng chính tả. Phân tích còn gọi là so sánh sự tương đồng, khác biệt về âm, nghĩa và chữ của các từ ngữ có trong bài. Việc phân tích giúp cho học sinh khắc sâu ghi nhớ và hiểu sâu sắc về hiện tượng chính tả.</a:t>
            </a:r>
            <a:r>
              <a:rPr lang="vi-VN" sz="2400" i="1" dirty="0" smtClean="0"/>
              <a:t> </a:t>
            </a:r>
          </a:p>
          <a:p>
            <a:r>
              <a:rPr lang="vi-VN" sz="2400" i="1" dirty="0" smtClean="0">
                <a:latin typeface="Times New Roman" pitchFamily="18" charset="0"/>
                <a:cs typeface="Times New Roman" pitchFamily="18" charset="0"/>
              </a:rPr>
              <a:t>     Ví dụ bài: Làm việc thật là vui- Tác giả: Tô Hoài - TV2, tập 1 trang 16 ) học sinh hay mắc các lỗi nhầm lẫn phụ âm cuối c/t. Tôi đã tiến hành phân tích một số từ sau:</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Từ việc = v-iêc-viêc - nặng-việc chứ không phải là việc =  v-iêt - viêt- nặng - việt</a:t>
            </a:r>
            <a:r>
              <a:rPr lang="vi-VN" sz="2400" dirty="0" smtClean="0"/>
              <a:t>.</a:t>
            </a:r>
          </a:p>
          <a:p>
            <a:endParaRPr lang="vi-VN" sz="2400" dirty="0" smtClean="0">
              <a:latin typeface="Times New Roman" pitchFamily="18" charset="0"/>
              <a:cs typeface="Times New Roman" pitchFamily="18" charset="0"/>
            </a:endParaRPr>
          </a:p>
          <a:p>
            <a:endParaRPr lang="en-US" dirty="0">
              <a:solidFill>
                <a:schemeClr val="accent4">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23525934"/>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754" y="19185"/>
            <a:ext cx="9144000" cy="6857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780" y="1434957"/>
            <a:ext cx="8532440" cy="5447645"/>
          </a:xfrm>
          <a:prstGeom prst="rect">
            <a:avLst/>
          </a:prstGeom>
          <a:noFill/>
        </p:spPr>
        <p:txBody>
          <a:bodyPr wrap="square" rtlCol="0">
            <a:spAutoFit/>
          </a:bodyPr>
          <a:lstStyle/>
          <a:p>
            <a:r>
              <a:rPr lang="vi-VN" sz="2400" dirty="0" smtClean="0">
                <a:latin typeface="Times New Roman" pitchFamily="18" charset="0"/>
                <a:cs typeface="Times New Roman" pitchFamily="18" charset="0"/>
              </a:rPr>
              <a:t>Từ nhặt = nh-ăt-nhăt-nặng-nhặt chứ không phải là nhặt = nh-ăc-nhăc-nặng-nhặc.</a:t>
            </a:r>
          </a:p>
          <a:p>
            <a:r>
              <a:rPr lang="vi-VN" sz="2400" dirty="0" smtClean="0">
                <a:latin typeface="Times New Roman" pitchFamily="18" charset="0"/>
                <a:cs typeface="Times New Roman" pitchFamily="18" charset="0"/>
              </a:rPr>
              <a:t>Giáo viên có thể phân tích cho học sinh hiểu các từ.</a:t>
            </a:r>
          </a:p>
          <a:p>
            <a:r>
              <a:rPr lang="vi-VN" sz="2400" dirty="0" smtClean="0">
                <a:latin typeface="Times New Roman" pitchFamily="18" charset="0"/>
                <a:cs typeface="Times New Roman" pitchFamily="18" charset="0"/>
              </a:rPr>
              <a:t>Từ “việc”ở đây là việc làm, công việc để  học sinh nắm rõ được nghĩa và viết cho đúng.</a:t>
            </a:r>
          </a:p>
          <a:p>
            <a:r>
              <a:rPr lang="vi-VN" sz="2400" dirty="0" smtClean="0">
                <a:latin typeface="Times New Roman" pitchFamily="18" charset="0"/>
                <a:cs typeface="Times New Roman" pitchFamily="18" charset="0"/>
              </a:rPr>
              <a:t>Ngược lại với phân tích là tổng hợp. Các thao tác tổng hợp thể hiện trong việc khái quát các hiện tượng chính tả thành quy tắc chính tả hoặc các mẹo luật chính tả cho học sinh dễ nhớ, dễ viết. Thao tác phân tích, tổng hợp được phối hợp với nhau một cách linh hoạt trong suốt giờ chính tả, nhưng thể hiện rõ nhất trong bước luyện viết đúng các từ ngữ khó và trong quá trình thực hiện các bài chính tả âm vần.</a:t>
            </a:r>
          </a:p>
          <a:p>
            <a:endParaRPr lang="vi-VN" sz="2000" b="1" dirty="0" smtClean="0">
              <a:solidFill>
                <a:schemeClr val="accent5">
                  <a:lumMod val="50000"/>
                </a:schemeClr>
              </a:solidFill>
              <a:latin typeface="Times New Roman" pitchFamily="18" charset="0"/>
              <a:cs typeface="Times New Roman" pitchFamily="18" charset="0"/>
            </a:endParaRPr>
          </a:p>
          <a:p>
            <a:pPr marL="342900" indent="-342900">
              <a:buFontTx/>
              <a:buChar char="-"/>
            </a:pPr>
            <a:endParaRPr lang="en-US" sz="2000" b="1" dirty="0">
              <a:solidFill>
                <a:schemeClr val="accent5">
                  <a:lumMod val="50000"/>
                </a:schemeClr>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
        <p:nvSpPr>
          <p:cNvPr id="3" name="Rectangle 2"/>
          <p:cNvSpPr/>
          <p:nvPr/>
        </p:nvSpPr>
        <p:spPr>
          <a:xfrm>
            <a:off x="-214346" y="19185"/>
            <a:ext cx="9358346" cy="369332"/>
          </a:xfrm>
          <a:prstGeom prst="rect">
            <a:avLst/>
          </a:prstGeom>
        </p:spPr>
        <p:txBody>
          <a:bodyPr wrap="square">
            <a:spAutoFit/>
          </a:bodyPr>
          <a:lstStyle/>
          <a:p>
            <a:pPr algn="ctr"/>
            <a:r>
              <a:rPr lang="en-US" b="1" dirty="0" smtClean="0">
                <a:solidFill>
                  <a:schemeClr val="accent6">
                    <a:lumMod val="50000"/>
                  </a:schemeClr>
                </a:solidFill>
                <a:latin typeface="Times New Roman" pitchFamily="18" charset="0"/>
                <a:cs typeface="Times New Roman" pitchFamily="18" charset="0"/>
              </a:rPr>
              <a:t>  </a:t>
            </a:r>
            <a:r>
              <a:rPr lang="vi-VN" b="1" dirty="0" smtClean="0">
                <a:solidFill>
                  <a:schemeClr val="accent6">
                    <a:lumMod val="50000"/>
                  </a:schemeClr>
                </a:solidFill>
                <a:latin typeface="Times New Roman" pitchFamily="18" charset="0"/>
                <a:cs typeface="Times New Roman" pitchFamily="18" charset="0"/>
              </a:rPr>
              <a:t>BÁO CÁO BIỆN PHÁP RÈN KĨ NĂNG VIẾT ĐÚNG CHÍNH TẢ CHO HỌC SINH LỚP </a:t>
            </a:r>
            <a:r>
              <a:rPr lang="vi-VN" b="1" dirty="0" smtClean="0">
                <a:solidFill>
                  <a:srgbClr val="C00000"/>
                </a:solidFill>
                <a:latin typeface="Times New Roman" pitchFamily="18" charset="0"/>
                <a:cs typeface="Times New Roman" pitchFamily="18" charset="0"/>
              </a:rPr>
              <a:t> 2</a:t>
            </a:r>
            <a:endParaRPr lang="vi-VN" b="1" dirty="0">
              <a:solidFill>
                <a:srgbClr val="C00000"/>
              </a:solidFill>
              <a:latin typeface="Times New Roman" pitchFamily="18" charset="0"/>
              <a:cs typeface="Times New Roman" pitchFamily="18" charset="0"/>
            </a:endParaRPr>
          </a:p>
        </p:txBody>
      </p:sp>
      <p:sp>
        <p:nvSpPr>
          <p:cNvPr id="4" name="Rectangle 3"/>
          <p:cNvSpPr/>
          <p:nvPr/>
        </p:nvSpPr>
        <p:spPr>
          <a:xfrm>
            <a:off x="1496258" y="850182"/>
            <a:ext cx="6885218" cy="584775"/>
          </a:xfrm>
          <a:prstGeom prst="rect">
            <a:avLst/>
          </a:prstGeom>
        </p:spPr>
        <p:txBody>
          <a:bodyPr wrap="none">
            <a:spAutoFit/>
          </a:bodyPr>
          <a:lstStyle/>
          <a:p>
            <a:r>
              <a:rPr lang="vi-VN" sz="3200" b="1" dirty="0" smtClean="0">
                <a:latin typeface="Times New Roman" pitchFamily="18" charset="0"/>
                <a:cs typeface="Times New Roman" pitchFamily="18" charset="0"/>
              </a:rPr>
              <a:t>2.1. Phương pháp phân tích ngôn ngữ.</a:t>
            </a:r>
            <a:endParaRPr lang="vi-VN" sz="32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786761576"/>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3100</Words>
  <Application>Microsoft Office PowerPoint</Application>
  <PresentationFormat>On-screen Show (4:3)</PresentationFormat>
  <Paragraphs>182</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ACER</cp:lastModifiedBy>
  <cp:revision>95</cp:revision>
  <dcterms:created xsi:type="dcterms:W3CDTF">2020-03-02T03:06:59Z</dcterms:created>
  <dcterms:modified xsi:type="dcterms:W3CDTF">2021-03-25T07:01:19Z</dcterms:modified>
</cp:coreProperties>
</file>