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01" d="100"/>
          <a:sy n="101" d="100"/>
        </p:scale>
        <p:origin x="126"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79EB4-BA50-4869-9468-7FCAFEA850F0}" type="datetimeFigureOut">
              <a:rPr lang="en-US" smtClean="0"/>
              <a:t>21/10/2018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0E6B05-7BFE-4BAE-8EEF-56426E4D382D}" type="slidenum">
              <a:rPr lang="en-US" smtClean="0"/>
              <a:t>‹#›</a:t>
            </a:fld>
            <a:endParaRPr lang="en-US"/>
          </a:p>
        </p:txBody>
      </p:sp>
    </p:spTree>
    <p:extLst>
      <p:ext uri="{BB962C8B-B14F-4D97-AF65-F5344CB8AC3E}">
        <p14:creationId xmlns:p14="http://schemas.microsoft.com/office/powerpoint/2010/main" val="3447180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58EF6EEA-55AE-454D-81CC-C507D5E3099A}" type="slidenum">
              <a:rPr lang="en-US" altLang="en-US" sz="1200">
                <a:solidFill>
                  <a:srgbClr val="000000"/>
                </a:solidFill>
              </a:rPr>
              <a:pPr algn="r" fontAlgn="base">
                <a:spcBef>
                  <a:spcPct val="0"/>
                </a:spcBef>
                <a:spcAft>
                  <a:spcPct val="0"/>
                </a:spcAft>
              </a:pPr>
              <a:t>1</a:t>
            </a:fld>
            <a:endParaRPr lang="en-US" altLang="en-US" sz="1200">
              <a:solidFill>
                <a:srgbClr val="000000"/>
              </a:solidFill>
            </a:endParaRPr>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20416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B9C0529B-306B-4D42-A717-256E0745D397}" type="slidenum">
              <a:rPr lang="en-US" altLang="en-US" sz="1200">
                <a:solidFill>
                  <a:srgbClr val="000000"/>
                </a:solidFill>
                <a:latin typeface="Calibri" panose="020F0502020204030204" pitchFamily="34" charset="0"/>
              </a:rPr>
              <a:pPr algn="r" fontAlgn="base">
                <a:spcBef>
                  <a:spcPct val="0"/>
                </a:spcBef>
                <a:spcAft>
                  <a:spcPct val="0"/>
                </a:spcAft>
              </a:pPr>
              <a:t>10</a:t>
            </a:fld>
            <a:endParaRPr lang="en-US" altLang="en-US" sz="1200">
              <a:solidFill>
                <a:srgbClr val="000000"/>
              </a:solidFill>
              <a:latin typeface="Calibri" panose="020F0502020204030204" pitchFamily="34" charset="0"/>
            </a:endParaRPr>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20112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5A5332CE-4DF2-413B-B8FB-C4D361B8A690}" type="slidenum">
              <a:rPr lang="en-US" altLang="en-US" sz="1200">
                <a:solidFill>
                  <a:srgbClr val="000000"/>
                </a:solidFill>
                <a:latin typeface="Calibri" panose="020F0502020204030204" pitchFamily="34" charset="0"/>
              </a:rPr>
              <a:pPr algn="r" fontAlgn="base">
                <a:spcBef>
                  <a:spcPct val="0"/>
                </a:spcBef>
                <a:spcAft>
                  <a:spcPct val="0"/>
                </a:spcAft>
              </a:pPr>
              <a:t>11</a:t>
            </a:fld>
            <a:endParaRPr lang="en-US" altLang="en-US" sz="1200">
              <a:solidFill>
                <a:srgbClr val="000000"/>
              </a:solidFill>
              <a:latin typeface="Calibri" panose="020F0502020204030204" pitchFamily="34" charset="0"/>
            </a:endParaRPr>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3907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D85AF509-CB10-4C74-BC24-436025045F7E}" type="slidenum">
              <a:rPr lang="en-US" altLang="en-US" sz="1200">
                <a:solidFill>
                  <a:srgbClr val="000000"/>
                </a:solidFill>
                <a:latin typeface="Calibri" panose="020F0502020204030204" pitchFamily="34" charset="0"/>
              </a:rPr>
              <a:pPr algn="r" fontAlgn="base">
                <a:spcBef>
                  <a:spcPct val="0"/>
                </a:spcBef>
                <a:spcAft>
                  <a:spcPct val="0"/>
                </a:spcAft>
              </a:pPr>
              <a:t>12</a:t>
            </a:fld>
            <a:endParaRPr lang="en-US" altLang="en-US" sz="1200">
              <a:solidFill>
                <a:srgbClr val="000000"/>
              </a:solidFill>
              <a:latin typeface="Calibri" panose="020F0502020204030204" pitchFamily="34" charset="0"/>
            </a:endParaRPr>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74720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386D270B-FF75-433C-B306-9AA979757A3A}" type="slidenum">
              <a:rPr lang="en-US" altLang="en-US" sz="1200">
                <a:solidFill>
                  <a:srgbClr val="000000"/>
                </a:solidFill>
                <a:latin typeface="Calibri" panose="020F0502020204030204" pitchFamily="34" charset="0"/>
              </a:rPr>
              <a:pPr algn="r" fontAlgn="base">
                <a:spcBef>
                  <a:spcPct val="0"/>
                </a:spcBef>
                <a:spcAft>
                  <a:spcPct val="0"/>
                </a:spcAft>
              </a:pPr>
              <a:t>13</a:t>
            </a:fld>
            <a:endParaRPr lang="en-US" altLang="en-US" sz="1200">
              <a:solidFill>
                <a:srgbClr val="000000"/>
              </a:solidFill>
              <a:latin typeface="Calibri" panose="020F0502020204030204" pitchFamily="34" charset="0"/>
            </a:endParaRPr>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90374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AB54DB69-719E-479B-8704-79B9283511E2}" type="slidenum">
              <a:rPr lang="en-US" altLang="en-US" sz="1200">
                <a:solidFill>
                  <a:srgbClr val="000000"/>
                </a:solidFill>
                <a:latin typeface="Calibri" panose="020F0502020204030204" pitchFamily="34" charset="0"/>
              </a:rPr>
              <a:pPr algn="r" fontAlgn="base">
                <a:spcBef>
                  <a:spcPct val="0"/>
                </a:spcBef>
                <a:spcAft>
                  <a:spcPct val="0"/>
                </a:spcAft>
              </a:pPr>
              <a:t>14</a:t>
            </a:fld>
            <a:endParaRPr lang="en-US" altLang="en-US" sz="1200">
              <a:solidFill>
                <a:srgbClr val="000000"/>
              </a:solidFill>
              <a:latin typeface="Calibri" panose="020F0502020204030204" pitchFamily="34" charset="0"/>
            </a:endParaRPr>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78339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307422D7-CF9E-4EA1-A604-D1BA1FB0CA8C}" type="slidenum">
              <a:rPr lang="en-US" altLang="en-US" sz="1200">
                <a:solidFill>
                  <a:srgbClr val="000000"/>
                </a:solidFill>
                <a:latin typeface="Calibri" panose="020F0502020204030204" pitchFamily="34" charset="0"/>
              </a:rPr>
              <a:pPr algn="r" fontAlgn="base">
                <a:spcBef>
                  <a:spcPct val="0"/>
                </a:spcBef>
                <a:spcAft>
                  <a:spcPct val="0"/>
                </a:spcAft>
              </a:pPr>
              <a:t>15</a:t>
            </a:fld>
            <a:endParaRPr lang="en-US" altLang="en-US" sz="1200">
              <a:solidFill>
                <a:srgbClr val="000000"/>
              </a:solidFill>
              <a:latin typeface="Calibri" panose="020F0502020204030204" pitchFamily="34" charset="0"/>
            </a:endParaRPr>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8975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80DABA7F-D864-4AF3-8B94-0C183B52AAEA}" type="slidenum">
              <a:rPr lang="en-US" altLang="en-US" sz="1200">
                <a:solidFill>
                  <a:srgbClr val="000000"/>
                </a:solidFill>
                <a:latin typeface="Calibri" panose="020F0502020204030204" pitchFamily="34" charset="0"/>
              </a:rPr>
              <a:pPr algn="r" fontAlgn="base">
                <a:spcBef>
                  <a:spcPct val="0"/>
                </a:spcBef>
                <a:spcAft>
                  <a:spcPct val="0"/>
                </a:spcAft>
              </a:pPr>
              <a:t>16</a:t>
            </a:fld>
            <a:endParaRPr lang="en-US" altLang="en-US" sz="1200">
              <a:solidFill>
                <a:srgbClr val="000000"/>
              </a:solidFill>
              <a:latin typeface="Calibri" panose="020F0502020204030204" pitchFamily="34" charset="0"/>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19359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4301F48B-B984-4AFA-BD37-E2E278187119}" type="slidenum">
              <a:rPr lang="en-US" altLang="en-US" sz="1200">
                <a:solidFill>
                  <a:srgbClr val="000000"/>
                </a:solidFill>
                <a:latin typeface="Calibri" panose="020F0502020204030204" pitchFamily="34" charset="0"/>
              </a:rPr>
              <a:pPr algn="r" fontAlgn="base">
                <a:spcBef>
                  <a:spcPct val="0"/>
                </a:spcBef>
                <a:spcAft>
                  <a:spcPct val="0"/>
                </a:spcAft>
              </a:pPr>
              <a:t>17</a:t>
            </a:fld>
            <a:endParaRPr lang="en-US" altLang="en-US" sz="1200">
              <a:solidFill>
                <a:srgbClr val="000000"/>
              </a:solidFill>
              <a:latin typeface="Calibri" panose="020F0502020204030204" pitchFamily="34" charset="0"/>
            </a:endParaRPr>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29112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DD110F61-9C1F-4A98-A697-451940396CEB}" type="slidenum">
              <a:rPr lang="en-US" altLang="en-US" sz="1200">
                <a:solidFill>
                  <a:srgbClr val="000000"/>
                </a:solidFill>
                <a:latin typeface="Calibri" panose="020F0502020204030204" pitchFamily="34" charset="0"/>
              </a:rPr>
              <a:pPr algn="r" fontAlgn="base">
                <a:spcBef>
                  <a:spcPct val="0"/>
                </a:spcBef>
                <a:spcAft>
                  <a:spcPct val="0"/>
                </a:spcAft>
              </a:pPr>
              <a:t>18</a:t>
            </a:fld>
            <a:endParaRPr lang="en-US" altLang="en-US" sz="1200">
              <a:solidFill>
                <a:srgbClr val="000000"/>
              </a:solidFill>
              <a:latin typeface="Calibri" panose="020F0502020204030204" pitchFamily="34" charset="0"/>
            </a:endParaRPr>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24082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2AE1BE4A-5060-4763-97AB-F4D176990A0A}" type="slidenum">
              <a:rPr lang="en-US" altLang="en-US" sz="1200">
                <a:solidFill>
                  <a:srgbClr val="000000"/>
                </a:solidFill>
                <a:latin typeface="Calibri" panose="020F0502020204030204" pitchFamily="34" charset="0"/>
              </a:rPr>
              <a:pPr algn="r" fontAlgn="base">
                <a:spcBef>
                  <a:spcPct val="0"/>
                </a:spcBef>
                <a:spcAft>
                  <a:spcPct val="0"/>
                </a:spcAft>
              </a:pPr>
              <a:t>19</a:t>
            </a:fld>
            <a:endParaRPr lang="en-US" altLang="en-US" sz="1200">
              <a:solidFill>
                <a:srgbClr val="000000"/>
              </a:solidFill>
              <a:latin typeface="Calibri" panose="020F0502020204030204" pitchFamily="34" charset="0"/>
            </a:endParaRPr>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62258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6B61264F-2386-46B4-AA60-E98D5ED1D687}" type="slidenum">
              <a:rPr lang="en-US" altLang="en-US" sz="1200">
                <a:solidFill>
                  <a:srgbClr val="000000"/>
                </a:solidFill>
                <a:latin typeface="Calibri" panose="020F0502020204030204" pitchFamily="34" charset="0"/>
              </a:rPr>
              <a:pPr algn="r" fontAlgn="base">
                <a:spcBef>
                  <a:spcPct val="0"/>
                </a:spcBef>
                <a:spcAft>
                  <a:spcPct val="0"/>
                </a:spcAft>
              </a:pPr>
              <a:t>2</a:t>
            </a:fld>
            <a:endParaRPr lang="en-US" altLang="en-US" sz="1200">
              <a:solidFill>
                <a:srgbClr val="000000"/>
              </a:solidFill>
              <a:latin typeface="Calibri" panose="020F0502020204030204" pitchFamily="34" charset="0"/>
            </a:endParaRPr>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53793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20B96DAD-9692-4517-9268-2D729B118084}" type="slidenum">
              <a:rPr lang="en-US" altLang="en-US" sz="1200">
                <a:solidFill>
                  <a:srgbClr val="000000"/>
                </a:solidFill>
                <a:latin typeface="Calibri" panose="020F0502020204030204" pitchFamily="34" charset="0"/>
              </a:rPr>
              <a:pPr algn="r" fontAlgn="base">
                <a:spcBef>
                  <a:spcPct val="0"/>
                </a:spcBef>
                <a:spcAft>
                  <a:spcPct val="0"/>
                </a:spcAft>
              </a:pPr>
              <a:t>20</a:t>
            </a:fld>
            <a:endParaRPr lang="en-US" altLang="en-US" sz="1200">
              <a:solidFill>
                <a:srgbClr val="000000"/>
              </a:solidFill>
              <a:latin typeface="Calibri" panose="020F0502020204030204" pitchFamily="34" charset="0"/>
            </a:endParaRPr>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6092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F780931D-F95A-4287-B63A-8E6B982AEDF5}" type="slidenum">
              <a:rPr lang="en-US" altLang="en-US" sz="1200">
                <a:solidFill>
                  <a:srgbClr val="000000"/>
                </a:solidFill>
                <a:latin typeface="Calibri" panose="020F0502020204030204" pitchFamily="34" charset="0"/>
              </a:rPr>
              <a:pPr algn="r" fontAlgn="base">
                <a:spcBef>
                  <a:spcPct val="0"/>
                </a:spcBef>
                <a:spcAft>
                  <a:spcPct val="0"/>
                </a:spcAft>
              </a:pPr>
              <a:t>3</a:t>
            </a:fld>
            <a:endParaRPr lang="en-US" altLang="en-US" sz="1200">
              <a:solidFill>
                <a:srgbClr val="000000"/>
              </a:solidFill>
              <a:latin typeface="Calibri" panose="020F0502020204030204" pitchFamily="34" charset="0"/>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95211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7033F539-D995-4A3A-9D12-57362FB4D994}" type="slidenum">
              <a:rPr lang="en-US" altLang="en-US" sz="1200">
                <a:solidFill>
                  <a:srgbClr val="000000"/>
                </a:solidFill>
                <a:latin typeface="Calibri" panose="020F0502020204030204" pitchFamily="34" charset="0"/>
              </a:rPr>
              <a:pPr algn="r" fontAlgn="base">
                <a:spcBef>
                  <a:spcPct val="0"/>
                </a:spcBef>
                <a:spcAft>
                  <a:spcPct val="0"/>
                </a:spcAft>
              </a:pPr>
              <a:t>4</a:t>
            </a:fld>
            <a:endParaRPr lang="en-US" altLang="en-US" sz="1200">
              <a:solidFill>
                <a:srgbClr val="000000"/>
              </a:solidFill>
              <a:latin typeface="Calibri" panose="020F0502020204030204" pitchFamily="34" charset="0"/>
            </a:endParaRPr>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20038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119A506B-2DAD-484B-A3AF-8C90B7CAD071}" type="slidenum">
              <a:rPr lang="en-US" altLang="en-US" sz="1200">
                <a:solidFill>
                  <a:srgbClr val="000000"/>
                </a:solidFill>
                <a:latin typeface="Calibri" panose="020F0502020204030204" pitchFamily="34" charset="0"/>
              </a:rPr>
              <a:pPr algn="r" fontAlgn="base">
                <a:spcBef>
                  <a:spcPct val="0"/>
                </a:spcBef>
                <a:spcAft>
                  <a:spcPct val="0"/>
                </a:spcAft>
              </a:pPr>
              <a:t>5</a:t>
            </a:fld>
            <a:endParaRPr lang="en-US" altLang="en-US" sz="1200">
              <a:solidFill>
                <a:srgbClr val="000000"/>
              </a:solidFill>
              <a:latin typeface="Calibri" panose="020F0502020204030204" pitchFamily="34" charset="0"/>
            </a:endParaRPr>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33085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0F3FF5DC-5996-4D24-9B4C-4FB471756C52}" type="slidenum">
              <a:rPr lang="en-US" altLang="en-US" sz="1200">
                <a:solidFill>
                  <a:srgbClr val="000000"/>
                </a:solidFill>
                <a:latin typeface="Calibri" panose="020F0502020204030204" pitchFamily="34" charset="0"/>
              </a:rPr>
              <a:pPr algn="r" fontAlgn="base">
                <a:spcBef>
                  <a:spcPct val="0"/>
                </a:spcBef>
                <a:spcAft>
                  <a:spcPct val="0"/>
                </a:spcAft>
              </a:pPr>
              <a:t>6</a:t>
            </a:fld>
            <a:endParaRPr lang="en-US" altLang="en-US" sz="1200">
              <a:solidFill>
                <a:srgbClr val="000000"/>
              </a:solidFill>
              <a:latin typeface="Calibri" panose="020F0502020204030204" pitchFamily="34" charset="0"/>
            </a:endParaRPr>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93409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0F0DF936-DCB0-432D-A7E4-8804512B64FD}" type="slidenum">
              <a:rPr lang="en-US" altLang="en-US" sz="1200">
                <a:solidFill>
                  <a:srgbClr val="000000"/>
                </a:solidFill>
                <a:latin typeface="Calibri" panose="020F0502020204030204" pitchFamily="34" charset="0"/>
              </a:rPr>
              <a:pPr algn="r" fontAlgn="base">
                <a:spcBef>
                  <a:spcPct val="0"/>
                </a:spcBef>
                <a:spcAft>
                  <a:spcPct val="0"/>
                </a:spcAft>
              </a:pPr>
              <a:t>7</a:t>
            </a:fld>
            <a:endParaRPr lang="en-US" altLang="en-US" sz="1200">
              <a:solidFill>
                <a:srgbClr val="000000"/>
              </a:solidFill>
              <a:latin typeface="Calibri" panose="020F0502020204030204" pitchFamily="34" charset="0"/>
            </a:endParaRPr>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556888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F65BB018-4C9A-4AAB-8E80-46760CFEE43B}" type="slidenum">
              <a:rPr lang="en-US" altLang="en-US" sz="1200">
                <a:solidFill>
                  <a:srgbClr val="000000"/>
                </a:solidFill>
                <a:latin typeface="Calibri" panose="020F0502020204030204" pitchFamily="34" charset="0"/>
              </a:rPr>
              <a:pPr algn="r" fontAlgn="base">
                <a:spcBef>
                  <a:spcPct val="0"/>
                </a:spcBef>
                <a:spcAft>
                  <a:spcPct val="0"/>
                </a:spcAft>
              </a:pPr>
              <a:t>8</a:t>
            </a:fld>
            <a:endParaRPr lang="en-US" altLang="en-US" sz="1200">
              <a:solidFill>
                <a:srgbClr val="000000"/>
              </a:solidFill>
              <a:latin typeface="Calibri" panose="020F0502020204030204" pitchFamily="34" charset="0"/>
            </a:endParaRPr>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92093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23540356-9487-4B25-9B68-AF8603C194C9}" type="slidenum">
              <a:rPr lang="en-US" altLang="en-US" sz="1200">
                <a:solidFill>
                  <a:srgbClr val="000000"/>
                </a:solidFill>
                <a:latin typeface="Calibri" panose="020F0502020204030204" pitchFamily="34" charset="0"/>
              </a:rPr>
              <a:pPr algn="r" fontAlgn="base">
                <a:spcBef>
                  <a:spcPct val="0"/>
                </a:spcBef>
                <a:spcAft>
                  <a:spcPct val="0"/>
                </a:spcAft>
              </a:pPr>
              <a:t>9</a:t>
            </a:fld>
            <a:endParaRPr lang="en-US" altLang="en-US" sz="1200">
              <a:solidFill>
                <a:srgbClr val="000000"/>
              </a:solidFill>
              <a:latin typeface="Calibri" panose="020F0502020204030204" pitchFamily="34" charset="0"/>
            </a:endParaRPr>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48583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000000"/>
                </a:solidFill>
                <a:latin typeface="Times New Roman" panose="02020603050405020304"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000000"/>
                  </a:solidFill>
                  <a:latin typeface="Times New Roman" panose="02020603050405020304"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000000"/>
                  </a:solidFill>
                  <a:latin typeface="Times New Roman" panose="02020603050405020304"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eaLnBrk="0" fontAlgn="base" hangingPunct="0">
                  <a:spcBef>
                    <a:spcPct val="0"/>
                  </a:spcBef>
                  <a:spcAft>
                    <a:spcPct val="0"/>
                  </a:spcAft>
                  <a:defRPr/>
                </a:pPr>
                <a:endParaRPr lang="en-US">
                  <a:solidFill>
                    <a:srgbClr val="000000"/>
                  </a:solidFill>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000000"/>
                  </a:solidFill>
                  <a:latin typeface="Times New Roman" panose="02020603050405020304"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eaLnBrk="0" fontAlgn="base" hangingPunct="0">
                  <a:spcBef>
                    <a:spcPct val="0"/>
                  </a:spcBef>
                  <a:spcAft>
                    <a:spcPct val="0"/>
                  </a:spcAft>
                  <a:defRPr/>
                </a:pPr>
                <a:endParaRPr lang="en-US">
                  <a:solidFill>
                    <a:srgbClr val="000000"/>
                  </a:solidFill>
                </a:endParaRPr>
              </a:p>
            </p:txBody>
          </p:sp>
        </p:grpSp>
      </p:grpSp>
      <p:sp>
        <p:nvSpPr>
          <p:cNvPr id="30731"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30732"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solidFill>
                <a:srgbClr val="000000"/>
              </a:solidFill>
            </a:endParaRPr>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solidFill>
                <a:srgbClr val="000000"/>
              </a:solidFill>
            </a:endParaRPr>
          </a:p>
        </p:txBody>
      </p:sp>
      <p:sp>
        <p:nvSpPr>
          <p:cNvPr id="15" name="Rectangle 15"/>
          <p:cNvSpPr>
            <a:spLocks noGrp="1" noChangeArrowheads="1"/>
          </p:cNvSpPr>
          <p:nvPr>
            <p:ph type="sldNum" sz="quarter" idx="12"/>
          </p:nvPr>
        </p:nvSpPr>
        <p:spPr/>
        <p:txBody>
          <a:bodyPr/>
          <a:lstStyle>
            <a:lvl1pPr>
              <a:defRPr/>
            </a:lvl1pPr>
          </a:lstStyle>
          <a:p>
            <a:fld id="{F2E55960-4D05-47C0-AA45-42C63A2BBE7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868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fld id="{94F88EEE-AF86-4F20-83B5-2F8F0DD7BFE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6904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fld id="{9D26191A-4B71-4A75-9542-D3885A1858D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4538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7813"/>
            <a:ext cx="77724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fld id="{D655AC55-EC85-4FEE-B9AD-902550805F8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9312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914400" y="6251575"/>
            <a:ext cx="1981200" cy="457200"/>
          </a:xfrm>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a:xfrm>
            <a:off x="3352800" y="6248400"/>
            <a:ext cx="2971800" cy="457200"/>
          </a:xfrm>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ED1087D5-97A4-4E1B-AC1E-6E9430604BA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6870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4876800" y="1600200"/>
            <a:ext cx="3810000" cy="4530725"/>
          </a:xfrm>
        </p:spPr>
        <p:txBody>
          <a:bodyPr/>
          <a:lstStyle/>
          <a:p>
            <a:endParaRPr lang="en-US"/>
          </a:p>
        </p:txBody>
      </p:sp>
      <p:sp>
        <p:nvSpPr>
          <p:cNvPr id="5" name="Date Placeholder 4"/>
          <p:cNvSpPr>
            <a:spLocks noGrp="1"/>
          </p:cNvSpPr>
          <p:nvPr>
            <p:ph type="dt" sz="half" idx="10"/>
          </p:nvPr>
        </p:nvSpPr>
        <p:spPr>
          <a:xfrm>
            <a:off x="914400" y="6251575"/>
            <a:ext cx="19812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352800" y="6248400"/>
            <a:ext cx="29718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3D141553-B11C-4661-88EA-EF0651D4C5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107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914400" y="1600200"/>
            <a:ext cx="3810000" cy="4530725"/>
          </a:xfrm>
        </p:spPr>
        <p:txBody>
          <a:bodyPr/>
          <a:lstStyle/>
          <a:p>
            <a:endParaRPr lang="en-US"/>
          </a:p>
        </p:txBody>
      </p:sp>
      <p:sp>
        <p:nvSpPr>
          <p:cNvPr id="4" name="Text Placeholder 3"/>
          <p:cNvSpPr>
            <a:spLocks noGrp="1"/>
          </p:cNvSpPr>
          <p:nvPr>
            <p:ph type="body"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51575"/>
            <a:ext cx="19812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352800" y="6248400"/>
            <a:ext cx="29718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EB625F4D-2BF4-4AA5-9F1B-A8D3672B6C6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8225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fld id="{C9280981-CE2A-486F-A800-9865C465B7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154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fld id="{89EBE1B7-B2AF-4BF7-AA0D-00DC881D030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1207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fld id="{A9C1564F-4931-47D3-8FC8-821B532335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4678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fld id="{ED681139-EEC6-4E45-9CC9-6D221ED5206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884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fld id="{93783DCE-7786-469A-BA1E-681B91AB17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5662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fld id="{2A1EE989-6131-4509-B5FF-439B9868FC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3431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fld id="{6890CA25-6C3E-41BA-AC7C-D4EA39FA18F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891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fld id="{4E7DB4B0-022E-434A-93B5-ACDCC9848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6590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8686800" cy="4876800"/>
            <a:chOff x="0" y="0"/>
            <a:chExt cx="5472" cy="3072"/>
          </a:xfrm>
        </p:grpSpPr>
        <p:sp>
          <p:nvSpPr>
            <p:cNvPr id="29699"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000000"/>
                </a:solidFill>
                <a:latin typeface="Times New Roman" panose="02020603050405020304" pitchFamily="18" charset="0"/>
              </a:endParaRPr>
            </a:p>
          </p:txBody>
        </p:sp>
        <p:grpSp>
          <p:nvGrpSpPr>
            <p:cNvPr id="2058" name="Group 4"/>
            <p:cNvGrpSpPr>
              <a:grpSpLocks/>
            </p:cNvGrpSpPr>
            <p:nvPr/>
          </p:nvGrpSpPr>
          <p:grpSpPr bwMode="auto">
            <a:xfrm>
              <a:off x="240" y="893"/>
              <a:ext cx="5232" cy="115"/>
              <a:chOff x="240" y="893"/>
              <a:chExt cx="5232" cy="115"/>
            </a:xfrm>
          </p:grpSpPr>
          <p:sp>
            <p:nvSpPr>
              <p:cNvPr id="29701"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000000"/>
                  </a:solidFill>
                  <a:latin typeface="Times New Roman" panose="02020603050405020304" pitchFamily="18" charset="0"/>
                </a:endParaRPr>
              </a:p>
            </p:txBody>
          </p:sp>
          <p:sp>
            <p:nvSpPr>
              <p:cNvPr id="29702"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eaLnBrk="0" fontAlgn="base" hangingPunct="0">
                  <a:spcBef>
                    <a:spcPct val="0"/>
                  </a:spcBef>
                  <a:spcAft>
                    <a:spcPct val="0"/>
                  </a:spcAft>
                  <a:defRPr/>
                </a:pPr>
                <a:endParaRPr lang="en-US">
                  <a:solidFill>
                    <a:srgbClr val="000000"/>
                  </a:solidFill>
                </a:endParaRPr>
              </a:p>
            </p:txBody>
          </p:sp>
        </p:grpSp>
      </p:grpSp>
      <p:sp>
        <p:nvSpPr>
          <p:cNvPr id="2051"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9705"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latin typeface="Arial" charset="0"/>
              </a:defRPr>
            </a:lvl1pPr>
          </a:lstStyle>
          <a:p>
            <a:pPr eaLnBrk="0" fontAlgn="base" hangingPunct="0">
              <a:spcBef>
                <a:spcPct val="0"/>
              </a:spcBef>
              <a:spcAft>
                <a:spcPct val="0"/>
              </a:spcAft>
              <a:defRPr/>
            </a:pPr>
            <a:endParaRPr lang="en-US">
              <a:solidFill>
                <a:srgbClr val="000000"/>
              </a:solidFill>
            </a:endParaRPr>
          </a:p>
        </p:txBody>
      </p:sp>
      <p:sp>
        <p:nvSpPr>
          <p:cNvPr id="29706"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latin typeface="Arial" charset="0"/>
              </a:defRPr>
            </a:lvl1pPr>
          </a:lstStyle>
          <a:p>
            <a:pPr eaLnBrk="0" fontAlgn="base" hangingPunct="0">
              <a:spcBef>
                <a:spcPct val="0"/>
              </a:spcBef>
              <a:spcAft>
                <a:spcPct val="0"/>
              </a:spcAft>
              <a:defRPr/>
            </a:pPr>
            <a:endParaRPr lang="en-US">
              <a:solidFill>
                <a:srgbClr val="000000"/>
              </a:solidFill>
            </a:endParaRPr>
          </a:p>
        </p:txBody>
      </p:sp>
      <p:sp>
        <p:nvSpPr>
          <p:cNvPr id="29707"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anose="020B0604020202020204" pitchFamily="34" charset="0"/>
              </a:defRPr>
            </a:lvl1pPr>
          </a:lstStyle>
          <a:p>
            <a:pPr eaLnBrk="0" fontAlgn="base" hangingPunct="0">
              <a:spcBef>
                <a:spcPct val="0"/>
              </a:spcBef>
              <a:spcAft>
                <a:spcPct val="0"/>
              </a:spcAft>
            </a:pPr>
            <a:fld id="{EEE4AE7E-54F5-49B1-9C4B-57DBE6F1E64B}" type="slidenum">
              <a:rPr lang="en-US" altLang="en-US">
                <a:solidFill>
                  <a:srgbClr val="000000"/>
                </a:solidFill>
              </a:rPr>
              <a:pPr eaLnBrk="0" fontAlgn="base" hangingPunct="0">
                <a:spcBef>
                  <a:spcPct val="0"/>
                </a:spcBef>
                <a:spcAft>
                  <a:spcPct val="0"/>
                </a:spcAft>
              </a:pPr>
              <a:t>‹#›</a:t>
            </a:fld>
            <a:endParaRPr lang="en-US" altLang="en-US">
              <a:solidFill>
                <a:srgbClr val="000000"/>
              </a:solidFill>
            </a:endParaRPr>
          </a:p>
        </p:txBody>
      </p:sp>
      <p:sp>
        <p:nvSpPr>
          <p:cNvPr id="29708"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eaLnBrk="0" fontAlgn="base" hangingPunct="0">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37718231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iming>
    <p:tnLst>
      <p:par>
        <p:cTn id="1" dur="indefinite" restart="never" nodeType="tmRoot"/>
      </p:par>
    </p:tnLst>
  </p:timing>
  <p:txStyles>
    <p:titleStyle>
      <a:lvl1pPr algn="l" rtl="0" eaLnBrk="0" fontAlgn="base" hangingPunct="0">
        <a:spcBef>
          <a:spcPct val="0"/>
        </a:spcBef>
        <a:spcAft>
          <a:spcPct val="0"/>
        </a:spcAft>
        <a:defRPr sz="4200" b="0" i="0" u="none">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34" name="Picture 2" descr="slide0003_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0513" cy="6892925"/>
          </a:xfrm>
          <a:prstGeom prst="rect">
            <a:avLst/>
          </a:prstGeom>
          <a:noFill/>
          <a:extLst>
            <a:ext uri="{909E8E84-426E-40DD-AFC4-6F175D3DCCD1}">
              <a14:hiddenFill xmlns:a14="http://schemas.microsoft.com/office/drawing/2010/main">
                <a:solidFill>
                  <a:srgbClr val="FFFFFF"/>
                </a:solidFill>
              </a14:hiddenFill>
            </a:ext>
          </a:extLst>
        </p:spPr>
      </p:pic>
      <p:sp>
        <p:nvSpPr>
          <p:cNvPr id="27653" name="Text Box 5"/>
          <p:cNvSpPr txBox="1">
            <a:spLocks noChangeArrowheads="1"/>
          </p:cNvSpPr>
          <p:nvPr/>
        </p:nvSpPr>
        <p:spPr bwMode="auto">
          <a:xfrm>
            <a:off x="2266950" y="3159125"/>
            <a:ext cx="6192838" cy="762000"/>
          </a:xfrm>
          <a:prstGeom prst="rect">
            <a:avLst/>
          </a:prstGeom>
          <a:noFill/>
          <a:ln w="9525">
            <a:no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pPr>
            <a:r>
              <a:rPr lang="en-US" altLang="en-US" sz="4400" b="1">
                <a:solidFill>
                  <a:srgbClr val="FF0000"/>
                </a:solidFill>
                <a:effectLst>
                  <a:outerShdw blurRad="38100" dist="38100" dir="2700000" algn="tl">
                    <a:srgbClr val="000000"/>
                  </a:outerShdw>
                </a:effectLst>
              </a:rPr>
              <a:t>CÂU LỆNH LẶP</a:t>
            </a:r>
          </a:p>
        </p:txBody>
      </p:sp>
      <p:sp>
        <p:nvSpPr>
          <p:cNvPr id="27656" name="Text Box 8"/>
          <p:cNvSpPr txBox="1">
            <a:spLocks noChangeArrowheads="1"/>
          </p:cNvSpPr>
          <p:nvPr/>
        </p:nvSpPr>
        <p:spPr bwMode="auto">
          <a:xfrm>
            <a:off x="5724525" y="4724400"/>
            <a:ext cx="23034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200">
                <a:solidFill>
                  <a:srgbClr val="FF3399"/>
                </a:solidFill>
              </a:rPr>
              <a:t>Thời gian 2 tiết</a:t>
            </a:r>
          </a:p>
        </p:txBody>
      </p:sp>
      <p:sp>
        <p:nvSpPr>
          <p:cNvPr id="27652" name="Text Box 4"/>
          <p:cNvSpPr txBox="1">
            <a:spLocks noChangeArrowheads="1"/>
          </p:cNvSpPr>
          <p:nvPr/>
        </p:nvSpPr>
        <p:spPr bwMode="auto">
          <a:xfrm>
            <a:off x="4500563" y="1412875"/>
            <a:ext cx="11525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pPr>
            <a:r>
              <a:rPr lang="en-US" altLang="en-US" sz="3000" b="1">
                <a:solidFill>
                  <a:srgbClr val="0000CC"/>
                </a:solidFill>
              </a:rPr>
              <a:t>Bài 7 </a:t>
            </a:r>
          </a:p>
        </p:txBody>
      </p:sp>
    </p:spTree>
    <p:extLst>
      <p:ext uri="{BB962C8B-B14F-4D97-AF65-F5344CB8AC3E}">
        <p14:creationId xmlns:p14="http://schemas.microsoft.com/office/powerpoint/2010/main" val="2687299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additive="base">
                                        <p:cTn id="7" dur="500" fill="hold"/>
                                        <p:tgtEl>
                                          <p:spTgt spid="27652"/>
                                        </p:tgtEl>
                                        <p:attrNameLst>
                                          <p:attrName>ppt_x</p:attrName>
                                        </p:attrNameLst>
                                      </p:cBhvr>
                                      <p:tavLst>
                                        <p:tav tm="0">
                                          <p:val>
                                            <p:strVal val="0-#ppt_w/2"/>
                                          </p:val>
                                        </p:tav>
                                        <p:tav tm="100000">
                                          <p:val>
                                            <p:strVal val="#ppt_x"/>
                                          </p:val>
                                        </p:tav>
                                      </p:tavLst>
                                    </p:anim>
                                    <p:anim calcmode="lin" valueType="num">
                                      <p:cBhvr additive="base">
                                        <p:cTn id="8" dur="500" fill="hold"/>
                                        <p:tgtEl>
                                          <p:spTgt spid="2765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27653"/>
                                        </p:tgtEl>
                                        <p:attrNameLst>
                                          <p:attrName>style.visibility</p:attrName>
                                        </p:attrNameLst>
                                      </p:cBhvr>
                                      <p:to>
                                        <p:strVal val="visible"/>
                                      </p:to>
                                    </p:set>
                                    <p:animEffect transition="in" filter="fade">
                                      <p:cBhvr>
                                        <p:cTn id="12" dur="1000"/>
                                        <p:tgtEl>
                                          <p:spTgt spid="27653"/>
                                        </p:tgtEl>
                                      </p:cBhvr>
                                    </p:animEffect>
                                    <p:anim calcmode="lin" valueType="num">
                                      <p:cBhvr>
                                        <p:cTn id="13" dur="1000" fill="hold"/>
                                        <p:tgtEl>
                                          <p:spTgt spid="27653"/>
                                        </p:tgtEl>
                                        <p:attrNameLst>
                                          <p:attrName>ppt_w</p:attrName>
                                        </p:attrNameLst>
                                      </p:cBhvr>
                                      <p:tavLst>
                                        <p:tav tm="0" fmla="#ppt_w*sin(2.5*pi*$)">
                                          <p:val>
                                            <p:fltVal val="0"/>
                                          </p:val>
                                        </p:tav>
                                        <p:tav tm="100000">
                                          <p:val>
                                            <p:fltVal val="1"/>
                                          </p:val>
                                        </p:tav>
                                      </p:tavLst>
                                    </p:anim>
                                    <p:anim calcmode="lin" valueType="num">
                                      <p:cBhvr>
                                        <p:cTn id="14" dur="1000" fill="hold"/>
                                        <p:tgtEl>
                                          <p:spTgt spid="27653"/>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2400"/>
                            </p:stCondLst>
                            <p:childTnLst>
                              <p:par>
                                <p:cTn id="16" presetID="2" presetClass="entr" presetSubtype="4" fill="hold" grpId="0" nodeType="afterEffect">
                                  <p:stCondLst>
                                    <p:cond delay="0"/>
                                  </p:stCondLst>
                                  <p:childTnLst>
                                    <p:set>
                                      <p:cBhvr>
                                        <p:cTn id="17" dur="1" fill="hold">
                                          <p:stCondLst>
                                            <p:cond delay="0"/>
                                          </p:stCondLst>
                                        </p:cTn>
                                        <p:tgtEl>
                                          <p:spTgt spid="27656"/>
                                        </p:tgtEl>
                                        <p:attrNameLst>
                                          <p:attrName>style.visibility</p:attrName>
                                        </p:attrNameLst>
                                      </p:cBhvr>
                                      <p:to>
                                        <p:strVal val="visible"/>
                                      </p:to>
                                    </p:set>
                                    <p:anim calcmode="lin" valueType="num">
                                      <p:cBhvr additive="base">
                                        <p:cTn id="18" dur="500" fill="hold"/>
                                        <p:tgtEl>
                                          <p:spTgt spid="27656"/>
                                        </p:tgtEl>
                                        <p:attrNameLst>
                                          <p:attrName>ppt_x</p:attrName>
                                        </p:attrNameLst>
                                      </p:cBhvr>
                                      <p:tavLst>
                                        <p:tav tm="0">
                                          <p:val>
                                            <p:strVal val="#ppt_x"/>
                                          </p:val>
                                        </p:tav>
                                        <p:tav tm="100000">
                                          <p:val>
                                            <p:strVal val="#ppt_x"/>
                                          </p:val>
                                        </p:tav>
                                      </p:tavLst>
                                    </p:anim>
                                    <p:anim calcmode="lin" valueType="num">
                                      <p:cBhvr additive="base">
                                        <p:cTn id="19" dur="500" fill="hold"/>
                                        <p:tgtEl>
                                          <p:spTgt spid="276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27656" grpId="0"/>
      <p:bldP spid="276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8466" name="Group 2"/>
          <p:cNvGrpSpPr>
            <a:grpSpLocks/>
          </p:cNvGrpSpPr>
          <p:nvPr/>
        </p:nvGrpSpPr>
        <p:grpSpPr bwMode="auto">
          <a:xfrm>
            <a:off x="3635375" y="404813"/>
            <a:ext cx="5400675" cy="4752975"/>
            <a:chOff x="2290" y="255"/>
            <a:chExt cx="3402" cy="2994"/>
          </a:xfrm>
        </p:grpSpPr>
        <p:sp>
          <p:nvSpPr>
            <p:cNvPr id="318467" name="Text Box 3"/>
            <p:cNvSpPr txBox="1">
              <a:spLocks noChangeArrowheads="1"/>
            </p:cNvSpPr>
            <p:nvPr/>
          </p:nvSpPr>
          <p:spPr bwMode="auto">
            <a:xfrm>
              <a:off x="4286" y="255"/>
              <a:ext cx="98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660033"/>
                  </a:solidFill>
                </a:rPr>
                <a:t>SƠ ĐỒ KHỐI</a:t>
              </a:r>
            </a:p>
          </p:txBody>
        </p:sp>
        <p:grpSp>
          <p:nvGrpSpPr>
            <p:cNvPr id="318468" name="Group 4"/>
            <p:cNvGrpSpPr>
              <a:grpSpLocks/>
            </p:cNvGrpSpPr>
            <p:nvPr/>
          </p:nvGrpSpPr>
          <p:grpSpPr bwMode="auto">
            <a:xfrm>
              <a:off x="2290" y="255"/>
              <a:ext cx="3402" cy="2994"/>
              <a:chOff x="307" y="276"/>
              <a:chExt cx="3546" cy="3290"/>
            </a:xfrm>
          </p:grpSpPr>
          <p:sp>
            <p:nvSpPr>
              <p:cNvPr id="318469" name="Rectangle 5"/>
              <p:cNvSpPr>
                <a:spLocks noChangeArrowheads="1"/>
              </p:cNvSpPr>
              <p:nvPr/>
            </p:nvSpPr>
            <p:spPr bwMode="auto">
              <a:xfrm flipH="1">
                <a:off x="1314" y="709"/>
                <a:ext cx="1542" cy="317"/>
              </a:xfrm>
              <a:prstGeom prst="rect">
                <a:avLst/>
              </a:prstGeom>
              <a:solidFill>
                <a:srgbClr val="CCFFCC"/>
              </a:solidFill>
              <a:ln w="222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a:solidFill>
                      <a:srgbClr val="660033"/>
                    </a:solidFill>
                  </a:rPr>
                  <a:t>Biến đếm:=giá trị đầu</a:t>
                </a:r>
              </a:p>
            </p:txBody>
          </p:sp>
          <p:grpSp>
            <p:nvGrpSpPr>
              <p:cNvPr id="318470" name="Group 6"/>
              <p:cNvGrpSpPr>
                <a:grpSpLocks/>
              </p:cNvGrpSpPr>
              <p:nvPr/>
            </p:nvGrpSpPr>
            <p:grpSpPr bwMode="auto">
              <a:xfrm>
                <a:off x="307" y="276"/>
                <a:ext cx="3546" cy="3290"/>
                <a:chOff x="307" y="276"/>
                <a:chExt cx="3546" cy="3290"/>
              </a:xfrm>
            </p:grpSpPr>
            <p:sp>
              <p:nvSpPr>
                <p:cNvPr id="318471" name="Line 7"/>
                <p:cNvSpPr>
                  <a:spLocks noChangeShapeType="1"/>
                </p:cNvSpPr>
                <p:nvPr/>
              </p:nvSpPr>
              <p:spPr bwMode="auto">
                <a:xfrm flipV="1">
                  <a:off x="2085" y="1026"/>
                  <a:ext cx="0" cy="363"/>
                </a:xfrm>
                <a:prstGeom prst="line">
                  <a:avLst/>
                </a:prstGeom>
                <a:noFill/>
                <a:ln w="38100">
                  <a:solidFill>
                    <a:srgbClr val="000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318472" name="AutoShape 8"/>
                <p:cNvSpPr>
                  <a:spLocks noChangeArrowheads="1"/>
                </p:cNvSpPr>
                <p:nvPr/>
              </p:nvSpPr>
              <p:spPr bwMode="auto">
                <a:xfrm>
                  <a:off x="1042" y="1389"/>
                  <a:ext cx="2086" cy="702"/>
                </a:xfrm>
                <a:prstGeom prst="flowChartDecision">
                  <a:avLst/>
                </a:prstGeom>
                <a:solidFill>
                  <a:srgbClr val="CCFFCC"/>
                </a:solidFill>
                <a:ln w="222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a:solidFill>
                        <a:srgbClr val="660033"/>
                      </a:solidFill>
                    </a:rPr>
                    <a:t>Biến đếm&lt;=giá trị cuối</a:t>
                  </a:r>
                </a:p>
              </p:txBody>
            </p:sp>
            <p:sp>
              <p:nvSpPr>
                <p:cNvPr id="318473" name="Rectangle 9"/>
                <p:cNvSpPr>
                  <a:spLocks noChangeArrowheads="1"/>
                </p:cNvSpPr>
                <p:nvPr/>
              </p:nvSpPr>
              <p:spPr bwMode="auto">
                <a:xfrm flipH="1">
                  <a:off x="1088" y="2500"/>
                  <a:ext cx="1996" cy="317"/>
                </a:xfrm>
                <a:prstGeom prst="rect">
                  <a:avLst/>
                </a:prstGeom>
                <a:solidFill>
                  <a:srgbClr val="CCFFCC"/>
                </a:solidFill>
                <a:ln w="222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a:solidFill>
                        <a:srgbClr val="660033"/>
                      </a:solidFill>
                    </a:rPr>
                    <a:t>Lệnh cần lặp biến đếm tăng 1</a:t>
                  </a:r>
                </a:p>
              </p:txBody>
            </p:sp>
            <p:sp>
              <p:nvSpPr>
                <p:cNvPr id="318474" name="Line 10"/>
                <p:cNvSpPr>
                  <a:spLocks noChangeShapeType="1"/>
                </p:cNvSpPr>
                <p:nvPr/>
              </p:nvSpPr>
              <p:spPr bwMode="auto">
                <a:xfrm>
                  <a:off x="3128" y="1745"/>
                  <a:ext cx="725" cy="0"/>
                </a:xfrm>
                <a:prstGeom prst="line">
                  <a:avLst/>
                </a:prstGeom>
                <a:noFill/>
                <a:ln w="381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318475" name="Line 11"/>
                <p:cNvSpPr>
                  <a:spLocks noChangeShapeType="1"/>
                </p:cNvSpPr>
                <p:nvPr/>
              </p:nvSpPr>
              <p:spPr bwMode="auto">
                <a:xfrm flipV="1">
                  <a:off x="2085" y="276"/>
                  <a:ext cx="0" cy="431"/>
                </a:xfrm>
                <a:prstGeom prst="line">
                  <a:avLst/>
                </a:prstGeom>
                <a:noFill/>
                <a:ln w="38100">
                  <a:solidFill>
                    <a:srgbClr val="000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318476" name="Line 12"/>
                <p:cNvSpPr>
                  <a:spLocks noChangeShapeType="1"/>
                </p:cNvSpPr>
                <p:nvPr/>
              </p:nvSpPr>
              <p:spPr bwMode="auto">
                <a:xfrm rot="5400000">
                  <a:off x="-158" y="2217"/>
                  <a:ext cx="929" cy="0"/>
                </a:xfrm>
                <a:prstGeom prst="line">
                  <a:avLst/>
                </a:prstGeom>
                <a:noFill/>
                <a:ln w="381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318477" name="Line 13"/>
                <p:cNvSpPr>
                  <a:spLocks noChangeShapeType="1"/>
                </p:cNvSpPr>
                <p:nvPr/>
              </p:nvSpPr>
              <p:spPr bwMode="auto">
                <a:xfrm flipV="1">
                  <a:off x="2085" y="2069"/>
                  <a:ext cx="0" cy="431"/>
                </a:xfrm>
                <a:prstGeom prst="line">
                  <a:avLst/>
                </a:prstGeom>
                <a:noFill/>
                <a:ln w="38100">
                  <a:solidFill>
                    <a:srgbClr val="000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318478" name="Text Box 14"/>
                <p:cNvSpPr txBox="1">
                  <a:spLocks noChangeArrowheads="1"/>
                </p:cNvSpPr>
                <p:nvPr/>
              </p:nvSpPr>
              <p:spPr bwMode="auto">
                <a:xfrm>
                  <a:off x="2154" y="2159"/>
                  <a:ext cx="479"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660033"/>
                      </a:solidFill>
                    </a:rPr>
                    <a:t>Đúng</a:t>
                  </a:r>
                </a:p>
              </p:txBody>
            </p:sp>
            <p:sp>
              <p:nvSpPr>
                <p:cNvPr id="318479" name="Text Box 15"/>
                <p:cNvSpPr txBox="1">
                  <a:spLocks noChangeArrowheads="1"/>
                </p:cNvSpPr>
                <p:nvPr/>
              </p:nvSpPr>
              <p:spPr bwMode="auto">
                <a:xfrm>
                  <a:off x="3198" y="1430"/>
                  <a:ext cx="338"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660033"/>
                      </a:solidFill>
                    </a:rPr>
                    <a:t>Sai</a:t>
                  </a:r>
                </a:p>
              </p:txBody>
            </p:sp>
            <p:sp>
              <p:nvSpPr>
                <p:cNvPr id="318480" name="Line 16"/>
                <p:cNvSpPr>
                  <a:spLocks noChangeShapeType="1"/>
                </p:cNvSpPr>
                <p:nvPr/>
              </p:nvSpPr>
              <p:spPr bwMode="auto">
                <a:xfrm>
                  <a:off x="317" y="1745"/>
                  <a:ext cx="725" cy="0"/>
                </a:xfrm>
                <a:prstGeom prst="line">
                  <a:avLst/>
                </a:prstGeom>
                <a:noFill/>
                <a:ln w="381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318481" name="Line 17"/>
                <p:cNvSpPr>
                  <a:spLocks noChangeShapeType="1"/>
                </p:cNvSpPr>
                <p:nvPr/>
              </p:nvSpPr>
              <p:spPr bwMode="auto">
                <a:xfrm flipV="1">
                  <a:off x="2018" y="3135"/>
                  <a:ext cx="0" cy="431"/>
                </a:xfrm>
                <a:prstGeom prst="line">
                  <a:avLst/>
                </a:prstGeom>
                <a:noFill/>
                <a:ln w="38100">
                  <a:solidFill>
                    <a:srgbClr val="000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318482" name="Line 18"/>
                <p:cNvSpPr>
                  <a:spLocks noChangeShapeType="1"/>
                </p:cNvSpPr>
                <p:nvPr/>
              </p:nvSpPr>
              <p:spPr bwMode="auto">
                <a:xfrm>
                  <a:off x="317" y="2681"/>
                  <a:ext cx="771" cy="0"/>
                </a:xfrm>
                <a:prstGeom prst="line">
                  <a:avLst/>
                </a:prstGeom>
                <a:noFill/>
                <a:ln w="381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318483" name="Line 19"/>
                <p:cNvSpPr>
                  <a:spLocks noChangeShapeType="1"/>
                </p:cNvSpPr>
                <p:nvPr/>
              </p:nvSpPr>
              <p:spPr bwMode="auto">
                <a:xfrm>
                  <a:off x="2019" y="3158"/>
                  <a:ext cx="1814" cy="0"/>
                </a:xfrm>
                <a:prstGeom prst="line">
                  <a:avLst/>
                </a:prstGeom>
                <a:noFill/>
                <a:ln w="381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318484" name="Line 20"/>
                <p:cNvSpPr>
                  <a:spLocks noChangeShapeType="1"/>
                </p:cNvSpPr>
                <p:nvPr/>
              </p:nvSpPr>
              <p:spPr bwMode="auto">
                <a:xfrm rot="5400000">
                  <a:off x="3130" y="2455"/>
                  <a:ext cx="1406" cy="0"/>
                </a:xfrm>
                <a:prstGeom prst="line">
                  <a:avLst/>
                </a:prstGeom>
                <a:noFill/>
                <a:ln w="381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grpSp>
        </p:grpSp>
      </p:grpSp>
      <p:sp>
        <p:nvSpPr>
          <p:cNvPr id="89091" name="AutoShape 3"/>
          <p:cNvSpPr>
            <a:spLocks noChangeArrowheads="1"/>
          </p:cNvSpPr>
          <p:nvPr/>
        </p:nvSpPr>
        <p:spPr bwMode="auto">
          <a:xfrm>
            <a:off x="323850" y="2349500"/>
            <a:ext cx="2592388" cy="1873250"/>
          </a:xfrm>
          <a:prstGeom prst="cloudCallout">
            <a:avLst>
              <a:gd name="adj1" fmla="val -59736"/>
              <a:gd name="adj2" fmla="val 123560"/>
            </a:avLst>
          </a:prstGeom>
          <a:gradFill rotWithShape="1">
            <a:gsLst>
              <a:gs pos="0">
                <a:schemeClr val="tx1"/>
              </a:gs>
              <a:gs pos="100000">
                <a:srgbClr val="FF33CC"/>
              </a:gs>
            </a:gsLst>
            <a:path path="rect">
              <a:fillToRect l="50000" t="50000" r="50000" b="50000"/>
            </a:path>
          </a:gra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i="1">
                <a:solidFill>
                  <a:srgbClr val="0000CC"/>
                </a:solidFill>
              </a:rPr>
              <a:t>Quan sát sơ đồ khối, hãy cho biết sự thực hiện của máy?</a:t>
            </a:r>
          </a:p>
        </p:txBody>
      </p:sp>
      <p:sp>
        <p:nvSpPr>
          <p:cNvPr id="318486" name="Text Box 22"/>
          <p:cNvSpPr txBox="1">
            <a:spLocks noChangeArrowheads="1"/>
          </p:cNvSpPr>
          <p:nvPr/>
        </p:nvSpPr>
        <p:spPr bwMode="auto">
          <a:xfrm>
            <a:off x="179388" y="5046663"/>
            <a:ext cx="4897437" cy="119062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FontTx/>
              <a:buChar char="•"/>
            </a:pPr>
            <a:r>
              <a:rPr lang="en-US" altLang="en-US">
                <a:solidFill>
                  <a:srgbClr val="660033"/>
                </a:solidFill>
              </a:rPr>
              <a:t> Bước 1: tính giá trị đầu, gán cho biến đếm.</a:t>
            </a:r>
          </a:p>
          <a:p>
            <a:pPr fontAlgn="base">
              <a:spcBef>
                <a:spcPct val="0"/>
              </a:spcBef>
              <a:spcAft>
                <a:spcPct val="0"/>
              </a:spcAft>
              <a:buFontTx/>
              <a:buChar char="•"/>
            </a:pPr>
            <a:r>
              <a:rPr lang="en-US" altLang="en-US">
                <a:solidFill>
                  <a:srgbClr val="660033"/>
                </a:solidFill>
              </a:rPr>
              <a:t> Bước 2: Nếu biến đếm &lt;= giá trị cuối thì:</a:t>
            </a:r>
          </a:p>
          <a:p>
            <a:pPr lvl="1" fontAlgn="base">
              <a:spcBef>
                <a:spcPct val="0"/>
              </a:spcBef>
              <a:spcAft>
                <a:spcPct val="0"/>
              </a:spcAft>
              <a:buFontTx/>
              <a:buChar char="•"/>
            </a:pPr>
            <a:r>
              <a:rPr lang="en-US" altLang="en-US">
                <a:solidFill>
                  <a:srgbClr val="660033"/>
                </a:solidFill>
              </a:rPr>
              <a:t> thực hiện lệnh cần lặp.</a:t>
            </a:r>
          </a:p>
          <a:p>
            <a:pPr lvl="1" fontAlgn="base">
              <a:spcBef>
                <a:spcPct val="0"/>
              </a:spcBef>
              <a:spcAft>
                <a:spcPct val="0"/>
              </a:spcAft>
              <a:buFontTx/>
              <a:buChar char="•"/>
            </a:pPr>
            <a:r>
              <a:rPr lang="en-US" altLang="en-US">
                <a:solidFill>
                  <a:srgbClr val="660033"/>
                </a:solidFill>
              </a:rPr>
              <a:t> tăng biến đếm 1 đơn vị, quay lại bước 2</a:t>
            </a:r>
          </a:p>
        </p:txBody>
      </p:sp>
    </p:spTree>
    <p:extLst>
      <p:ext uri="{BB962C8B-B14F-4D97-AF65-F5344CB8AC3E}">
        <p14:creationId xmlns:p14="http://schemas.microsoft.com/office/powerpoint/2010/main" val="937607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p:cTn id="7" dur="500" fill="hold"/>
                                        <p:tgtEl>
                                          <p:spTgt spid="89091"/>
                                        </p:tgtEl>
                                        <p:attrNameLst>
                                          <p:attrName>ppt_w</p:attrName>
                                        </p:attrNameLst>
                                      </p:cBhvr>
                                      <p:tavLst>
                                        <p:tav tm="0">
                                          <p:val>
                                            <p:fltVal val="0"/>
                                          </p:val>
                                        </p:tav>
                                        <p:tav tm="100000">
                                          <p:val>
                                            <p:strVal val="#ppt_w"/>
                                          </p:val>
                                        </p:tav>
                                      </p:tavLst>
                                    </p:anim>
                                    <p:anim calcmode="lin" valueType="num">
                                      <p:cBhvr>
                                        <p:cTn id="8" dur="500" fill="hold"/>
                                        <p:tgtEl>
                                          <p:spTgt spid="89091"/>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318466"/>
                                        </p:tgtEl>
                                        <p:attrNameLst>
                                          <p:attrName>style.visibility</p:attrName>
                                        </p:attrNameLst>
                                      </p:cBhvr>
                                      <p:to>
                                        <p:strVal val="visible"/>
                                      </p:to>
                                    </p:set>
                                    <p:animEffect transition="in" filter="fade">
                                      <p:cBhvr>
                                        <p:cTn id="12" dur="1000"/>
                                        <p:tgtEl>
                                          <p:spTgt spid="3184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8486"/>
                                        </p:tgtEl>
                                        <p:attrNameLst>
                                          <p:attrName>style.visibility</p:attrName>
                                        </p:attrNameLst>
                                      </p:cBhvr>
                                      <p:to>
                                        <p:strVal val="visible"/>
                                      </p:to>
                                    </p:set>
                                    <p:animEffect transition="in" filter="wipe(left)">
                                      <p:cBhvr>
                                        <p:cTn id="17" dur="500"/>
                                        <p:tgtEl>
                                          <p:spTgt spid="318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p:bldP spid="31848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Text Box 2"/>
          <p:cNvSpPr txBox="1">
            <a:spLocks noChangeArrowheads="1"/>
          </p:cNvSpPr>
          <p:nvPr/>
        </p:nvSpPr>
        <p:spPr bwMode="auto">
          <a:xfrm>
            <a:off x="1527175" y="2081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pic>
        <p:nvPicPr>
          <p:cNvPr id="320515" name="Picture 3"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430713"/>
            <a:ext cx="2068513"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AutoShape 3"/>
          <p:cNvSpPr>
            <a:spLocks noChangeArrowheads="1"/>
          </p:cNvSpPr>
          <p:nvPr/>
        </p:nvSpPr>
        <p:spPr bwMode="auto">
          <a:xfrm>
            <a:off x="250825" y="1412875"/>
            <a:ext cx="7443788" cy="1079500"/>
          </a:xfrm>
          <a:prstGeom prst="cloudCallout">
            <a:avLst>
              <a:gd name="adj1" fmla="val -29463"/>
              <a:gd name="adj2" fmla="val 257204"/>
            </a:avLst>
          </a:prstGeom>
          <a:gradFill rotWithShape="1">
            <a:gsLst>
              <a:gs pos="0">
                <a:schemeClr val="tx1"/>
              </a:gs>
              <a:gs pos="100000">
                <a:srgbClr val="FF33CC"/>
              </a:gs>
            </a:gsLst>
            <a:path path="rect">
              <a:fillToRect l="50000" t="50000" r="50000" b="50000"/>
            </a:path>
          </a:gra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b="1" i="1">
                <a:solidFill>
                  <a:srgbClr val="0000CC"/>
                </a:solidFill>
              </a:rPr>
              <a:t>Chương trình sau sẽ in ra màn hình số lần lặp</a:t>
            </a:r>
            <a:endParaRPr lang="en-US" altLang="en-US" i="1">
              <a:solidFill>
                <a:srgbClr val="660066"/>
              </a:solidFill>
            </a:endParaRPr>
          </a:p>
        </p:txBody>
      </p:sp>
      <p:sp>
        <p:nvSpPr>
          <p:cNvPr id="320517" name="Rectangle 5"/>
          <p:cNvSpPr>
            <a:spLocks noChangeArrowheads="1"/>
          </p:cNvSpPr>
          <p:nvPr/>
        </p:nvSpPr>
        <p:spPr bwMode="auto">
          <a:xfrm>
            <a:off x="2771775" y="2924175"/>
            <a:ext cx="6048375" cy="22891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b="1" i="1">
                <a:solidFill>
                  <a:srgbClr val="660066"/>
                </a:solidFill>
              </a:rPr>
              <a:t>Program lap;</a:t>
            </a:r>
          </a:p>
          <a:p>
            <a:pPr fontAlgn="base">
              <a:spcBef>
                <a:spcPct val="0"/>
              </a:spcBef>
              <a:spcAft>
                <a:spcPct val="0"/>
              </a:spcAft>
            </a:pPr>
            <a:r>
              <a:rPr lang="en-US" altLang="en-US" b="1" i="1">
                <a:solidFill>
                  <a:srgbClr val="660066"/>
                </a:solidFill>
              </a:rPr>
              <a:t>       Uses crt;</a:t>
            </a:r>
          </a:p>
          <a:p>
            <a:pPr fontAlgn="base">
              <a:spcBef>
                <a:spcPct val="0"/>
              </a:spcBef>
              <a:spcAft>
                <a:spcPct val="0"/>
              </a:spcAft>
            </a:pPr>
            <a:r>
              <a:rPr lang="en-US" altLang="en-US" b="1" i="1">
                <a:solidFill>
                  <a:srgbClr val="660066"/>
                </a:solidFill>
              </a:rPr>
              <a:t>       Var i: integer;</a:t>
            </a:r>
          </a:p>
          <a:p>
            <a:pPr fontAlgn="base">
              <a:spcBef>
                <a:spcPct val="0"/>
              </a:spcBef>
              <a:spcAft>
                <a:spcPct val="0"/>
              </a:spcAft>
            </a:pPr>
            <a:r>
              <a:rPr lang="en-US" altLang="en-US" b="1" i="1">
                <a:solidFill>
                  <a:srgbClr val="660066"/>
                </a:solidFill>
              </a:rPr>
              <a:t>Begin</a:t>
            </a:r>
          </a:p>
          <a:p>
            <a:pPr fontAlgn="base">
              <a:spcBef>
                <a:spcPct val="0"/>
              </a:spcBef>
              <a:spcAft>
                <a:spcPct val="0"/>
              </a:spcAft>
            </a:pPr>
            <a:r>
              <a:rPr lang="en-US" altLang="en-US" b="1" i="1">
                <a:solidFill>
                  <a:srgbClr val="0000CC"/>
                </a:solidFill>
              </a:rPr>
              <a:t>        For</a:t>
            </a:r>
            <a:r>
              <a:rPr lang="en-US" altLang="en-US" b="1" i="1">
                <a:solidFill>
                  <a:srgbClr val="660066"/>
                </a:solidFill>
              </a:rPr>
              <a:t> i:= 1 </a:t>
            </a:r>
            <a:r>
              <a:rPr lang="en-US" altLang="en-US" b="1" i="1">
                <a:solidFill>
                  <a:srgbClr val="0000CC"/>
                </a:solidFill>
              </a:rPr>
              <a:t>to</a:t>
            </a:r>
            <a:r>
              <a:rPr lang="en-US" altLang="en-US" b="1" i="1">
                <a:solidFill>
                  <a:srgbClr val="660066"/>
                </a:solidFill>
              </a:rPr>
              <a:t> 10 </a:t>
            </a:r>
            <a:r>
              <a:rPr lang="en-US" altLang="en-US" b="1" i="1">
                <a:solidFill>
                  <a:srgbClr val="0000CC"/>
                </a:solidFill>
              </a:rPr>
              <a:t>do</a:t>
            </a:r>
            <a:endParaRPr lang="en-US" altLang="en-US" b="1" i="1">
              <a:solidFill>
                <a:srgbClr val="660066"/>
              </a:solidFill>
            </a:endParaRPr>
          </a:p>
          <a:p>
            <a:pPr fontAlgn="base">
              <a:spcBef>
                <a:spcPct val="0"/>
              </a:spcBef>
              <a:spcAft>
                <a:spcPct val="0"/>
              </a:spcAft>
            </a:pPr>
            <a:r>
              <a:rPr lang="en-US" altLang="en-US" b="1" i="1">
                <a:solidFill>
                  <a:srgbClr val="660066"/>
                </a:solidFill>
              </a:rPr>
              <a:t>                                     Writeln (‘Day la lan lap thu  ’,i);</a:t>
            </a:r>
          </a:p>
          <a:p>
            <a:pPr fontAlgn="base">
              <a:spcBef>
                <a:spcPct val="0"/>
              </a:spcBef>
              <a:spcAft>
                <a:spcPct val="0"/>
              </a:spcAft>
            </a:pPr>
            <a:r>
              <a:rPr lang="en-US" altLang="en-US" b="1" i="1">
                <a:solidFill>
                  <a:srgbClr val="660066"/>
                </a:solidFill>
              </a:rPr>
              <a:t>        Readln</a:t>
            </a:r>
          </a:p>
          <a:p>
            <a:pPr fontAlgn="base">
              <a:spcBef>
                <a:spcPct val="0"/>
              </a:spcBef>
              <a:spcAft>
                <a:spcPct val="0"/>
              </a:spcAft>
            </a:pPr>
            <a:r>
              <a:rPr lang="en-US" altLang="en-US" b="1" i="1">
                <a:solidFill>
                  <a:srgbClr val="660066"/>
                </a:solidFill>
              </a:rPr>
              <a:t>end.</a:t>
            </a:r>
            <a:r>
              <a:rPr lang="en-US" altLang="en-US">
                <a:solidFill>
                  <a:srgbClr val="660066"/>
                </a:solidFill>
              </a:rPr>
              <a:t> </a:t>
            </a:r>
          </a:p>
        </p:txBody>
      </p:sp>
      <p:sp>
        <p:nvSpPr>
          <p:cNvPr id="297988" name="Text Box 4"/>
          <p:cNvSpPr txBox="1">
            <a:spLocks noChangeArrowheads="1"/>
          </p:cNvSpPr>
          <p:nvPr/>
        </p:nvSpPr>
        <p:spPr bwMode="auto">
          <a:xfrm>
            <a:off x="34925" y="287338"/>
            <a:ext cx="9036050" cy="528637"/>
          </a:xfrm>
          <a:prstGeom prst="rect">
            <a:avLst/>
          </a:prstGeom>
          <a:solidFill>
            <a:srgbClr val="FFFF99"/>
          </a:solidFill>
          <a:ln w="9525">
            <a:solidFill>
              <a:srgbClr val="800000"/>
            </a:solid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2800" dirty="0" smtClean="0">
                <a:solidFill>
                  <a:srgbClr val="000066"/>
                </a:solidFill>
                <a:effectLst>
                  <a:outerShdw blurRad="38100" dist="38100" dir="2700000" algn="tl">
                    <a:srgbClr val="000000"/>
                  </a:outerShdw>
                </a:effectLst>
              </a:rPr>
              <a:t>3. CẤU </a:t>
            </a:r>
            <a:r>
              <a:rPr lang="en-US" altLang="en-US" sz="2800" dirty="0">
                <a:solidFill>
                  <a:srgbClr val="000066"/>
                </a:solidFill>
                <a:effectLst>
                  <a:outerShdw blurRad="38100" dist="38100" dir="2700000" algn="tl">
                    <a:srgbClr val="000000"/>
                  </a:outerShdw>
                </a:effectLst>
              </a:rPr>
              <a:t>TRÚC DẠNG LẶP TIẾN</a:t>
            </a:r>
          </a:p>
        </p:txBody>
      </p:sp>
    </p:spTree>
    <p:extLst>
      <p:ext uri="{BB962C8B-B14F-4D97-AF65-F5344CB8AC3E}">
        <p14:creationId xmlns:p14="http://schemas.microsoft.com/office/powerpoint/2010/main" val="1325053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p:cTn id="7" dur="500" fill="hold"/>
                                        <p:tgtEl>
                                          <p:spTgt spid="89091"/>
                                        </p:tgtEl>
                                        <p:attrNameLst>
                                          <p:attrName>ppt_w</p:attrName>
                                        </p:attrNameLst>
                                      </p:cBhvr>
                                      <p:tavLst>
                                        <p:tav tm="0">
                                          <p:val>
                                            <p:fltVal val="0"/>
                                          </p:val>
                                        </p:tav>
                                        <p:tav tm="100000">
                                          <p:val>
                                            <p:strVal val="#ppt_w"/>
                                          </p:val>
                                        </p:tav>
                                      </p:tavLst>
                                    </p:anim>
                                    <p:anim calcmode="lin" valueType="num">
                                      <p:cBhvr>
                                        <p:cTn id="8" dur="500" fill="hold"/>
                                        <p:tgtEl>
                                          <p:spTgt spid="89091"/>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20517"/>
                                        </p:tgtEl>
                                        <p:attrNameLst>
                                          <p:attrName>style.visibility</p:attrName>
                                        </p:attrNameLst>
                                      </p:cBhvr>
                                      <p:to>
                                        <p:strVal val="visible"/>
                                      </p:to>
                                    </p:set>
                                    <p:animEffect transition="in" filter="fade">
                                      <p:cBhvr>
                                        <p:cTn id="12" dur="2000"/>
                                        <p:tgtEl>
                                          <p:spTgt spid="320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p:bldP spid="3205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Text Box 2"/>
          <p:cNvSpPr txBox="1">
            <a:spLocks noChangeArrowheads="1"/>
          </p:cNvSpPr>
          <p:nvPr/>
        </p:nvSpPr>
        <p:spPr bwMode="auto">
          <a:xfrm>
            <a:off x="1527175" y="2081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pic>
        <p:nvPicPr>
          <p:cNvPr id="322563" name="Picture 3"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430713"/>
            <a:ext cx="2068513"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AutoShape 3"/>
          <p:cNvSpPr>
            <a:spLocks noChangeArrowheads="1"/>
          </p:cNvSpPr>
          <p:nvPr/>
        </p:nvSpPr>
        <p:spPr bwMode="auto">
          <a:xfrm>
            <a:off x="250825" y="1412875"/>
            <a:ext cx="7443788" cy="1079500"/>
          </a:xfrm>
          <a:prstGeom prst="cloudCallout">
            <a:avLst>
              <a:gd name="adj1" fmla="val -30444"/>
              <a:gd name="adj2" fmla="val 265296"/>
            </a:avLst>
          </a:prstGeom>
          <a:gradFill rotWithShape="1">
            <a:gsLst>
              <a:gs pos="0">
                <a:schemeClr val="tx1"/>
              </a:gs>
              <a:gs pos="100000">
                <a:srgbClr val="FF33CC"/>
              </a:gs>
            </a:gsLst>
            <a:path path="rect">
              <a:fillToRect l="50000" t="50000" r="50000" b="50000"/>
            </a:path>
          </a:gra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b="1" i="1">
                <a:solidFill>
                  <a:srgbClr val="0000CC"/>
                </a:solidFill>
              </a:rPr>
              <a:t>Để in một chữ “O” trên màn hình, ta có thể sử dụng lệnh</a:t>
            </a:r>
            <a:endParaRPr lang="en-US" altLang="en-US" i="1">
              <a:solidFill>
                <a:srgbClr val="660066"/>
              </a:solidFill>
            </a:endParaRPr>
          </a:p>
        </p:txBody>
      </p:sp>
      <p:sp>
        <p:nvSpPr>
          <p:cNvPr id="322565" name="Rectangle 5"/>
          <p:cNvSpPr>
            <a:spLocks noChangeArrowheads="1"/>
          </p:cNvSpPr>
          <p:nvPr/>
        </p:nvSpPr>
        <p:spPr bwMode="auto">
          <a:xfrm>
            <a:off x="2771775" y="2924175"/>
            <a:ext cx="6048375" cy="311308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b="1" i="1">
                <a:solidFill>
                  <a:srgbClr val="660066"/>
                </a:solidFill>
              </a:rPr>
              <a:t>Program lap;</a:t>
            </a:r>
          </a:p>
          <a:p>
            <a:pPr fontAlgn="base">
              <a:spcBef>
                <a:spcPct val="0"/>
              </a:spcBef>
              <a:spcAft>
                <a:spcPct val="0"/>
              </a:spcAft>
            </a:pPr>
            <a:r>
              <a:rPr lang="en-US" altLang="en-US" b="1" i="1">
                <a:solidFill>
                  <a:srgbClr val="660066"/>
                </a:solidFill>
              </a:rPr>
              <a:t>       Uses crt;</a:t>
            </a:r>
          </a:p>
          <a:p>
            <a:pPr fontAlgn="base">
              <a:spcBef>
                <a:spcPct val="0"/>
              </a:spcBef>
              <a:spcAft>
                <a:spcPct val="0"/>
              </a:spcAft>
            </a:pPr>
            <a:r>
              <a:rPr lang="en-US" altLang="en-US" b="1" i="1">
                <a:solidFill>
                  <a:srgbClr val="660066"/>
                </a:solidFill>
              </a:rPr>
              <a:t>       Var i: integer;</a:t>
            </a:r>
          </a:p>
          <a:p>
            <a:pPr fontAlgn="base">
              <a:spcBef>
                <a:spcPct val="0"/>
              </a:spcBef>
              <a:spcAft>
                <a:spcPct val="0"/>
              </a:spcAft>
            </a:pPr>
            <a:r>
              <a:rPr lang="en-US" altLang="en-US" b="1" i="1">
                <a:solidFill>
                  <a:srgbClr val="660066"/>
                </a:solidFill>
              </a:rPr>
              <a:t>Begin</a:t>
            </a:r>
          </a:p>
          <a:p>
            <a:pPr fontAlgn="base">
              <a:spcBef>
                <a:spcPct val="0"/>
              </a:spcBef>
              <a:spcAft>
                <a:spcPct val="0"/>
              </a:spcAft>
            </a:pPr>
            <a:r>
              <a:rPr lang="en-US" altLang="en-US" b="1" i="1">
                <a:solidFill>
                  <a:srgbClr val="0000CC"/>
                </a:solidFill>
              </a:rPr>
              <a:t>        For</a:t>
            </a:r>
            <a:r>
              <a:rPr lang="en-US" altLang="en-US" b="1" i="1">
                <a:solidFill>
                  <a:srgbClr val="660066"/>
                </a:solidFill>
              </a:rPr>
              <a:t> i:= 1 </a:t>
            </a:r>
            <a:r>
              <a:rPr lang="en-US" altLang="en-US" b="1" i="1">
                <a:solidFill>
                  <a:srgbClr val="0000CC"/>
                </a:solidFill>
              </a:rPr>
              <a:t>to</a:t>
            </a:r>
            <a:r>
              <a:rPr lang="en-US" altLang="en-US" b="1" i="1">
                <a:solidFill>
                  <a:srgbClr val="660066"/>
                </a:solidFill>
              </a:rPr>
              <a:t> 20 </a:t>
            </a:r>
            <a:r>
              <a:rPr lang="en-US" altLang="en-US" b="1" i="1">
                <a:solidFill>
                  <a:srgbClr val="0000CC"/>
                </a:solidFill>
              </a:rPr>
              <a:t>do</a:t>
            </a:r>
            <a:endParaRPr lang="en-US" altLang="en-US" b="1" i="1">
              <a:solidFill>
                <a:srgbClr val="660066"/>
              </a:solidFill>
            </a:endParaRPr>
          </a:p>
          <a:p>
            <a:pPr fontAlgn="base">
              <a:spcBef>
                <a:spcPct val="0"/>
              </a:spcBef>
              <a:spcAft>
                <a:spcPct val="0"/>
              </a:spcAft>
            </a:pPr>
            <a:r>
              <a:rPr lang="en-US" altLang="en-US" b="1" i="1">
                <a:solidFill>
                  <a:srgbClr val="660066"/>
                </a:solidFill>
              </a:rPr>
              <a:t>                                     begin                             </a:t>
            </a:r>
          </a:p>
          <a:p>
            <a:pPr fontAlgn="base">
              <a:spcBef>
                <a:spcPct val="0"/>
              </a:spcBef>
              <a:spcAft>
                <a:spcPct val="0"/>
              </a:spcAft>
            </a:pPr>
            <a:r>
              <a:rPr lang="en-US" altLang="en-US" b="1" i="1">
                <a:solidFill>
                  <a:srgbClr val="660066"/>
                </a:solidFill>
              </a:rPr>
              <a:t>                                              Writeln (‘O’);</a:t>
            </a:r>
          </a:p>
          <a:p>
            <a:pPr fontAlgn="base">
              <a:spcBef>
                <a:spcPct val="0"/>
              </a:spcBef>
              <a:spcAft>
                <a:spcPct val="0"/>
              </a:spcAft>
            </a:pPr>
            <a:r>
              <a:rPr lang="en-US" altLang="en-US" b="1" i="1">
                <a:solidFill>
                  <a:srgbClr val="660066"/>
                </a:solidFill>
              </a:rPr>
              <a:t>			   delay(100)</a:t>
            </a:r>
          </a:p>
          <a:p>
            <a:pPr fontAlgn="base">
              <a:spcBef>
                <a:spcPct val="0"/>
              </a:spcBef>
              <a:spcAft>
                <a:spcPct val="0"/>
              </a:spcAft>
            </a:pPr>
            <a:r>
              <a:rPr lang="en-US" altLang="en-US" b="1" i="1">
                <a:solidFill>
                  <a:srgbClr val="660066"/>
                </a:solidFill>
              </a:rPr>
              <a:t> 		         end;</a:t>
            </a:r>
          </a:p>
          <a:p>
            <a:pPr fontAlgn="base">
              <a:spcBef>
                <a:spcPct val="0"/>
              </a:spcBef>
              <a:spcAft>
                <a:spcPct val="0"/>
              </a:spcAft>
            </a:pPr>
            <a:r>
              <a:rPr lang="en-US" altLang="en-US" b="1" i="1">
                <a:solidFill>
                  <a:srgbClr val="660066"/>
                </a:solidFill>
              </a:rPr>
              <a:t>        Readln</a:t>
            </a:r>
          </a:p>
          <a:p>
            <a:pPr fontAlgn="base">
              <a:spcBef>
                <a:spcPct val="0"/>
              </a:spcBef>
              <a:spcAft>
                <a:spcPct val="0"/>
              </a:spcAft>
            </a:pPr>
            <a:r>
              <a:rPr lang="en-US" altLang="en-US" b="1" i="1">
                <a:solidFill>
                  <a:srgbClr val="660066"/>
                </a:solidFill>
              </a:rPr>
              <a:t>end.</a:t>
            </a:r>
            <a:r>
              <a:rPr lang="en-US" altLang="en-US">
                <a:solidFill>
                  <a:srgbClr val="660066"/>
                </a:solidFill>
              </a:rPr>
              <a:t> </a:t>
            </a:r>
          </a:p>
        </p:txBody>
      </p:sp>
    </p:spTree>
    <p:extLst>
      <p:ext uri="{BB962C8B-B14F-4D97-AF65-F5344CB8AC3E}">
        <p14:creationId xmlns:p14="http://schemas.microsoft.com/office/powerpoint/2010/main" val="944847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p:cTn id="7" dur="500" fill="hold"/>
                                        <p:tgtEl>
                                          <p:spTgt spid="89091"/>
                                        </p:tgtEl>
                                        <p:attrNameLst>
                                          <p:attrName>ppt_w</p:attrName>
                                        </p:attrNameLst>
                                      </p:cBhvr>
                                      <p:tavLst>
                                        <p:tav tm="0">
                                          <p:val>
                                            <p:fltVal val="0"/>
                                          </p:val>
                                        </p:tav>
                                        <p:tav tm="100000">
                                          <p:val>
                                            <p:strVal val="#ppt_w"/>
                                          </p:val>
                                        </p:tav>
                                      </p:tavLst>
                                    </p:anim>
                                    <p:anim calcmode="lin" valueType="num">
                                      <p:cBhvr>
                                        <p:cTn id="8" dur="500" fill="hold"/>
                                        <p:tgtEl>
                                          <p:spTgt spid="89091"/>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22565"/>
                                        </p:tgtEl>
                                        <p:attrNameLst>
                                          <p:attrName>style.visibility</p:attrName>
                                        </p:attrNameLst>
                                      </p:cBhvr>
                                      <p:to>
                                        <p:strVal val="visible"/>
                                      </p:to>
                                    </p:set>
                                    <p:animEffect transition="in" filter="fade">
                                      <p:cBhvr>
                                        <p:cTn id="12" dur="2000"/>
                                        <p:tgtEl>
                                          <p:spTgt spid="322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p:bldP spid="32256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Text Box 4"/>
          <p:cNvSpPr txBox="1">
            <a:spLocks noChangeArrowheads="1"/>
          </p:cNvSpPr>
          <p:nvPr/>
        </p:nvSpPr>
        <p:spPr bwMode="auto">
          <a:xfrm>
            <a:off x="34925" y="287338"/>
            <a:ext cx="9036050" cy="528637"/>
          </a:xfrm>
          <a:prstGeom prst="rect">
            <a:avLst/>
          </a:prstGeom>
          <a:solidFill>
            <a:srgbClr val="FFFF99"/>
          </a:solidFill>
          <a:ln w="9525">
            <a:solidFill>
              <a:srgbClr val="800000"/>
            </a:solid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2800" dirty="0" smtClean="0">
                <a:solidFill>
                  <a:srgbClr val="000066"/>
                </a:solidFill>
                <a:effectLst>
                  <a:outerShdw blurRad="38100" dist="38100" dir="2700000" algn="tl">
                    <a:srgbClr val="000000"/>
                  </a:outerShdw>
                </a:effectLst>
              </a:rPr>
              <a:t>4. CẤU </a:t>
            </a:r>
            <a:r>
              <a:rPr lang="en-US" altLang="en-US" sz="2800" dirty="0">
                <a:solidFill>
                  <a:srgbClr val="000066"/>
                </a:solidFill>
                <a:effectLst>
                  <a:outerShdw blurRad="38100" dist="38100" dir="2700000" algn="tl">
                    <a:srgbClr val="000000"/>
                  </a:outerShdw>
                </a:effectLst>
              </a:rPr>
              <a:t>TRÚC DẠNG LẶP LÙI</a:t>
            </a:r>
          </a:p>
        </p:txBody>
      </p:sp>
      <p:sp>
        <p:nvSpPr>
          <p:cNvPr id="89091" name="AutoShape 3"/>
          <p:cNvSpPr>
            <a:spLocks noChangeArrowheads="1"/>
          </p:cNvSpPr>
          <p:nvPr/>
        </p:nvSpPr>
        <p:spPr bwMode="auto">
          <a:xfrm>
            <a:off x="250825" y="1412875"/>
            <a:ext cx="7443788" cy="792163"/>
          </a:xfrm>
          <a:prstGeom prst="cloudCallout">
            <a:avLst>
              <a:gd name="adj1" fmla="val -52088"/>
              <a:gd name="adj2" fmla="val 328356"/>
            </a:avLst>
          </a:prstGeom>
          <a:gradFill rotWithShape="1">
            <a:gsLst>
              <a:gs pos="0">
                <a:schemeClr val="tx1"/>
              </a:gs>
              <a:gs pos="100000">
                <a:srgbClr val="FF33CC"/>
              </a:gs>
            </a:gsLst>
            <a:path path="rect">
              <a:fillToRect l="50000" t="50000" r="50000" b="50000"/>
            </a:path>
          </a:gra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i="1">
                <a:solidFill>
                  <a:srgbClr val="0000CC"/>
                </a:solidFill>
              </a:rPr>
              <a:t>Hãy nêu cấu trúc dạng lặp lùi?</a:t>
            </a:r>
          </a:p>
        </p:txBody>
      </p:sp>
      <p:sp>
        <p:nvSpPr>
          <p:cNvPr id="324612" name="Text Box 4"/>
          <p:cNvSpPr txBox="1">
            <a:spLocks noChangeArrowheads="1"/>
          </p:cNvSpPr>
          <p:nvPr/>
        </p:nvSpPr>
        <p:spPr bwMode="auto">
          <a:xfrm>
            <a:off x="11536363" y="52482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324613" name="Text Box 5"/>
          <p:cNvSpPr txBox="1">
            <a:spLocks noChangeArrowheads="1"/>
          </p:cNvSpPr>
          <p:nvPr/>
        </p:nvSpPr>
        <p:spPr bwMode="auto">
          <a:xfrm>
            <a:off x="1979613" y="3495675"/>
            <a:ext cx="40243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000" i="1">
                <a:solidFill>
                  <a:srgbClr val="0000CC"/>
                </a:solidFill>
              </a:rPr>
              <a:t>Biến đếm</a:t>
            </a:r>
            <a:r>
              <a:rPr lang="en-US" altLang="en-US" sz="2000" i="1">
                <a:solidFill>
                  <a:srgbClr val="A50021"/>
                </a:solidFill>
              </a:rPr>
              <a:t>: biến kiểu nguyên, kí tự </a:t>
            </a:r>
            <a:endParaRPr lang="en-US" altLang="en-US" sz="2000">
              <a:solidFill>
                <a:srgbClr val="A50021"/>
              </a:solidFill>
            </a:endParaRPr>
          </a:p>
        </p:txBody>
      </p:sp>
      <p:sp>
        <p:nvSpPr>
          <p:cNvPr id="324614" name="Text Box 6"/>
          <p:cNvSpPr txBox="1">
            <a:spLocks noChangeArrowheads="1"/>
          </p:cNvSpPr>
          <p:nvPr/>
        </p:nvSpPr>
        <p:spPr bwMode="auto">
          <a:xfrm>
            <a:off x="1979613" y="3884613"/>
            <a:ext cx="6788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000" i="1">
                <a:solidFill>
                  <a:srgbClr val="0000CC"/>
                </a:solidFill>
              </a:rPr>
              <a:t>Giá trị đầu, giá trị cuối</a:t>
            </a:r>
            <a:r>
              <a:rPr lang="en-US" altLang="en-US" sz="2000" i="1">
                <a:solidFill>
                  <a:srgbClr val="A50021"/>
                </a:solidFill>
              </a:rPr>
              <a:t> là biểu thức cùng kiểu với biến đếm.</a:t>
            </a:r>
          </a:p>
          <a:p>
            <a:pPr fontAlgn="base">
              <a:spcBef>
                <a:spcPct val="0"/>
              </a:spcBef>
              <a:spcAft>
                <a:spcPct val="0"/>
              </a:spcAft>
            </a:pPr>
            <a:r>
              <a:rPr lang="en-US" altLang="en-US" sz="2000" i="1">
                <a:solidFill>
                  <a:srgbClr val="A50021"/>
                </a:solidFill>
              </a:rPr>
              <a:t>Giá trị đầu phải nhỏ hơn hoặc bằng giá trị cuối.</a:t>
            </a:r>
            <a:endParaRPr lang="en-US" altLang="en-US" sz="2000">
              <a:solidFill>
                <a:srgbClr val="A50021"/>
              </a:solidFill>
            </a:endParaRPr>
          </a:p>
        </p:txBody>
      </p:sp>
      <p:sp>
        <p:nvSpPr>
          <p:cNvPr id="324615" name="Text Box 7"/>
          <p:cNvSpPr txBox="1">
            <a:spLocks noChangeArrowheads="1"/>
          </p:cNvSpPr>
          <p:nvPr/>
        </p:nvSpPr>
        <p:spPr bwMode="auto">
          <a:xfrm>
            <a:off x="322263" y="2714625"/>
            <a:ext cx="8713787" cy="427038"/>
          </a:xfrm>
          <a:prstGeom prst="rect">
            <a:avLst/>
          </a:prstGeom>
          <a:gradFill rotWithShape="1">
            <a:gsLst>
              <a:gs pos="0">
                <a:srgbClr val="FFFF99">
                  <a:gamma/>
                  <a:shade val="46275"/>
                  <a:invGamma/>
                </a:srgbClr>
              </a:gs>
              <a:gs pos="50000">
                <a:srgbClr val="FFFF99"/>
              </a:gs>
              <a:gs pos="100000">
                <a:srgbClr val="FFFF99">
                  <a:gamma/>
                  <a:shade val="46275"/>
                  <a:invGamma/>
                </a:srgbClr>
              </a:gs>
            </a:gsLst>
            <a:lin ang="5400000" scaled="1"/>
          </a:gradFill>
          <a:ln>
            <a:noFill/>
          </a:ln>
          <a:effectLst>
            <a:prstShdw prst="shdw17" dist="17961" dir="2700000">
              <a:srgbClr val="FFFF99">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fontAlgn="base" hangingPunct="0">
              <a:spcBef>
                <a:spcPct val="50000"/>
              </a:spcBef>
              <a:spcAft>
                <a:spcPct val="0"/>
              </a:spcAft>
            </a:pPr>
            <a:r>
              <a:rPr lang="en-US" altLang="en-US" sz="2200">
                <a:solidFill>
                  <a:srgbClr val="660066"/>
                </a:solidFill>
              </a:rPr>
              <a:t>for &lt;</a:t>
            </a:r>
            <a:r>
              <a:rPr lang="en-US" altLang="en-US" sz="2200" i="1">
                <a:solidFill>
                  <a:srgbClr val="006600"/>
                </a:solidFill>
              </a:rPr>
              <a:t>biến đếm</a:t>
            </a:r>
            <a:r>
              <a:rPr lang="en-US" altLang="en-US" sz="2200">
                <a:solidFill>
                  <a:srgbClr val="660066"/>
                </a:solidFill>
              </a:rPr>
              <a:t>&gt;</a:t>
            </a:r>
            <a:r>
              <a:rPr lang="en-US" altLang="en-US" sz="2200" b="1">
                <a:solidFill>
                  <a:srgbClr val="660066"/>
                </a:solidFill>
              </a:rPr>
              <a:t>:= </a:t>
            </a:r>
            <a:r>
              <a:rPr lang="en-US" altLang="en-US" sz="2200">
                <a:solidFill>
                  <a:srgbClr val="660066"/>
                </a:solidFill>
              </a:rPr>
              <a:t>&lt;</a:t>
            </a:r>
            <a:r>
              <a:rPr lang="en-US" altLang="en-US" sz="2200" i="1">
                <a:solidFill>
                  <a:srgbClr val="006600"/>
                </a:solidFill>
              </a:rPr>
              <a:t>giá trị cuối</a:t>
            </a:r>
            <a:r>
              <a:rPr lang="en-US" altLang="en-US" sz="2200">
                <a:solidFill>
                  <a:srgbClr val="660066"/>
                </a:solidFill>
              </a:rPr>
              <a:t>&gt; downto &lt;</a:t>
            </a:r>
            <a:r>
              <a:rPr lang="en-US" altLang="en-US" sz="2200" i="1">
                <a:solidFill>
                  <a:srgbClr val="006600"/>
                </a:solidFill>
              </a:rPr>
              <a:t>giá trị đầu</a:t>
            </a:r>
            <a:r>
              <a:rPr lang="en-US" altLang="en-US" sz="2200">
                <a:solidFill>
                  <a:srgbClr val="660066"/>
                </a:solidFill>
              </a:rPr>
              <a:t>&gt; do &lt;</a:t>
            </a:r>
            <a:r>
              <a:rPr lang="en-US" altLang="en-US" sz="2200" i="1">
                <a:solidFill>
                  <a:srgbClr val="006600"/>
                </a:solidFill>
              </a:rPr>
              <a:t>câu lệnh</a:t>
            </a:r>
            <a:r>
              <a:rPr lang="en-US" altLang="en-US" sz="2200">
                <a:solidFill>
                  <a:srgbClr val="660066"/>
                </a:solidFill>
              </a:rPr>
              <a:t>&gt;;</a:t>
            </a:r>
          </a:p>
        </p:txBody>
      </p:sp>
      <p:sp>
        <p:nvSpPr>
          <p:cNvPr id="324616" name="Rectangle 8"/>
          <p:cNvSpPr>
            <a:spLocks noChangeArrowheads="1"/>
          </p:cNvSpPr>
          <p:nvPr/>
        </p:nvSpPr>
        <p:spPr bwMode="auto">
          <a:xfrm>
            <a:off x="1619250" y="5538788"/>
            <a:ext cx="5538788" cy="698500"/>
          </a:xfrm>
          <a:prstGeom prst="rect">
            <a:avLst/>
          </a:prstGeom>
          <a:noFill/>
          <a:ln>
            <a:noFill/>
          </a:ln>
          <a:effectLst/>
          <a:extLst>
            <a:ext uri="{909E8E84-426E-40DD-AFC4-6F175D3DCCD1}">
              <a14:hiddenFill xmlns:a14="http://schemas.microsoft.com/office/drawing/2010/main">
                <a:gradFill rotWithShape="1">
                  <a:gsLst>
                    <a:gs pos="0">
                      <a:schemeClr val="bg1"/>
                    </a:gs>
                    <a:gs pos="100000">
                      <a:srgbClr val="53DEFF"/>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
                <a:srgbClr val="B2B2B2"/>
              </a:buClr>
              <a:buFont typeface="Wingdings" panose="05000000000000000000" pitchFamily="2" charset="2"/>
              <a:buNone/>
            </a:pPr>
            <a:r>
              <a:rPr lang="en-US" altLang="en-US" sz="1800" i="1">
                <a:solidFill>
                  <a:srgbClr val="0000CC"/>
                </a:solidFill>
              </a:rPr>
              <a:t>Ví dụ</a:t>
            </a:r>
            <a:r>
              <a:rPr lang="en-US" altLang="en-US" sz="1800">
                <a:solidFill>
                  <a:srgbClr val="0000CC"/>
                </a:solidFill>
              </a:rPr>
              <a:t>    S:=1;</a:t>
            </a:r>
          </a:p>
          <a:p>
            <a:pPr eaLnBrk="0" fontAlgn="base" hangingPunct="0">
              <a:spcBef>
                <a:spcPct val="0"/>
              </a:spcBef>
              <a:spcAft>
                <a:spcPct val="0"/>
              </a:spcAft>
              <a:buClr>
                <a:srgbClr val="B2B2B2"/>
              </a:buClr>
              <a:buFont typeface="Wingdings" panose="05000000000000000000" pitchFamily="2" charset="2"/>
              <a:buNone/>
            </a:pPr>
            <a:r>
              <a:rPr lang="en-US" altLang="en-US" sz="1800">
                <a:solidFill>
                  <a:srgbClr val="0000CC"/>
                </a:solidFill>
              </a:rPr>
              <a:t>	        </a:t>
            </a:r>
            <a:r>
              <a:rPr lang="en-US" altLang="en-US" sz="1800">
                <a:solidFill>
                  <a:srgbClr val="660066"/>
                </a:solidFill>
              </a:rPr>
              <a:t>FOR</a:t>
            </a:r>
            <a:r>
              <a:rPr lang="en-US" altLang="en-US" sz="1800">
                <a:solidFill>
                  <a:srgbClr val="0000CC"/>
                </a:solidFill>
              </a:rPr>
              <a:t>  i:=100  </a:t>
            </a:r>
            <a:r>
              <a:rPr lang="en-US" altLang="en-US" sz="1800">
                <a:solidFill>
                  <a:srgbClr val="660066"/>
                </a:solidFill>
              </a:rPr>
              <a:t>DOWNTO </a:t>
            </a:r>
            <a:r>
              <a:rPr lang="en-US" altLang="en-US" sz="1800">
                <a:solidFill>
                  <a:srgbClr val="0000CC"/>
                </a:solidFill>
              </a:rPr>
              <a:t> 2  </a:t>
            </a:r>
            <a:r>
              <a:rPr lang="en-US" altLang="en-US" sz="1800">
                <a:solidFill>
                  <a:srgbClr val="660066"/>
                </a:solidFill>
              </a:rPr>
              <a:t>DO</a:t>
            </a:r>
            <a:r>
              <a:rPr lang="en-US" altLang="en-US" sz="1800">
                <a:solidFill>
                  <a:srgbClr val="0000CC"/>
                </a:solidFill>
              </a:rPr>
              <a:t>   S:=S+1/i;</a:t>
            </a:r>
          </a:p>
        </p:txBody>
      </p:sp>
    </p:spTree>
    <p:extLst>
      <p:ext uri="{BB962C8B-B14F-4D97-AF65-F5344CB8AC3E}">
        <p14:creationId xmlns:p14="http://schemas.microsoft.com/office/powerpoint/2010/main" val="1314074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p:cTn id="7" dur="500" fill="hold"/>
                                        <p:tgtEl>
                                          <p:spTgt spid="89091"/>
                                        </p:tgtEl>
                                        <p:attrNameLst>
                                          <p:attrName>ppt_w</p:attrName>
                                        </p:attrNameLst>
                                      </p:cBhvr>
                                      <p:tavLst>
                                        <p:tav tm="0">
                                          <p:val>
                                            <p:fltVal val="0"/>
                                          </p:val>
                                        </p:tav>
                                        <p:tav tm="100000">
                                          <p:val>
                                            <p:strVal val="#ppt_w"/>
                                          </p:val>
                                        </p:tav>
                                      </p:tavLst>
                                    </p:anim>
                                    <p:anim calcmode="lin" valueType="num">
                                      <p:cBhvr>
                                        <p:cTn id="8" dur="500" fill="hold"/>
                                        <p:tgtEl>
                                          <p:spTgt spid="89091"/>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24615"/>
                                        </p:tgtEl>
                                        <p:attrNameLst>
                                          <p:attrName>style.visibility</p:attrName>
                                        </p:attrNameLst>
                                      </p:cBhvr>
                                      <p:to>
                                        <p:strVal val="visible"/>
                                      </p:to>
                                    </p:set>
                                    <p:anim calcmode="lin" valueType="num">
                                      <p:cBhvr additive="base">
                                        <p:cTn id="12" dur="500" fill="hold"/>
                                        <p:tgtEl>
                                          <p:spTgt spid="324615"/>
                                        </p:tgtEl>
                                        <p:attrNameLst>
                                          <p:attrName>ppt_x</p:attrName>
                                        </p:attrNameLst>
                                      </p:cBhvr>
                                      <p:tavLst>
                                        <p:tav tm="0">
                                          <p:val>
                                            <p:strVal val="1+#ppt_w/2"/>
                                          </p:val>
                                        </p:tav>
                                        <p:tav tm="100000">
                                          <p:val>
                                            <p:strVal val="#ppt_x"/>
                                          </p:val>
                                        </p:tav>
                                      </p:tavLst>
                                    </p:anim>
                                    <p:anim calcmode="lin" valueType="num">
                                      <p:cBhvr additive="base">
                                        <p:cTn id="13" dur="500" fill="hold"/>
                                        <p:tgtEl>
                                          <p:spTgt spid="32461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24613"/>
                                        </p:tgtEl>
                                        <p:attrNameLst>
                                          <p:attrName>style.visibility</p:attrName>
                                        </p:attrNameLst>
                                      </p:cBhvr>
                                      <p:to>
                                        <p:strVal val="visible"/>
                                      </p:to>
                                    </p:set>
                                    <p:animEffect transition="in" filter="wipe(left)">
                                      <p:cBhvr>
                                        <p:cTn id="17" dur="500"/>
                                        <p:tgtEl>
                                          <p:spTgt spid="324613"/>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24614"/>
                                        </p:tgtEl>
                                        <p:attrNameLst>
                                          <p:attrName>style.visibility</p:attrName>
                                        </p:attrNameLst>
                                      </p:cBhvr>
                                      <p:to>
                                        <p:strVal val="visible"/>
                                      </p:to>
                                    </p:set>
                                    <p:animEffect transition="in" filter="wipe(left)">
                                      <p:cBhvr>
                                        <p:cTn id="20" dur="500"/>
                                        <p:tgtEl>
                                          <p:spTgt spid="324614"/>
                                        </p:tgtEl>
                                      </p:cBhvr>
                                    </p:animEffect>
                                  </p:childTnLst>
                                </p:cTn>
                              </p:par>
                            </p:childTnLst>
                          </p:cTn>
                        </p:par>
                        <p:par>
                          <p:cTn id="21" fill="hold" nodeType="afterGroup">
                            <p:stCondLst>
                              <p:cond delay="15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324616"/>
                                        </p:tgtEl>
                                        <p:attrNameLst>
                                          <p:attrName>style.visibility</p:attrName>
                                        </p:attrNameLst>
                                      </p:cBhvr>
                                      <p:to>
                                        <p:strVal val="visible"/>
                                      </p:to>
                                    </p:set>
                                    <p:anim calcmode="discrete" valueType="clr">
                                      <p:cBhvr override="childStyle">
                                        <p:cTn id="24" dur="80"/>
                                        <p:tgtEl>
                                          <p:spTgt spid="324616"/>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324616"/>
                                        </p:tgtEl>
                                        <p:attrNameLst>
                                          <p:attrName>fillcolor</p:attrName>
                                        </p:attrNameLst>
                                      </p:cBhvr>
                                      <p:tavLst>
                                        <p:tav tm="0">
                                          <p:val>
                                            <p:clrVal>
                                              <a:schemeClr val="accent2"/>
                                            </p:clrVal>
                                          </p:val>
                                        </p:tav>
                                        <p:tav tm="50000">
                                          <p:val>
                                            <p:clrVal>
                                              <a:schemeClr val="hlink"/>
                                            </p:clrVal>
                                          </p:val>
                                        </p:tav>
                                      </p:tavLst>
                                    </p:anim>
                                    <p:set>
                                      <p:cBhvr>
                                        <p:cTn id="26" dur="80"/>
                                        <p:tgtEl>
                                          <p:spTgt spid="3246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p:bldP spid="324613" grpId="0"/>
      <p:bldP spid="324614" grpId="0"/>
      <p:bldP spid="324615" grpId="0" animBg="1"/>
      <p:bldP spid="3246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6658" name="Group 2"/>
          <p:cNvGrpSpPr>
            <a:grpSpLocks/>
          </p:cNvGrpSpPr>
          <p:nvPr/>
        </p:nvGrpSpPr>
        <p:grpSpPr bwMode="auto">
          <a:xfrm>
            <a:off x="3635375" y="404813"/>
            <a:ext cx="5400675" cy="4752975"/>
            <a:chOff x="2290" y="255"/>
            <a:chExt cx="3402" cy="2994"/>
          </a:xfrm>
        </p:grpSpPr>
        <p:sp>
          <p:nvSpPr>
            <p:cNvPr id="326659" name="Text Box 3"/>
            <p:cNvSpPr txBox="1">
              <a:spLocks noChangeArrowheads="1"/>
            </p:cNvSpPr>
            <p:nvPr/>
          </p:nvSpPr>
          <p:spPr bwMode="auto">
            <a:xfrm>
              <a:off x="4286" y="255"/>
              <a:ext cx="98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660033"/>
                  </a:solidFill>
                </a:rPr>
                <a:t>SƠ ĐỒ KHỐI</a:t>
              </a:r>
            </a:p>
          </p:txBody>
        </p:sp>
        <p:grpSp>
          <p:nvGrpSpPr>
            <p:cNvPr id="326660" name="Group 4"/>
            <p:cNvGrpSpPr>
              <a:grpSpLocks/>
            </p:cNvGrpSpPr>
            <p:nvPr/>
          </p:nvGrpSpPr>
          <p:grpSpPr bwMode="auto">
            <a:xfrm>
              <a:off x="2290" y="255"/>
              <a:ext cx="3402" cy="2994"/>
              <a:chOff x="2290" y="255"/>
              <a:chExt cx="3402" cy="2994"/>
            </a:xfrm>
          </p:grpSpPr>
          <p:sp>
            <p:nvSpPr>
              <p:cNvPr id="326661" name="Rectangle 5"/>
              <p:cNvSpPr>
                <a:spLocks noChangeArrowheads="1"/>
              </p:cNvSpPr>
              <p:nvPr/>
            </p:nvSpPr>
            <p:spPr bwMode="auto">
              <a:xfrm flipH="1">
                <a:off x="3256" y="649"/>
                <a:ext cx="1479" cy="289"/>
              </a:xfrm>
              <a:prstGeom prst="rect">
                <a:avLst/>
              </a:prstGeom>
              <a:solidFill>
                <a:srgbClr val="CCFFCC"/>
              </a:solidFill>
              <a:ln w="222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a:solidFill>
                      <a:srgbClr val="660033"/>
                    </a:solidFill>
                  </a:rPr>
                  <a:t>Biến đếm:=giá trị đầu</a:t>
                </a:r>
              </a:p>
            </p:txBody>
          </p:sp>
          <p:grpSp>
            <p:nvGrpSpPr>
              <p:cNvPr id="326662" name="Group 6"/>
              <p:cNvGrpSpPr>
                <a:grpSpLocks/>
              </p:cNvGrpSpPr>
              <p:nvPr/>
            </p:nvGrpSpPr>
            <p:grpSpPr bwMode="auto">
              <a:xfrm>
                <a:off x="2290" y="255"/>
                <a:ext cx="3402" cy="2994"/>
                <a:chOff x="307" y="276"/>
                <a:chExt cx="3546" cy="3290"/>
              </a:xfrm>
            </p:grpSpPr>
            <p:sp>
              <p:nvSpPr>
                <p:cNvPr id="326663" name="Line 7"/>
                <p:cNvSpPr>
                  <a:spLocks noChangeShapeType="1"/>
                </p:cNvSpPr>
                <p:nvPr/>
              </p:nvSpPr>
              <p:spPr bwMode="auto">
                <a:xfrm flipV="1">
                  <a:off x="2085" y="1026"/>
                  <a:ext cx="0" cy="363"/>
                </a:xfrm>
                <a:prstGeom prst="line">
                  <a:avLst/>
                </a:prstGeom>
                <a:noFill/>
                <a:ln w="38100">
                  <a:solidFill>
                    <a:srgbClr val="000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326664" name="AutoShape 8"/>
                <p:cNvSpPr>
                  <a:spLocks noChangeArrowheads="1"/>
                </p:cNvSpPr>
                <p:nvPr/>
              </p:nvSpPr>
              <p:spPr bwMode="auto">
                <a:xfrm>
                  <a:off x="1042" y="1389"/>
                  <a:ext cx="2086" cy="702"/>
                </a:xfrm>
                <a:prstGeom prst="flowChartDecision">
                  <a:avLst/>
                </a:prstGeom>
                <a:solidFill>
                  <a:srgbClr val="CCFFCC"/>
                </a:solidFill>
                <a:ln w="222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a:solidFill>
                        <a:srgbClr val="660033"/>
                      </a:solidFill>
                    </a:rPr>
                    <a:t>Biến đếm&gt;=giá trị cuối</a:t>
                  </a:r>
                </a:p>
              </p:txBody>
            </p:sp>
            <p:sp>
              <p:nvSpPr>
                <p:cNvPr id="326665" name="Rectangle 9"/>
                <p:cNvSpPr>
                  <a:spLocks noChangeArrowheads="1"/>
                </p:cNvSpPr>
                <p:nvPr/>
              </p:nvSpPr>
              <p:spPr bwMode="auto">
                <a:xfrm flipH="1">
                  <a:off x="1088" y="2500"/>
                  <a:ext cx="1996" cy="317"/>
                </a:xfrm>
                <a:prstGeom prst="rect">
                  <a:avLst/>
                </a:prstGeom>
                <a:solidFill>
                  <a:srgbClr val="CCFFCC"/>
                </a:solidFill>
                <a:ln w="222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a:solidFill>
                        <a:srgbClr val="660033"/>
                      </a:solidFill>
                    </a:rPr>
                    <a:t>Lệnh cần lặp biến đếm giảm 1</a:t>
                  </a:r>
                </a:p>
              </p:txBody>
            </p:sp>
            <p:sp>
              <p:nvSpPr>
                <p:cNvPr id="326666" name="Line 10"/>
                <p:cNvSpPr>
                  <a:spLocks noChangeShapeType="1"/>
                </p:cNvSpPr>
                <p:nvPr/>
              </p:nvSpPr>
              <p:spPr bwMode="auto">
                <a:xfrm>
                  <a:off x="3128" y="1745"/>
                  <a:ext cx="725" cy="0"/>
                </a:xfrm>
                <a:prstGeom prst="line">
                  <a:avLst/>
                </a:prstGeom>
                <a:noFill/>
                <a:ln w="381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326667" name="Line 11"/>
                <p:cNvSpPr>
                  <a:spLocks noChangeShapeType="1"/>
                </p:cNvSpPr>
                <p:nvPr/>
              </p:nvSpPr>
              <p:spPr bwMode="auto">
                <a:xfrm flipV="1">
                  <a:off x="2085" y="276"/>
                  <a:ext cx="0" cy="431"/>
                </a:xfrm>
                <a:prstGeom prst="line">
                  <a:avLst/>
                </a:prstGeom>
                <a:noFill/>
                <a:ln w="38100">
                  <a:solidFill>
                    <a:srgbClr val="000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326668" name="Line 12"/>
                <p:cNvSpPr>
                  <a:spLocks noChangeShapeType="1"/>
                </p:cNvSpPr>
                <p:nvPr/>
              </p:nvSpPr>
              <p:spPr bwMode="auto">
                <a:xfrm rot="5400000">
                  <a:off x="-158" y="2217"/>
                  <a:ext cx="929" cy="0"/>
                </a:xfrm>
                <a:prstGeom prst="line">
                  <a:avLst/>
                </a:prstGeom>
                <a:noFill/>
                <a:ln w="381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326669" name="Line 13"/>
                <p:cNvSpPr>
                  <a:spLocks noChangeShapeType="1"/>
                </p:cNvSpPr>
                <p:nvPr/>
              </p:nvSpPr>
              <p:spPr bwMode="auto">
                <a:xfrm flipV="1">
                  <a:off x="2085" y="2069"/>
                  <a:ext cx="0" cy="431"/>
                </a:xfrm>
                <a:prstGeom prst="line">
                  <a:avLst/>
                </a:prstGeom>
                <a:noFill/>
                <a:ln w="38100">
                  <a:solidFill>
                    <a:srgbClr val="000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326670" name="Text Box 14"/>
                <p:cNvSpPr txBox="1">
                  <a:spLocks noChangeArrowheads="1"/>
                </p:cNvSpPr>
                <p:nvPr/>
              </p:nvSpPr>
              <p:spPr bwMode="auto">
                <a:xfrm>
                  <a:off x="2154" y="2159"/>
                  <a:ext cx="479"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660033"/>
                      </a:solidFill>
                    </a:rPr>
                    <a:t>Đúng</a:t>
                  </a:r>
                </a:p>
              </p:txBody>
            </p:sp>
            <p:sp>
              <p:nvSpPr>
                <p:cNvPr id="326671" name="Text Box 15"/>
                <p:cNvSpPr txBox="1">
                  <a:spLocks noChangeArrowheads="1"/>
                </p:cNvSpPr>
                <p:nvPr/>
              </p:nvSpPr>
              <p:spPr bwMode="auto">
                <a:xfrm>
                  <a:off x="3198" y="1430"/>
                  <a:ext cx="338"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660033"/>
                      </a:solidFill>
                    </a:rPr>
                    <a:t>Sai</a:t>
                  </a:r>
                </a:p>
              </p:txBody>
            </p:sp>
            <p:sp>
              <p:nvSpPr>
                <p:cNvPr id="326672" name="Line 16"/>
                <p:cNvSpPr>
                  <a:spLocks noChangeShapeType="1"/>
                </p:cNvSpPr>
                <p:nvPr/>
              </p:nvSpPr>
              <p:spPr bwMode="auto">
                <a:xfrm>
                  <a:off x="317" y="1745"/>
                  <a:ext cx="725" cy="0"/>
                </a:xfrm>
                <a:prstGeom prst="line">
                  <a:avLst/>
                </a:prstGeom>
                <a:noFill/>
                <a:ln w="381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326673" name="Line 17"/>
                <p:cNvSpPr>
                  <a:spLocks noChangeShapeType="1"/>
                </p:cNvSpPr>
                <p:nvPr/>
              </p:nvSpPr>
              <p:spPr bwMode="auto">
                <a:xfrm flipV="1">
                  <a:off x="2018" y="3135"/>
                  <a:ext cx="0" cy="431"/>
                </a:xfrm>
                <a:prstGeom prst="line">
                  <a:avLst/>
                </a:prstGeom>
                <a:noFill/>
                <a:ln w="38100">
                  <a:solidFill>
                    <a:srgbClr val="000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326674" name="Line 18"/>
                <p:cNvSpPr>
                  <a:spLocks noChangeShapeType="1"/>
                </p:cNvSpPr>
                <p:nvPr/>
              </p:nvSpPr>
              <p:spPr bwMode="auto">
                <a:xfrm>
                  <a:off x="317" y="2681"/>
                  <a:ext cx="771" cy="0"/>
                </a:xfrm>
                <a:prstGeom prst="line">
                  <a:avLst/>
                </a:prstGeom>
                <a:noFill/>
                <a:ln w="381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326675" name="Line 19"/>
                <p:cNvSpPr>
                  <a:spLocks noChangeShapeType="1"/>
                </p:cNvSpPr>
                <p:nvPr/>
              </p:nvSpPr>
              <p:spPr bwMode="auto">
                <a:xfrm>
                  <a:off x="2019" y="3158"/>
                  <a:ext cx="1814" cy="0"/>
                </a:xfrm>
                <a:prstGeom prst="line">
                  <a:avLst/>
                </a:prstGeom>
                <a:noFill/>
                <a:ln w="381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326676" name="Line 20"/>
                <p:cNvSpPr>
                  <a:spLocks noChangeShapeType="1"/>
                </p:cNvSpPr>
                <p:nvPr/>
              </p:nvSpPr>
              <p:spPr bwMode="auto">
                <a:xfrm rot="5400000">
                  <a:off x="3130" y="2455"/>
                  <a:ext cx="1406" cy="0"/>
                </a:xfrm>
                <a:prstGeom prst="line">
                  <a:avLst/>
                </a:prstGeom>
                <a:noFill/>
                <a:ln w="381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grpSp>
        </p:grpSp>
      </p:grpSp>
      <p:sp>
        <p:nvSpPr>
          <p:cNvPr id="89091" name="AutoShape 3"/>
          <p:cNvSpPr>
            <a:spLocks noChangeArrowheads="1"/>
          </p:cNvSpPr>
          <p:nvPr/>
        </p:nvSpPr>
        <p:spPr bwMode="auto">
          <a:xfrm>
            <a:off x="323850" y="2635250"/>
            <a:ext cx="2879725" cy="1873250"/>
          </a:xfrm>
          <a:prstGeom prst="cloudCallout">
            <a:avLst>
              <a:gd name="adj1" fmla="val -58764"/>
              <a:gd name="adj2" fmla="val 123560"/>
            </a:avLst>
          </a:prstGeom>
          <a:gradFill rotWithShape="1">
            <a:gsLst>
              <a:gs pos="0">
                <a:schemeClr val="tx1"/>
              </a:gs>
              <a:gs pos="100000">
                <a:srgbClr val="FF33CC"/>
              </a:gs>
            </a:gsLst>
            <a:path path="rect">
              <a:fillToRect l="50000" t="50000" r="50000" b="50000"/>
            </a:path>
          </a:gra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i="1">
                <a:solidFill>
                  <a:srgbClr val="0000CC"/>
                </a:solidFill>
              </a:rPr>
              <a:t>Quan sát sơ đồ khối, hãy cho biết sự thực hiện của máy?</a:t>
            </a:r>
          </a:p>
        </p:txBody>
      </p:sp>
      <p:sp>
        <p:nvSpPr>
          <p:cNvPr id="326678" name="Text Box 22"/>
          <p:cNvSpPr txBox="1">
            <a:spLocks noChangeArrowheads="1"/>
          </p:cNvSpPr>
          <p:nvPr/>
        </p:nvSpPr>
        <p:spPr bwMode="auto">
          <a:xfrm>
            <a:off x="179388" y="4975225"/>
            <a:ext cx="5040312" cy="119062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FontTx/>
              <a:buChar char="•"/>
            </a:pPr>
            <a:r>
              <a:rPr lang="en-US" altLang="en-US">
                <a:solidFill>
                  <a:srgbClr val="660033"/>
                </a:solidFill>
              </a:rPr>
              <a:t> Bước 1: tính giá trị đầu, gán cho biến đếm.</a:t>
            </a:r>
          </a:p>
          <a:p>
            <a:pPr fontAlgn="base">
              <a:spcBef>
                <a:spcPct val="0"/>
              </a:spcBef>
              <a:spcAft>
                <a:spcPct val="0"/>
              </a:spcAft>
              <a:buFontTx/>
              <a:buChar char="•"/>
            </a:pPr>
            <a:r>
              <a:rPr lang="en-US" altLang="en-US">
                <a:solidFill>
                  <a:srgbClr val="660033"/>
                </a:solidFill>
              </a:rPr>
              <a:t> Bước 2: Nếu biến đếm &gt;= giá trị cuối thì:</a:t>
            </a:r>
          </a:p>
          <a:p>
            <a:pPr lvl="1" fontAlgn="base">
              <a:spcBef>
                <a:spcPct val="0"/>
              </a:spcBef>
              <a:spcAft>
                <a:spcPct val="0"/>
              </a:spcAft>
              <a:buFontTx/>
              <a:buChar char="•"/>
            </a:pPr>
            <a:r>
              <a:rPr lang="en-US" altLang="en-US">
                <a:solidFill>
                  <a:srgbClr val="660033"/>
                </a:solidFill>
              </a:rPr>
              <a:t> thực hiện lệnh cần lặp.</a:t>
            </a:r>
          </a:p>
          <a:p>
            <a:pPr lvl="1" fontAlgn="base">
              <a:spcBef>
                <a:spcPct val="0"/>
              </a:spcBef>
              <a:spcAft>
                <a:spcPct val="0"/>
              </a:spcAft>
              <a:buFontTx/>
              <a:buChar char="•"/>
            </a:pPr>
            <a:r>
              <a:rPr lang="en-US" altLang="en-US">
                <a:solidFill>
                  <a:srgbClr val="660033"/>
                </a:solidFill>
              </a:rPr>
              <a:t> giảm biến đếm 1 đơn vị, quay lại bước 2</a:t>
            </a:r>
          </a:p>
        </p:txBody>
      </p:sp>
    </p:spTree>
    <p:extLst>
      <p:ext uri="{BB962C8B-B14F-4D97-AF65-F5344CB8AC3E}">
        <p14:creationId xmlns:p14="http://schemas.microsoft.com/office/powerpoint/2010/main" val="1156211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p:cTn id="7" dur="500" fill="hold"/>
                                        <p:tgtEl>
                                          <p:spTgt spid="89091"/>
                                        </p:tgtEl>
                                        <p:attrNameLst>
                                          <p:attrName>ppt_w</p:attrName>
                                        </p:attrNameLst>
                                      </p:cBhvr>
                                      <p:tavLst>
                                        <p:tav tm="0">
                                          <p:val>
                                            <p:fltVal val="0"/>
                                          </p:val>
                                        </p:tav>
                                        <p:tav tm="100000">
                                          <p:val>
                                            <p:strVal val="#ppt_w"/>
                                          </p:val>
                                        </p:tav>
                                      </p:tavLst>
                                    </p:anim>
                                    <p:anim calcmode="lin" valueType="num">
                                      <p:cBhvr>
                                        <p:cTn id="8" dur="500" fill="hold"/>
                                        <p:tgtEl>
                                          <p:spTgt spid="89091"/>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326658"/>
                                        </p:tgtEl>
                                        <p:attrNameLst>
                                          <p:attrName>style.visibility</p:attrName>
                                        </p:attrNameLst>
                                      </p:cBhvr>
                                      <p:to>
                                        <p:strVal val="visible"/>
                                      </p:to>
                                    </p:set>
                                    <p:animEffect transition="in" filter="fade">
                                      <p:cBhvr>
                                        <p:cTn id="12" dur="1000"/>
                                        <p:tgtEl>
                                          <p:spTgt spid="3266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6678"/>
                                        </p:tgtEl>
                                        <p:attrNameLst>
                                          <p:attrName>style.visibility</p:attrName>
                                        </p:attrNameLst>
                                      </p:cBhvr>
                                      <p:to>
                                        <p:strVal val="visible"/>
                                      </p:to>
                                    </p:set>
                                    <p:animEffect transition="in" filter="wipe(left)">
                                      <p:cBhvr>
                                        <p:cTn id="17" dur="500"/>
                                        <p:tgtEl>
                                          <p:spTgt spid="326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p:bldP spid="32667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Text Box 2"/>
          <p:cNvSpPr txBox="1">
            <a:spLocks noChangeArrowheads="1"/>
          </p:cNvSpPr>
          <p:nvPr/>
        </p:nvSpPr>
        <p:spPr bwMode="auto">
          <a:xfrm>
            <a:off x="1527175" y="2081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328707" name="Text Box 3"/>
          <p:cNvSpPr txBox="1">
            <a:spLocks noChangeArrowheads="1"/>
          </p:cNvSpPr>
          <p:nvPr/>
        </p:nvSpPr>
        <p:spPr bwMode="auto">
          <a:xfrm>
            <a:off x="395288" y="1016000"/>
            <a:ext cx="903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000">
                <a:solidFill>
                  <a:srgbClr val="660066"/>
                </a:solidFill>
              </a:rPr>
              <a:t>Lưu ý:</a:t>
            </a:r>
          </a:p>
        </p:txBody>
      </p:sp>
      <p:sp>
        <p:nvSpPr>
          <p:cNvPr id="328708" name="Text Box 4"/>
          <p:cNvSpPr txBox="1">
            <a:spLocks noChangeArrowheads="1"/>
          </p:cNvSpPr>
          <p:nvPr/>
        </p:nvSpPr>
        <p:spPr bwMode="auto">
          <a:xfrm>
            <a:off x="1023938" y="1665288"/>
            <a:ext cx="5927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000">
                <a:solidFill>
                  <a:srgbClr val="660066"/>
                </a:solidFill>
              </a:rPr>
              <a:t>+ Biến đếm là biến đơn, có kiểu nguyên hoặc kí tự.</a:t>
            </a:r>
          </a:p>
        </p:txBody>
      </p:sp>
      <p:sp>
        <p:nvSpPr>
          <p:cNvPr id="328709" name="Text Box 5"/>
          <p:cNvSpPr txBox="1">
            <a:spLocks noChangeArrowheads="1"/>
          </p:cNvSpPr>
          <p:nvPr/>
        </p:nvSpPr>
        <p:spPr bwMode="auto">
          <a:xfrm>
            <a:off x="1076325" y="3111500"/>
            <a:ext cx="68802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000">
                <a:solidFill>
                  <a:srgbClr val="660066"/>
                </a:solidFill>
              </a:rPr>
              <a:t>+ Giá trị đầu, giá trị cuối là các biểu thức có cùng kiểu với biến đếm. Giá trị đầu phải nhỏ hơn giá trị cuối.</a:t>
            </a:r>
          </a:p>
        </p:txBody>
      </p:sp>
      <p:sp>
        <p:nvSpPr>
          <p:cNvPr id="328710" name="Text Box 6"/>
          <p:cNvSpPr txBox="1">
            <a:spLocks noChangeArrowheads="1"/>
          </p:cNvSpPr>
          <p:nvPr/>
        </p:nvSpPr>
        <p:spPr bwMode="auto">
          <a:xfrm>
            <a:off x="1258888" y="4814888"/>
            <a:ext cx="73453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000">
                <a:solidFill>
                  <a:srgbClr val="660066"/>
                </a:solidFill>
              </a:rPr>
              <a:t>+ Giá trị của biến đếm được điều chỉnh tự động, vì vậy câu lệnh viết sau DO không được thay đổi giá trị biến đếm</a:t>
            </a:r>
          </a:p>
        </p:txBody>
      </p:sp>
      <p:sp>
        <p:nvSpPr>
          <p:cNvPr id="328711" name="Rectangle 7"/>
          <p:cNvSpPr>
            <a:spLocks noChangeArrowheads="1"/>
          </p:cNvSpPr>
          <p:nvPr/>
        </p:nvSpPr>
        <p:spPr bwMode="auto">
          <a:xfrm>
            <a:off x="2339975" y="2174875"/>
            <a:ext cx="457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000">
                <a:solidFill>
                  <a:srgbClr val="3333FF"/>
                </a:solidFill>
              </a:rPr>
              <a:t>For i:=1 to 10 do write(i);</a:t>
            </a:r>
          </a:p>
          <a:p>
            <a:pPr fontAlgn="base">
              <a:spcBef>
                <a:spcPct val="0"/>
              </a:spcBef>
              <a:spcAft>
                <a:spcPct val="0"/>
              </a:spcAft>
            </a:pPr>
            <a:r>
              <a:rPr lang="en-US" altLang="en-US" sz="2000">
                <a:solidFill>
                  <a:srgbClr val="3333FF"/>
                </a:solidFill>
              </a:rPr>
              <a:t>For i:=‘a’ to ‘z’ do write(i);</a:t>
            </a:r>
          </a:p>
        </p:txBody>
      </p:sp>
      <p:sp>
        <p:nvSpPr>
          <p:cNvPr id="328712" name="Rectangle 8"/>
          <p:cNvSpPr>
            <a:spLocks noChangeArrowheads="1"/>
          </p:cNvSpPr>
          <p:nvPr/>
        </p:nvSpPr>
        <p:spPr bwMode="auto">
          <a:xfrm>
            <a:off x="2363788" y="4048125"/>
            <a:ext cx="3432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000">
                <a:solidFill>
                  <a:srgbClr val="3333FF"/>
                </a:solidFill>
              </a:rPr>
              <a:t>For i:= 100 to 200 do write(i);</a:t>
            </a:r>
          </a:p>
        </p:txBody>
      </p:sp>
    </p:spTree>
    <p:extLst>
      <p:ext uri="{BB962C8B-B14F-4D97-AF65-F5344CB8AC3E}">
        <p14:creationId xmlns:p14="http://schemas.microsoft.com/office/powerpoint/2010/main" val="3598319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Text Box 2"/>
          <p:cNvSpPr txBox="1">
            <a:spLocks noChangeArrowheads="1"/>
          </p:cNvSpPr>
          <p:nvPr/>
        </p:nvSpPr>
        <p:spPr bwMode="auto">
          <a:xfrm>
            <a:off x="1527175" y="2081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pic>
        <p:nvPicPr>
          <p:cNvPr id="330755" name="Picture 3"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430713"/>
            <a:ext cx="2068513"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988" name="Text Box 4"/>
          <p:cNvSpPr txBox="1">
            <a:spLocks noChangeArrowheads="1"/>
          </p:cNvSpPr>
          <p:nvPr/>
        </p:nvSpPr>
        <p:spPr bwMode="auto">
          <a:xfrm>
            <a:off x="34925" y="287338"/>
            <a:ext cx="9036050" cy="528637"/>
          </a:xfrm>
          <a:prstGeom prst="rect">
            <a:avLst/>
          </a:prstGeom>
          <a:solidFill>
            <a:srgbClr val="FFFF99"/>
          </a:solidFill>
          <a:ln w="9525">
            <a:solidFill>
              <a:srgbClr val="800000"/>
            </a:solid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2800" dirty="0" smtClean="0">
                <a:solidFill>
                  <a:srgbClr val="000066"/>
                </a:solidFill>
                <a:effectLst>
                  <a:outerShdw blurRad="38100" dist="38100" dir="2700000" algn="tl">
                    <a:srgbClr val="000000"/>
                  </a:outerShdw>
                </a:effectLst>
              </a:rPr>
              <a:t>5. TÍNH </a:t>
            </a:r>
            <a:r>
              <a:rPr lang="en-US" altLang="en-US" sz="2800" dirty="0">
                <a:solidFill>
                  <a:srgbClr val="000066"/>
                </a:solidFill>
                <a:effectLst>
                  <a:outerShdw blurRad="38100" dist="38100" dir="2700000" algn="tl">
                    <a:srgbClr val="000000"/>
                  </a:outerShdw>
                </a:effectLst>
              </a:rPr>
              <a:t>TỔNG BẰNG CÂU LỆNH LẶP</a:t>
            </a:r>
          </a:p>
        </p:txBody>
      </p:sp>
      <p:sp>
        <p:nvSpPr>
          <p:cNvPr id="89091" name="AutoShape 3"/>
          <p:cNvSpPr>
            <a:spLocks noChangeArrowheads="1"/>
          </p:cNvSpPr>
          <p:nvPr/>
        </p:nvSpPr>
        <p:spPr bwMode="auto">
          <a:xfrm>
            <a:off x="250825" y="1412875"/>
            <a:ext cx="7443788" cy="1079500"/>
          </a:xfrm>
          <a:prstGeom prst="cloudCallout">
            <a:avLst>
              <a:gd name="adj1" fmla="val -52088"/>
              <a:gd name="adj2" fmla="val 227648"/>
            </a:avLst>
          </a:prstGeom>
          <a:gradFill rotWithShape="1">
            <a:gsLst>
              <a:gs pos="0">
                <a:schemeClr val="tx1"/>
              </a:gs>
              <a:gs pos="100000">
                <a:srgbClr val="FF33CC"/>
              </a:gs>
            </a:gsLst>
            <a:path path="rect">
              <a:fillToRect l="50000" t="50000" r="50000" b="50000"/>
            </a:path>
          </a:gra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b="1" i="1">
                <a:solidFill>
                  <a:srgbClr val="0000CC"/>
                </a:solidFill>
              </a:rPr>
              <a:t>Viết chương trình tính tổng  </a:t>
            </a:r>
          </a:p>
          <a:p>
            <a:pPr algn="ctr" fontAlgn="base">
              <a:spcBef>
                <a:spcPct val="50000"/>
              </a:spcBef>
              <a:spcAft>
                <a:spcPct val="0"/>
              </a:spcAft>
            </a:pPr>
            <a:r>
              <a:rPr lang="en-US" altLang="en-US" b="1" i="1">
                <a:solidFill>
                  <a:srgbClr val="660066"/>
                </a:solidFill>
              </a:rPr>
              <a:t>S=1+2+3+4+5</a:t>
            </a:r>
          </a:p>
          <a:p>
            <a:pPr fontAlgn="base">
              <a:spcBef>
                <a:spcPct val="50000"/>
              </a:spcBef>
              <a:spcAft>
                <a:spcPct val="0"/>
              </a:spcAft>
            </a:pPr>
            <a:endParaRPr lang="en-US" altLang="en-US" i="1">
              <a:solidFill>
                <a:srgbClr val="660066"/>
              </a:solidFill>
            </a:endParaRPr>
          </a:p>
        </p:txBody>
      </p:sp>
      <p:sp>
        <p:nvSpPr>
          <p:cNvPr id="330758" name="Rectangle 6"/>
          <p:cNvSpPr>
            <a:spLocks noChangeArrowheads="1"/>
          </p:cNvSpPr>
          <p:nvPr/>
        </p:nvSpPr>
        <p:spPr bwMode="auto">
          <a:xfrm>
            <a:off x="3384550" y="2924175"/>
            <a:ext cx="4572000" cy="28384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b="1" i="1">
                <a:solidFill>
                  <a:srgbClr val="660066"/>
                </a:solidFill>
              </a:rPr>
              <a:t>Program Tinh_tong;</a:t>
            </a:r>
          </a:p>
          <a:p>
            <a:pPr fontAlgn="base">
              <a:spcBef>
                <a:spcPct val="0"/>
              </a:spcBef>
              <a:spcAft>
                <a:spcPct val="0"/>
              </a:spcAft>
            </a:pPr>
            <a:r>
              <a:rPr lang="en-US" altLang="en-US" b="1" i="1">
                <a:solidFill>
                  <a:srgbClr val="660066"/>
                </a:solidFill>
              </a:rPr>
              <a:t>       Uses crt;</a:t>
            </a:r>
          </a:p>
          <a:p>
            <a:pPr fontAlgn="base">
              <a:spcBef>
                <a:spcPct val="0"/>
              </a:spcBef>
              <a:spcAft>
                <a:spcPct val="0"/>
              </a:spcAft>
            </a:pPr>
            <a:r>
              <a:rPr lang="en-US" altLang="en-US" b="1" i="1">
                <a:solidFill>
                  <a:srgbClr val="660066"/>
                </a:solidFill>
              </a:rPr>
              <a:t>       Var i: integer;</a:t>
            </a:r>
          </a:p>
          <a:p>
            <a:pPr fontAlgn="base">
              <a:spcBef>
                <a:spcPct val="0"/>
              </a:spcBef>
              <a:spcAft>
                <a:spcPct val="0"/>
              </a:spcAft>
            </a:pPr>
            <a:r>
              <a:rPr lang="en-US" altLang="en-US" b="1" i="1">
                <a:solidFill>
                  <a:srgbClr val="660066"/>
                </a:solidFill>
              </a:rPr>
              <a:t>              S: longint;</a:t>
            </a:r>
          </a:p>
          <a:p>
            <a:pPr fontAlgn="base">
              <a:spcBef>
                <a:spcPct val="0"/>
              </a:spcBef>
              <a:spcAft>
                <a:spcPct val="0"/>
              </a:spcAft>
            </a:pPr>
            <a:r>
              <a:rPr lang="en-US" altLang="en-US" b="1" i="1">
                <a:solidFill>
                  <a:srgbClr val="660066"/>
                </a:solidFill>
              </a:rPr>
              <a:t>       Begin</a:t>
            </a:r>
          </a:p>
          <a:p>
            <a:pPr fontAlgn="base">
              <a:spcBef>
                <a:spcPct val="0"/>
              </a:spcBef>
              <a:spcAft>
                <a:spcPct val="0"/>
              </a:spcAft>
            </a:pPr>
            <a:r>
              <a:rPr lang="en-US" altLang="en-US" b="1" i="1">
                <a:solidFill>
                  <a:srgbClr val="660066"/>
                </a:solidFill>
              </a:rPr>
              <a:t>              S:=0;</a:t>
            </a:r>
          </a:p>
          <a:p>
            <a:pPr fontAlgn="base">
              <a:spcBef>
                <a:spcPct val="0"/>
              </a:spcBef>
              <a:spcAft>
                <a:spcPct val="0"/>
              </a:spcAft>
            </a:pPr>
            <a:r>
              <a:rPr lang="en-US" altLang="en-US" b="1" i="1">
                <a:solidFill>
                  <a:srgbClr val="660066"/>
                </a:solidFill>
              </a:rPr>
              <a:t>              </a:t>
            </a:r>
            <a:r>
              <a:rPr lang="en-US" altLang="en-US" b="1" i="1">
                <a:solidFill>
                  <a:srgbClr val="0000CC"/>
                </a:solidFill>
              </a:rPr>
              <a:t>For</a:t>
            </a:r>
            <a:r>
              <a:rPr lang="en-US" altLang="en-US" b="1" i="1">
                <a:solidFill>
                  <a:srgbClr val="660066"/>
                </a:solidFill>
              </a:rPr>
              <a:t> i:= 1 </a:t>
            </a:r>
            <a:r>
              <a:rPr lang="en-US" altLang="en-US" b="1" i="1">
                <a:solidFill>
                  <a:srgbClr val="0000CC"/>
                </a:solidFill>
              </a:rPr>
              <a:t>to</a:t>
            </a:r>
            <a:r>
              <a:rPr lang="en-US" altLang="en-US" b="1" i="1">
                <a:solidFill>
                  <a:srgbClr val="660066"/>
                </a:solidFill>
              </a:rPr>
              <a:t> 5 </a:t>
            </a:r>
            <a:r>
              <a:rPr lang="en-US" altLang="en-US" b="1" i="1">
                <a:solidFill>
                  <a:srgbClr val="0000CC"/>
                </a:solidFill>
              </a:rPr>
              <a:t>do</a:t>
            </a:r>
            <a:r>
              <a:rPr lang="en-US" altLang="en-US" b="1" i="1">
                <a:solidFill>
                  <a:srgbClr val="660066"/>
                </a:solidFill>
              </a:rPr>
              <a:t> S:= S + 1;</a:t>
            </a:r>
          </a:p>
          <a:p>
            <a:pPr fontAlgn="base">
              <a:spcBef>
                <a:spcPct val="0"/>
              </a:spcBef>
              <a:spcAft>
                <a:spcPct val="0"/>
              </a:spcAft>
            </a:pPr>
            <a:r>
              <a:rPr lang="en-US" altLang="en-US" b="1" i="1">
                <a:solidFill>
                  <a:srgbClr val="660066"/>
                </a:solidFill>
              </a:rPr>
              <a:t>               Writeln (‘Tong cua S = ’,s);</a:t>
            </a:r>
          </a:p>
          <a:p>
            <a:pPr fontAlgn="base">
              <a:spcBef>
                <a:spcPct val="0"/>
              </a:spcBef>
              <a:spcAft>
                <a:spcPct val="0"/>
              </a:spcAft>
            </a:pPr>
            <a:r>
              <a:rPr lang="en-US" altLang="en-US" b="1" i="1">
                <a:solidFill>
                  <a:srgbClr val="660066"/>
                </a:solidFill>
              </a:rPr>
              <a:t>               Readln</a:t>
            </a:r>
          </a:p>
          <a:p>
            <a:pPr fontAlgn="base">
              <a:spcBef>
                <a:spcPct val="0"/>
              </a:spcBef>
              <a:spcAft>
                <a:spcPct val="0"/>
              </a:spcAft>
            </a:pPr>
            <a:r>
              <a:rPr lang="en-US" altLang="en-US" b="1" i="1">
                <a:solidFill>
                  <a:srgbClr val="660066"/>
                </a:solidFill>
              </a:rPr>
              <a:t>end.</a:t>
            </a:r>
            <a:r>
              <a:rPr lang="en-US" altLang="en-US">
                <a:solidFill>
                  <a:srgbClr val="660066"/>
                </a:solidFill>
              </a:rPr>
              <a:t> </a:t>
            </a:r>
          </a:p>
        </p:txBody>
      </p:sp>
    </p:spTree>
    <p:extLst>
      <p:ext uri="{BB962C8B-B14F-4D97-AF65-F5344CB8AC3E}">
        <p14:creationId xmlns:p14="http://schemas.microsoft.com/office/powerpoint/2010/main" val="5871468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p:cTn id="7" dur="500" fill="hold"/>
                                        <p:tgtEl>
                                          <p:spTgt spid="89091"/>
                                        </p:tgtEl>
                                        <p:attrNameLst>
                                          <p:attrName>ppt_w</p:attrName>
                                        </p:attrNameLst>
                                      </p:cBhvr>
                                      <p:tavLst>
                                        <p:tav tm="0">
                                          <p:val>
                                            <p:fltVal val="0"/>
                                          </p:val>
                                        </p:tav>
                                        <p:tav tm="100000">
                                          <p:val>
                                            <p:strVal val="#ppt_w"/>
                                          </p:val>
                                        </p:tav>
                                      </p:tavLst>
                                    </p:anim>
                                    <p:anim calcmode="lin" valueType="num">
                                      <p:cBhvr>
                                        <p:cTn id="8" dur="500" fill="hold"/>
                                        <p:tgtEl>
                                          <p:spTgt spid="89091"/>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30758"/>
                                        </p:tgtEl>
                                        <p:attrNameLst>
                                          <p:attrName>style.visibility</p:attrName>
                                        </p:attrNameLst>
                                      </p:cBhvr>
                                      <p:to>
                                        <p:strVal val="visible"/>
                                      </p:to>
                                    </p:set>
                                    <p:animEffect transition="in" filter="fade">
                                      <p:cBhvr>
                                        <p:cTn id="12" dur="2000"/>
                                        <p:tgtEl>
                                          <p:spTgt spid="330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p:bldP spid="33075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Text Box 2"/>
          <p:cNvSpPr txBox="1">
            <a:spLocks noChangeArrowheads="1"/>
          </p:cNvSpPr>
          <p:nvPr/>
        </p:nvSpPr>
        <p:spPr bwMode="auto">
          <a:xfrm>
            <a:off x="1527175" y="2081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pic>
        <p:nvPicPr>
          <p:cNvPr id="332803" name="Picture 3"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430713"/>
            <a:ext cx="2068513"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AutoShape 3"/>
          <p:cNvSpPr>
            <a:spLocks noChangeArrowheads="1"/>
          </p:cNvSpPr>
          <p:nvPr/>
        </p:nvSpPr>
        <p:spPr bwMode="auto">
          <a:xfrm>
            <a:off x="250825" y="1412875"/>
            <a:ext cx="7443788" cy="1295400"/>
          </a:xfrm>
          <a:prstGeom prst="cloudCallout">
            <a:avLst>
              <a:gd name="adj1" fmla="val -52088"/>
              <a:gd name="adj2" fmla="val 181370"/>
            </a:avLst>
          </a:prstGeom>
          <a:gradFill rotWithShape="1">
            <a:gsLst>
              <a:gs pos="0">
                <a:schemeClr val="tx1"/>
              </a:gs>
              <a:gs pos="100000">
                <a:srgbClr val="FF33CC"/>
              </a:gs>
            </a:gsLst>
            <a:path path="rect">
              <a:fillToRect l="50000" t="50000" r="50000" b="50000"/>
            </a:path>
          </a:gra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b="1" i="1">
                <a:solidFill>
                  <a:srgbClr val="0000CC"/>
                </a:solidFill>
              </a:rPr>
              <a:t>Viết chương trình tính tổng của N số tự nhiên đầu tiên, với N là số tự nhiên được nhập vào từ bàn phím </a:t>
            </a:r>
            <a:endParaRPr lang="en-US" altLang="en-US" i="1">
              <a:solidFill>
                <a:srgbClr val="660066"/>
              </a:solidFill>
            </a:endParaRPr>
          </a:p>
        </p:txBody>
      </p:sp>
      <p:sp>
        <p:nvSpPr>
          <p:cNvPr id="332806" name="Rectangle 6"/>
          <p:cNvSpPr>
            <a:spLocks noChangeArrowheads="1"/>
          </p:cNvSpPr>
          <p:nvPr/>
        </p:nvSpPr>
        <p:spPr bwMode="auto">
          <a:xfrm>
            <a:off x="2195513" y="2924175"/>
            <a:ext cx="6948487" cy="293846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1700" b="1" i="1">
                <a:solidFill>
                  <a:srgbClr val="660066"/>
                </a:solidFill>
              </a:rPr>
              <a:t>Program Tinh_tong;</a:t>
            </a:r>
          </a:p>
          <a:p>
            <a:pPr fontAlgn="base">
              <a:spcBef>
                <a:spcPct val="0"/>
              </a:spcBef>
              <a:spcAft>
                <a:spcPct val="0"/>
              </a:spcAft>
            </a:pPr>
            <a:r>
              <a:rPr lang="en-US" altLang="en-US" sz="1700" b="1" i="1">
                <a:solidFill>
                  <a:srgbClr val="660066"/>
                </a:solidFill>
              </a:rPr>
              <a:t>       Uses crt;</a:t>
            </a:r>
          </a:p>
          <a:p>
            <a:pPr fontAlgn="base">
              <a:spcBef>
                <a:spcPct val="0"/>
              </a:spcBef>
              <a:spcAft>
                <a:spcPct val="0"/>
              </a:spcAft>
            </a:pPr>
            <a:r>
              <a:rPr lang="en-US" altLang="en-US" sz="1700" b="1" i="1">
                <a:solidFill>
                  <a:srgbClr val="660066"/>
                </a:solidFill>
              </a:rPr>
              <a:t>       Var N, i: integer;</a:t>
            </a:r>
          </a:p>
          <a:p>
            <a:pPr fontAlgn="base">
              <a:spcBef>
                <a:spcPct val="0"/>
              </a:spcBef>
              <a:spcAft>
                <a:spcPct val="0"/>
              </a:spcAft>
            </a:pPr>
            <a:r>
              <a:rPr lang="en-US" altLang="en-US" sz="1700" b="1" i="1">
                <a:solidFill>
                  <a:srgbClr val="660066"/>
                </a:solidFill>
              </a:rPr>
              <a:t>              S: longint;</a:t>
            </a:r>
          </a:p>
          <a:p>
            <a:pPr fontAlgn="base">
              <a:spcBef>
                <a:spcPct val="0"/>
              </a:spcBef>
              <a:spcAft>
                <a:spcPct val="0"/>
              </a:spcAft>
            </a:pPr>
            <a:r>
              <a:rPr lang="en-US" altLang="en-US" sz="1700" b="1" i="1">
                <a:solidFill>
                  <a:srgbClr val="660066"/>
                </a:solidFill>
              </a:rPr>
              <a:t>       Begin</a:t>
            </a:r>
          </a:p>
          <a:p>
            <a:pPr fontAlgn="base">
              <a:spcBef>
                <a:spcPct val="0"/>
              </a:spcBef>
              <a:spcAft>
                <a:spcPct val="0"/>
              </a:spcAft>
            </a:pPr>
            <a:r>
              <a:rPr lang="en-US" altLang="en-US" sz="1700" b="1" i="1">
                <a:solidFill>
                  <a:srgbClr val="660066"/>
                </a:solidFill>
              </a:rPr>
              <a:t>               write(‘Nhap so N = ‘); readln(N);</a:t>
            </a:r>
          </a:p>
          <a:p>
            <a:pPr fontAlgn="base">
              <a:spcBef>
                <a:spcPct val="0"/>
              </a:spcBef>
              <a:spcAft>
                <a:spcPct val="0"/>
              </a:spcAft>
            </a:pPr>
            <a:r>
              <a:rPr lang="en-US" altLang="en-US" sz="1700" b="1" i="1">
                <a:solidFill>
                  <a:srgbClr val="660066"/>
                </a:solidFill>
              </a:rPr>
              <a:t>              S:=0;</a:t>
            </a:r>
          </a:p>
          <a:p>
            <a:pPr fontAlgn="base">
              <a:spcBef>
                <a:spcPct val="0"/>
              </a:spcBef>
              <a:spcAft>
                <a:spcPct val="0"/>
              </a:spcAft>
            </a:pPr>
            <a:r>
              <a:rPr lang="en-US" altLang="en-US" sz="1700" b="1" i="1">
                <a:solidFill>
                  <a:srgbClr val="660066"/>
                </a:solidFill>
              </a:rPr>
              <a:t>              </a:t>
            </a:r>
            <a:r>
              <a:rPr lang="en-US" altLang="en-US" sz="1700" b="1" i="1">
                <a:solidFill>
                  <a:srgbClr val="0000CC"/>
                </a:solidFill>
              </a:rPr>
              <a:t>For</a:t>
            </a:r>
            <a:r>
              <a:rPr lang="en-US" altLang="en-US" sz="1700" b="1" i="1">
                <a:solidFill>
                  <a:srgbClr val="660066"/>
                </a:solidFill>
              </a:rPr>
              <a:t> i:= 1 </a:t>
            </a:r>
            <a:r>
              <a:rPr lang="en-US" altLang="en-US" sz="1700" b="1" i="1">
                <a:solidFill>
                  <a:srgbClr val="0000CC"/>
                </a:solidFill>
              </a:rPr>
              <a:t>to</a:t>
            </a:r>
            <a:r>
              <a:rPr lang="en-US" altLang="en-US" sz="1700" b="1" i="1">
                <a:solidFill>
                  <a:srgbClr val="660066"/>
                </a:solidFill>
              </a:rPr>
              <a:t> N </a:t>
            </a:r>
            <a:r>
              <a:rPr lang="en-US" altLang="en-US" sz="1700" b="1" i="1">
                <a:solidFill>
                  <a:srgbClr val="0000CC"/>
                </a:solidFill>
              </a:rPr>
              <a:t>do</a:t>
            </a:r>
            <a:r>
              <a:rPr lang="en-US" altLang="en-US" sz="1700" b="1" i="1">
                <a:solidFill>
                  <a:srgbClr val="660066"/>
                </a:solidFill>
              </a:rPr>
              <a:t> S:= S + i;</a:t>
            </a:r>
          </a:p>
          <a:p>
            <a:pPr fontAlgn="base">
              <a:spcBef>
                <a:spcPct val="0"/>
              </a:spcBef>
              <a:spcAft>
                <a:spcPct val="0"/>
              </a:spcAft>
            </a:pPr>
            <a:r>
              <a:rPr lang="en-US" altLang="en-US" sz="1700" b="1" i="1">
                <a:solidFill>
                  <a:srgbClr val="660066"/>
                </a:solidFill>
              </a:rPr>
              <a:t>               Writeln (‘Tong cua S = ’,N,’ So tu nhien dau tien S = ‘,S);</a:t>
            </a:r>
          </a:p>
          <a:p>
            <a:pPr fontAlgn="base">
              <a:spcBef>
                <a:spcPct val="0"/>
              </a:spcBef>
              <a:spcAft>
                <a:spcPct val="0"/>
              </a:spcAft>
            </a:pPr>
            <a:r>
              <a:rPr lang="en-US" altLang="en-US" sz="1700" b="1" i="1">
                <a:solidFill>
                  <a:srgbClr val="660066"/>
                </a:solidFill>
              </a:rPr>
              <a:t>               Readln</a:t>
            </a:r>
          </a:p>
          <a:p>
            <a:pPr fontAlgn="base">
              <a:spcBef>
                <a:spcPct val="0"/>
              </a:spcBef>
              <a:spcAft>
                <a:spcPct val="0"/>
              </a:spcAft>
            </a:pPr>
            <a:r>
              <a:rPr lang="en-US" altLang="en-US" sz="1700" b="1" i="1">
                <a:solidFill>
                  <a:srgbClr val="660066"/>
                </a:solidFill>
              </a:rPr>
              <a:t>end.</a:t>
            </a:r>
            <a:r>
              <a:rPr lang="en-US" altLang="en-US" sz="1700">
                <a:solidFill>
                  <a:srgbClr val="660066"/>
                </a:solidFill>
              </a:rPr>
              <a:t> </a:t>
            </a:r>
          </a:p>
        </p:txBody>
      </p:sp>
      <p:sp>
        <p:nvSpPr>
          <p:cNvPr id="7" name="Text Box 4"/>
          <p:cNvSpPr txBox="1">
            <a:spLocks noChangeArrowheads="1"/>
          </p:cNvSpPr>
          <p:nvPr/>
        </p:nvSpPr>
        <p:spPr bwMode="auto">
          <a:xfrm>
            <a:off x="34925" y="287338"/>
            <a:ext cx="9036050" cy="528637"/>
          </a:xfrm>
          <a:prstGeom prst="rect">
            <a:avLst/>
          </a:prstGeom>
          <a:solidFill>
            <a:srgbClr val="FFFF99"/>
          </a:solidFill>
          <a:ln w="9525">
            <a:solidFill>
              <a:srgbClr val="800000"/>
            </a:solid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2800" dirty="0" smtClean="0">
                <a:solidFill>
                  <a:srgbClr val="000066"/>
                </a:solidFill>
                <a:effectLst>
                  <a:outerShdw blurRad="38100" dist="38100" dir="2700000" algn="tl">
                    <a:srgbClr val="000000"/>
                  </a:outerShdw>
                </a:effectLst>
              </a:rPr>
              <a:t>5. TÍNH </a:t>
            </a:r>
            <a:r>
              <a:rPr lang="en-US" altLang="en-US" sz="2800" dirty="0">
                <a:solidFill>
                  <a:srgbClr val="000066"/>
                </a:solidFill>
                <a:effectLst>
                  <a:outerShdw blurRad="38100" dist="38100" dir="2700000" algn="tl">
                    <a:srgbClr val="000000"/>
                  </a:outerShdw>
                </a:effectLst>
              </a:rPr>
              <a:t>TỔNG BẰNG CÂU LỆNH LẶP</a:t>
            </a:r>
          </a:p>
        </p:txBody>
      </p:sp>
    </p:spTree>
    <p:extLst>
      <p:ext uri="{BB962C8B-B14F-4D97-AF65-F5344CB8AC3E}">
        <p14:creationId xmlns:p14="http://schemas.microsoft.com/office/powerpoint/2010/main" val="3732424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p:cTn id="7" dur="500" fill="hold"/>
                                        <p:tgtEl>
                                          <p:spTgt spid="89091"/>
                                        </p:tgtEl>
                                        <p:attrNameLst>
                                          <p:attrName>ppt_w</p:attrName>
                                        </p:attrNameLst>
                                      </p:cBhvr>
                                      <p:tavLst>
                                        <p:tav tm="0">
                                          <p:val>
                                            <p:fltVal val="0"/>
                                          </p:val>
                                        </p:tav>
                                        <p:tav tm="100000">
                                          <p:val>
                                            <p:strVal val="#ppt_w"/>
                                          </p:val>
                                        </p:tav>
                                      </p:tavLst>
                                    </p:anim>
                                    <p:anim calcmode="lin" valueType="num">
                                      <p:cBhvr>
                                        <p:cTn id="8" dur="500" fill="hold"/>
                                        <p:tgtEl>
                                          <p:spTgt spid="89091"/>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32806"/>
                                        </p:tgtEl>
                                        <p:attrNameLst>
                                          <p:attrName>style.visibility</p:attrName>
                                        </p:attrNameLst>
                                      </p:cBhvr>
                                      <p:to>
                                        <p:strVal val="visible"/>
                                      </p:to>
                                    </p:set>
                                    <p:animEffect transition="in" filter="fade">
                                      <p:cBhvr>
                                        <p:cTn id="12" dur="2000"/>
                                        <p:tgtEl>
                                          <p:spTgt spid="332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p:bldP spid="33280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851" name="Picture 3"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430713"/>
            <a:ext cx="2068513"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AutoShape 3"/>
          <p:cNvSpPr>
            <a:spLocks noChangeArrowheads="1"/>
          </p:cNvSpPr>
          <p:nvPr/>
        </p:nvSpPr>
        <p:spPr bwMode="auto">
          <a:xfrm>
            <a:off x="250825" y="1412875"/>
            <a:ext cx="7443788" cy="1728788"/>
          </a:xfrm>
          <a:prstGeom prst="cloudCallout">
            <a:avLst>
              <a:gd name="adj1" fmla="val -30847"/>
              <a:gd name="adj2" fmla="val 131727"/>
            </a:avLst>
          </a:prstGeom>
          <a:gradFill rotWithShape="1">
            <a:gsLst>
              <a:gs pos="0">
                <a:schemeClr val="tx1"/>
              </a:gs>
              <a:gs pos="100000">
                <a:srgbClr val="FF33CC"/>
              </a:gs>
            </a:gsLst>
            <a:path path="rect">
              <a:fillToRect l="50000" t="50000" r="50000" b="50000"/>
            </a:path>
          </a:gra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b="1" i="1">
                <a:solidFill>
                  <a:srgbClr val="0000CC"/>
                </a:solidFill>
              </a:rPr>
              <a:t>Ta kí hiệu N! là tích N số tự nhiên đầu tiên:</a:t>
            </a:r>
          </a:p>
          <a:p>
            <a:pPr algn="ctr" fontAlgn="base">
              <a:spcBef>
                <a:spcPct val="0"/>
              </a:spcBef>
              <a:spcAft>
                <a:spcPct val="0"/>
              </a:spcAft>
            </a:pPr>
            <a:r>
              <a:rPr lang="en-US" altLang="en-US" b="1" i="1">
                <a:solidFill>
                  <a:srgbClr val="0000CC"/>
                </a:solidFill>
              </a:rPr>
              <a:t>N! = 1.2.3…N</a:t>
            </a:r>
          </a:p>
          <a:p>
            <a:pPr algn="ctr" fontAlgn="base">
              <a:spcBef>
                <a:spcPct val="0"/>
              </a:spcBef>
              <a:spcAft>
                <a:spcPct val="0"/>
              </a:spcAft>
            </a:pPr>
            <a:r>
              <a:rPr lang="en-US" altLang="en-US" b="1" i="1">
                <a:solidFill>
                  <a:srgbClr val="0000CC"/>
                </a:solidFill>
              </a:rPr>
              <a:t>        - Viết chương trình tính N! với N là số tự nhiên được nhập vào từ bàn </a:t>
            </a:r>
          </a:p>
          <a:p>
            <a:pPr algn="ctr" fontAlgn="base">
              <a:spcBef>
                <a:spcPct val="0"/>
              </a:spcBef>
              <a:spcAft>
                <a:spcPct val="0"/>
              </a:spcAft>
            </a:pPr>
            <a:r>
              <a:rPr lang="en-US" altLang="en-US" b="1" i="1">
                <a:solidFill>
                  <a:srgbClr val="0000CC"/>
                </a:solidFill>
              </a:rPr>
              <a:t>phím.</a:t>
            </a:r>
          </a:p>
          <a:p>
            <a:pPr algn="ctr" fontAlgn="base">
              <a:spcBef>
                <a:spcPct val="50000"/>
              </a:spcBef>
              <a:spcAft>
                <a:spcPct val="0"/>
              </a:spcAft>
            </a:pPr>
            <a:endParaRPr lang="en-US" altLang="en-US" i="1">
              <a:solidFill>
                <a:srgbClr val="0000CC"/>
              </a:solidFill>
            </a:endParaRPr>
          </a:p>
        </p:txBody>
      </p:sp>
      <p:sp>
        <p:nvSpPr>
          <p:cNvPr id="334853" name="Rectangle 5"/>
          <p:cNvSpPr>
            <a:spLocks noChangeArrowheads="1"/>
          </p:cNvSpPr>
          <p:nvPr/>
        </p:nvSpPr>
        <p:spPr bwMode="auto">
          <a:xfrm>
            <a:off x="3384550" y="3514725"/>
            <a:ext cx="4572000" cy="311308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b="1" i="1">
                <a:solidFill>
                  <a:srgbClr val="0000CC"/>
                </a:solidFill>
              </a:rPr>
              <a:t>Program Tính_Giai_thua;</a:t>
            </a:r>
          </a:p>
          <a:p>
            <a:pPr fontAlgn="base">
              <a:spcBef>
                <a:spcPct val="0"/>
              </a:spcBef>
              <a:spcAft>
                <a:spcPct val="0"/>
              </a:spcAft>
            </a:pPr>
            <a:r>
              <a:rPr lang="en-US" altLang="en-US" b="1" i="1">
                <a:solidFill>
                  <a:srgbClr val="0000CC"/>
                </a:solidFill>
              </a:rPr>
              <a:t>       Uses crt;</a:t>
            </a:r>
          </a:p>
          <a:p>
            <a:pPr fontAlgn="base">
              <a:spcBef>
                <a:spcPct val="0"/>
              </a:spcBef>
              <a:spcAft>
                <a:spcPct val="0"/>
              </a:spcAft>
            </a:pPr>
            <a:r>
              <a:rPr lang="en-US" altLang="en-US" b="1" i="1">
                <a:solidFill>
                  <a:srgbClr val="0000CC"/>
                </a:solidFill>
              </a:rPr>
              <a:t>       Var i, N: integer;</a:t>
            </a:r>
          </a:p>
          <a:p>
            <a:pPr fontAlgn="base">
              <a:spcBef>
                <a:spcPct val="0"/>
              </a:spcBef>
              <a:spcAft>
                <a:spcPct val="0"/>
              </a:spcAft>
            </a:pPr>
            <a:r>
              <a:rPr lang="en-US" altLang="en-US" b="1" i="1">
                <a:solidFill>
                  <a:srgbClr val="0000CC"/>
                </a:solidFill>
              </a:rPr>
              <a:t>              P: longint;</a:t>
            </a:r>
          </a:p>
          <a:p>
            <a:pPr fontAlgn="base">
              <a:spcBef>
                <a:spcPct val="0"/>
              </a:spcBef>
              <a:spcAft>
                <a:spcPct val="0"/>
              </a:spcAft>
            </a:pPr>
            <a:r>
              <a:rPr lang="en-US" altLang="en-US" b="1" i="1">
                <a:solidFill>
                  <a:srgbClr val="0000CC"/>
                </a:solidFill>
              </a:rPr>
              <a:t>       Begin</a:t>
            </a:r>
          </a:p>
          <a:p>
            <a:pPr fontAlgn="base">
              <a:spcBef>
                <a:spcPct val="0"/>
              </a:spcBef>
              <a:spcAft>
                <a:spcPct val="0"/>
              </a:spcAft>
            </a:pPr>
            <a:r>
              <a:rPr lang="en-US" altLang="en-US" b="1" i="1">
                <a:solidFill>
                  <a:srgbClr val="0000CC"/>
                </a:solidFill>
              </a:rPr>
              <a:t>              write (‘Nhap N = ‘); readln (N);</a:t>
            </a:r>
          </a:p>
          <a:p>
            <a:pPr fontAlgn="base">
              <a:spcBef>
                <a:spcPct val="0"/>
              </a:spcBef>
              <a:spcAft>
                <a:spcPct val="0"/>
              </a:spcAft>
            </a:pPr>
            <a:r>
              <a:rPr lang="en-US" altLang="en-US" b="1" i="1">
                <a:solidFill>
                  <a:srgbClr val="0000CC"/>
                </a:solidFill>
              </a:rPr>
              <a:t>              P:= 1;</a:t>
            </a:r>
          </a:p>
          <a:p>
            <a:pPr fontAlgn="base">
              <a:spcBef>
                <a:spcPct val="0"/>
              </a:spcBef>
              <a:spcAft>
                <a:spcPct val="0"/>
              </a:spcAft>
            </a:pPr>
            <a:r>
              <a:rPr lang="en-US" altLang="en-US" b="1" i="1">
                <a:solidFill>
                  <a:srgbClr val="0000CC"/>
                </a:solidFill>
              </a:rPr>
              <a:t>              </a:t>
            </a:r>
            <a:r>
              <a:rPr lang="en-US" altLang="en-US" b="1" i="1">
                <a:solidFill>
                  <a:srgbClr val="660066"/>
                </a:solidFill>
              </a:rPr>
              <a:t>For</a:t>
            </a:r>
            <a:r>
              <a:rPr lang="en-US" altLang="en-US" b="1" i="1">
                <a:solidFill>
                  <a:srgbClr val="0000CC"/>
                </a:solidFill>
              </a:rPr>
              <a:t> i:= 1 </a:t>
            </a:r>
            <a:r>
              <a:rPr lang="en-US" altLang="en-US" b="1" i="1">
                <a:solidFill>
                  <a:srgbClr val="660066"/>
                </a:solidFill>
              </a:rPr>
              <a:t>to</a:t>
            </a:r>
            <a:r>
              <a:rPr lang="en-US" altLang="en-US" b="1" i="1">
                <a:solidFill>
                  <a:srgbClr val="0000CC"/>
                </a:solidFill>
              </a:rPr>
              <a:t> N </a:t>
            </a:r>
            <a:r>
              <a:rPr lang="en-US" altLang="en-US" b="1" i="1">
                <a:solidFill>
                  <a:srgbClr val="660066"/>
                </a:solidFill>
              </a:rPr>
              <a:t>do</a:t>
            </a:r>
            <a:r>
              <a:rPr lang="en-US" altLang="en-US" b="1" i="1">
                <a:solidFill>
                  <a:srgbClr val="0000CC"/>
                </a:solidFill>
              </a:rPr>
              <a:t> P:= P*i;</a:t>
            </a:r>
          </a:p>
          <a:p>
            <a:pPr fontAlgn="base">
              <a:spcBef>
                <a:spcPct val="0"/>
              </a:spcBef>
              <a:spcAft>
                <a:spcPct val="0"/>
              </a:spcAft>
            </a:pPr>
            <a:r>
              <a:rPr lang="en-US" altLang="en-US" b="1" i="1">
                <a:solidFill>
                  <a:srgbClr val="0000CC"/>
                </a:solidFill>
              </a:rPr>
              <a:t>               Writeln (N,’! = ’,P);</a:t>
            </a:r>
          </a:p>
          <a:p>
            <a:pPr fontAlgn="base">
              <a:spcBef>
                <a:spcPct val="0"/>
              </a:spcBef>
              <a:spcAft>
                <a:spcPct val="0"/>
              </a:spcAft>
            </a:pPr>
            <a:r>
              <a:rPr lang="en-US" altLang="en-US" b="1" i="1">
                <a:solidFill>
                  <a:srgbClr val="0000CC"/>
                </a:solidFill>
              </a:rPr>
              <a:t>               Readln</a:t>
            </a:r>
          </a:p>
          <a:p>
            <a:pPr fontAlgn="base">
              <a:spcBef>
                <a:spcPct val="0"/>
              </a:spcBef>
              <a:spcAft>
                <a:spcPct val="0"/>
              </a:spcAft>
            </a:pPr>
            <a:r>
              <a:rPr lang="en-US" altLang="en-US" b="1" i="1">
                <a:solidFill>
                  <a:srgbClr val="0000CC"/>
                </a:solidFill>
              </a:rPr>
              <a:t>end.</a:t>
            </a:r>
            <a:r>
              <a:rPr lang="en-US" altLang="en-US">
                <a:solidFill>
                  <a:srgbClr val="0000CC"/>
                </a:solidFill>
              </a:rPr>
              <a:t> </a:t>
            </a:r>
          </a:p>
        </p:txBody>
      </p:sp>
      <p:sp>
        <p:nvSpPr>
          <p:cNvPr id="6" name="Text Box 4"/>
          <p:cNvSpPr txBox="1">
            <a:spLocks noChangeArrowheads="1"/>
          </p:cNvSpPr>
          <p:nvPr/>
        </p:nvSpPr>
        <p:spPr bwMode="auto">
          <a:xfrm>
            <a:off x="34925" y="287338"/>
            <a:ext cx="9036050" cy="528637"/>
          </a:xfrm>
          <a:prstGeom prst="rect">
            <a:avLst/>
          </a:prstGeom>
          <a:solidFill>
            <a:srgbClr val="FFFF99"/>
          </a:solidFill>
          <a:ln w="9525">
            <a:solidFill>
              <a:srgbClr val="800000"/>
            </a:solid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2800" dirty="0" smtClean="0">
                <a:solidFill>
                  <a:srgbClr val="000066"/>
                </a:solidFill>
                <a:effectLst>
                  <a:outerShdw blurRad="38100" dist="38100" dir="2700000" algn="tl">
                    <a:srgbClr val="000000"/>
                  </a:outerShdw>
                </a:effectLst>
              </a:rPr>
              <a:t>5. TÍNH </a:t>
            </a:r>
            <a:r>
              <a:rPr lang="en-US" altLang="en-US" sz="2800" dirty="0">
                <a:solidFill>
                  <a:srgbClr val="000066"/>
                </a:solidFill>
                <a:effectLst>
                  <a:outerShdw blurRad="38100" dist="38100" dir="2700000" algn="tl">
                    <a:srgbClr val="000000"/>
                  </a:outerShdw>
                </a:effectLst>
              </a:rPr>
              <a:t>TỔNG BẰNG CÂU LỆNH LẶP</a:t>
            </a:r>
          </a:p>
        </p:txBody>
      </p:sp>
    </p:spTree>
    <p:extLst>
      <p:ext uri="{BB962C8B-B14F-4D97-AF65-F5344CB8AC3E}">
        <p14:creationId xmlns:p14="http://schemas.microsoft.com/office/powerpoint/2010/main" val="1864073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p:cTn id="7" dur="500" fill="hold"/>
                                        <p:tgtEl>
                                          <p:spTgt spid="89091"/>
                                        </p:tgtEl>
                                        <p:attrNameLst>
                                          <p:attrName>ppt_w</p:attrName>
                                        </p:attrNameLst>
                                      </p:cBhvr>
                                      <p:tavLst>
                                        <p:tav tm="0">
                                          <p:val>
                                            <p:fltVal val="0"/>
                                          </p:val>
                                        </p:tav>
                                        <p:tav tm="100000">
                                          <p:val>
                                            <p:strVal val="#ppt_w"/>
                                          </p:val>
                                        </p:tav>
                                      </p:tavLst>
                                    </p:anim>
                                    <p:anim calcmode="lin" valueType="num">
                                      <p:cBhvr>
                                        <p:cTn id="8" dur="500" fill="hold"/>
                                        <p:tgtEl>
                                          <p:spTgt spid="89091"/>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34853"/>
                                        </p:tgtEl>
                                        <p:attrNameLst>
                                          <p:attrName>style.visibility</p:attrName>
                                        </p:attrNameLst>
                                      </p:cBhvr>
                                      <p:to>
                                        <p:strVal val="visible"/>
                                      </p:to>
                                    </p:set>
                                    <p:animEffect transition="in" filter="fade">
                                      <p:cBhvr>
                                        <p:cTn id="12" dur="2000"/>
                                        <p:tgtEl>
                                          <p:spTgt spid="334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p:bldP spid="33485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ext Box 2"/>
          <p:cNvSpPr txBox="1">
            <a:spLocks noChangeArrowheads="1"/>
          </p:cNvSpPr>
          <p:nvPr/>
        </p:nvSpPr>
        <p:spPr bwMode="auto">
          <a:xfrm>
            <a:off x="11536363" y="52482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pic>
        <p:nvPicPr>
          <p:cNvPr id="336899" name="Picture 3"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430713"/>
            <a:ext cx="2068513"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AutoShape 3"/>
          <p:cNvSpPr>
            <a:spLocks noChangeArrowheads="1"/>
          </p:cNvSpPr>
          <p:nvPr/>
        </p:nvSpPr>
        <p:spPr bwMode="auto">
          <a:xfrm>
            <a:off x="250825" y="1412875"/>
            <a:ext cx="7443788" cy="1728788"/>
          </a:xfrm>
          <a:prstGeom prst="cloudCallout">
            <a:avLst>
              <a:gd name="adj1" fmla="val -30847"/>
              <a:gd name="adj2" fmla="val 131727"/>
            </a:avLst>
          </a:prstGeom>
          <a:gradFill rotWithShape="1">
            <a:gsLst>
              <a:gs pos="0">
                <a:schemeClr val="tx1"/>
              </a:gs>
              <a:gs pos="100000">
                <a:srgbClr val="FF33CC"/>
              </a:gs>
            </a:gsLst>
            <a:path path="rect">
              <a:fillToRect l="50000" t="50000" r="50000" b="50000"/>
            </a:path>
          </a:gra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700" b="1" i="1">
                <a:solidFill>
                  <a:srgbClr val="0000CC"/>
                </a:solidFill>
              </a:rPr>
              <a:t>Em hãy viết chương trình tính tổng các số nguyên liên tiếp từ n đến m với n,m là các số nguyên dương nhập vào từ bàn phím</a:t>
            </a:r>
            <a:endParaRPr lang="en-US" altLang="en-US" b="1" i="1">
              <a:solidFill>
                <a:srgbClr val="0000CC"/>
              </a:solidFill>
            </a:endParaRPr>
          </a:p>
          <a:p>
            <a:pPr algn="ctr" fontAlgn="base">
              <a:spcBef>
                <a:spcPct val="50000"/>
              </a:spcBef>
              <a:spcAft>
                <a:spcPct val="0"/>
              </a:spcAft>
            </a:pPr>
            <a:endParaRPr lang="en-US" altLang="en-US" i="1">
              <a:solidFill>
                <a:srgbClr val="0000CC"/>
              </a:solidFill>
            </a:endParaRPr>
          </a:p>
        </p:txBody>
      </p:sp>
      <p:sp>
        <p:nvSpPr>
          <p:cNvPr id="336901" name="Rectangle 5"/>
          <p:cNvSpPr>
            <a:spLocks noChangeArrowheads="1"/>
          </p:cNvSpPr>
          <p:nvPr/>
        </p:nvSpPr>
        <p:spPr bwMode="auto">
          <a:xfrm>
            <a:off x="3059113" y="3213100"/>
            <a:ext cx="5834062" cy="34448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000" b="1" i="1">
                <a:solidFill>
                  <a:srgbClr val="0000CC"/>
                </a:solidFill>
              </a:rPr>
              <a:t>Program tinh_tong;</a:t>
            </a:r>
          </a:p>
          <a:p>
            <a:pPr fontAlgn="base">
              <a:spcBef>
                <a:spcPct val="0"/>
              </a:spcBef>
              <a:spcAft>
                <a:spcPct val="0"/>
              </a:spcAft>
            </a:pPr>
            <a:r>
              <a:rPr lang="en-US" altLang="en-US" sz="2000" b="1" i="1">
                <a:solidFill>
                  <a:srgbClr val="0000CC"/>
                </a:solidFill>
              </a:rPr>
              <a:t>       Uses crt;</a:t>
            </a:r>
          </a:p>
          <a:p>
            <a:pPr fontAlgn="base">
              <a:spcBef>
                <a:spcPct val="0"/>
              </a:spcBef>
              <a:spcAft>
                <a:spcPct val="0"/>
              </a:spcAft>
            </a:pPr>
            <a:r>
              <a:rPr lang="en-US" altLang="en-US" sz="2000" b="1" i="1">
                <a:solidFill>
                  <a:srgbClr val="0000CC"/>
                </a:solidFill>
              </a:rPr>
              <a:t>       Var m, n, i: integer;</a:t>
            </a:r>
          </a:p>
          <a:p>
            <a:pPr fontAlgn="base">
              <a:spcBef>
                <a:spcPct val="0"/>
              </a:spcBef>
              <a:spcAft>
                <a:spcPct val="0"/>
              </a:spcAft>
            </a:pPr>
            <a:r>
              <a:rPr lang="en-US" altLang="en-US" sz="2000" b="1" i="1">
                <a:solidFill>
                  <a:srgbClr val="0000CC"/>
                </a:solidFill>
              </a:rPr>
              <a:t>              S: longint;</a:t>
            </a:r>
          </a:p>
          <a:p>
            <a:pPr fontAlgn="base">
              <a:spcBef>
                <a:spcPct val="0"/>
              </a:spcBef>
              <a:spcAft>
                <a:spcPct val="0"/>
              </a:spcAft>
            </a:pPr>
            <a:r>
              <a:rPr lang="en-US" altLang="en-US" sz="2000" b="1" i="1">
                <a:solidFill>
                  <a:srgbClr val="0000CC"/>
                </a:solidFill>
              </a:rPr>
              <a:t>       Begin</a:t>
            </a:r>
          </a:p>
          <a:p>
            <a:pPr fontAlgn="base">
              <a:spcBef>
                <a:spcPct val="0"/>
              </a:spcBef>
              <a:spcAft>
                <a:spcPct val="0"/>
              </a:spcAft>
            </a:pPr>
            <a:r>
              <a:rPr lang="en-US" altLang="en-US" sz="2000" b="1" i="1">
                <a:solidFill>
                  <a:srgbClr val="0000CC"/>
                </a:solidFill>
              </a:rPr>
              <a:t>              write (‘Nhap n = ‘); readln ( n);</a:t>
            </a:r>
          </a:p>
          <a:p>
            <a:pPr fontAlgn="base">
              <a:spcBef>
                <a:spcPct val="0"/>
              </a:spcBef>
              <a:spcAft>
                <a:spcPct val="0"/>
              </a:spcAft>
            </a:pPr>
            <a:r>
              <a:rPr lang="en-US" altLang="en-US" sz="2000" b="1" i="1">
                <a:solidFill>
                  <a:srgbClr val="0000CC"/>
                </a:solidFill>
              </a:rPr>
              <a:t>              write (‘Nhap m=‘); readln ( m);</a:t>
            </a:r>
          </a:p>
          <a:p>
            <a:pPr fontAlgn="base">
              <a:spcBef>
                <a:spcPct val="0"/>
              </a:spcBef>
              <a:spcAft>
                <a:spcPct val="0"/>
              </a:spcAft>
            </a:pPr>
            <a:r>
              <a:rPr lang="en-US" altLang="en-US" sz="2000" b="1" i="1">
                <a:solidFill>
                  <a:srgbClr val="0000CC"/>
                </a:solidFill>
              </a:rPr>
              <a:t>              S:=0;</a:t>
            </a:r>
          </a:p>
          <a:p>
            <a:pPr fontAlgn="base">
              <a:spcBef>
                <a:spcPct val="0"/>
              </a:spcBef>
              <a:spcAft>
                <a:spcPct val="0"/>
              </a:spcAft>
            </a:pPr>
            <a:r>
              <a:rPr lang="en-US" altLang="en-US" sz="2000" b="1" i="1">
                <a:solidFill>
                  <a:srgbClr val="0000CC"/>
                </a:solidFill>
              </a:rPr>
              <a:t>              For i:= n to m do S:= S + n; </a:t>
            </a:r>
          </a:p>
          <a:p>
            <a:pPr fontAlgn="base">
              <a:spcBef>
                <a:spcPct val="0"/>
              </a:spcBef>
              <a:spcAft>
                <a:spcPct val="0"/>
              </a:spcAft>
            </a:pPr>
            <a:r>
              <a:rPr lang="en-US" altLang="en-US" sz="2000" b="1" i="1">
                <a:solidFill>
                  <a:srgbClr val="0000CC"/>
                </a:solidFill>
              </a:rPr>
              <a:t>              Writeln (‘Tong cua S = ’,s);  Readln  </a:t>
            </a:r>
          </a:p>
          <a:p>
            <a:pPr fontAlgn="base">
              <a:spcBef>
                <a:spcPct val="0"/>
              </a:spcBef>
              <a:spcAft>
                <a:spcPct val="0"/>
              </a:spcAft>
            </a:pPr>
            <a:r>
              <a:rPr lang="en-US" altLang="en-US" sz="2000" b="1" i="1">
                <a:solidFill>
                  <a:srgbClr val="0000CC"/>
                </a:solidFill>
              </a:rPr>
              <a:t>end.</a:t>
            </a:r>
            <a:r>
              <a:rPr lang="en-US" altLang="en-US" sz="2000">
                <a:solidFill>
                  <a:srgbClr val="0000CC"/>
                </a:solidFill>
              </a:rPr>
              <a:t> </a:t>
            </a:r>
          </a:p>
        </p:txBody>
      </p:sp>
      <p:sp>
        <p:nvSpPr>
          <p:cNvPr id="6" name="Text Box 4"/>
          <p:cNvSpPr txBox="1">
            <a:spLocks noChangeArrowheads="1"/>
          </p:cNvSpPr>
          <p:nvPr/>
        </p:nvSpPr>
        <p:spPr bwMode="auto">
          <a:xfrm>
            <a:off x="34925" y="287338"/>
            <a:ext cx="9036050" cy="528637"/>
          </a:xfrm>
          <a:prstGeom prst="rect">
            <a:avLst/>
          </a:prstGeom>
          <a:solidFill>
            <a:srgbClr val="FFFF99"/>
          </a:solidFill>
          <a:ln w="9525">
            <a:solidFill>
              <a:srgbClr val="800000"/>
            </a:solid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2800" dirty="0" smtClean="0">
                <a:solidFill>
                  <a:srgbClr val="000066"/>
                </a:solidFill>
                <a:effectLst>
                  <a:outerShdw blurRad="38100" dist="38100" dir="2700000" algn="tl">
                    <a:srgbClr val="000000"/>
                  </a:outerShdw>
                </a:effectLst>
              </a:rPr>
              <a:t>5. TÍNH </a:t>
            </a:r>
            <a:r>
              <a:rPr lang="en-US" altLang="en-US" sz="2800" dirty="0">
                <a:solidFill>
                  <a:srgbClr val="000066"/>
                </a:solidFill>
                <a:effectLst>
                  <a:outerShdw blurRad="38100" dist="38100" dir="2700000" algn="tl">
                    <a:srgbClr val="000000"/>
                  </a:outerShdw>
                </a:effectLst>
              </a:rPr>
              <a:t>TỔNG BẰNG CÂU LỆNH LẶP</a:t>
            </a:r>
          </a:p>
        </p:txBody>
      </p:sp>
    </p:spTree>
    <p:extLst>
      <p:ext uri="{BB962C8B-B14F-4D97-AF65-F5344CB8AC3E}">
        <p14:creationId xmlns:p14="http://schemas.microsoft.com/office/powerpoint/2010/main" val="4282912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p:cTn id="7" dur="500" fill="hold"/>
                                        <p:tgtEl>
                                          <p:spTgt spid="89091"/>
                                        </p:tgtEl>
                                        <p:attrNameLst>
                                          <p:attrName>ppt_w</p:attrName>
                                        </p:attrNameLst>
                                      </p:cBhvr>
                                      <p:tavLst>
                                        <p:tav tm="0">
                                          <p:val>
                                            <p:fltVal val="0"/>
                                          </p:val>
                                        </p:tav>
                                        <p:tav tm="100000">
                                          <p:val>
                                            <p:strVal val="#ppt_w"/>
                                          </p:val>
                                        </p:tav>
                                      </p:tavLst>
                                    </p:anim>
                                    <p:anim calcmode="lin" valueType="num">
                                      <p:cBhvr>
                                        <p:cTn id="8" dur="500" fill="hold"/>
                                        <p:tgtEl>
                                          <p:spTgt spid="89091"/>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36901"/>
                                        </p:tgtEl>
                                        <p:attrNameLst>
                                          <p:attrName>style.visibility</p:attrName>
                                        </p:attrNameLst>
                                      </p:cBhvr>
                                      <p:to>
                                        <p:strVal val="visible"/>
                                      </p:to>
                                    </p:set>
                                    <p:animEffect transition="in" filter="fade">
                                      <p:cBhvr>
                                        <p:cTn id="12" dur="2000"/>
                                        <p:tgtEl>
                                          <p:spTgt spid="336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p:bldP spid="33690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Text Box 4"/>
          <p:cNvSpPr txBox="1">
            <a:spLocks noChangeArrowheads="1"/>
          </p:cNvSpPr>
          <p:nvPr/>
        </p:nvSpPr>
        <p:spPr bwMode="auto">
          <a:xfrm>
            <a:off x="0" y="0"/>
            <a:ext cx="9036050" cy="528637"/>
          </a:xfrm>
          <a:prstGeom prst="rect">
            <a:avLst/>
          </a:prstGeom>
          <a:solidFill>
            <a:srgbClr val="FFFF99"/>
          </a:solidFill>
          <a:ln w="9525">
            <a:solidFill>
              <a:srgbClr val="800000"/>
            </a:solid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2800" b="1" dirty="0" smtClean="0">
                <a:solidFill>
                  <a:srgbClr val="FF0000"/>
                </a:solidFill>
                <a:effectLst>
                  <a:outerShdw blurRad="38100" dist="38100" dir="2700000" algn="tl">
                    <a:srgbClr val="000000"/>
                  </a:outerShdw>
                </a:effectLst>
              </a:rPr>
              <a:t>1.CÁC </a:t>
            </a:r>
            <a:r>
              <a:rPr lang="en-US" altLang="en-US" sz="2800" b="1" dirty="0">
                <a:solidFill>
                  <a:srgbClr val="FF0000"/>
                </a:solidFill>
                <a:effectLst>
                  <a:outerShdw blurRad="38100" dist="38100" dir="2700000" algn="tl">
                    <a:srgbClr val="000000"/>
                  </a:outerShdw>
                </a:effectLst>
              </a:rPr>
              <a:t>CÔNG VIỆC PHẢI THỰC HIỆN NHIỀU LẦN</a:t>
            </a:r>
          </a:p>
        </p:txBody>
      </p:sp>
      <p:sp>
        <p:nvSpPr>
          <p:cNvPr id="89091" name="AutoShape 3"/>
          <p:cNvSpPr>
            <a:spLocks noChangeArrowheads="1"/>
          </p:cNvSpPr>
          <p:nvPr/>
        </p:nvSpPr>
        <p:spPr bwMode="auto">
          <a:xfrm>
            <a:off x="368300" y="908050"/>
            <a:ext cx="6940550" cy="647700"/>
          </a:xfrm>
          <a:prstGeom prst="cloudCallout">
            <a:avLst>
              <a:gd name="adj1" fmla="val -53935"/>
              <a:gd name="adj2" fmla="val 468384"/>
            </a:avLst>
          </a:prstGeom>
          <a:gradFill rotWithShape="1">
            <a:gsLst>
              <a:gs pos="0">
                <a:schemeClr val="tx1"/>
              </a:gs>
              <a:gs pos="100000">
                <a:srgbClr val="FF33CC"/>
              </a:gs>
            </a:gsLst>
            <a:path path="rect">
              <a:fillToRect l="50000" t="50000" r="50000" b="50000"/>
            </a:path>
          </a:gra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sz="2000">
                <a:solidFill>
                  <a:srgbClr val="0000CC"/>
                </a:solidFill>
              </a:rPr>
              <a:t>Hãy quan sát các ảnh sau</a:t>
            </a:r>
          </a:p>
        </p:txBody>
      </p:sp>
      <p:pic>
        <p:nvPicPr>
          <p:cNvPr id="55310" name="Picture 14" descr="IMG014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655888"/>
            <a:ext cx="5715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1" name="Picture 15" descr="IMG0143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660650"/>
            <a:ext cx="5867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3" name="Picture 17" descr="IMG0140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636838"/>
            <a:ext cx="5867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8" name="Text Box 12"/>
          <p:cNvSpPr txBox="1">
            <a:spLocks noChangeArrowheads="1"/>
          </p:cNvSpPr>
          <p:nvPr/>
        </p:nvSpPr>
        <p:spPr bwMode="auto">
          <a:xfrm>
            <a:off x="1752600" y="1773238"/>
            <a:ext cx="579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700" b="1" i="1">
                <a:solidFill>
                  <a:srgbClr val="0000CC"/>
                </a:solidFill>
              </a:rPr>
              <a:t>     Đánh răng mỗi ngày hai lần</a:t>
            </a:r>
            <a:r>
              <a:rPr lang="en-US" altLang="en-US" b="1" i="1">
                <a:solidFill>
                  <a:srgbClr val="0000CC"/>
                </a:solidFill>
              </a:rPr>
              <a:t> </a:t>
            </a:r>
            <a:r>
              <a:rPr lang="en-US" altLang="en-US" sz="1700" b="1" i="1">
                <a:solidFill>
                  <a:srgbClr val="0000CC"/>
                </a:solidFill>
              </a:rPr>
              <a:t>l</a:t>
            </a:r>
            <a:r>
              <a:rPr lang="en-US" altLang="en-US" b="1" i="1">
                <a:solidFill>
                  <a:srgbClr val="0000CC"/>
                </a:solidFill>
              </a:rPr>
              <a:t>à </a:t>
            </a:r>
            <a:r>
              <a:rPr lang="en-US" altLang="en-US" sz="1700" b="1" i="1">
                <a:solidFill>
                  <a:srgbClr val="0000CC"/>
                </a:solidFill>
              </a:rPr>
              <a:t>công việc l</a:t>
            </a:r>
            <a:r>
              <a:rPr lang="en-US" altLang="en-US" b="1" i="1">
                <a:solidFill>
                  <a:srgbClr val="0000CC"/>
                </a:solidFill>
              </a:rPr>
              <a:t>ặp lại </a:t>
            </a:r>
            <a:r>
              <a:rPr lang="en-US" altLang="en-US" sz="1700" b="1" i="1">
                <a:solidFill>
                  <a:srgbClr val="0000CC"/>
                </a:solidFill>
              </a:rPr>
              <a:t>với số lần nh</a:t>
            </a:r>
            <a:r>
              <a:rPr lang="en-US" altLang="en-US" b="1" i="1">
                <a:solidFill>
                  <a:srgbClr val="0000CC"/>
                </a:solidFill>
              </a:rPr>
              <a:t>ất định và biết trước</a:t>
            </a:r>
            <a:r>
              <a:rPr lang="en-US" altLang="en-US" sz="1700" b="1" i="1">
                <a:solidFill>
                  <a:srgbClr val="0000CC"/>
                </a:solidFill>
              </a:rPr>
              <a:t>.</a:t>
            </a:r>
          </a:p>
        </p:txBody>
      </p:sp>
      <p:sp>
        <p:nvSpPr>
          <p:cNvPr id="55312" name="Text Box 16"/>
          <p:cNvSpPr txBox="1">
            <a:spLocks noChangeArrowheads="1"/>
          </p:cNvSpPr>
          <p:nvPr/>
        </p:nvSpPr>
        <p:spPr bwMode="auto">
          <a:xfrm>
            <a:off x="1547813" y="1773238"/>
            <a:ext cx="579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fontAlgn="base">
              <a:spcBef>
                <a:spcPct val="0"/>
              </a:spcBef>
              <a:spcAft>
                <a:spcPct val="0"/>
              </a:spcAft>
            </a:pPr>
            <a:r>
              <a:rPr lang="en-US" altLang="en-US" b="1" i="1">
                <a:solidFill>
                  <a:srgbClr val="0000CC"/>
                </a:solidFill>
              </a:rPr>
              <a:t>      Mỗi </a:t>
            </a:r>
            <a:r>
              <a:rPr lang="en-US" altLang="en-US" sz="1700" b="1" i="1">
                <a:solidFill>
                  <a:srgbClr val="0000CC"/>
                </a:solidFill>
              </a:rPr>
              <a:t>ngày t</a:t>
            </a:r>
            <a:r>
              <a:rPr lang="en-US" altLang="en-US" b="1" i="1">
                <a:solidFill>
                  <a:srgbClr val="0000CC"/>
                </a:solidFill>
              </a:rPr>
              <a:t>ắm</a:t>
            </a:r>
            <a:r>
              <a:rPr lang="en-US" altLang="en-US" sz="1700" b="1" i="1">
                <a:solidFill>
                  <a:srgbClr val="0000CC"/>
                </a:solidFill>
              </a:rPr>
              <a:t> m</a:t>
            </a:r>
            <a:r>
              <a:rPr lang="en-US" altLang="en-US" b="1" i="1">
                <a:solidFill>
                  <a:srgbClr val="0000CC"/>
                </a:solidFill>
              </a:rPr>
              <a:t>ột</a:t>
            </a:r>
            <a:r>
              <a:rPr lang="en-US" altLang="en-US" sz="1700" b="1" i="1">
                <a:solidFill>
                  <a:srgbClr val="0000CC"/>
                </a:solidFill>
              </a:rPr>
              <a:t> lần</a:t>
            </a:r>
            <a:r>
              <a:rPr lang="en-US" altLang="en-US" b="1" i="1">
                <a:solidFill>
                  <a:srgbClr val="0000CC"/>
                </a:solidFill>
              </a:rPr>
              <a:t> </a:t>
            </a:r>
            <a:r>
              <a:rPr lang="en-US" altLang="en-US" sz="1700" b="1" i="1">
                <a:solidFill>
                  <a:srgbClr val="0000CC"/>
                </a:solidFill>
              </a:rPr>
              <a:t>l</a:t>
            </a:r>
            <a:r>
              <a:rPr lang="en-US" altLang="en-US" b="1" i="1">
                <a:solidFill>
                  <a:srgbClr val="0000CC"/>
                </a:solidFill>
              </a:rPr>
              <a:t>à </a:t>
            </a:r>
            <a:r>
              <a:rPr lang="en-US" altLang="en-US" sz="1700" b="1" i="1">
                <a:solidFill>
                  <a:srgbClr val="0000CC"/>
                </a:solidFill>
              </a:rPr>
              <a:t>công việc l</a:t>
            </a:r>
            <a:r>
              <a:rPr lang="en-US" altLang="en-US" b="1" i="1">
                <a:solidFill>
                  <a:srgbClr val="0000CC"/>
                </a:solidFill>
              </a:rPr>
              <a:t>ặp lại </a:t>
            </a:r>
            <a:r>
              <a:rPr lang="en-US" altLang="en-US" sz="1700" b="1" i="1">
                <a:solidFill>
                  <a:srgbClr val="0000CC"/>
                </a:solidFill>
              </a:rPr>
              <a:t>với số lần nh</a:t>
            </a:r>
            <a:r>
              <a:rPr lang="en-US" altLang="en-US" b="1" i="1">
                <a:solidFill>
                  <a:srgbClr val="0000CC"/>
                </a:solidFill>
              </a:rPr>
              <a:t>ất định và biết trước</a:t>
            </a:r>
            <a:r>
              <a:rPr lang="en-US" altLang="en-US" sz="1700" b="1" i="1">
                <a:solidFill>
                  <a:srgbClr val="0000CC"/>
                </a:solidFill>
              </a:rPr>
              <a:t>.</a:t>
            </a:r>
          </a:p>
        </p:txBody>
      </p:sp>
      <p:sp>
        <p:nvSpPr>
          <p:cNvPr id="55314" name="Text Box 18"/>
          <p:cNvSpPr txBox="1">
            <a:spLocks noChangeArrowheads="1"/>
          </p:cNvSpPr>
          <p:nvPr/>
        </p:nvSpPr>
        <p:spPr bwMode="auto">
          <a:xfrm>
            <a:off x="1692275" y="1779588"/>
            <a:ext cx="579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700" b="1" i="1">
                <a:solidFill>
                  <a:srgbClr val="0000CC"/>
                </a:solidFill>
              </a:rPr>
              <a:t>     Đi h</a:t>
            </a:r>
            <a:r>
              <a:rPr lang="en-US" altLang="en-US" b="1" i="1">
                <a:solidFill>
                  <a:srgbClr val="0000CC"/>
                </a:solidFill>
              </a:rPr>
              <a:t>ọc mỗi ngày một lần </a:t>
            </a:r>
            <a:r>
              <a:rPr lang="en-US" altLang="en-US" sz="1700" b="1" i="1">
                <a:solidFill>
                  <a:srgbClr val="0000CC"/>
                </a:solidFill>
              </a:rPr>
              <a:t>l</a:t>
            </a:r>
            <a:r>
              <a:rPr lang="en-US" altLang="en-US" b="1" i="1">
                <a:solidFill>
                  <a:srgbClr val="0000CC"/>
                </a:solidFill>
              </a:rPr>
              <a:t>à </a:t>
            </a:r>
            <a:r>
              <a:rPr lang="en-US" altLang="en-US" sz="1700" b="1" i="1">
                <a:solidFill>
                  <a:srgbClr val="0000CC"/>
                </a:solidFill>
              </a:rPr>
              <a:t>công việc l</a:t>
            </a:r>
            <a:r>
              <a:rPr lang="en-US" altLang="en-US" b="1" i="1">
                <a:solidFill>
                  <a:srgbClr val="0000CC"/>
                </a:solidFill>
              </a:rPr>
              <a:t>ặp lại </a:t>
            </a:r>
            <a:r>
              <a:rPr lang="en-US" altLang="en-US" sz="1700" b="1" i="1">
                <a:solidFill>
                  <a:srgbClr val="0000CC"/>
                </a:solidFill>
              </a:rPr>
              <a:t>với số lần nh</a:t>
            </a:r>
            <a:r>
              <a:rPr lang="en-US" altLang="en-US" b="1" i="1">
                <a:solidFill>
                  <a:srgbClr val="0000CC"/>
                </a:solidFill>
              </a:rPr>
              <a:t>ất định và biết trước</a:t>
            </a:r>
            <a:r>
              <a:rPr lang="en-US" altLang="en-US" sz="1700" b="1" i="1">
                <a:solidFill>
                  <a:srgbClr val="0000CC"/>
                </a:solidFill>
              </a:rPr>
              <a:t>.</a:t>
            </a:r>
          </a:p>
        </p:txBody>
      </p:sp>
      <p:pic>
        <p:nvPicPr>
          <p:cNvPr id="47117" name="Picture 13" descr="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2565400"/>
            <a:ext cx="5832475"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8" name="Text Box 14"/>
          <p:cNvSpPr txBox="1">
            <a:spLocks noChangeArrowheads="1"/>
          </p:cNvSpPr>
          <p:nvPr/>
        </p:nvSpPr>
        <p:spPr bwMode="auto">
          <a:xfrm>
            <a:off x="1692275" y="1773238"/>
            <a:ext cx="57912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b="1" i="1">
                <a:solidFill>
                  <a:srgbClr val="0000CC"/>
                </a:solidFill>
              </a:rPr>
              <a:t>     Học cho đến khi thuộc bài </a:t>
            </a:r>
            <a:r>
              <a:rPr lang="en-US" altLang="en-US" sz="1700" b="1" i="1">
                <a:solidFill>
                  <a:srgbClr val="0000CC"/>
                </a:solidFill>
              </a:rPr>
              <a:t>l</a:t>
            </a:r>
            <a:r>
              <a:rPr lang="en-US" altLang="en-US" b="1" i="1">
                <a:solidFill>
                  <a:srgbClr val="0000CC"/>
                </a:solidFill>
              </a:rPr>
              <a:t>à </a:t>
            </a:r>
            <a:r>
              <a:rPr lang="en-US" altLang="en-US" sz="1700" b="1" i="1">
                <a:solidFill>
                  <a:srgbClr val="0000CC"/>
                </a:solidFill>
              </a:rPr>
              <a:t>công việc l</a:t>
            </a:r>
            <a:r>
              <a:rPr lang="en-US" altLang="en-US" b="1" i="1">
                <a:solidFill>
                  <a:srgbClr val="0000CC"/>
                </a:solidFill>
              </a:rPr>
              <a:t>ặp lại </a:t>
            </a:r>
            <a:r>
              <a:rPr lang="en-US" altLang="en-US" sz="1700" b="1" i="1">
                <a:solidFill>
                  <a:srgbClr val="0000CC"/>
                </a:solidFill>
              </a:rPr>
              <a:t>với số lần không thể xác định được.</a:t>
            </a:r>
          </a:p>
        </p:txBody>
      </p:sp>
    </p:spTree>
    <p:extLst>
      <p:ext uri="{BB962C8B-B14F-4D97-AF65-F5344CB8AC3E}">
        <p14:creationId xmlns:p14="http://schemas.microsoft.com/office/powerpoint/2010/main" val="879923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p:cTn id="7" dur="500" fill="hold"/>
                                        <p:tgtEl>
                                          <p:spTgt spid="89091"/>
                                        </p:tgtEl>
                                        <p:attrNameLst>
                                          <p:attrName>ppt_w</p:attrName>
                                        </p:attrNameLst>
                                      </p:cBhvr>
                                      <p:tavLst>
                                        <p:tav tm="0">
                                          <p:val>
                                            <p:fltVal val="0"/>
                                          </p:val>
                                        </p:tav>
                                        <p:tav tm="100000">
                                          <p:val>
                                            <p:strVal val="#ppt_w"/>
                                          </p:val>
                                        </p:tav>
                                      </p:tavLst>
                                    </p:anim>
                                    <p:anim calcmode="lin" valueType="num">
                                      <p:cBhvr>
                                        <p:cTn id="8" dur="500" fill="hold"/>
                                        <p:tgtEl>
                                          <p:spTgt spid="89091"/>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6" presetClass="entr" presetSubtype="16" fill="hold" nodeType="afterEffect">
                                  <p:stCondLst>
                                    <p:cond delay="0"/>
                                  </p:stCondLst>
                                  <p:childTnLst>
                                    <p:set>
                                      <p:cBhvr>
                                        <p:cTn id="11" dur="1" fill="hold">
                                          <p:stCondLst>
                                            <p:cond delay="0"/>
                                          </p:stCondLst>
                                        </p:cTn>
                                        <p:tgtEl>
                                          <p:spTgt spid="55310"/>
                                        </p:tgtEl>
                                        <p:attrNameLst>
                                          <p:attrName>style.visibility</p:attrName>
                                        </p:attrNameLst>
                                      </p:cBhvr>
                                      <p:to>
                                        <p:strVal val="visible"/>
                                      </p:to>
                                    </p:set>
                                    <p:animEffect transition="in" filter="circle(in)">
                                      <p:cBhvr>
                                        <p:cTn id="12" dur="1000"/>
                                        <p:tgtEl>
                                          <p:spTgt spid="55310"/>
                                        </p:tgtEl>
                                      </p:cBhvr>
                                    </p:animEffect>
                                  </p:childTnLst>
                                </p:cTn>
                              </p:par>
                              <p:par>
                                <p:cTn id="13" presetID="17" presetClass="entr" presetSubtype="10" fill="hold" grpId="0" nodeType="withEffect">
                                  <p:stCondLst>
                                    <p:cond delay="0"/>
                                  </p:stCondLst>
                                  <p:childTnLst>
                                    <p:set>
                                      <p:cBhvr>
                                        <p:cTn id="14" dur="1" fill="hold">
                                          <p:stCondLst>
                                            <p:cond delay="0"/>
                                          </p:stCondLst>
                                        </p:cTn>
                                        <p:tgtEl>
                                          <p:spTgt spid="55308"/>
                                        </p:tgtEl>
                                        <p:attrNameLst>
                                          <p:attrName>style.visibility</p:attrName>
                                        </p:attrNameLst>
                                      </p:cBhvr>
                                      <p:to>
                                        <p:strVal val="visible"/>
                                      </p:to>
                                    </p:set>
                                    <p:anim calcmode="lin" valueType="num">
                                      <p:cBhvr>
                                        <p:cTn id="15" dur="1000" fill="hold"/>
                                        <p:tgtEl>
                                          <p:spTgt spid="55308"/>
                                        </p:tgtEl>
                                        <p:attrNameLst>
                                          <p:attrName>ppt_w</p:attrName>
                                        </p:attrNameLst>
                                      </p:cBhvr>
                                      <p:tavLst>
                                        <p:tav tm="0">
                                          <p:val>
                                            <p:fltVal val="0"/>
                                          </p:val>
                                        </p:tav>
                                        <p:tav tm="100000">
                                          <p:val>
                                            <p:strVal val="#ppt_w"/>
                                          </p:val>
                                        </p:tav>
                                      </p:tavLst>
                                    </p:anim>
                                    <p:anim calcmode="lin" valueType="num">
                                      <p:cBhvr>
                                        <p:cTn id="16" dur="1000" fill="hold"/>
                                        <p:tgtEl>
                                          <p:spTgt spid="55308"/>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xit" presetSubtype="10" fill="hold" nodeType="clickEffect">
                                  <p:stCondLst>
                                    <p:cond delay="0"/>
                                  </p:stCondLst>
                                  <p:childTnLst>
                                    <p:animEffect transition="out" filter="checkerboard(across)">
                                      <p:cBhvr>
                                        <p:cTn id="20" dur="500"/>
                                        <p:tgtEl>
                                          <p:spTgt spid="55310"/>
                                        </p:tgtEl>
                                      </p:cBhvr>
                                    </p:animEffect>
                                    <p:set>
                                      <p:cBhvr>
                                        <p:cTn id="21" dur="1" fill="hold">
                                          <p:stCondLst>
                                            <p:cond delay="499"/>
                                          </p:stCondLst>
                                        </p:cTn>
                                        <p:tgtEl>
                                          <p:spTgt spid="55310"/>
                                        </p:tgtEl>
                                        <p:attrNameLst>
                                          <p:attrName>style.visibility</p:attrName>
                                        </p:attrNameLst>
                                      </p:cBhvr>
                                      <p:to>
                                        <p:strVal val="hidden"/>
                                      </p:to>
                                    </p:set>
                                  </p:childTnLst>
                                </p:cTn>
                              </p:par>
                              <p:par>
                                <p:cTn id="22" presetID="24" presetClass="exit" presetSubtype="0" fill="hold" grpId="1" nodeType="withEffect">
                                  <p:stCondLst>
                                    <p:cond delay="0"/>
                                  </p:stCondLst>
                                  <p:childTnLst>
                                    <p:anim to="" calcmode="lin" valueType="num">
                                      <p:cBhvr>
                                        <p:cTn id="23" dur="1"/>
                                        <p:tgtEl>
                                          <p:spTgt spid="55308"/>
                                        </p:tgtEl>
                                        <p:attrNameLst>
                                          <p:attrName/>
                                        </p:attrNameLst>
                                      </p:cBhvr>
                                    </p:anim>
                                    <p:set>
                                      <p:cBhvr>
                                        <p:cTn id="24" dur="1" fill="hold">
                                          <p:stCondLst>
                                            <p:cond delay="0"/>
                                          </p:stCondLst>
                                        </p:cTn>
                                        <p:tgtEl>
                                          <p:spTgt spid="55308"/>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nodeType="clickEffect">
                                  <p:stCondLst>
                                    <p:cond delay="0"/>
                                  </p:stCondLst>
                                  <p:childTnLst>
                                    <p:set>
                                      <p:cBhvr>
                                        <p:cTn id="28" dur="1" fill="hold">
                                          <p:stCondLst>
                                            <p:cond delay="0"/>
                                          </p:stCondLst>
                                        </p:cTn>
                                        <p:tgtEl>
                                          <p:spTgt spid="55311"/>
                                        </p:tgtEl>
                                        <p:attrNameLst>
                                          <p:attrName>style.visibility</p:attrName>
                                        </p:attrNameLst>
                                      </p:cBhvr>
                                      <p:to>
                                        <p:strVal val="visible"/>
                                      </p:to>
                                    </p:set>
                                    <p:animEffect transition="in" filter="circle(in)">
                                      <p:cBhvr>
                                        <p:cTn id="29" dur="2000"/>
                                        <p:tgtEl>
                                          <p:spTgt spid="55311"/>
                                        </p:tgtEl>
                                      </p:cBhvr>
                                    </p:animEffect>
                                  </p:childTnLst>
                                </p:cTn>
                              </p:par>
                            </p:childTnLst>
                          </p:cTn>
                        </p:par>
                        <p:par>
                          <p:cTn id="30" fill="hold" nodeType="afterGroup">
                            <p:stCondLst>
                              <p:cond delay="2000"/>
                            </p:stCondLst>
                            <p:childTnLst>
                              <p:par>
                                <p:cTn id="31" presetID="17" presetClass="entr" presetSubtype="10" fill="hold" grpId="0" nodeType="afterEffect">
                                  <p:stCondLst>
                                    <p:cond delay="0"/>
                                  </p:stCondLst>
                                  <p:childTnLst>
                                    <p:set>
                                      <p:cBhvr>
                                        <p:cTn id="32" dur="1" fill="hold">
                                          <p:stCondLst>
                                            <p:cond delay="0"/>
                                          </p:stCondLst>
                                        </p:cTn>
                                        <p:tgtEl>
                                          <p:spTgt spid="55312"/>
                                        </p:tgtEl>
                                        <p:attrNameLst>
                                          <p:attrName>style.visibility</p:attrName>
                                        </p:attrNameLst>
                                      </p:cBhvr>
                                      <p:to>
                                        <p:strVal val="visible"/>
                                      </p:to>
                                    </p:set>
                                    <p:anim calcmode="lin" valueType="num">
                                      <p:cBhvr>
                                        <p:cTn id="33" dur="500" fill="hold"/>
                                        <p:tgtEl>
                                          <p:spTgt spid="55312"/>
                                        </p:tgtEl>
                                        <p:attrNameLst>
                                          <p:attrName>ppt_w</p:attrName>
                                        </p:attrNameLst>
                                      </p:cBhvr>
                                      <p:tavLst>
                                        <p:tav tm="0">
                                          <p:val>
                                            <p:fltVal val="0"/>
                                          </p:val>
                                        </p:tav>
                                        <p:tav tm="100000">
                                          <p:val>
                                            <p:strVal val="#ppt_w"/>
                                          </p:val>
                                        </p:tav>
                                      </p:tavLst>
                                    </p:anim>
                                    <p:anim calcmode="lin" valueType="num">
                                      <p:cBhvr>
                                        <p:cTn id="34" dur="500" fill="hold"/>
                                        <p:tgtEl>
                                          <p:spTgt spid="55312"/>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xit" presetSubtype="16" fill="hold" nodeType="clickEffect">
                                  <p:stCondLst>
                                    <p:cond delay="0"/>
                                  </p:stCondLst>
                                  <p:childTnLst>
                                    <p:animEffect transition="out" filter="circle(in)">
                                      <p:cBhvr>
                                        <p:cTn id="38" dur="1000"/>
                                        <p:tgtEl>
                                          <p:spTgt spid="55311"/>
                                        </p:tgtEl>
                                      </p:cBhvr>
                                    </p:animEffect>
                                    <p:set>
                                      <p:cBhvr>
                                        <p:cTn id="39" dur="1" fill="hold">
                                          <p:stCondLst>
                                            <p:cond delay="999"/>
                                          </p:stCondLst>
                                        </p:cTn>
                                        <p:tgtEl>
                                          <p:spTgt spid="55311"/>
                                        </p:tgtEl>
                                        <p:attrNameLst>
                                          <p:attrName>style.visibility</p:attrName>
                                        </p:attrNameLst>
                                      </p:cBhvr>
                                      <p:to>
                                        <p:strVal val="hidden"/>
                                      </p:to>
                                    </p:set>
                                  </p:childTnLst>
                                </p:cTn>
                              </p:par>
                              <p:par>
                                <p:cTn id="40" presetID="24" presetClass="exit" presetSubtype="0" fill="hold" grpId="1" nodeType="withEffect">
                                  <p:stCondLst>
                                    <p:cond delay="0"/>
                                  </p:stCondLst>
                                  <p:childTnLst>
                                    <p:anim to="" calcmode="lin" valueType="num">
                                      <p:cBhvr>
                                        <p:cTn id="41" dur="1"/>
                                        <p:tgtEl>
                                          <p:spTgt spid="55312"/>
                                        </p:tgtEl>
                                        <p:attrNameLst>
                                          <p:attrName/>
                                        </p:attrNameLst>
                                      </p:cBhvr>
                                    </p:anim>
                                    <p:set>
                                      <p:cBhvr>
                                        <p:cTn id="42" dur="1" fill="hold">
                                          <p:stCondLst>
                                            <p:cond delay="0"/>
                                          </p:stCondLst>
                                        </p:cTn>
                                        <p:tgtEl>
                                          <p:spTgt spid="55312"/>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nodeType="clickEffect">
                                  <p:stCondLst>
                                    <p:cond delay="0"/>
                                  </p:stCondLst>
                                  <p:childTnLst>
                                    <p:set>
                                      <p:cBhvr>
                                        <p:cTn id="46" dur="1" fill="hold">
                                          <p:stCondLst>
                                            <p:cond delay="0"/>
                                          </p:stCondLst>
                                        </p:cTn>
                                        <p:tgtEl>
                                          <p:spTgt spid="55313"/>
                                        </p:tgtEl>
                                        <p:attrNameLst>
                                          <p:attrName>style.visibility</p:attrName>
                                        </p:attrNameLst>
                                      </p:cBhvr>
                                      <p:to>
                                        <p:strVal val="visible"/>
                                      </p:to>
                                    </p:set>
                                    <p:animEffect transition="in" filter="circle(in)">
                                      <p:cBhvr>
                                        <p:cTn id="47" dur="1000"/>
                                        <p:tgtEl>
                                          <p:spTgt spid="55313"/>
                                        </p:tgtEl>
                                      </p:cBhvr>
                                    </p:animEffect>
                                  </p:childTnLst>
                                </p:cTn>
                              </p:par>
                              <p:par>
                                <p:cTn id="48" presetID="17" presetClass="entr" presetSubtype="10" fill="hold" grpId="0" nodeType="withEffect">
                                  <p:stCondLst>
                                    <p:cond delay="0"/>
                                  </p:stCondLst>
                                  <p:childTnLst>
                                    <p:set>
                                      <p:cBhvr>
                                        <p:cTn id="49" dur="1" fill="hold">
                                          <p:stCondLst>
                                            <p:cond delay="0"/>
                                          </p:stCondLst>
                                        </p:cTn>
                                        <p:tgtEl>
                                          <p:spTgt spid="55314"/>
                                        </p:tgtEl>
                                        <p:attrNameLst>
                                          <p:attrName>style.visibility</p:attrName>
                                        </p:attrNameLst>
                                      </p:cBhvr>
                                      <p:to>
                                        <p:strVal val="visible"/>
                                      </p:to>
                                    </p:set>
                                    <p:anim calcmode="lin" valueType="num">
                                      <p:cBhvr>
                                        <p:cTn id="50" dur="1000" fill="hold"/>
                                        <p:tgtEl>
                                          <p:spTgt spid="55314"/>
                                        </p:tgtEl>
                                        <p:attrNameLst>
                                          <p:attrName>ppt_w</p:attrName>
                                        </p:attrNameLst>
                                      </p:cBhvr>
                                      <p:tavLst>
                                        <p:tav tm="0">
                                          <p:val>
                                            <p:fltVal val="0"/>
                                          </p:val>
                                        </p:tav>
                                        <p:tav tm="100000">
                                          <p:val>
                                            <p:strVal val="#ppt_w"/>
                                          </p:val>
                                        </p:tav>
                                      </p:tavLst>
                                    </p:anim>
                                    <p:anim calcmode="lin" valueType="num">
                                      <p:cBhvr>
                                        <p:cTn id="51" dur="1000" fill="hold"/>
                                        <p:tgtEl>
                                          <p:spTgt spid="55314"/>
                                        </p:tgtEl>
                                        <p:attrNameLst>
                                          <p:attrName>ppt_h</p:attrName>
                                        </p:attrNameLst>
                                      </p:cBhvr>
                                      <p:tavLst>
                                        <p:tav tm="0">
                                          <p:val>
                                            <p:strVal val="#ppt_h"/>
                                          </p:val>
                                        </p:tav>
                                        <p:tav tm="100000">
                                          <p:val>
                                            <p:strVal val="#ppt_h"/>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xit" presetSubtype="0" fill="hold" nodeType="clickEffect">
                                  <p:stCondLst>
                                    <p:cond delay="0"/>
                                  </p:stCondLst>
                                  <p:childTnLst>
                                    <p:animEffect transition="out" filter="fade">
                                      <p:cBhvr>
                                        <p:cTn id="55" dur="2000"/>
                                        <p:tgtEl>
                                          <p:spTgt spid="55313"/>
                                        </p:tgtEl>
                                      </p:cBhvr>
                                    </p:animEffect>
                                    <p:set>
                                      <p:cBhvr>
                                        <p:cTn id="56" dur="1" fill="hold">
                                          <p:stCondLst>
                                            <p:cond delay="1999"/>
                                          </p:stCondLst>
                                        </p:cTn>
                                        <p:tgtEl>
                                          <p:spTgt spid="55313"/>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2000"/>
                                        <p:tgtEl>
                                          <p:spTgt spid="55314"/>
                                        </p:tgtEl>
                                      </p:cBhvr>
                                    </p:animEffect>
                                    <p:set>
                                      <p:cBhvr>
                                        <p:cTn id="59" dur="1" fill="hold">
                                          <p:stCondLst>
                                            <p:cond delay="1999"/>
                                          </p:stCondLst>
                                        </p:cTn>
                                        <p:tgtEl>
                                          <p:spTgt spid="55314"/>
                                        </p:tgtEl>
                                        <p:attrNameLst>
                                          <p:attrName>style.visibility</p:attrName>
                                        </p:attrNameLst>
                                      </p:cBhvr>
                                      <p:to>
                                        <p:strVal val="hidden"/>
                                      </p:to>
                                    </p:set>
                                  </p:childTnLst>
                                </p:cTn>
                              </p:par>
                              <p:par>
                                <p:cTn id="60" presetID="6" presetClass="entr" presetSubtype="16" fill="hold" nodeType="withEffect">
                                  <p:stCondLst>
                                    <p:cond delay="0"/>
                                  </p:stCondLst>
                                  <p:childTnLst>
                                    <p:set>
                                      <p:cBhvr>
                                        <p:cTn id="61" dur="1" fill="hold">
                                          <p:stCondLst>
                                            <p:cond delay="0"/>
                                          </p:stCondLst>
                                        </p:cTn>
                                        <p:tgtEl>
                                          <p:spTgt spid="47117"/>
                                        </p:tgtEl>
                                        <p:attrNameLst>
                                          <p:attrName>style.visibility</p:attrName>
                                        </p:attrNameLst>
                                      </p:cBhvr>
                                      <p:to>
                                        <p:strVal val="visible"/>
                                      </p:to>
                                    </p:set>
                                    <p:animEffect transition="in" filter="circle(in)">
                                      <p:cBhvr>
                                        <p:cTn id="62" dur="2000"/>
                                        <p:tgtEl>
                                          <p:spTgt spid="47117"/>
                                        </p:tgtEl>
                                      </p:cBhvr>
                                    </p:animEffect>
                                  </p:childTnLst>
                                </p:cTn>
                              </p:par>
                              <p:par>
                                <p:cTn id="63" presetID="17" presetClass="entr" presetSubtype="10" fill="hold" grpId="0" nodeType="withEffect">
                                  <p:stCondLst>
                                    <p:cond delay="0"/>
                                  </p:stCondLst>
                                  <p:childTnLst>
                                    <p:set>
                                      <p:cBhvr>
                                        <p:cTn id="64" dur="1" fill="hold">
                                          <p:stCondLst>
                                            <p:cond delay="0"/>
                                          </p:stCondLst>
                                        </p:cTn>
                                        <p:tgtEl>
                                          <p:spTgt spid="47118"/>
                                        </p:tgtEl>
                                        <p:attrNameLst>
                                          <p:attrName>style.visibility</p:attrName>
                                        </p:attrNameLst>
                                      </p:cBhvr>
                                      <p:to>
                                        <p:strVal val="visible"/>
                                      </p:to>
                                    </p:set>
                                    <p:anim calcmode="lin" valueType="num">
                                      <p:cBhvr>
                                        <p:cTn id="65" dur="1000" fill="hold"/>
                                        <p:tgtEl>
                                          <p:spTgt spid="47118"/>
                                        </p:tgtEl>
                                        <p:attrNameLst>
                                          <p:attrName>ppt_w</p:attrName>
                                        </p:attrNameLst>
                                      </p:cBhvr>
                                      <p:tavLst>
                                        <p:tav tm="0">
                                          <p:val>
                                            <p:fltVal val="0"/>
                                          </p:val>
                                        </p:tav>
                                        <p:tav tm="100000">
                                          <p:val>
                                            <p:strVal val="#ppt_w"/>
                                          </p:val>
                                        </p:tav>
                                      </p:tavLst>
                                    </p:anim>
                                    <p:anim calcmode="lin" valueType="num">
                                      <p:cBhvr>
                                        <p:cTn id="66" dur="1000" fill="hold"/>
                                        <p:tgtEl>
                                          <p:spTgt spid="471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p:bldP spid="55308" grpId="0"/>
      <p:bldP spid="55308" grpId="1"/>
      <p:bldP spid="55312" grpId="0" autoUpdateAnimBg="0"/>
      <p:bldP spid="55312" grpId="1"/>
      <p:bldP spid="55314" grpId="0"/>
      <p:bldP spid="55314" grpId="1"/>
      <p:bldP spid="471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0" y="381000"/>
            <a:ext cx="9144000" cy="553998"/>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3000" b="1" dirty="0">
                <a:solidFill>
                  <a:srgbClr val="FF0066"/>
                </a:solidFill>
              </a:rPr>
              <a:t> </a:t>
            </a:r>
            <a:r>
              <a:rPr lang="en-US" altLang="en-US" sz="3000" dirty="0" smtClean="0">
                <a:solidFill>
                  <a:srgbClr val="FF0066"/>
                </a:solidFill>
                <a:effectLst>
                  <a:outerShdw blurRad="38100" dist="38100" dir="2700000" algn="tl">
                    <a:srgbClr val="000000"/>
                  </a:outerShdw>
                </a:effectLst>
              </a:rPr>
              <a:t>GHI NHỚ</a:t>
            </a:r>
            <a:endParaRPr lang="en-US" altLang="en-US" sz="3000" dirty="0">
              <a:solidFill>
                <a:srgbClr val="FF0066"/>
              </a:solidFill>
              <a:effectLst>
                <a:outerShdw blurRad="38100" dist="38100" dir="2700000" algn="tl">
                  <a:srgbClr val="000000"/>
                </a:outerShdw>
              </a:effectLst>
            </a:endParaRPr>
          </a:p>
        </p:txBody>
      </p:sp>
      <p:sp>
        <p:nvSpPr>
          <p:cNvPr id="338947" name="Text Box 9"/>
          <p:cNvSpPr txBox="1">
            <a:spLocks noChangeArrowheads="1"/>
          </p:cNvSpPr>
          <p:nvPr/>
        </p:nvSpPr>
        <p:spPr bwMode="auto">
          <a:xfrm>
            <a:off x="684213" y="1879600"/>
            <a:ext cx="80645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buFontTx/>
              <a:buAutoNum type="arabicPeriod"/>
            </a:pPr>
            <a:r>
              <a:rPr lang="en-US" altLang="en-US" sz="2400">
                <a:solidFill>
                  <a:srgbClr val="000099"/>
                </a:solidFill>
              </a:rPr>
              <a:t>Cấu trúc lặp được sử dụng để chỉ thị cho máy tính thực hiện lặp lại một vài hoạt động nào đó cho đến khi một điều kiện nào đó được thoả mãn.</a:t>
            </a:r>
          </a:p>
          <a:p>
            <a:pPr eaLnBrk="0" fontAlgn="base" hangingPunct="0">
              <a:spcBef>
                <a:spcPct val="50000"/>
              </a:spcBef>
              <a:spcAft>
                <a:spcPct val="0"/>
              </a:spcAft>
              <a:buFontTx/>
              <a:buAutoNum type="arabicPeriod"/>
            </a:pPr>
            <a:r>
              <a:rPr lang="en-US" altLang="en-US" sz="2400">
                <a:solidFill>
                  <a:srgbClr val="000099"/>
                </a:solidFill>
              </a:rPr>
              <a:t>Mọi ngôn ngữ lập trình đều có các câu lệnh lặp để thể hiện cấu trúc lặp.</a:t>
            </a:r>
          </a:p>
          <a:p>
            <a:pPr eaLnBrk="0" fontAlgn="base" hangingPunct="0">
              <a:spcBef>
                <a:spcPct val="50000"/>
              </a:spcBef>
              <a:spcAft>
                <a:spcPct val="0"/>
              </a:spcAft>
              <a:buFontTx/>
              <a:buAutoNum type="arabicPeriod"/>
            </a:pPr>
            <a:r>
              <a:rPr lang="en-US" altLang="en-US" sz="2400">
                <a:solidFill>
                  <a:srgbClr val="000099"/>
                </a:solidFill>
              </a:rPr>
              <a:t>Ngôn ngữ Pascal thể hiện cấu trúc lặp với số lần lặp cho trước bằng câu lệnh </a:t>
            </a:r>
            <a:r>
              <a:rPr lang="en-US" altLang="en-US" sz="2400" b="1">
                <a:solidFill>
                  <a:srgbClr val="000099"/>
                </a:solidFill>
              </a:rPr>
              <a:t>For … do</a:t>
            </a:r>
            <a:endParaRPr lang="en-US" altLang="en-US" sz="2400">
              <a:solidFill>
                <a:srgbClr val="000099"/>
              </a:solidFill>
            </a:endParaRPr>
          </a:p>
        </p:txBody>
      </p:sp>
      <p:sp>
        <p:nvSpPr>
          <p:cNvPr id="338948" name="Rectangle 4"/>
          <p:cNvSpPr>
            <a:spLocks noChangeArrowheads="1"/>
          </p:cNvSpPr>
          <p:nvPr/>
        </p:nvSpPr>
        <p:spPr bwMode="auto">
          <a:xfrm>
            <a:off x="468313" y="1628775"/>
            <a:ext cx="8424862" cy="3529013"/>
          </a:xfrm>
          <a:prstGeom prst="rect">
            <a:avLst/>
          </a:prstGeom>
          <a:noFill/>
          <a:ln w="28575">
            <a:solidFill>
              <a:srgbClr val="008000"/>
            </a:solidFill>
            <a:miter lim="800000"/>
            <a:headEnd/>
            <a:tailEnd/>
          </a:ln>
          <a:effectLst>
            <a:prstShdw prst="shdw17" dist="17961" dir="2700000">
              <a:srgbClr val="008000">
                <a:gamma/>
                <a:shade val="60000"/>
                <a:invGamma/>
              </a:srgbClr>
            </a:prstShdw>
          </a:effectLst>
          <a:extLst>
            <a:ext uri="{909E8E84-426E-40DD-AFC4-6F175D3DCCD1}">
              <a14:hiddenFill xmlns:a14="http://schemas.microsoft.com/office/drawing/2010/main">
                <a:solidFill>
                  <a:schemeClr val="accent1"/>
                </a:solidFill>
              </a14:hiddenFill>
            </a:ext>
          </a:extLst>
        </p:spPr>
        <p:txBody>
          <a:bodyPr wrap="none" anchor="ct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473465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8947"/>
                                        </p:tgtEl>
                                        <p:attrNameLst>
                                          <p:attrName>style.visibility</p:attrName>
                                        </p:attrNameLst>
                                      </p:cBhvr>
                                      <p:to>
                                        <p:strVal val="visible"/>
                                      </p:to>
                                    </p:set>
                                    <p:animEffect transition="in" filter="wipe(left)">
                                      <p:cBhvr>
                                        <p:cTn id="7" dur="500"/>
                                        <p:tgtEl>
                                          <p:spTgt spid="338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6" name="Text Box 4"/>
          <p:cNvSpPr txBox="1">
            <a:spLocks noChangeArrowheads="1"/>
          </p:cNvSpPr>
          <p:nvPr/>
        </p:nvSpPr>
        <p:spPr bwMode="auto">
          <a:xfrm>
            <a:off x="3505200" y="5948363"/>
            <a:ext cx="5486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pPr>
            <a:r>
              <a:rPr lang="en-US" altLang="en-US" sz="2800">
                <a:solidFill>
                  <a:srgbClr val="000000"/>
                </a:solidFill>
              </a:rPr>
              <a:t>Thực hiện tháng 01 năm 2009</a:t>
            </a:r>
          </a:p>
        </p:txBody>
      </p:sp>
      <p:pic>
        <p:nvPicPr>
          <p:cNvPr id="340995" name="Picture 5" descr="buom hoa dong"/>
          <p:cNvPicPr>
            <a:picLocks noGrp="1" noChangeAspect="1" noChangeArrowheads="1" noCrop="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76200" y="2286000"/>
            <a:ext cx="3810000" cy="4238625"/>
          </a:xfrm>
        </p:spPr>
      </p:pic>
      <p:sp>
        <p:nvSpPr>
          <p:cNvPr id="49165" name="AutoShape 13"/>
          <p:cNvSpPr>
            <a:spLocks noChangeArrowheads="1"/>
          </p:cNvSpPr>
          <p:nvPr/>
        </p:nvSpPr>
        <p:spPr bwMode="auto">
          <a:xfrm>
            <a:off x="3441700" y="2343150"/>
            <a:ext cx="5702300" cy="2762250"/>
          </a:xfrm>
          <a:prstGeom prst="star32">
            <a:avLst>
              <a:gd name="adj" fmla="val 37500"/>
            </a:avLst>
          </a:prstGeom>
          <a:gradFill rotWithShape="1">
            <a:gsLst>
              <a:gs pos="0">
                <a:schemeClr val="bg1"/>
              </a:gs>
              <a:gs pos="100000">
                <a:srgbClr val="3399FF"/>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166" name="WordArt 14"/>
          <p:cNvSpPr>
            <a:spLocks noChangeArrowheads="1" noChangeShapeType="1" noTextEdit="1"/>
          </p:cNvSpPr>
          <p:nvPr/>
        </p:nvSpPr>
        <p:spPr bwMode="auto">
          <a:xfrm>
            <a:off x="1066800" y="304800"/>
            <a:ext cx="6858000" cy="1362075"/>
          </a:xfrm>
          <a:prstGeom prst="rect">
            <a:avLst/>
          </a:prstGeom>
        </p:spPr>
        <p:txBody>
          <a:bodyPr wrap="none" fromWordArt="1">
            <a:prstTxWarp prst="textDeflate">
              <a:avLst>
                <a:gd name="adj" fmla="val 12537"/>
              </a:avLst>
            </a:prstTxWarp>
          </a:bodyPr>
          <a:lstStyle/>
          <a:p>
            <a:pPr algn="ctr" eaLnBrk="0" fontAlgn="base" hangingPunct="0">
              <a:spcBef>
                <a:spcPct val="0"/>
              </a:spcBef>
              <a:spcAft>
                <a:spcPct val="0"/>
              </a:spcAft>
            </a:pPr>
            <a:r>
              <a:rPr lang="en-US" sz="3600" kern="10">
                <a:ln w="12700">
                  <a:solidFill>
                    <a:srgbClr val="000000"/>
                  </a:solidFill>
                  <a:round/>
                  <a:headEnd/>
                  <a:tailEnd/>
                </a:ln>
                <a:solidFill>
                  <a:srgbClr val="FF0000"/>
                </a:solidFill>
                <a:effectLst>
                  <a:outerShdw dist="45791" dir="2021404" algn="ctr" rotWithShape="0">
                    <a:srgbClr val="808080">
                      <a:alpha val="79999"/>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Bài học đã </a:t>
            </a:r>
          </a:p>
          <a:p>
            <a:pPr algn="ctr" eaLnBrk="0" fontAlgn="base" hangingPunct="0">
              <a:spcBef>
                <a:spcPct val="0"/>
              </a:spcBef>
              <a:spcAft>
                <a:spcPct val="0"/>
              </a:spcAft>
            </a:pPr>
            <a:r>
              <a:rPr lang="en-US" sz="3600" kern="10">
                <a:ln w="12700">
                  <a:solidFill>
                    <a:srgbClr val="000000"/>
                  </a:solidFill>
                  <a:round/>
                  <a:headEnd/>
                  <a:tailEnd/>
                </a:ln>
                <a:solidFill>
                  <a:srgbClr val="FF0000"/>
                </a:solidFill>
                <a:effectLst>
                  <a:outerShdw dist="45791" dir="2021404" algn="ctr" rotWithShape="0">
                    <a:srgbClr val="808080">
                      <a:alpha val="79999"/>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KẾT THÚC</a:t>
            </a:r>
          </a:p>
        </p:txBody>
      </p:sp>
      <p:sp>
        <p:nvSpPr>
          <p:cNvPr id="49167" name="WordArt 15" descr="Narrow vertical"/>
          <p:cNvSpPr>
            <a:spLocks noChangeArrowheads="1" noChangeShapeType="1" noTextEdit="1"/>
          </p:cNvSpPr>
          <p:nvPr/>
        </p:nvSpPr>
        <p:spPr bwMode="auto">
          <a:xfrm>
            <a:off x="4343400" y="3028950"/>
            <a:ext cx="3505200" cy="1160463"/>
          </a:xfrm>
          <a:prstGeom prst="rect">
            <a:avLst/>
          </a:prstGeom>
        </p:spPr>
        <p:txBody>
          <a:bodyPr wrap="none" fromWordArt="1">
            <a:prstTxWarp prst="textCurveUp">
              <a:avLst>
                <a:gd name="adj" fmla="val 24014"/>
              </a:avLst>
            </a:prstTxWarp>
          </a:bodyPr>
          <a:lstStyle/>
          <a:p>
            <a:pPr algn="ctr" eaLnBrk="0" fontAlgn="base" hangingPunct="0">
              <a:spcBef>
                <a:spcPct val="0"/>
              </a:spcBef>
              <a:spcAft>
                <a:spcPct val="0"/>
              </a:spcAft>
            </a:pPr>
            <a:r>
              <a:rPr lang="pt-BR"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Thân ái chào các em</a:t>
            </a:r>
            <a:endPar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74698501"/>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9166"/>
                                        </p:tgtEl>
                                        <p:attrNameLst>
                                          <p:attrName>style.visibility</p:attrName>
                                        </p:attrNameLst>
                                      </p:cBhvr>
                                      <p:to>
                                        <p:strVal val="visible"/>
                                      </p:to>
                                    </p:set>
                                    <p:animEffect transition="in" filter="wedge">
                                      <p:cBhvr>
                                        <p:cTn id="7" dur="1000"/>
                                        <p:tgtEl>
                                          <p:spTgt spid="49166"/>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9165"/>
                                        </p:tgtEl>
                                        <p:attrNameLst>
                                          <p:attrName>style.visibility</p:attrName>
                                        </p:attrNameLst>
                                      </p:cBhvr>
                                      <p:to>
                                        <p:strVal val="visible"/>
                                      </p:to>
                                    </p:set>
                                    <p:animEffect transition="in" filter="fade">
                                      <p:cBhvr>
                                        <p:cTn id="11" dur="2000"/>
                                        <p:tgtEl>
                                          <p:spTgt spid="49165"/>
                                        </p:tgtEl>
                                      </p:cBhvr>
                                    </p:animEffect>
                                  </p:childTnLst>
                                </p:cTn>
                              </p:par>
                            </p:childTnLst>
                          </p:cTn>
                        </p:par>
                        <p:par>
                          <p:cTn id="12" fill="hold" nodeType="afterGroup">
                            <p:stCondLst>
                              <p:cond delay="3000"/>
                            </p:stCondLst>
                            <p:childTnLst>
                              <p:par>
                                <p:cTn id="13" presetID="13" presetClass="entr" presetSubtype="16" fill="hold" grpId="0" nodeType="afterEffect">
                                  <p:stCondLst>
                                    <p:cond delay="0"/>
                                  </p:stCondLst>
                                  <p:childTnLst>
                                    <p:set>
                                      <p:cBhvr>
                                        <p:cTn id="14" dur="1" fill="hold">
                                          <p:stCondLst>
                                            <p:cond delay="0"/>
                                          </p:stCondLst>
                                        </p:cTn>
                                        <p:tgtEl>
                                          <p:spTgt spid="49167"/>
                                        </p:tgtEl>
                                        <p:attrNameLst>
                                          <p:attrName>style.visibility</p:attrName>
                                        </p:attrNameLst>
                                      </p:cBhvr>
                                      <p:to>
                                        <p:strVal val="visible"/>
                                      </p:to>
                                    </p:set>
                                    <p:animEffect transition="in" filter="plus(in)">
                                      <p:cBhvr>
                                        <p:cTn id="15" dur="1000"/>
                                        <p:tgtEl>
                                          <p:spTgt spid="49167"/>
                                        </p:tgtEl>
                                      </p:cBhvr>
                                    </p:animEffect>
                                  </p:childTnLst>
                                </p:cTn>
                              </p:par>
                            </p:childTnLst>
                          </p:cTn>
                        </p:par>
                        <p:par>
                          <p:cTn id="16" fill="hold" nodeType="afterGroup">
                            <p:stCondLst>
                              <p:cond delay="4000"/>
                            </p:stCondLst>
                            <p:childTnLst>
                              <p:par>
                                <p:cTn id="17" presetID="16" presetClass="entr" presetSubtype="37" fill="hold" grpId="0" nodeType="afterEffect">
                                  <p:stCondLst>
                                    <p:cond delay="0"/>
                                  </p:stCondLst>
                                  <p:childTnLst>
                                    <p:set>
                                      <p:cBhvr>
                                        <p:cTn id="18" dur="1" fill="hold">
                                          <p:stCondLst>
                                            <p:cond delay="0"/>
                                          </p:stCondLst>
                                        </p:cTn>
                                        <p:tgtEl>
                                          <p:spTgt spid="49156"/>
                                        </p:tgtEl>
                                        <p:attrNameLst>
                                          <p:attrName>style.visibility</p:attrName>
                                        </p:attrNameLst>
                                      </p:cBhvr>
                                      <p:to>
                                        <p:strVal val="visible"/>
                                      </p:to>
                                    </p:set>
                                    <p:animEffect transition="in" filter="barn(outVertical)">
                                      <p:cBhvr>
                                        <p:cTn id="19" dur="10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65" grpId="0" animBg="1"/>
      <p:bldP spid="49166" grpId="0" animBg="1"/>
      <p:bldP spid="4916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9" name="Text Box 13"/>
          <p:cNvSpPr txBox="1">
            <a:spLocks noChangeArrowheads="1"/>
          </p:cNvSpPr>
          <p:nvPr/>
        </p:nvSpPr>
        <p:spPr bwMode="auto">
          <a:xfrm>
            <a:off x="593725" y="1560513"/>
            <a:ext cx="7939088" cy="4054475"/>
          </a:xfrm>
          <a:prstGeom prst="rect">
            <a:avLst/>
          </a:prstGeom>
          <a:solidFill>
            <a:srgbClr val="FFFF00"/>
          </a:solidFill>
          <a:ln>
            <a:noFill/>
          </a:ln>
          <a:effectLst>
            <a:prstShdw prst="shdw17" dist="17961" dir="2700000">
              <a:srgbClr val="FFFF00">
                <a:gamma/>
                <a:shade val="60000"/>
                <a:invGamma/>
              </a:srgbClr>
            </a:prstShdw>
          </a:effectLst>
          <a:extLst>
            <a:ext uri="{91240B29-F687-4F45-9708-019B960494DF}">
              <a14:hiddenLine xmlns:a14="http://schemas.microsoft.com/office/drawing/2010/main" w="9525">
                <a:solidFill>
                  <a:srgbClr val="008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fontAlgn="base">
              <a:spcBef>
                <a:spcPct val="0"/>
              </a:spcBef>
              <a:spcAft>
                <a:spcPct val="0"/>
              </a:spcAft>
            </a:pPr>
            <a:r>
              <a:rPr lang="en-US" altLang="en-US" sz="2000">
                <a:solidFill>
                  <a:srgbClr val="0000CC"/>
                </a:solidFill>
              </a:rPr>
              <a:t>      </a:t>
            </a:r>
            <a:r>
              <a:rPr lang="en-US" altLang="en-US" sz="2000" b="1" i="1">
                <a:solidFill>
                  <a:srgbClr val="0000CC"/>
                </a:solidFill>
              </a:rPr>
              <a:t>Trong cuộc sống hằng ngày, nhiều hoạt động được lặp đi lặp lại nhiều lần.</a:t>
            </a:r>
          </a:p>
          <a:p>
            <a:pPr algn="just" fontAlgn="base">
              <a:spcBef>
                <a:spcPct val="0"/>
              </a:spcBef>
              <a:spcAft>
                <a:spcPct val="0"/>
              </a:spcAft>
            </a:pPr>
            <a:endParaRPr lang="en-US" altLang="en-US" sz="2000" b="1" i="1">
              <a:solidFill>
                <a:srgbClr val="0000CC"/>
              </a:solidFill>
            </a:endParaRPr>
          </a:p>
          <a:p>
            <a:pPr algn="just" fontAlgn="base">
              <a:spcBef>
                <a:spcPct val="0"/>
              </a:spcBef>
              <a:spcAft>
                <a:spcPct val="0"/>
              </a:spcAft>
            </a:pPr>
            <a:r>
              <a:rPr lang="en-US" altLang="en-US" sz="2000" b="1" i="1">
                <a:solidFill>
                  <a:srgbClr val="0000CC"/>
                </a:solidFill>
              </a:rPr>
              <a:t>      Có những hoạt động mà chúng ta thường thực hiện lặp lại với một số lần nhất định và biết trước, chẳng hạn đánh răng mỗi ngày hai lần, mỗi ngày tắm một lần,…Chúng ta còn lặp lại công việc với số lần không thể xác định được: học cho đến khi thuộc bài,nhặt từng cọng rau cho đến khi xong,…</a:t>
            </a:r>
          </a:p>
          <a:p>
            <a:pPr algn="just" fontAlgn="base">
              <a:spcBef>
                <a:spcPct val="0"/>
              </a:spcBef>
              <a:spcAft>
                <a:spcPct val="0"/>
              </a:spcAft>
            </a:pPr>
            <a:endParaRPr lang="en-US" altLang="en-US" sz="2000" b="1" i="1">
              <a:solidFill>
                <a:srgbClr val="0000CC"/>
              </a:solidFill>
            </a:endParaRPr>
          </a:p>
          <a:p>
            <a:pPr algn="just" fontAlgn="base">
              <a:spcBef>
                <a:spcPct val="0"/>
              </a:spcBef>
              <a:spcAft>
                <a:spcPct val="0"/>
              </a:spcAft>
            </a:pPr>
            <a:r>
              <a:rPr lang="en-US" altLang="en-US" sz="2000" b="1" i="1">
                <a:solidFill>
                  <a:srgbClr val="0000CC"/>
                </a:solidFill>
              </a:rPr>
              <a:t>      Khi viết chương trình máy tính cũng vậy. Để chỉ dẫn cho máy thực hiện đúng công việc, trong nhiều trường hợp ta cũng cần phải viết lặp lại nhiều câu lệnh thực hiện một phép tính nhất định.</a:t>
            </a:r>
            <a:r>
              <a:rPr lang="en-US" altLang="en-US" sz="2000">
                <a:solidFill>
                  <a:srgbClr val="0000CC"/>
                </a:solidFill>
              </a:rPr>
              <a:t>   </a:t>
            </a:r>
          </a:p>
        </p:txBody>
      </p:sp>
      <p:sp>
        <p:nvSpPr>
          <p:cNvPr id="4" name="Text Box 4"/>
          <p:cNvSpPr txBox="1">
            <a:spLocks noChangeArrowheads="1"/>
          </p:cNvSpPr>
          <p:nvPr/>
        </p:nvSpPr>
        <p:spPr bwMode="auto">
          <a:xfrm>
            <a:off x="0" y="0"/>
            <a:ext cx="9036050" cy="528637"/>
          </a:xfrm>
          <a:prstGeom prst="rect">
            <a:avLst/>
          </a:prstGeom>
          <a:solidFill>
            <a:srgbClr val="FFFF99"/>
          </a:solidFill>
          <a:ln w="9525">
            <a:solidFill>
              <a:srgbClr val="800000"/>
            </a:solid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2800" b="1" dirty="0" smtClean="0">
                <a:solidFill>
                  <a:srgbClr val="FF0000"/>
                </a:solidFill>
                <a:effectLst>
                  <a:outerShdw blurRad="38100" dist="38100" dir="2700000" algn="tl">
                    <a:srgbClr val="000000"/>
                  </a:outerShdw>
                </a:effectLst>
              </a:rPr>
              <a:t>1.CÁC </a:t>
            </a:r>
            <a:r>
              <a:rPr lang="en-US" altLang="en-US" sz="2800" b="1" dirty="0">
                <a:solidFill>
                  <a:srgbClr val="FF0000"/>
                </a:solidFill>
                <a:effectLst>
                  <a:outerShdw blurRad="38100" dist="38100" dir="2700000" algn="tl">
                    <a:srgbClr val="000000"/>
                  </a:outerShdw>
                </a:effectLst>
              </a:rPr>
              <a:t>CÔNG VIỆC PHẢI THỰC HIỆN NHIỀU LẦN</a:t>
            </a:r>
          </a:p>
        </p:txBody>
      </p:sp>
    </p:spTree>
    <p:extLst>
      <p:ext uri="{BB962C8B-B14F-4D97-AF65-F5344CB8AC3E}">
        <p14:creationId xmlns:p14="http://schemas.microsoft.com/office/powerpoint/2010/main" val="1026301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9469"/>
                                        </p:tgtEl>
                                        <p:attrNameLst>
                                          <p:attrName>style.visibility</p:attrName>
                                        </p:attrNameLst>
                                      </p:cBhvr>
                                      <p:to>
                                        <p:strVal val="visible"/>
                                      </p:to>
                                    </p:set>
                                    <p:anim calcmode="lin" valueType="num">
                                      <p:cBhvr>
                                        <p:cTn id="7" dur="1000" fill="hold"/>
                                        <p:tgtEl>
                                          <p:spTgt spid="19469"/>
                                        </p:tgtEl>
                                        <p:attrNameLst>
                                          <p:attrName>ppt_w</p:attrName>
                                        </p:attrNameLst>
                                      </p:cBhvr>
                                      <p:tavLst>
                                        <p:tav tm="0">
                                          <p:val>
                                            <p:fltVal val="0"/>
                                          </p:val>
                                        </p:tav>
                                        <p:tav tm="100000">
                                          <p:val>
                                            <p:strVal val="#ppt_w"/>
                                          </p:val>
                                        </p:tav>
                                      </p:tavLst>
                                    </p:anim>
                                    <p:anim calcmode="lin" valueType="num">
                                      <p:cBhvr>
                                        <p:cTn id="8" dur="1000" fill="hold"/>
                                        <p:tgtEl>
                                          <p:spTgt spid="194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Text Box 2"/>
          <p:cNvSpPr txBox="1">
            <a:spLocks noChangeArrowheads="1"/>
          </p:cNvSpPr>
          <p:nvPr/>
        </p:nvSpPr>
        <p:spPr bwMode="auto">
          <a:xfrm>
            <a:off x="11536363" y="52482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297988" name="Text Box 4"/>
          <p:cNvSpPr txBox="1">
            <a:spLocks noChangeArrowheads="1"/>
          </p:cNvSpPr>
          <p:nvPr/>
        </p:nvSpPr>
        <p:spPr bwMode="auto">
          <a:xfrm>
            <a:off x="0" y="2828"/>
            <a:ext cx="9036050" cy="461665"/>
          </a:xfrm>
          <a:prstGeom prst="rect">
            <a:avLst/>
          </a:prstGeom>
          <a:solidFill>
            <a:srgbClr val="FFFF99"/>
          </a:solidFill>
          <a:ln w="9525">
            <a:solidFill>
              <a:srgbClr val="800000"/>
            </a:solid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2400" b="1" dirty="0" smtClean="0">
                <a:solidFill>
                  <a:srgbClr val="FF0000"/>
                </a:solidFill>
                <a:effectLst>
                  <a:outerShdw blurRad="38100" dist="38100" dir="2700000" algn="tl">
                    <a:srgbClr val="000000"/>
                  </a:outerShdw>
                </a:effectLst>
              </a:rPr>
              <a:t>2. CÂU </a:t>
            </a:r>
            <a:r>
              <a:rPr lang="en-US" altLang="en-US" sz="2400" b="1" dirty="0">
                <a:solidFill>
                  <a:srgbClr val="FF0000"/>
                </a:solidFill>
                <a:effectLst>
                  <a:outerShdw blurRad="38100" dist="38100" dir="2700000" algn="tl">
                    <a:srgbClr val="000000"/>
                  </a:outerShdw>
                </a:effectLst>
              </a:rPr>
              <a:t>LỆNH LẶP_MỘT LỆNH THAY CHO NHIỀU LỆNH</a:t>
            </a:r>
          </a:p>
        </p:txBody>
      </p:sp>
      <p:sp>
        <p:nvSpPr>
          <p:cNvPr id="89091" name="AutoShape 3"/>
          <p:cNvSpPr>
            <a:spLocks noChangeArrowheads="1"/>
          </p:cNvSpPr>
          <p:nvPr/>
        </p:nvSpPr>
        <p:spPr bwMode="auto">
          <a:xfrm>
            <a:off x="368300" y="1268413"/>
            <a:ext cx="8235950" cy="2016125"/>
          </a:xfrm>
          <a:prstGeom prst="cloudCallout">
            <a:avLst>
              <a:gd name="adj1" fmla="val -33403"/>
              <a:gd name="adj2" fmla="val 125907"/>
            </a:avLst>
          </a:prstGeom>
          <a:gradFill rotWithShape="1">
            <a:gsLst>
              <a:gs pos="0">
                <a:schemeClr val="tx1"/>
              </a:gs>
              <a:gs pos="100000">
                <a:srgbClr val="FF33CC"/>
              </a:gs>
            </a:gsLst>
            <a:path path="rect">
              <a:fillToRect l="50000" t="50000" r="50000" b="50000"/>
            </a:path>
          </a:gra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fontAlgn="base">
              <a:spcBef>
                <a:spcPct val="0"/>
              </a:spcBef>
              <a:spcAft>
                <a:spcPct val="0"/>
              </a:spcAft>
            </a:pPr>
            <a:r>
              <a:rPr lang="en-US" altLang="en-US" b="1" i="1" u="sng">
                <a:solidFill>
                  <a:srgbClr val="0000CC"/>
                </a:solidFill>
              </a:rPr>
              <a:t>Ví dụ 1</a:t>
            </a:r>
            <a:r>
              <a:rPr lang="en-US" altLang="en-US">
                <a:solidFill>
                  <a:srgbClr val="0000CC"/>
                </a:solidFill>
              </a:rPr>
              <a:t>.   </a:t>
            </a:r>
            <a:r>
              <a:rPr lang="en-US" altLang="en-US" b="1" i="1">
                <a:solidFill>
                  <a:srgbClr val="0000CC"/>
                </a:solidFill>
              </a:rPr>
              <a:t>Giả sử ta cần vẽ ba hình vuông có cạnh 1 đơn vị như hình 33. Mỗi hình vuông là ảnh dịch chuyển của hình bên trái nó một khoảng cách 2 đơn vị. Do đó, ta chỉ cần lặp lại thao tác vẽ hình vuông ba lần.</a:t>
            </a:r>
            <a:r>
              <a:rPr lang="en-US" altLang="en-US">
                <a:solidFill>
                  <a:srgbClr val="0000CC"/>
                </a:solidFill>
              </a:rPr>
              <a:t> </a:t>
            </a:r>
          </a:p>
        </p:txBody>
      </p:sp>
      <p:sp>
        <p:nvSpPr>
          <p:cNvPr id="21523" name="Rectangle 19"/>
          <p:cNvSpPr>
            <a:spLocks noChangeArrowheads="1"/>
          </p:cNvSpPr>
          <p:nvPr/>
        </p:nvSpPr>
        <p:spPr bwMode="auto">
          <a:xfrm>
            <a:off x="3551238" y="4206875"/>
            <a:ext cx="1143000" cy="1143000"/>
          </a:xfrm>
          <a:prstGeom prst="rect">
            <a:avLst/>
          </a:prstGeom>
          <a:solidFill>
            <a:srgbClr val="CCFFCC"/>
          </a:solidFill>
          <a:ln w="9525">
            <a:solidFill>
              <a:srgbClr val="008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CC"/>
              </a:solidFill>
            </a:endParaRPr>
          </a:p>
        </p:txBody>
      </p:sp>
      <p:sp>
        <p:nvSpPr>
          <p:cNvPr id="21527" name="Rectangle 23"/>
          <p:cNvSpPr>
            <a:spLocks noChangeArrowheads="1"/>
          </p:cNvSpPr>
          <p:nvPr/>
        </p:nvSpPr>
        <p:spPr bwMode="auto">
          <a:xfrm>
            <a:off x="5084763" y="4206875"/>
            <a:ext cx="1143000" cy="1143000"/>
          </a:xfrm>
          <a:prstGeom prst="rect">
            <a:avLst/>
          </a:prstGeom>
          <a:solidFill>
            <a:srgbClr val="CCFFCC"/>
          </a:solidFill>
          <a:ln w="9525">
            <a:solidFill>
              <a:srgbClr val="008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CC"/>
              </a:solidFill>
            </a:endParaRPr>
          </a:p>
        </p:txBody>
      </p:sp>
      <p:sp>
        <p:nvSpPr>
          <p:cNvPr id="21528" name="Rectangle 24"/>
          <p:cNvSpPr>
            <a:spLocks noChangeArrowheads="1"/>
          </p:cNvSpPr>
          <p:nvPr/>
        </p:nvSpPr>
        <p:spPr bwMode="auto">
          <a:xfrm>
            <a:off x="6705600" y="4130675"/>
            <a:ext cx="1143000" cy="1143000"/>
          </a:xfrm>
          <a:prstGeom prst="rect">
            <a:avLst/>
          </a:prstGeom>
          <a:solidFill>
            <a:srgbClr val="CCFFCC"/>
          </a:solidFill>
          <a:ln w="9525">
            <a:solidFill>
              <a:srgbClr val="008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CC"/>
              </a:solidFill>
            </a:endParaRPr>
          </a:p>
        </p:txBody>
      </p:sp>
      <p:sp>
        <p:nvSpPr>
          <p:cNvPr id="21533" name="Text Box 29"/>
          <p:cNvSpPr txBox="1">
            <a:spLocks noChangeArrowheads="1"/>
          </p:cNvSpPr>
          <p:nvPr/>
        </p:nvSpPr>
        <p:spPr bwMode="auto">
          <a:xfrm>
            <a:off x="4979988" y="5805488"/>
            <a:ext cx="146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b="1" i="1">
                <a:solidFill>
                  <a:srgbClr val="0000CC"/>
                </a:solidFill>
              </a:rPr>
              <a:t>Hình 33</a:t>
            </a:r>
          </a:p>
        </p:txBody>
      </p:sp>
      <p:pic>
        <p:nvPicPr>
          <p:cNvPr id="306185" name="Picture 9"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430713"/>
            <a:ext cx="2068513"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091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p:cTn id="7" dur="500" fill="hold"/>
                                        <p:tgtEl>
                                          <p:spTgt spid="89091"/>
                                        </p:tgtEl>
                                        <p:attrNameLst>
                                          <p:attrName>ppt_w</p:attrName>
                                        </p:attrNameLst>
                                      </p:cBhvr>
                                      <p:tavLst>
                                        <p:tav tm="0">
                                          <p:val>
                                            <p:fltVal val="0"/>
                                          </p:val>
                                        </p:tav>
                                        <p:tav tm="100000">
                                          <p:val>
                                            <p:strVal val="#ppt_w"/>
                                          </p:val>
                                        </p:tav>
                                      </p:tavLst>
                                    </p:anim>
                                    <p:anim calcmode="lin" valueType="num">
                                      <p:cBhvr>
                                        <p:cTn id="8" dur="500" fill="hold"/>
                                        <p:tgtEl>
                                          <p:spTgt spid="89091"/>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1527"/>
                                        </p:tgtEl>
                                        <p:attrNameLst>
                                          <p:attrName>style.visibility</p:attrName>
                                        </p:attrNameLst>
                                      </p:cBhvr>
                                      <p:to>
                                        <p:strVal val="visible"/>
                                      </p:to>
                                    </p:set>
                                    <p:anim calcmode="lin" valueType="num">
                                      <p:cBhvr>
                                        <p:cTn id="11" dur="1000" fill="hold"/>
                                        <p:tgtEl>
                                          <p:spTgt spid="21527"/>
                                        </p:tgtEl>
                                        <p:attrNameLst>
                                          <p:attrName>ppt_w</p:attrName>
                                        </p:attrNameLst>
                                      </p:cBhvr>
                                      <p:tavLst>
                                        <p:tav tm="0">
                                          <p:val>
                                            <p:fltVal val="0"/>
                                          </p:val>
                                        </p:tav>
                                        <p:tav tm="100000">
                                          <p:val>
                                            <p:strVal val="#ppt_w"/>
                                          </p:val>
                                        </p:tav>
                                      </p:tavLst>
                                    </p:anim>
                                    <p:anim calcmode="lin" valueType="num">
                                      <p:cBhvr>
                                        <p:cTn id="12" dur="1000" fill="hold"/>
                                        <p:tgtEl>
                                          <p:spTgt spid="21527"/>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21528"/>
                                        </p:tgtEl>
                                        <p:attrNameLst>
                                          <p:attrName>style.visibility</p:attrName>
                                        </p:attrNameLst>
                                      </p:cBhvr>
                                      <p:to>
                                        <p:strVal val="visible"/>
                                      </p:to>
                                    </p:set>
                                    <p:anim calcmode="lin" valueType="num">
                                      <p:cBhvr>
                                        <p:cTn id="15" dur="1000" fill="hold"/>
                                        <p:tgtEl>
                                          <p:spTgt spid="21528"/>
                                        </p:tgtEl>
                                        <p:attrNameLst>
                                          <p:attrName>ppt_w</p:attrName>
                                        </p:attrNameLst>
                                      </p:cBhvr>
                                      <p:tavLst>
                                        <p:tav tm="0">
                                          <p:val>
                                            <p:fltVal val="0"/>
                                          </p:val>
                                        </p:tav>
                                        <p:tav tm="100000">
                                          <p:val>
                                            <p:strVal val="#ppt_w"/>
                                          </p:val>
                                        </p:tav>
                                      </p:tavLst>
                                    </p:anim>
                                    <p:anim calcmode="lin" valueType="num">
                                      <p:cBhvr>
                                        <p:cTn id="16" dur="1000" fill="hold"/>
                                        <p:tgtEl>
                                          <p:spTgt spid="21528"/>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21523"/>
                                        </p:tgtEl>
                                        <p:attrNameLst>
                                          <p:attrName>style.visibility</p:attrName>
                                        </p:attrNameLst>
                                      </p:cBhvr>
                                      <p:to>
                                        <p:strVal val="visible"/>
                                      </p:to>
                                    </p:set>
                                    <p:anim calcmode="lin" valueType="num">
                                      <p:cBhvr>
                                        <p:cTn id="19" dur="1000" fill="hold"/>
                                        <p:tgtEl>
                                          <p:spTgt spid="21523"/>
                                        </p:tgtEl>
                                        <p:attrNameLst>
                                          <p:attrName>ppt_w</p:attrName>
                                        </p:attrNameLst>
                                      </p:cBhvr>
                                      <p:tavLst>
                                        <p:tav tm="0">
                                          <p:val>
                                            <p:fltVal val="0"/>
                                          </p:val>
                                        </p:tav>
                                        <p:tav tm="100000">
                                          <p:val>
                                            <p:strVal val="#ppt_w"/>
                                          </p:val>
                                        </p:tav>
                                      </p:tavLst>
                                    </p:anim>
                                    <p:anim calcmode="lin" valueType="num">
                                      <p:cBhvr>
                                        <p:cTn id="20" dur="1000" fill="hold"/>
                                        <p:tgtEl>
                                          <p:spTgt spid="21523"/>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21533"/>
                                        </p:tgtEl>
                                        <p:attrNameLst>
                                          <p:attrName>style.visibility</p:attrName>
                                        </p:attrNameLst>
                                      </p:cBhvr>
                                      <p:to>
                                        <p:strVal val="visible"/>
                                      </p:to>
                                    </p:set>
                                    <p:anim calcmode="lin" valueType="num">
                                      <p:cBhvr>
                                        <p:cTn id="23" dur="1000" fill="hold"/>
                                        <p:tgtEl>
                                          <p:spTgt spid="21533"/>
                                        </p:tgtEl>
                                        <p:attrNameLst>
                                          <p:attrName>ppt_w</p:attrName>
                                        </p:attrNameLst>
                                      </p:cBhvr>
                                      <p:tavLst>
                                        <p:tav tm="0">
                                          <p:val>
                                            <p:fltVal val="0"/>
                                          </p:val>
                                        </p:tav>
                                        <p:tav tm="100000">
                                          <p:val>
                                            <p:strVal val="#ppt_w"/>
                                          </p:val>
                                        </p:tav>
                                      </p:tavLst>
                                    </p:anim>
                                    <p:anim calcmode="lin" valueType="num">
                                      <p:cBhvr>
                                        <p:cTn id="24" dur="1000" fill="hold"/>
                                        <p:tgtEl>
                                          <p:spTgt spid="215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p:bldP spid="21523" grpId="0" animBg="1"/>
      <p:bldP spid="21527" grpId="0" animBg="1"/>
      <p:bldP spid="21528" grpId="0" animBg="1"/>
      <p:bldP spid="215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0" name="Rectangle 36"/>
          <p:cNvSpPr>
            <a:spLocks noChangeArrowheads="1"/>
          </p:cNvSpPr>
          <p:nvPr/>
        </p:nvSpPr>
        <p:spPr bwMode="auto">
          <a:xfrm>
            <a:off x="468313" y="3213100"/>
            <a:ext cx="8153400" cy="2235200"/>
          </a:xfrm>
          <a:prstGeom prst="rect">
            <a:avLst/>
          </a:prstGeom>
          <a:solidFill>
            <a:srgbClr val="FFFF00"/>
          </a:solidFill>
          <a:ln w="9525">
            <a:solidFill>
              <a:srgbClr val="008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fontAlgn="base">
              <a:spcBef>
                <a:spcPct val="0"/>
              </a:spcBef>
              <a:spcAft>
                <a:spcPct val="0"/>
              </a:spcAft>
              <a:buFontTx/>
              <a:buChar char="•"/>
            </a:pPr>
            <a:r>
              <a:rPr lang="en-US" altLang="en-US" sz="2000" b="1" i="1">
                <a:solidFill>
                  <a:srgbClr val="0000CC"/>
                </a:solidFill>
              </a:rPr>
              <a:t>Việc vẽ hình có thể thực hiện được bằng thuật toán sau đây:</a:t>
            </a:r>
          </a:p>
          <a:p>
            <a:pPr algn="just" fontAlgn="base">
              <a:spcBef>
                <a:spcPct val="0"/>
              </a:spcBef>
              <a:spcAft>
                <a:spcPct val="0"/>
              </a:spcAft>
            </a:pPr>
            <a:endParaRPr lang="en-US" altLang="en-US" sz="2000" b="1" i="1">
              <a:solidFill>
                <a:srgbClr val="0000CC"/>
              </a:solidFill>
            </a:endParaRPr>
          </a:p>
          <a:p>
            <a:pPr algn="just" fontAlgn="base">
              <a:spcBef>
                <a:spcPct val="0"/>
              </a:spcBef>
              <a:spcAft>
                <a:spcPct val="0"/>
              </a:spcAft>
            </a:pPr>
            <a:r>
              <a:rPr lang="en-US" altLang="en-US" sz="2000" b="1" i="1">
                <a:solidFill>
                  <a:srgbClr val="0000CC"/>
                </a:solidFill>
              </a:rPr>
              <a:t>      </a:t>
            </a:r>
            <a:r>
              <a:rPr lang="en-US" altLang="en-US" sz="2000" b="1" i="1" u="sng">
                <a:solidFill>
                  <a:srgbClr val="0000CC"/>
                </a:solidFill>
              </a:rPr>
              <a:t>Bước 1.</a:t>
            </a:r>
            <a:r>
              <a:rPr lang="en-US" altLang="en-US" sz="2000" b="1" i="1">
                <a:solidFill>
                  <a:srgbClr val="0000CC"/>
                </a:solidFill>
              </a:rPr>
              <a:t>  Vẽ hình vuông ( vẽ liên tiếp bốn cạnh và trở về đỉnh ban đầu).</a:t>
            </a:r>
          </a:p>
          <a:p>
            <a:pPr algn="just" fontAlgn="base">
              <a:spcBef>
                <a:spcPct val="0"/>
              </a:spcBef>
              <a:spcAft>
                <a:spcPct val="0"/>
              </a:spcAft>
            </a:pPr>
            <a:r>
              <a:rPr lang="en-US" altLang="en-US" sz="2000" b="1" i="1">
                <a:solidFill>
                  <a:srgbClr val="0000CC"/>
                </a:solidFill>
              </a:rPr>
              <a:t>      </a:t>
            </a:r>
            <a:r>
              <a:rPr lang="en-US" altLang="en-US" sz="2000" b="1" i="1" u="sng">
                <a:solidFill>
                  <a:srgbClr val="0000CC"/>
                </a:solidFill>
              </a:rPr>
              <a:t>Bước 2.</a:t>
            </a:r>
            <a:r>
              <a:rPr lang="en-US" altLang="en-US" sz="2000" b="1" i="1">
                <a:solidFill>
                  <a:srgbClr val="0000CC"/>
                </a:solidFill>
              </a:rPr>
              <a:t>  Nếu số hình vuông đã vẻ được ít hơn 3, di chuyển bút vẻ về bên phải hai đơn vị và trở lại bước 1; ngược lại kết thúc thuật toán.</a:t>
            </a:r>
          </a:p>
        </p:txBody>
      </p:sp>
      <p:sp>
        <p:nvSpPr>
          <p:cNvPr id="21523" name="Rectangle 19"/>
          <p:cNvSpPr>
            <a:spLocks noChangeArrowheads="1"/>
          </p:cNvSpPr>
          <p:nvPr/>
        </p:nvSpPr>
        <p:spPr bwMode="auto">
          <a:xfrm>
            <a:off x="1314450" y="1109663"/>
            <a:ext cx="1143000" cy="1143000"/>
          </a:xfrm>
          <a:prstGeom prst="rect">
            <a:avLst/>
          </a:prstGeom>
          <a:solidFill>
            <a:srgbClr val="CCFFCC"/>
          </a:solidFill>
          <a:ln w="9525">
            <a:solidFill>
              <a:srgbClr val="008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CC"/>
              </a:solidFill>
            </a:endParaRPr>
          </a:p>
        </p:txBody>
      </p:sp>
      <p:sp>
        <p:nvSpPr>
          <p:cNvPr id="21524" name="Text Box 20"/>
          <p:cNvSpPr txBox="1">
            <a:spLocks noChangeArrowheads="1"/>
          </p:cNvSpPr>
          <p:nvPr/>
        </p:nvSpPr>
        <p:spPr bwMode="auto">
          <a:xfrm>
            <a:off x="781050" y="149066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srgbClr val="0000CC"/>
                </a:solidFill>
              </a:rPr>
              <a:t>1</a:t>
            </a:r>
          </a:p>
        </p:txBody>
      </p:sp>
      <p:sp>
        <p:nvSpPr>
          <p:cNvPr id="21527" name="Rectangle 23"/>
          <p:cNvSpPr>
            <a:spLocks noChangeArrowheads="1"/>
          </p:cNvSpPr>
          <p:nvPr/>
        </p:nvSpPr>
        <p:spPr bwMode="auto">
          <a:xfrm>
            <a:off x="4133850" y="1109663"/>
            <a:ext cx="1143000" cy="1143000"/>
          </a:xfrm>
          <a:prstGeom prst="rect">
            <a:avLst/>
          </a:prstGeom>
          <a:solidFill>
            <a:srgbClr val="CCFFCC"/>
          </a:solidFill>
          <a:ln w="9525">
            <a:solidFill>
              <a:srgbClr val="008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CC"/>
              </a:solidFill>
            </a:endParaRPr>
          </a:p>
        </p:txBody>
      </p:sp>
      <p:sp>
        <p:nvSpPr>
          <p:cNvPr id="21528" name="Rectangle 24"/>
          <p:cNvSpPr>
            <a:spLocks noChangeArrowheads="1"/>
          </p:cNvSpPr>
          <p:nvPr/>
        </p:nvSpPr>
        <p:spPr bwMode="auto">
          <a:xfrm>
            <a:off x="7029450" y="1033463"/>
            <a:ext cx="1143000" cy="1143000"/>
          </a:xfrm>
          <a:prstGeom prst="rect">
            <a:avLst/>
          </a:prstGeom>
          <a:solidFill>
            <a:srgbClr val="CCFFCC"/>
          </a:solidFill>
          <a:ln w="9525">
            <a:solidFill>
              <a:srgbClr val="008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CC"/>
              </a:solidFill>
            </a:endParaRPr>
          </a:p>
        </p:txBody>
      </p:sp>
      <p:sp>
        <p:nvSpPr>
          <p:cNvPr id="21535" name="AutoShape 31"/>
          <p:cNvSpPr>
            <a:spLocks/>
          </p:cNvSpPr>
          <p:nvPr/>
        </p:nvSpPr>
        <p:spPr bwMode="auto">
          <a:xfrm rot="-5522725">
            <a:off x="3140869" y="1493044"/>
            <a:ext cx="304800" cy="1671638"/>
          </a:xfrm>
          <a:prstGeom prst="leftBrace">
            <a:avLst>
              <a:gd name="adj1" fmla="val 45703"/>
              <a:gd name="adj2" fmla="val 50000"/>
            </a:avLst>
          </a:prstGeom>
          <a:noFill/>
          <a:ln w="9525">
            <a:solidFill>
              <a:srgbClr val="80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CC"/>
              </a:solidFill>
            </a:endParaRPr>
          </a:p>
        </p:txBody>
      </p:sp>
      <p:sp>
        <p:nvSpPr>
          <p:cNvPr id="21536" name="AutoShape 32"/>
          <p:cNvSpPr>
            <a:spLocks/>
          </p:cNvSpPr>
          <p:nvPr/>
        </p:nvSpPr>
        <p:spPr bwMode="auto">
          <a:xfrm rot="-5522725">
            <a:off x="6039644" y="1413669"/>
            <a:ext cx="228600" cy="1754188"/>
          </a:xfrm>
          <a:prstGeom prst="leftBrace">
            <a:avLst>
              <a:gd name="adj1" fmla="val 63947"/>
              <a:gd name="adj2" fmla="val 50000"/>
            </a:avLst>
          </a:prstGeom>
          <a:noFill/>
          <a:ln w="9525">
            <a:solidFill>
              <a:srgbClr val="80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CC"/>
              </a:solidFill>
            </a:endParaRPr>
          </a:p>
        </p:txBody>
      </p:sp>
      <p:sp>
        <p:nvSpPr>
          <p:cNvPr id="21537" name="Text Box 33"/>
          <p:cNvSpPr txBox="1">
            <a:spLocks noChangeArrowheads="1"/>
          </p:cNvSpPr>
          <p:nvPr/>
        </p:nvSpPr>
        <p:spPr bwMode="auto">
          <a:xfrm>
            <a:off x="3067050" y="255746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srgbClr val="0000CC"/>
                </a:solidFill>
              </a:rPr>
              <a:t>2</a:t>
            </a:r>
          </a:p>
        </p:txBody>
      </p:sp>
      <p:sp>
        <p:nvSpPr>
          <p:cNvPr id="21538" name="Text Box 34"/>
          <p:cNvSpPr txBox="1">
            <a:spLocks noChangeArrowheads="1"/>
          </p:cNvSpPr>
          <p:nvPr/>
        </p:nvSpPr>
        <p:spPr bwMode="auto">
          <a:xfrm>
            <a:off x="6038850" y="255746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srgbClr val="0000CC"/>
                </a:solidFill>
              </a:rPr>
              <a:t>2</a:t>
            </a:r>
          </a:p>
        </p:txBody>
      </p:sp>
      <p:sp>
        <p:nvSpPr>
          <p:cNvPr id="11" name="Text Box 4"/>
          <p:cNvSpPr txBox="1">
            <a:spLocks noChangeArrowheads="1"/>
          </p:cNvSpPr>
          <p:nvPr/>
        </p:nvSpPr>
        <p:spPr bwMode="auto">
          <a:xfrm>
            <a:off x="0" y="2828"/>
            <a:ext cx="9036050" cy="461665"/>
          </a:xfrm>
          <a:prstGeom prst="rect">
            <a:avLst/>
          </a:prstGeom>
          <a:solidFill>
            <a:srgbClr val="FFFF99"/>
          </a:solidFill>
          <a:ln w="9525">
            <a:solidFill>
              <a:srgbClr val="800000"/>
            </a:solid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2400" b="1" dirty="0" smtClean="0">
                <a:solidFill>
                  <a:srgbClr val="FF0000"/>
                </a:solidFill>
                <a:effectLst>
                  <a:outerShdw blurRad="38100" dist="38100" dir="2700000" algn="tl">
                    <a:srgbClr val="000000"/>
                  </a:outerShdw>
                </a:effectLst>
              </a:rPr>
              <a:t>2. CÂU </a:t>
            </a:r>
            <a:r>
              <a:rPr lang="en-US" altLang="en-US" sz="2400" b="1" dirty="0">
                <a:solidFill>
                  <a:srgbClr val="FF0000"/>
                </a:solidFill>
                <a:effectLst>
                  <a:outerShdw blurRad="38100" dist="38100" dir="2700000" algn="tl">
                    <a:srgbClr val="000000"/>
                  </a:outerShdw>
                </a:effectLst>
              </a:rPr>
              <a:t>LỆNH LẶP_MỘT LỆNH THAY CHO NHIỀU LỆNH</a:t>
            </a:r>
          </a:p>
        </p:txBody>
      </p:sp>
    </p:spTree>
    <p:extLst>
      <p:ext uri="{BB962C8B-B14F-4D97-AF65-F5344CB8AC3E}">
        <p14:creationId xmlns:p14="http://schemas.microsoft.com/office/powerpoint/2010/main" val="1235095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1000"/>
                            </p:stCondLst>
                            <p:childTnLst>
                              <p:par>
                                <p:cTn id="5" presetID="17" presetClass="entr" presetSubtype="10" fill="hold" grpId="0" nodeType="afterEffect">
                                  <p:stCondLst>
                                    <p:cond delay="0"/>
                                  </p:stCondLst>
                                  <p:childTnLst>
                                    <p:set>
                                      <p:cBhvr>
                                        <p:cTn id="6" dur="1" fill="hold">
                                          <p:stCondLst>
                                            <p:cond delay="0"/>
                                          </p:stCondLst>
                                        </p:cTn>
                                        <p:tgtEl>
                                          <p:spTgt spid="21536"/>
                                        </p:tgtEl>
                                        <p:attrNameLst>
                                          <p:attrName>style.visibility</p:attrName>
                                        </p:attrNameLst>
                                      </p:cBhvr>
                                      <p:to>
                                        <p:strVal val="visible"/>
                                      </p:to>
                                    </p:set>
                                    <p:anim calcmode="lin" valueType="num">
                                      <p:cBhvr>
                                        <p:cTn id="7" dur="1000" fill="hold"/>
                                        <p:tgtEl>
                                          <p:spTgt spid="21536"/>
                                        </p:tgtEl>
                                        <p:attrNameLst>
                                          <p:attrName>ppt_w</p:attrName>
                                        </p:attrNameLst>
                                      </p:cBhvr>
                                      <p:tavLst>
                                        <p:tav tm="0">
                                          <p:val>
                                            <p:fltVal val="0"/>
                                          </p:val>
                                        </p:tav>
                                        <p:tav tm="100000">
                                          <p:val>
                                            <p:strVal val="#ppt_w"/>
                                          </p:val>
                                        </p:tav>
                                      </p:tavLst>
                                    </p:anim>
                                    <p:anim calcmode="lin" valueType="num">
                                      <p:cBhvr>
                                        <p:cTn id="8" dur="1000" fill="hold"/>
                                        <p:tgtEl>
                                          <p:spTgt spid="21536"/>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1527"/>
                                        </p:tgtEl>
                                        <p:attrNameLst>
                                          <p:attrName>style.visibility</p:attrName>
                                        </p:attrNameLst>
                                      </p:cBhvr>
                                      <p:to>
                                        <p:strVal val="visible"/>
                                      </p:to>
                                    </p:set>
                                    <p:anim calcmode="lin" valueType="num">
                                      <p:cBhvr>
                                        <p:cTn id="11" dur="1000" fill="hold"/>
                                        <p:tgtEl>
                                          <p:spTgt spid="21527"/>
                                        </p:tgtEl>
                                        <p:attrNameLst>
                                          <p:attrName>ppt_w</p:attrName>
                                        </p:attrNameLst>
                                      </p:cBhvr>
                                      <p:tavLst>
                                        <p:tav tm="0">
                                          <p:val>
                                            <p:fltVal val="0"/>
                                          </p:val>
                                        </p:tav>
                                        <p:tav tm="100000">
                                          <p:val>
                                            <p:strVal val="#ppt_w"/>
                                          </p:val>
                                        </p:tav>
                                      </p:tavLst>
                                    </p:anim>
                                    <p:anim calcmode="lin" valueType="num">
                                      <p:cBhvr>
                                        <p:cTn id="12" dur="1000" fill="hold"/>
                                        <p:tgtEl>
                                          <p:spTgt spid="21527"/>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21535"/>
                                        </p:tgtEl>
                                        <p:attrNameLst>
                                          <p:attrName>style.visibility</p:attrName>
                                        </p:attrNameLst>
                                      </p:cBhvr>
                                      <p:to>
                                        <p:strVal val="visible"/>
                                      </p:to>
                                    </p:set>
                                    <p:anim calcmode="lin" valueType="num">
                                      <p:cBhvr>
                                        <p:cTn id="15" dur="1000" fill="hold"/>
                                        <p:tgtEl>
                                          <p:spTgt spid="21535"/>
                                        </p:tgtEl>
                                        <p:attrNameLst>
                                          <p:attrName>ppt_w</p:attrName>
                                        </p:attrNameLst>
                                      </p:cBhvr>
                                      <p:tavLst>
                                        <p:tav tm="0">
                                          <p:val>
                                            <p:fltVal val="0"/>
                                          </p:val>
                                        </p:tav>
                                        <p:tav tm="100000">
                                          <p:val>
                                            <p:strVal val="#ppt_w"/>
                                          </p:val>
                                        </p:tav>
                                      </p:tavLst>
                                    </p:anim>
                                    <p:anim calcmode="lin" valueType="num">
                                      <p:cBhvr>
                                        <p:cTn id="16" dur="1000" fill="hold"/>
                                        <p:tgtEl>
                                          <p:spTgt spid="21535"/>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21537"/>
                                        </p:tgtEl>
                                        <p:attrNameLst>
                                          <p:attrName>style.visibility</p:attrName>
                                        </p:attrNameLst>
                                      </p:cBhvr>
                                      <p:to>
                                        <p:strVal val="visible"/>
                                      </p:to>
                                    </p:set>
                                    <p:anim calcmode="lin" valueType="num">
                                      <p:cBhvr>
                                        <p:cTn id="19" dur="1000" fill="hold"/>
                                        <p:tgtEl>
                                          <p:spTgt spid="21537"/>
                                        </p:tgtEl>
                                        <p:attrNameLst>
                                          <p:attrName>ppt_w</p:attrName>
                                        </p:attrNameLst>
                                      </p:cBhvr>
                                      <p:tavLst>
                                        <p:tav tm="0">
                                          <p:val>
                                            <p:fltVal val="0"/>
                                          </p:val>
                                        </p:tav>
                                        <p:tav tm="100000">
                                          <p:val>
                                            <p:strVal val="#ppt_w"/>
                                          </p:val>
                                        </p:tav>
                                      </p:tavLst>
                                    </p:anim>
                                    <p:anim calcmode="lin" valueType="num">
                                      <p:cBhvr>
                                        <p:cTn id="20" dur="1000" fill="hold"/>
                                        <p:tgtEl>
                                          <p:spTgt spid="21537"/>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21538"/>
                                        </p:tgtEl>
                                        <p:attrNameLst>
                                          <p:attrName>style.visibility</p:attrName>
                                        </p:attrNameLst>
                                      </p:cBhvr>
                                      <p:to>
                                        <p:strVal val="visible"/>
                                      </p:to>
                                    </p:set>
                                    <p:anim calcmode="lin" valueType="num">
                                      <p:cBhvr>
                                        <p:cTn id="23" dur="1000" fill="hold"/>
                                        <p:tgtEl>
                                          <p:spTgt spid="21538"/>
                                        </p:tgtEl>
                                        <p:attrNameLst>
                                          <p:attrName>ppt_w</p:attrName>
                                        </p:attrNameLst>
                                      </p:cBhvr>
                                      <p:tavLst>
                                        <p:tav tm="0">
                                          <p:val>
                                            <p:fltVal val="0"/>
                                          </p:val>
                                        </p:tav>
                                        <p:tav tm="100000">
                                          <p:val>
                                            <p:strVal val="#ppt_w"/>
                                          </p:val>
                                        </p:tav>
                                      </p:tavLst>
                                    </p:anim>
                                    <p:anim calcmode="lin" valueType="num">
                                      <p:cBhvr>
                                        <p:cTn id="24" dur="1000" fill="hold"/>
                                        <p:tgtEl>
                                          <p:spTgt spid="21538"/>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21528"/>
                                        </p:tgtEl>
                                        <p:attrNameLst>
                                          <p:attrName>style.visibility</p:attrName>
                                        </p:attrNameLst>
                                      </p:cBhvr>
                                      <p:to>
                                        <p:strVal val="visible"/>
                                      </p:to>
                                    </p:set>
                                    <p:anim calcmode="lin" valueType="num">
                                      <p:cBhvr>
                                        <p:cTn id="27" dur="1000" fill="hold"/>
                                        <p:tgtEl>
                                          <p:spTgt spid="21528"/>
                                        </p:tgtEl>
                                        <p:attrNameLst>
                                          <p:attrName>ppt_w</p:attrName>
                                        </p:attrNameLst>
                                      </p:cBhvr>
                                      <p:tavLst>
                                        <p:tav tm="0">
                                          <p:val>
                                            <p:fltVal val="0"/>
                                          </p:val>
                                        </p:tav>
                                        <p:tav tm="100000">
                                          <p:val>
                                            <p:strVal val="#ppt_w"/>
                                          </p:val>
                                        </p:tav>
                                      </p:tavLst>
                                    </p:anim>
                                    <p:anim calcmode="lin" valueType="num">
                                      <p:cBhvr>
                                        <p:cTn id="28" dur="1000" fill="hold"/>
                                        <p:tgtEl>
                                          <p:spTgt spid="21528"/>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21523"/>
                                        </p:tgtEl>
                                        <p:attrNameLst>
                                          <p:attrName>style.visibility</p:attrName>
                                        </p:attrNameLst>
                                      </p:cBhvr>
                                      <p:to>
                                        <p:strVal val="visible"/>
                                      </p:to>
                                    </p:set>
                                    <p:anim calcmode="lin" valueType="num">
                                      <p:cBhvr>
                                        <p:cTn id="31" dur="1000" fill="hold"/>
                                        <p:tgtEl>
                                          <p:spTgt spid="21523"/>
                                        </p:tgtEl>
                                        <p:attrNameLst>
                                          <p:attrName>ppt_w</p:attrName>
                                        </p:attrNameLst>
                                      </p:cBhvr>
                                      <p:tavLst>
                                        <p:tav tm="0">
                                          <p:val>
                                            <p:fltVal val="0"/>
                                          </p:val>
                                        </p:tav>
                                        <p:tav tm="100000">
                                          <p:val>
                                            <p:strVal val="#ppt_w"/>
                                          </p:val>
                                        </p:tav>
                                      </p:tavLst>
                                    </p:anim>
                                    <p:anim calcmode="lin" valueType="num">
                                      <p:cBhvr>
                                        <p:cTn id="32" dur="1000" fill="hold"/>
                                        <p:tgtEl>
                                          <p:spTgt spid="21523"/>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21524"/>
                                        </p:tgtEl>
                                        <p:attrNameLst>
                                          <p:attrName>style.visibility</p:attrName>
                                        </p:attrNameLst>
                                      </p:cBhvr>
                                      <p:to>
                                        <p:strVal val="visible"/>
                                      </p:to>
                                    </p:set>
                                    <p:anim calcmode="lin" valueType="num">
                                      <p:cBhvr>
                                        <p:cTn id="35" dur="1000" fill="hold"/>
                                        <p:tgtEl>
                                          <p:spTgt spid="21524"/>
                                        </p:tgtEl>
                                        <p:attrNameLst>
                                          <p:attrName>ppt_w</p:attrName>
                                        </p:attrNameLst>
                                      </p:cBhvr>
                                      <p:tavLst>
                                        <p:tav tm="0">
                                          <p:val>
                                            <p:fltVal val="0"/>
                                          </p:val>
                                        </p:tav>
                                        <p:tav tm="100000">
                                          <p:val>
                                            <p:strVal val="#ppt_w"/>
                                          </p:val>
                                        </p:tav>
                                      </p:tavLst>
                                    </p:anim>
                                    <p:anim calcmode="lin" valueType="num">
                                      <p:cBhvr>
                                        <p:cTn id="36" dur="1000" fill="hold"/>
                                        <p:tgtEl>
                                          <p:spTgt spid="21524"/>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7" presetClass="entr" presetSubtype="0" fill="hold" nodeType="clickEffect">
                                  <p:stCondLst>
                                    <p:cond delay="0"/>
                                  </p:stCondLst>
                                  <p:iterate type="lt">
                                    <p:tmPct val="50000"/>
                                  </p:iterate>
                                  <p:childTnLst>
                                    <p:set>
                                      <p:cBhvr>
                                        <p:cTn id="40" dur="1" fill="hold">
                                          <p:stCondLst>
                                            <p:cond delay="0"/>
                                          </p:stCondLst>
                                        </p:cTn>
                                        <p:tgtEl>
                                          <p:spTgt spid="21540">
                                            <p:txEl>
                                              <p:pRg st="0" end="0"/>
                                            </p:txEl>
                                          </p:spTgt>
                                        </p:tgtEl>
                                        <p:attrNameLst>
                                          <p:attrName>style.visibility</p:attrName>
                                        </p:attrNameLst>
                                      </p:cBhvr>
                                      <p:to>
                                        <p:strVal val="visible"/>
                                      </p:to>
                                    </p:set>
                                    <p:anim calcmode="discrete" valueType="clr">
                                      <p:cBhvr override="childStyle">
                                        <p:cTn id="41" dur="80"/>
                                        <p:tgtEl>
                                          <p:spTgt spid="215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21540">
                                            <p:txEl>
                                              <p:pRg st="0" end="0"/>
                                            </p:txEl>
                                          </p:spTgt>
                                        </p:tgtEl>
                                        <p:attrNameLst>
                                          <p:attrName>fillcolor</p:attrName>
                                        </p:attrNameLst>
                                      </p:cBhvr>
                                      <p:tavLst>
                                        <p:tav tm="0">
                                          <p:val>
                                            <p:clrVal>
                                              <a:schemeClr val="accent2"/>
                                            </p:clrVal>
                                          </p:val>
                                        </p:tav>
                                        <p:tav tm="50000">
                                          <p:val>
                                            <p:clrVal>
                                              <a:schemeClr val="hlink"/>
                                            </p:clrVal>
                                          </p:val>
                                        </p:tav>
                                      </p:tavLst>
                                    </p:anim>
                                    <p:set>
                                      <p:cBhvr>
                                        <p:cTn id="43" dur="80"/>
                                        <p:tgtEl>
                                          <p:spTgt spid="21540">
                                            <p:txEl>
                                              <p:pRg st="0" end="0"/>
                                            </p:txEl>
                                          </p:spTgt>
                                        </p:tgtEl>
                                        <p:attrNameLst>
                                          <p:attrName>fill.type</p:attrName>
                                        </p:attrNameLst>
                                      </p:cBhvr>
                                      <p:to>
                                        <p:strVal val="solid"/>
                                      </p:to>
                                    </p:set>
                                  </p:childTnLst>
                                </p:cTn>
                              </p:par>
                            </p:childTnLst>
                          </p:cTn>
                        </p:par>
                        <p:par>
                          <p:cTn id="44" fill="hold" nodeType="afterGroup">
                            <p:stCondLst>
                              <p:cond delay="1920"/>
                            </p:stCondLst>
                            <p:childTnLst>
                              <p:par>
                                <p:cTn id="45" presetID="27" presetClass="entr" presetSubtype="0" fill="hold" nodeType="afterEffect">
                                  <p:stCondLst>
                                    <p:cond delay="0"/>
                                  </p:stCondLst>
                                  <p:iterate type="lt">
                                    <p:tmPct val="50000"/>
                                  </p:iterate>
                                  <p:childTnLst>
                                    <p:set>
                                      <p:cBhvr>
                                        <p:cTn id="46" dur="1" fill="hold">
                                          <p:stCondLst>
                                            <p:cond delay="0"/>
                                          </p:stCondLst>
                                        </p:cTn>
                                        <p:tgtEl>
                                          <p:spTgt spid="21540">
                                            <p:txEl>
                                              <p:pRg st="2" end="2"/>
                                            </p:txEl>
                                          </p:spTgt>
                                        </p:tgtEl>
                                        <p:attrNameLst>
                                          <p:attrName>style.visibility</p:attrName>
                                        </p:attrNameLst>
                                      </p:cBhvr>
                                      <p:to>
                                        <p:strVal val="visible"/>
                                      </p:to>
                                    </p:set>
                                    <p:anim calcmode="discrete" valueType="clr">
                                      <p:cBhvr override="childStyle">
                                        <p:cTn id="47" dur="80"/>
                                        <p:tgtEl>
                                          <p:spTgt spid="2154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21540">
                                            <p:txEl>
                                              <p:pRg st="2" end="2"/>
                                            </p:txEl>
                                          </p:spTgt>
                                        </p:tgtEl>
                                        <p:attrNameLst>
                                          <p:attrName>fillcolor</p:attrName>
                                        </p:attrNameLst>
                                      </p:cBhvr>
                                      <p:tavLst>
                                        <p:tav tm="0">
                                          <p:val>
                                            <p:clrVal>
                                              <a:schemeClr val="accent2"/>
                                            </p:clrVal>
                                          </p:val>
                                        </p:tav>
                                        <p:tav tm="50000">
                                          <p:val>
                                            <p:clrVal>
                                              <a:schemeClr val="hlink"/>
                                            </p:clrVal>
                                          </p:val>
                                        </p:tav>
                                      </p:tavLst>
                                    </p:anim>
                                    <p:set>
                                      <p:cBhvr>
                                        <p:cTn id="49" dur="80"/>
                                        <p:tgtEl>
                                          <p:spTgt spid="21540">
                                            <p:txEl>
                                              <p:pRg st="2" end="2"/>
                                            </p:txEl>
                                          </p:spTgt>
                                        </p:tgtEl>
                                        <p:attrNameLst>
                                          <p:attrName>fill.type</p:attrName>
                                        </p:attrNameLst>
                                      </p:cBhvr>
                                      <p:to>
                                        <p:strVal val="solid"/>
                                      </p:to>
                                    </p:set>
                                  </p:childTnLst>
                                </p:cTn>
                              </p:par>
                            </p:childTnLst>
                          </p:cTn>
                        </p:par>
                        <p:par>
                          <p:cTn id="50" fill="hold" nodeType="afterGroup">
                            <p:stCondLst>
                              <p:cond delay="4120"/>
                            </p:stCondLst>
                            <p:childTnLst>
                              <p:par>
                                <p:cTn id="51" presetID="27" presetClass="entr" presetSubtype="0" fill="hold" nodeType="afterEffect">
                                  <p:stCondLst>
                                    <p:cond delay="0"/>
                                  </p:stCondLst>
                                  <p:iterate type="lt">
                                    <p:tmPct val="50000"/>
                                  </p:iterate>
                                  <p:childTnLst>
                                    <p:set>
                                      <p:cBhvr>
                                        <p:cTn id="52" dur="1" fill="hold">
                                          <p:stCondLst>
                                            <p:cond delay="0"/>
                                          </p:stCondLst>
                                        </p:cTn>
                                        <p:tgtEl>
                                          <p:spTgt spid="21540">
                                            <p:txEl>
                                              <p:pRg st="3" end="3"/>
                                            </p:txEl>
                                          </p:spTgt>
                                        </p:tgtEl>
                                        <p:attrNameLst>
                                          <p:attrName>style.visibility</p:attrName>
                                        </p:attrNameLst>
                                      </p:cBhvr>
                                      <p:to>
                                        <p:strVal val="visible"/>
                                      </p:to>
                                    </p:set>
                                    <p:anim calcmode="discrete" valueType="clr">
                                      <p:cBhvr override="childStyle">
                                        <p:cTn id="53" dur="80"/>
                                        <p:tgtEl>
                                          <p:spTgt spid="21540">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21540">
                                            <p:txEl>
                                              <p:pRg st="3" end="3"/>
                                            </p:txEl>
                                          </p:spTgt>
                                        </p:tgtEl>
                                        <p:attrNameLst>
                                          <p:attrName>fillcolor</p:attrName>
                                        </p:attrNameLst>
                                      </p:cBhvr>
                                      <p:tavLst>
                                        <p:tav tm="0">
                                          <p:val>
                                            <p:clrVal>
                                              <a:schemeClr val="accent2"/>
                                            </p:clrVal>
                                          </p:val>
                                        </p:tav>
                                        <p:tav tm="50000">
                                          <p:val>
                                            <p:clrVal>
                                              <a:schemeClr val="hlink"/>
                                            </p:clrVal>
                                          </p:val>
                                        </p:tav>
                                      </p:tavLst>
                                    </p:anim>
                                    <p:set>
                                      <p:cBhvr>
                                        <p:cTn id="55" dur="80"/>
                                        <p:tgtEl>
                                          <p:spTgt spid="21540">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3" grpId="0" animBg="1"/>
      <p:bldP spid="21524" grpId="0"/>
      <p:bldP spid="21527" grpId="0" animBg="1"/>
      <p:bldP spid="21528" grpId="0" animBg="1"/>
      <p:bldP spid="21535" grpId="0" animBg="1"/>
      <p:bldP spid="21536" grpId="0" animBg="1"/>
      <p:bldP spid="21537" grpId="0"/>
      <p:bldP spid="215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Text Box 2"/>
          <p:cNvSpPr txBox="1">
            <a:spLocks noChangeArrowheads="1"/>
          </p:cNvSpPr>
          <p:nvPr/>
        </p:nvSpPr>
        <p:spPr bwMode="auto">
          <a:xfrm>
            <a:off x="11536363" y="52482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310275" name="Rectangle 3"/>
          <p:cNvSpPr>
            <a:spLocks noChangeArrowheads="1"/>
          </p:cNvSpPr>
          <p:nvPr/>
        </p:nvSpPr>
        <p:spPr bwMode="auto">
          <a:xfrm>
            <a:off x="323850" y="4365625"/>
            <a:ext cx="1162050"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lnSpc>
                <a:spcPct val="50000"/>
              </a:lnSpc>
              <a:spcBef>
                <a:spcPct val="0"/>
              </a:spcBef>
              <a:spcAft>
                <a:spcPct val="0"/>
              </a:spcAft>
              <a:buClr>
                <a:srgbClr val="B2B2B2"/>
              </a:buClr>
              <a:buFont typeface="Wingdings" panose="05000000000000000000" pitchFamily="2" charset="2"/>
              <a:buNone/>
            </a:pPr>
            <a:r>
              <a:rPr lang="en-US" altLang="en-US" sz="1800" b="1">
                <a:solidFill>
                  <a:srgbClr val="FF3300"/>
                </a:solidFill>
              </a:rPr>
              <a:t>.....</a:t>
            </a:r>
            <a:r>
              <a:rPr lang="en-US" altLang="en-US" sz="1800" b="1">
                <a:solidFill>
                  <a:srgbClr val="000000"/>
                </a:solidFill>
              </a:rPr>
              <a:t>	</a:t>
            </a:r>
            <a:endParaRPr lang="en-US" altLang="en-US" sz="1800" b="1">
              <a:solidFill>
                <a:srgbClr val="3333FF"/>
              </a:solidFill>
            </a:endParaRPr>
          </a:p>
        </p:txBody>
      </p:sp>
      <p:sp>
        <p:nvSpPr>
          <p:cNvPr id="89091" name="AutoShape 3"/>
          <p:cNvSpPr>
            <a:spLocks noChangeArrowheads="1"/>
          </p:cNvSpPr>
          <p:nvPr/>
        </p:nvSpPr>
        <p:spPr bwMode="auto">
          <a:xfrm>
            <a:off x="368300" y="1484313"/>
            <a:ext cx="8235950" cy="2016125"/>
          </a:xfrm>
          <a:prstGeom prst="cloudCallout">
            <a:avLst>
              <a:gd name="adj1" fmla="val -31111"/>
              <a:gd name="adj2" fmla="val 115829"/>
            </a:avLst>
          </a:prstGeom>
          <a:gradFill rotWithShape="1">
            <a:gsLst>
              <a:gs pos="0">
                <a:schemeClr val="tx1"/>
              </a:gs>
              <a:gs pos="100000">
                <a:srgbClr val="FF33CC"/>
              </a:gs>
            </a:gsLst>
            <a:path path="rect">
              <a:fillToRect l="50000" t="50000" r="50000" b="50000"/>
            </a:path>
          </a:gra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fontAlgn="base">
              <a:spcBef>
                <a:spcPct val="0"/>
              </a:spcBef>
              <a:spcAft>
                <a:spcPct val="0"/>
              </a:spcAft>
            </a:pPr>
            <a:r>
              <a:rPr lang="en-US" altLang="en-US" b="1" i="1">
                <a:solidFill>
                  <a:srgbClr val="0000CC"/>
                </a:solidFill>
              </a:rPr>
              <a:t>Riêng bài toán vẽ một hình vuông (hình 34), thao tác chính là vẽ bốn cạnh bằng nhau, hãy lập lại bốn lần thao tác vẽ một đoạn thẳng. Sau mỗi lần vẽ đoạn thẳng, thước kẻ được quay một góc </a:t>
            </a:r>
            <a:r>
              <a:rPr lang="en-US" altLang="en-US" b="1">
                <a:solidFill>
                  <a:srgbClr val="0000CC"/>
                </a:solidFill>
              </a:rPr>
              <a:t>90 </a:t>
            </a:r>
            <a:r>
              <a:rPr lang="en-US" altLang="en-US">
                <a:solidFill>
                  <a:srgbClr val="0000CC"/>
                </a:solidFill>
              </a:rPr>
              <a:t> </a:t>
            </a:r>
            <a:r>
              <a:rPr lang="en-US" altLang="en-US" b="1" i="1">
                <a:solidFill>
                  <a:srgbClr val="0000CC"/>
                </a:solidFill>
              </a:rPr>
              <a:t> sang phải tại vị trí của bút vẽ.</a:t>
            </a:r>
          </a:p>
        </p:txBody>
      </p:sp>
      <p:sp>
        <p:nvSpPr>
          <p:cNvPr id="310278" name="Text Box 50"/>
          <p:cNvSpPr txBox="1">
            <a:spLocks noChangeArrowheads="1"/>
          </p:cNvSpPr>
          <p:nvPr/>
        </p:nvSpPr>
        <p:spPr bwMode="auto">
          <a:xfrm>
            <a:off x="4140200" y="5942013"/>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b="1" i="1">
                <a:solidFill>
                  <a:srgbClr val="FF0066"/>
                </a:solidFill>
              </a:rPr>
              <a:t>Hình 34</a:t>
            </a:r>
          </a:p>
        </p:txBody>
      </p:sp>
      <p:sp>
        <p:nvSpPr>
          <p:cNvPr id="310279" name="Rectangle 68"/>
          <p:cNvSpPr>
            <a:spLocks noChangeArrowheads="1"/>
          </p:cNvSpPr>
          <p:nvPr/>
        </p:nvSpPr>
        <p:spPr bwMode="auto">
          <a:xfrm>
            <a:off x="3784600" y="3981450"/>
            <a:ext cx="1676400" cy="1676400"/>
          </a:xfrm>
          <a:prstGeom prst="rect">
            <a:avLst/>
          </a:prstGeom>
          <a:solidFill>
            <a:srgbClr val="CCFFCC"/>
          </a:solidFill>
          <a:ln w="22225">
            <a:solidFill>
              <a:srgbClr val="008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310280" name="AutoShape 69"/>
          <p:cNvSpPr>
            <a:spLocks noChangeArrowheads="1"/>
          </p:cNvSpPr>
          <p:nvPr/>
        </p:nvSpPr>
        <p:spPr bwMode="auto">
          <a:xfrm>
            <a:off x="3708400" y="5505450"/>
            <a:ext cx="228600" cy="228600"/>
          </a:xfrm>
          <a:prstGeom prst="flowChartConnector">
            <a:avLst/>
          </a:prstGeom>
          <a:solidFill>
            <a:srgbClr val="CCFFCC"/>
          </a:solidFill>
          <a:ln w="25400">
            <a:solidFill>
              <a:srgbClr val="008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pic>
        <p:nvPicPr>
          <p:cNvPr id="310281" name="Picture 9"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430713"/>
            <a:ext cx="2068513"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p:cNvSpPr txBox="1">
            <a:spLocks noChangeArrowheads="1"/>
          </p:cNvSpPr>
          <p:nvPr/>
        </p:nvSpPr>
        <p:spPr bwMode="auto">
          <a:xfrm>
            <a:off x="0" y="2828"/>
            <a:ext cx="9036050" cy="461665"/>
          </a:xfrm>
          <a:prstGeom prst="rect">
            <a:avLst/>
          </a:prstGeom>
          <a:solidFill>
            <a:srgbClr val="FFFF99"/>
          </a:solidFill>
          <a:ln w="9525">
            <a:solidFill>
              <a:srgbClr val="800000"/>
            </a:solid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2400" b="1" dirty="0" smtClean="0">
                <a:solidFill>
                  <a:srgbClr val="FF0000"/>
                </a:solidFill>
                <a:effectLst>
                  <a:outerShdw blurRad="38100" dist="38100" dir="2700000" algn="tl">
                    <a:srgbClr val="000000"/>
                  </a:outerShdw>
                </a:effectLst>
              </a:rPr>
              <a:t>2. CÂU </a:t>
            </a:r>
            <a:r>
              <a:rPr lang="en-US" altLang="en-US" sz="2400" b="1" dirty="0">
                <a:solidFill>
                  <a:srgbClr val="FF0000"/>
                </a:solidFill>
                <a:effectLst>
                  <a:outerShdw blurRad="38100" dist="38100" dir="2700000" algn="tl">
                    <a:srgbClr val="000000"/>
                  </a:outerShdw>
                </a:effectLst>
              </a:rPr>
              <a:t>LỆNH LẶP_MỘT LỆNH THAY CHO NHIỀU LỆNH</a:t>
            </a:r>
          </a:p>
        </p:txBody>
      </p:sp>
    </p:spTree>
    <p:extLst>
      <p:ext uri="{BB962C8B-B14F-4D97-AF65-F5344CB8AC3E}">
        <p14:creationId xmlns:p14="http://schemas.microsoft.com/office/powerpoint/2010/main" val="3951620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10275"/>
                                        </p:tgtEl>
                                        <p:attrNameLst>
                                          <p:attrName>style.visibility</p:attrName>
                                        </p:attrNameLst>
                                      </p:cBhvr>
                                      <p:to>
                                        <p:strVal val="visible"/>
                                      </p:to>
                                    </p:set>
                                    <p:anim calcmode="discrete" valueType="clr">
                                      <p:cBhvr override="childStyle">
                                        <p:cTn id="7" dur="80"/>
                                        <p:tgtEl>
                                          <p:spTgt spid="31027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10275"/>
                                        </p:tgtEl>
                                        <p:attrNameLst>
                                          <p:attrName>fillcolor</p:attrName>
                                        </p:attrNameLst>
                                      </p:cBhvr>
                                      <p:tavLst>
                                        <p:tav tm="0">
                                          <p:val>
                                            <p:clrVal>
                                              <a:schemeClr val="accent2"/>
                                            </p:clrVal>
                                          </p:val>
                                        </p:tav>
                                        <p:tav tm="50000">
                                          <p:val>
                                            <p:clrVal>
                                              <a:schemeClr val="hlink"/>
                                            </p:clrVal>
                                          </p:val>
                                        </p:tav>
                                      </p:tavLst>
                                    </p:anim>
                                    <p:set>
                                      <p:cBhvr>
                                        <p:cTn id="9" dur="80"/>
                                        <p:tgtEl>
                                          <p:spTgt spid="31027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89091"/>
                                        </p:tgtEl>
                                        <p:attrNameLst>
                                          <p:attrName>style.visibility</p:attrName>
                                        </p:attrNameLst>
                                      </p:cBhvr>
                                      <p:to>
                                        <p:strVal val="visible"/>
                                      </p:to>
                                    </p:set>
                                    <p:anim calcmode="lin" valueType="num">
                                      <p:cBhvr>
                                        <p:cTn id="14" dur="500" fill="hold"/>
                                        <p:tgtEl>
                                          <p:spTgt spid="89091"/>
                                        </p:tgtEl>
                                        <p:attrNameLst>
                                          <p:attrName>ppt_w</p:attrName>
                                        </p:attrNameLst>
                                      </p:cBhvr>
                                      <p:tavLst>
                                        <p:tav tm="0">
                                          <p:val>
                                            <p:fltVal val="0"/>
                                          </p:val>
                                        </p:tav>
                                        <p:tav tm="100000">
                                          <p:val>
                                            <p:strVal val="#ppt_w"/>
                                          </p:val>
                                        </p:tav>
                                      </p:tavLst>
                                    </p:anim>
                                    <p:anim calcmode="lin" valueType="num">
                                      <p:cBhvr>
                                        <p:cTn id="15" dur="500" fill="hold"/>
                                        <p:tgtEl>
                                          <p:spTgt spid="890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5" grpId="0"/>
      <p:bldP spid="8909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11536363" y="52482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312323" name="Rectangle 3"/>
          <p:cNvSpPr>
            <a:spLocks noChangeArrowheads="1"/>
          </p:cNvSpPr>
          <p:nvPr/>
        </p:nvSpPr>
        <p:spPr bwMode="auto">
          <a:xfrm>
            <a:off x="395288" y="1341438"/>
            <a:ext cx="6369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i="1">
                <a:solidFill>
                  <a:srgbClr val="0000CC"/>
                </a:solidFill>
              </a:rPr>
              <a:t>Thuật toán sau đây sẽ mô tả các bước để vẽ hình vuông:</a:t>
            </a:r>
          </a:p>
        </p:txBody>
      </p:sp>
      <p:grpSp>
        <p:nvGrpSpPr>
          <p:cNvPr id="312324" name="Group 4"/>
          <p:cNvGrpSpPr>
            <a:grpSpLocks/>
          </p:cNvGrpSpPr>
          <p:nvPr/>
        </p:nvGrpSpPr>
        <p:grpSpPr bwMode="auto">
          <a:xfrm>
            <a:off x="611188" y="2060575"/>
            <a:ext cx="5256212" cy="3378200"/>
            <a:chOff x="385" y="1298"/>
            <a:chExt cx="3311" cy="2128"/>
          </a:xfrm>
        </p:grpSpPr>
        <p:sp>
          <p:nvSpPr>
            <p:cNvPr id="312325" name="Rectangle 5"/>
            <p:cNvSpPr>
              <a:spLocks noChangeArrowheads="1"/>
            </p:cNvSpPr>
            <p:nvPr/>
          </p:nvSpPr>
          <p:spPr bwMode="auto">
            <a:xfrm>
              <a:off x="424" y="2750"/>
              <a:ext cx="732"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lnSpc>
                  <a:spcPct val="50000"/>
                </a:lnSpc>
                <a:spcBef>
                  <a:spcPct val="0"/>
                </a:spcBef>
                <a:spcAft>
                  <a:spcPct val="0"/>
                </a:spcAft>
                <a:buClr>
                  <a:srgbClr val="B2B2B2"/>
                </a:buClr>
                <a:buFont typeface="Wingdings" panose="05000000000000000000" pitchFamily="2" charset="2"/>
                <a:buNone/>
              </a:pPr>
              <a:r>
                <a:rPr lang="en-US" altLang="en-US" sz="1800" b="1">
                  <a:solidFill>
                    <a:srgbClr val="008000"/>
                  </a:solidFill>
                </a:rPr>
                <a:t>.....	</a:t>
              </a:r>
            </a:p>
          </p:txBody>
        </p:sp>
        <p:grpSp>
          <p:nvGrpSpPr>
            <p:cNvPr id="312326" name="Group 6"/>
            <p:cNvGrpSpPr>
              <a:grpSpLocks/>
            </p:cNvGrpSpPr>
            <p:nvPr/>
          </p:nvGrpSpPr>
          <p:grpSpPr bwMode="auto">
            <a:xfrm>
              <a:off x="385" y="1298"/>
              <a:ext cx="3311" cy="2128"/>
              <a:chOff x="385" y="1298"/>
              <a:chExt cx="3311" cy="2128"/>
            </a:xfrm>
          </p:grpSpPr>
          <p:sp>
            <p:nvSpPr>
              <p:cNvPr id="17438" name="Text Box 30"/>
              <p:cNvSpPr txBox="1">
                <a:spLocks noChangeArrowheads="1"/>
              </p:cNvSpPr>
              <p:nvPr/>
            </p:nvSpPr>
            <p:spPr bwMode="auto">
              <a:xfrm>
                <a:off x="385" y="1298"/>
                <a:ext cx="3311" cy="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400" i="1" u="sng">
                    <a:solidFill>
                      <a:srgbClr val="008000"/>
                    </a:solidFill>
                  </a:rPr>
                  <a:t>Bước1.</a:t>
                </a:r>
                <a:r>
                  <a:rPr lang="en-US" altLang="en-US" sz="2400" i="1">
                    <a:solidFill>
                      <a:srgbClr val="008000"/>
                    </a:solidFill>
                  </a:rPr>
                  <a:t>  K    0 ( là số đoạn thẳng đã vẽ được)</a:t>
                </a:r>
              </a:p>
              <a:p>
                <a:pPr fontAlgn="base">
                  <a:spcBef>
                    <a:spcPct val="0"/>
                  </a:spcBef>
                  <a:spcAft>
                    <a:spcPct val="0"/>
                  </a:spcAft>
                </a:pPr>
                <a:endParaRPr lang="en-US" altLang="en-US" sz="2400" i="1" u="sng">
                  <a:solidFill>
                    <a:srgbClr val="008000"/>
                  </a:solidFill>
                </a:endParaRPr>
              </a:p>
              <a:p>
                <a:pPr fontAlgn="base">
                  <a:spcBef>
                    <a:spcPct val="0"/>
                  </a:spcBef>
                  <a:spcAft>
                    <a:spcPct val="0"/>
                  </a:spcAft>
                </a:pPr>
                <a:r>
                  <a:rPr lang="en-US" altLang="en-US" sz="2400" i="1" u="sng">
                    <a:solidFill>
                      <a:srgbClr val="008000"/>
                    </a:solidFill>
                  </a:rPr>
                  <a:t>Bước2</a:t>
                </a:r>
                <a:r>
                  <a:rPr lang="en-US" altLang="en-US" sz="2400" i="1">
                    <a:solidFill>
                      <a:srgbClr val="008000"/>
                    </a:solidFill>
                  </a:rPr>
                  <a:t>.  K     K+1. Vẽ đoạn thẳng 1 đơn vị độ dài và quay thước  </a:t>
                </a:r>
              </a:p>
              <a:p>
                <a:pPr fontAlgn="base">
                  <a:spcBef>
                    <a:spcPct val="0"/>
                  </a:spcBef>
                  <a:spcAft>
                    <a:spcPct val="0"/>
                  </a:spcAft>
                </a:pPr>
                <a:r>
                  <a:rPr lang="en-US" altLang="en-US" sz="2400" i="1">
                    <a:solidFill>
                      <a:srgbClr val="008000"/>
                    </a:solidFill>
                  </a:rPr>
                  <a:t>sang phải.</a:t>
                </a:r>
              </a:p>
              <a:p>
                <a:pPr fontAlgn="base">
                  <a:spcBef>
                    <a:spcPct val="0"/>
                  </a:spcBef>
                  <a:spcAft>
                    <a:spcPct val="0"/>
                  </a:spcAft>
                </a:pPr>
                <a:endParaRPr lang="en-US" altLang="en-US" sz="2400" i="1" u="sng">
                  <a:solidFill>
                    <a:srgbClr val="008000"/>
                  </a:solidFill>
                </a:endParaRPr>
              </a:p>
              <a:p>
                <a:pPr fontAlgn="base">
                  <a:spcBef>
                    <a:spcPct val="0"/>
                  </a:spcBef>
                  <a:spcAft>
                    <a:spcPct val="0"/>
                  </a:spcAft>
                </a:pPr>
                <a:r>
                  <a:rPr lang="en-US" altLang="en-US" sz="2400" i="1" u="sng">
                    <a:solidFill>
                      <a:srgbClr val="008000"/>
                    </a:solidFill>
                  </a:rPr>
                  <a:t>Bước3</a:t>
                </a:r>
                <a:r>
                  <a:rPr lang="en-US" altLang="en-US" sz="2400" i="1">
                    <a:solidFill>
                      <a:srgbClr val="008000"/>
                    </a:solidFill>
                  </a:rPr>
                  <a:t>. Nếu K &lt; 4 thì trở lại bước2; Ngược lại, kết thúc thuật toán.</a:t>
                </a:r>
              </a:p>
            </p:txBody>
          </p:sp>
          <p:sp>
            <p:nvSpPr>
              <p:cNvPr id="17446" name="Rectangle 38"/>
              <p:cNvSpPr>
                <a:spLocks noChangeArrowheads="1"/>
              </p:cNvSpPr>
              <p:nvPr/>
            </p:nvSpPr>
            <p:spPr bwMode="auto">
              <a:xfrm>
                <a:off x="2893" y="2251"/>
                <a:ext cx="2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2400">
                    <a:solidFill>
                      <a:srgbClr val="660066"/>
                    </a:solidFill>
                  </a:rPr>
                  <a:t>90</a:t>
                </a:r>
                <a:r>
                  <a:rPr lang="en-US" altLang="en-US" sz="2400" baseline="30000">
                    <a:solidFill>
                      <a:srgbClr val="660066"/>
                    </a:solidFill>
                  </a:rPr>
                  <a:t>0</a:t>
                </a:r>
              </a:p>
            </p:txBody>
          </p:sp>
          <p:sp>
            <p:nvSpPr>
              <p:cNvPr id="17461" name="Line 53"/>
              <p:cNvSpPr>
                <a:spLocks noChangeShapeType="1"/>
              </p:cNvSpPr>
              <p:nvPr/>
            </p:nvSpPr>
            <p:spPr bwMode="auto">
              <a:xfrm>
                <a:off x="1356" y="1442"/>
                <a:ext cx="118" cy="1"/>
              </a:xfrm>
              <a:prstGeom prst="line">
                <a:avLst/>
              </a:prstGeom>
              <a:noFill/>
              <a:ln w="1587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7463" name="Line 55"/>
              <p:cNvSpPr>
                <a:spLocks noChangeShapeType="1"/>
              </p:cNvSpPr>
              <p:nvPr/>
            </p:nvSpPr>
            <p:spPr bwMode="auto">
              <a:xfrm>
                <a:off x="1342" y="2159"/>
                <a:ext cx="177" cy="1"/>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grpSp>
      </p:grpSp>
      <p:sp>
        <p:nvSpPr>
          <p:cNvPr id="312331" name="Line 65"/>
          <p:cNvSpPr>
            <a:spLocks noChangeShapeType="1"/>
          </p:cNvSpPr>
          <p:nvPr/>
        </p:nvSpPr>
        <p:spPr bwMode="auto">
          <a:xfrm>
            <a:off x="6448425" y="2708275"/>
            <a:ext cx="914400" cy="0"/>
          </a:xfrm>
          <a:prstGeom prst="line">
            <a:avLst/>
          </a:prstGeom>
          <a:noFill/>
          <a:ln w="2540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312332" name="Line 66"/>
          <p:cNvSpPr>
            <a:spLocks noChangeShapeType="1"/>
          </p:cNvSpPr>
          <p:nvPr/>
        </p:nvSpPr>
        <p:spPr bwMode="auto">
          <a:xfrm flipV="1">
            <a:off x="6372225" y="3394075"/>
            <a:ext cx="0" cy="914400"/>
          </a:xfrm>
          <a:prstGeom prst="line">
            <a:avLst/>
          </a:prstGeom>
          <a:noFill/>
          <a:ln w="2540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312333" name="Line 67"/>
          <p:cNvSpPr>
            <a:spLocks noChangeShapeType="1"/>
          </p:cNvSpPr>
          <p:nvPr/>
        </p:nvSpPr>
        <p:spPr bwMode="auto">
          <a:xfrm>
            <a:off x="8201025" y="2784475"/>
            <a:ext cx="0" cy="1066800"/>
          </a:xfrm>
          <a:prstGeom prst="line">
            <a:avLst/>
          </a:prstGeom>
          <a:noFill/>
          <a:ln w="2540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312334" name="Rectangle 68"/>
          <p:cNvSpPr>
            <a:spLocks noChangeArrowheads="1"/>
          </p:cNvSpPr>
          <p:nvPr/>
        </p:nvSpPr>
        <p:spPr bwMode="auto">
          <a:xfrm>
            <a:off x="6448425" y="2784475"/>
            <a:ext cx="1676400" cy="1676400"/>
          </a:xfrm>
          <a:prstGeom prst="rect">
            <a:avLst/>
          </a:prstGeom>
          <a:solidFill>
            <a:srgbClr val="CCFFCC"/>
          </a:solidFill>
          <a:ln w="22225">
            <a:solidFill>
              <a:srgbClr val="008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312335" name="AutoShape 69"/>
          <p:cNvSpPr>
            <a:spLocks noChangeArrowheads="1"/>
          </p:cNvSpPr>
          <p:nvPr/>
        </p:nvSpPr>
        <p:spPr bwMode="auto">
          <a:xfrm>
            <a:off x="6372225" y="4308475"/>
            <a:ext cx="228600" cy="228600"/>
          </a:xfrm>
          <a:prstGeom prst="flowChartConnector">
            <a:avLst/>
          </a:prstGeom>
          <a:solidFill>
            <a:srgbClr val="CCFFCC"/>
          </a:solidFill>
          <a:ln w="25400">
            <a:solidFill>
              <a:srgbClr val="008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312336" name="Line 65"/>
          <p:cNvSpPr>
            <a:spLocks noChangeShapeType="1"/>
          </p:cNvSpPr>
          <p:nvPr/>
        </p:nvSpPr>
        <p:spPr bwMode="auto">
          <a:xfrm>
            <a:off x="7196138" y="4632325"/>
            <a:ext cx="914400" cy="0"/>
          </a:xfrm>
          <a:prstGeom prst="line">
            <a:avLst/>
          </a:prstGeom>
          <a:noFill/>
          <a:ln w="25400">
            <a:solidFill>
              <a:srgbClr val="993300"/>
            </a:solidFill>
            <a:round/>
            <a:headEnd type="triangle" w="med" len="me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84999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ext Box 2"/>
          <p:cNvSpPr txBox="1">
            <a:spLocks noChangeArrowheads="1"/>
          </p:cNvSpPr>
          <p:nvPr/>
        </p:nvSpPr>
        <p:spPr bwMode="auto">
          <a:xfrm>
            <a:off x="11536363" y="52482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89091" name="AutoShape 3"/>
          <p:cNvSpPr>
            <a:spLocks noChangeArrowheads="1"/>
          </p:cNvSpPr>
          <p:nvPr/>
        </p:nvSpPr>
        <p:spPr bwMode="auto">
          <a:xfrm>
            <a:off x="368300" y="1268413"/>
            <a:ext cx="8235950" cy="1439862"/>
          </a:xfrm>
          <a:prstGeom prst="cloudCallout">
            <a:avLst>
              <a:gd name="adj1" fmla="val -35505"/>
              <a:gd name="adj2" fmla="val 180097"/>
            </a:avLst>
          </a:prstGeom>
          <a:gradFill rotWithShape="1">
            <a:gsLst>
              <a:gs pos="0">
                <a:schemeClr val="tx1"/>
              </a:gs>
              <a:gs pos="100000">
                <a:srgbClr val="FF33CC"/>
              </a:gs>
            </a:gsLst>
            <a:path path="rect">
              <a:fillToRect l="50000" t="50000" r="50000" b="50000"/>
            </a:path>
          </a:gra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b="1" i="1" u="sng">
                <a:solidFill>
                  <a:srgbClr val="0000CC"/>
                </a:solidFill>
              </a:rPr>
              <a:t>Ví dụ 2</a:t>
            </a:r>
            <a:r>
              <a:rPr lang="en-US" altLang="en-US">
                <a:solidFill>
                  <a:srgbClr val="0000CC"/>
                </a:solidFill>
              </a:rPr>
              <a:t>. </a:t>
            </a:r>
            <a:r>
              <a:rPr lang="en-US" altLang="en-US" b="1" i="1">
                <a:solidFill>
                  <a:srgbClr val="0000CC"/>
                </a:solidFill>
              </a:rPr>
              <a:t>Giả sử cần tính tổng của 100 số tự nhiên đầu tiên, tức là tính:</a:t>
            </a:r>
          </a:p>
          <a:p>
            <a:pPr algn="ctr" fontAlgn="base">
              <a:spcBef>
                <a:spcPct val="0"/>
              </a:spcBef>
              <a:spcAft>
                <a:spcPct val="0"/>
              </a:spcAft>
            </a:pPr>
            <a:r>
              <a:rPr lang="en-US" altLang="en-US" b="1" i="1">
                <a:solidFill>
                  <a:srgbClr val="0000CC"/>
                </a:solidFill>
              </a:rPr>
              <a:t>S= 1+2+3+…+100.</a:t>
            </a:r>
          </a:p>
          <a:p>
            <a:pPr algn="ctr" fontAlgn="base">
              <a:spcBef>
                <a:spcPct val="0"/>
              </a:spcBef>
              <a:spcAft>
                <a:spcPct val="0"/>
              </a:spcAft>
            </a:pPr>
            <a:endParaRPr lang="en-US" altLang="en-US">
              <a:solidFill>
                <a:srgbClr val="0000CC"/>
              </a:solidFill>
            </a:endParaRPr>
          </a:p>
        </p:txBody>
      </p:sp>
      <p:sp>
        <p:nvSpPr>
          <p:cNvPr id="314373" name="Text Box 13"/>
          <p:cNvSpPr txBox="1">
            <a:spLocks noChangeArrowheads="1"/>
          </p:cNvSpPr>
          <p:nvPr/>
        </p:nvSpPr>
        <p:spPr bwMode="auto">
          <a:xfrm>
            <a:off x="1620838" y="3429000"/>
            <a:ext cx="75231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fontAlgn="base">
              <a:spcBef>
                <a:spcPct val="0"/>
              </a:spcBef>
              <a:spcAft>
                <a:spcPct val="0"/>
              </a:spcAft>
            </a:pPr>
            <a:r>
              <a:rPr lang="en-US" altLang="en-US" sz="2000" i="1">
                <a:solidFill>
                  <a:srgbClr val="660066"/>
                </a:solidFill>
              </a:rPr>
              <a:t>Thuật toán sau đây sẽ mô tả việc thực hiện lặp lại phép cộng 100</a:t>
            </a:r>
          </a:p>
          <a:p>
            <a:pPr algn="just" fontAlgn="base">
              <a:spcBef>
                <a:spcPct val="0"/>
              </a:spcBef>
              <a:spcAft>
                <a:spcPct val="0"/>
              </a:spcAft>
            </a:pPr>
            <a:r>
              <a:rPr lang="en-US" altLang="en-US" sz="2000" i="1">
                <a:solidFill>
                  <a:srgbClr val="660066"/>
                </a:solidFill>
              </a:rPr>
              <a:t>lần:</a:t>
            </a:r>
          </a:p>
        </p:txBody>
      </p:sp>
      <p:grpSp>
        <p:nvGrpSpPr>
          <p:cNvPr id="314374" name="Group 6"/>
          <p:cNvGrpSpPr>
            <a:grpSpLocks/>
          </p:cNvGrpSpPr>
          <p:nvPr/>
        </p:nvGrpSpPr>
        <p:grpSpPr bwMode="auto">
          <a:xfrm>
            <a:off x="2195513" y="4365625"/>
            <a:ext cx="6400800" cy="2193925"/>
            <a:chOff x="491" y="2683"/>
            <a:chExt cx="4032" cy="1382"/>
          </a:xfrm>
        </p:grpSpPr>
        <p:sp>
          <p:nvSpPr>
            <p:cNvPr id="314375" name="Text Box 23"/>
            <p:cNvSpPr txBox="1">
              <a:spLocks noChangeArrowheads="1"/>
            </p:cNvSpPr>
            <p:nvPr/>
          </p:nvSpPr>
          <p:spPr bwMode="auto">
            <a:xfrm>
              <a:off x="491" y="2683"/>
              <a:ext cx="4032" cy="1382"/>
            </a:xfrm>
            <a:prstGeom prst="rect">
              <a:avLst/>
            </a:prstGeom>
            <a:solidFill>
              <a:srgbClr val="FFFF00"/>
            </a:solidFill>
            <a:ln>
              <a:noFill/>
            </a:ln>
            <a:extLst>
              <a:ext uri="{91240B29-F687-4F45-9708-019B960494DF}">
                <a14:hiddenLine xmlns:a14="http://schemas.microsoft.com/office/drawing/2010/main" w="9525">
                  <a:solidFill>
                    <a:srgbClr val="0000FF"/>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b="1" i="1" u="sng">
                  <a:solidFill>
                    <a:srgbClr val="0000CC"/>
                  </a:solidFill>
                </a:rPr>
                <a:t>Bước1.</a:t>
              </a:r>
              <a:r>
                <a:rPr lang="en-US" altLang="en-US" sz="2000" b="1" i="1">
                  <a:solidFill>
                    <a:srgbClr val="0000CC"/>
                  </a:solidFill>
                </a:rPr>
                <a:t>  SUM      0; i      0.</a:t>
              </a:r>
            </a:p>
            <a:p>
              <a:pPr fontAlgn="base">
                <a:spcBef>
                  <a:spcPct val="0"/>
                </a:spcBef>
                <a:spcAft>
                  <a:spcPct val="0"/>
                </a:spcAft>
              </a:pPr>
              <a:endParaRPr lang="en-US" altLang="en-US" sz="1200" b="1" i="1" u="sng">
                <a:solidFill>
                  <a:srgbClr val="0000CC"/>
                </a:solidFill>
              </a:endParaRPr>
            </a:p>
            <a:p>
              <a:pPr fontAlgn="base">
                <a:spcBef>
                  <a:spcPct val="0"/>
                </a:spcBef>
                <a:spcAft>
                  <a:spcPct val="0"/>
                </a:spcAft>
              </a:pPr>
              <a:r>
                <a:rPr lang="en-US" altLang="en-US" sz="2000" b="1" i="1" u="sng">
                  <a:solidFill>
                    <a:srgbClr val="0000CC"/>
                  </a:solidFill>
                </a:rPr>
                <a:t>Bước2</a:t>
              </a:r>
              <a:r>
                <a:rPr lang="en-US" altLang="en-US" sz="2000" b="1" i="1">
                  <a:solidFill>
                    <a:srgbClr val="0000CC"/>
                  </a:solidFill>
                </a:rPr>
                <a:t>.  I       i+1.    </a:t>
              </a:r>
              <a:endParaRPr lang="en-US" altLang="en-US" b="1" i="1">
                <a:solidFill>
                  <a:srgbClr val="0000CC"/>
                </a:solidFill>
              </a:endParaRPr>
            </a:p>
            <a:p>
              <a:pPr fontAlgn="base">
                <a:spcBef>
                  <a:spcPct val="0"/>
                </a:spcBef>
                <a:spcAft>
                  <a:spcPct val="0"/>
                </a:spcAft>
              </a:pPr>
              <a:endParaRPr lang="en-US" altLang="en-US" sz="1400" b="1" i="1" u="sng">
                <a:solidFill>
                  <a:srgbClr val="0000CC"/>
                </a:solidFill>
              </a:endParaRPr>
            </a:p>
            <a:p>
              <a:pPr fontAlgn="base">
                <a:spcBef>
                  <a:spcPct val="0"/>
                </a:spcBef>
                <a:spcAft>
                  <a:spcPct val="0"/>
                </a:spcAft>
              </a:pPr>
              <a:r>
                <a:rPr lang="en-US" altLang="en-US" sz="2000" b="1" i="1" u="sng">
                  <a:solidFill>
                    <a:srgbClr val="0000CC"/>
                  </a:solidFill>
                </a:rPr>
                <a:t>Bước3</a:t>
              </a:r>
              <a:r>
                <a:rPr lang="en-US" altLang="en-US" sz="2000" b="1" i="1">
                  <a:solidFill>
                    <a:srgbClr val="0000CC"/>
                  </a:solidFill>
                </a:rPr>
                <a:t>.  Nếu i </a:t>
              </a:r>
              <a:r>
                <a:rPr lang="en-US" altLang="en-US" sz="2000" b="1" i="1">
                  <a:solidFill>
                    <a:srgbClr val="0000CC"/>
                  </a:solidFill>
                  <a:cs typeface="Arial" panose="020B0604020202020204" pitchFamily="34" charset="0"/>
                </a:rPr>
                <a:t>≤ 100, thì SUM     SUM + i và quay lại bước 2.</a:t>
              </a:r>
            </a:p>
            <a:p>
              <a:pPr fontAlgn="base">
                <a:spcBef>
                  <a:spcPct val="0"/>
                </a:spcBef>
                <a:spcAft>
                  <a:spcPct val="0"/>
                </a:spcAft>
              </a:pPr>
              <a:endParaRPr lang="en-US" altLang="en-US" sz="1200" b="1" i="1" u="sng">
                <a:solidFill>
                  <a:srgbClr val="0000CC"/>
                </a:solidFill>
              </a:endParaRPr>
            </a:p>
            <a:p>
              <a:pPr fontAlgn="base">
                <a:spcBef>
                  <a:spcPct val="0"/>
                </a:spcBef>
                <a:spcAft>
                  <a:spcPct val="0"/>
                </a:spcAft>
              </a:pPr>
              <a:r>
                <a:rPr lang="en-US" altLang="en-US" sz="2000" b="1" i="1" u="sng">
                  <a:solidFill>
                    <a:srgbClr val="0000CC"/>
                  </a:solidFill>
                </a:rPr>
                <a:t>Bước4</a:t>
              </a:r>
              <a:r>
                <a:rPr lang="en-US" altLang="en-US" b="1" i="1">
                  <a:solidFill>
                    <a:srgbClr val="0000CC"/>
                  </a:solidFill>
                </a:rPr>
                <a:t>.  </a:t>
              </a:r>
              <a:r>
                <a:rPr lang="en-US" altLang="en-US" sz="2000" b="1" i="1">
                  <a:solidFill>
                    <a:srgbClr val="0000CC"/>
                  </a:solidFill>
                </a:rPr>
                <a:t>Thông báo kết quả và kết thúc thuật toán.</a:t>
              </a:r>
            </a:p>
          </p:txBody>
        </p:sp>
        <p:sp>
          <p:nvSpPr>
            <p:cNvPr id="314376" name="Line 28"/>
            <p:cNvSpPr>
              <a:spLocks noChangeShapeType="1"/>
            </p:cNvSpPr>
            <p:nvPr/>
          </p:nvSpPr>
          <p:spPr bwMode="auto">
            <a:xfrm flipH="1">
              <a:off x="2123" y="2827"/>
              <a:ext cx="144" cy="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314377" name="Line 31"/>
            <p:cNvSpPr>
              <a:spLocks noChangeShapeType="1"/>
            </p:cNvSpPr>
            <p:nvPr/>
          </p:nvSpPr>
          <p:spPr bwMode="auto">
            <a:xfrm flipH="1">
              <a:off x="1643" y="2827"/>
              <a:ext cx="96" cy="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314378" name="Line 32"/>
            <p:cNvSpPr>
              <a:spLocks noChangeShapeType="1"/>
            </p:cNvSpPr>
            <p:nvPr/>
          </p:nvSpPr>
          <p:spPr bwMode="auto">
            <a:xfrm flipH="1">
              <a:off x="1355" y="3115"/>
              <a:ext cx="144" cy="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314379" name="Line 33"/>
            <p:cNvSpPr>
              <a:spLocks noChangeShapeType="1"/>
            </p:cNvSpPr>
            <p:nvPr/>
          </p:nvSpPr>
          <p:spPr bwMode="auto">
            <a:xfrm flipH="1">
              <a:off x="2795" y="3451"/>
              <a:ext cx="96" cy="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grpSp>
      <p:pic>
        <p:nvPicPr>
          <p:cNvPr id="314380" name="Picture 12"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430713"/>
            <a:ext cx="2068513"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5666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p:cTn id="7" dur="500" fill="hold"/>
                                        <p:tgtEl>
                                          <p:spTgt spid="89091"/>
                                        </p:tgtEl>
                                        <p:attrNameLst>
                                          <p:attrName>ppt_w</p:attrName>
                                        </p:attrNameLst>
                                      </p:cBhvr>
                                      <p:tavLst>
                                        <p:tav tm="0">
                                          <p:val>
                                            <p:fltVal val="0"/>
                                          </p:val>
                                        </p:tav>
                                        <p:tav tm="100000">
                                          <p:val>
                                            <p:strVal val="#ppt_w"/>
                                          </p:val>
                                        </p:tav>
                                      </p:tavLst>
                                    </p:anim>
                                    <p:anim calcmode="lin" valueType="num">
                                      <p:cBhvr>
                                        <p:cTn id="8" dur="500" fill="hold"/>
                                        <p:tgtEl>
                                          <p:spTgt spid="8909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14373"/>
                                        </p:tgtEl>
                                        <p:attrNameLst>
                                          <p:attrName>style.visibility</p:attrName>
                                        </p:attrNameLst>
                                      </p:cBhvr>
                                      <p:to>
                                        <p:strVal val="visible"/>
                                      </p:to>
                                    </p:set>
                                    <p:animEffect transition="in" filter="fade">
                                      <p:cBhvr>
                                        <p:cTn id="13" dur="2000"/>
                                        <p:tgtEl>
                                          <p:spTgt spid="314373"/>
                                        </p:tgtEl>
                                      </p:cBhvr>
                                    </p:animEffect>
                                  </p:childTnLst>
                                </p:cTn>
                              </p:par>
                            </p:childTnLst>
                          </p:cTn>
                        </p:par>
                        <p:par>
                          <p:cTn id="14" fill="hold" nodeType="afterGroup">
                            <p:stCondLst>
                              <p:cond delay="2000"/>
                            </p:stCondLst>
                            <p:childTnLst>
                              <p:par>
                                <p:cTn id="15" presetID="10" presetClass="entr" presetSubtype="0" fill="hold" nodeType="afterEffect">
                                  <p:stCondLst>
                                    <p:cond delay="0"/>
                                  </p:stCondLst>
                                  <p:childTnLst>
                                    <p:set>
                                      <p:cBhvr>
                                        <p:cTn id="16" dur="1" fill="hold">
                                          <p:stCondLst>
                                            <p:cond delay="0"/>
                                          </p:stCondLst>
                                        </p:cTn>
                                        <p:tgtEl>
                                          <p:spTgt spid="314374"/>
                                        </p:tgtEl>
                                        <p:attrNameLst>
                                          <p:attrName>style.visibility</p:attrName>
                                        </p:attrNameLst>
                                      </p:cBhvr>
                                      <p:to>
                                        <p:strVal val="visible"/>
                                      </p:to>
                                    </p:set>
                                    <p:animEffect transition="in" filter="fade">
                                      <p:cBhvr>
                                        <p:cTn id="17" dur="2000"/>
                                        <p:tgtEl>
                                          <p:spTgt spid="314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p:bldP spid="3143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AutoShape 3"/>
          <p:cNvSpPr>
            <a:spLocks noChangeArrowheads="1"/>
          </p:cNvSpPr>
          <p:nvPr/>
        </p:nvSpPr>
        <p:spPr bwMode="auto">
          <a:xfrm>
            <a:off x="250825" y="1412875"/>
            <a:ext cx="7443788" cy="792163"/>
          </a:xfrm>
          <a:prstGeom prst="cloudCallout">
            <a:avLst>
              <a:gd name="adj1" fmla="val -52088"/>
              <a:gd name="adj2" fmla="val 328356"/>
            </a:avLst>
          </a:prstGeom>
          <a:gradFill rotWithShape="1">
            <a:gsLst>
              <a:gs pos="0">
                <a:schemeClr val="tx1"/>
              </a:gs>
              <a:gs pos="100000">
                <a:srgbClr val="FF33CC"/>
              </a:gs>
            </a:gsLst>
            <a:path path="rect">
              <a:fillToRect l="50000" t="50000" r="50000" b="50000"/>
            </a:path>
          </a:gra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i="1">
                <a:solidFill>
                  <a:srgbClr val="0000CC"/>
                </a:solidFill>
              </a:rPr>
              <a:t>Hãy nêu cấu trúc dạng lặp tiến?</a:t>
            </a:r>
          </a:p>
        </p:txBody>
      </p:sp>
      <p:sp>
        <p:nvSpPr>
          <p:cNvPr id="316420" name="Text Box 4"/>
          <p:cNvSpPr txBox="1">
            <a:spLocks noChangeArrowheads="1"/>
          </p:cNvSpPr>
          <p:nvPr/>
        </p:nvSpPr>
        <p:spPr bwMode="auto">
          <a:xfrm>
            <a:off x="11536363" y="52482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316421" name="Text Box 5"/>
          <p:cNvSpPr txBox="1">
            <a:spLocks noChangeArrowheads="1"/>
          </p:cNvSpPr>
          <p:nvPr/>
        </p:nvSpPr>
        <p:spPr bwMode="auto">
          <a:xfrm>
            <a:off x="2051050" y="3495675"/>
            <a:ext cx="40243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000" i="1">
                <a:solidFill>
                  <a:srgbClr val="0000CC"/>
                </a:solidFill>
              </a:rPr>
              <a:t>Biến đếm</a:t>
            </a:r>
            <a:r>
              <a:rPr lang="en-US" altLang="en-US" sz="2000" i="1">
                <a:solidFill>
                  <a:srgbClr val="A50021"/>
                </a:solidFill>
              </a:rPr>
              <a:t>: biến kiểu nguyên, kí tự </a:t>
            </a:r>
            <a:endParaRPr lang="en-US" altLang="en-US" sz="2000">
              <a:solidFill>
                <a:srgbClr val="A50021"/>
              </a:solidFill>
            </a:endParaRPr>
          </a:p>
        </p:txBody>
      </p:sp>
      <p:sp>
        <p:nvSpPr>
          <p:cNvPr id="316422" name="Text Box 6"/>
          <p:cNvSpPr txBox="1">
            <a:spLocks noChangeArrowheads="1"/>
          </p:cNvSpPr>
          <p:nvPr/>
        </p:nvSpPr>
        <p:spPr bwMode="auto">
          <a:xfrm>
            <a:off x="2051050" y="3884613"/>
            <a:ext cx="6788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000" i="1">
                <a:solidFill>
                  <a:srgbClr val="0000CC"/>
                </a:solidFill>
              </a:rPr>
              <a:t>Giá trị đầu, giá trị cuối</a:t>
            </a:r>
            <a:r>
              <a:rPr lang="en-US" altLang="en-US" sz="2000" i="1">
                <a:solidFill>
                  <a:srgbClr val="A50021"/>
                </a:solidFill>
              </a:rPr>
              <a:t> là biểu thức cùng kiểu với biến đếm.</a:t>
            </a:r>
          </a:p>
          <a:p>
            <a:pPr fontAlgn="base">
              <a:spcBef>
                <a:spcPct val="0"/>
              </a:spcBef>
              <a:spcAft>
                <a:spcPct val="0"/>
              </a:spcAft>
            </a:pPr>
            <a:r>
              <a:rPr lang="en-US" altLang="en-US" sz="2000" i="1">
                <a:solidFill>
                  <a:srgbClr val="A50021"/>
                </a:solidFill>
              </a:rPr>
              <a:t>Giá trị đầu phải nhỏ hơn hoặc bằng giá trị cuối.</a:t>
            </a:r>
            <a:endParaRPr lang="en-US" altLang="en-US" sz="2000">
              <a:solidFill>
                <a:srgbClr val="A50021"/>
              </a:solidFill>
            </a:endParaRPr>
          </a:p>
        </p:txBody>
      </p:sp>
      <p:sp>
        <p:nvSpPr>
          <p:cNvPr id="316423" name="Text Box 7"/>
          <p:cNvSpPr txBox="1">
            <a:spLocks noChangeArrowheads="1"/>
          </p:cNvSpPr>
          <p:nvPr/>
        </p:nvSpPr>
        <p:spPr bwMode="auto">
          <a:xfrm>
            <a:off x="179388" y="2708275"/>
            <a:ext cx="8713787" cy="442913"/>
          </a:xfrm>
          <a:prstGeom prst="rect">
            <a:avLst/>
          </a:prstGeom>
          <a:gradFill rotWithShape="1">
            <a:gsLst>
              <a:gs pos="0">
                <a:srgbClr val="FFFF99">
                  <a:gamma/>
                  <a:shade val="46275"/>
                  <a:invGamma/>
                </a:srgbClr>
              </a:gs>
              <a:gs pos="50000">
                <a:srgbClr val="FFFF99"/>
              </a:gs>
              <a:gs pos="100000">
                <a:srgbClr val="FFFF99">
                  <a:gamma/>
                  <a:shade val="46275"/>
                  <a:invGamma/>
                </a:srgbClr>
              </a:gs>
            </a:gsLst>
            <a:lin ang="5400000" scaled="1"/>
          </a:gradFill>
          <a:ln>
            <a:noFill/>
          </a:ln>
          <a:effectLst>
            <a:prstShdw prst="shdw17" dist="17961" dir="2700000">
              <a:srgbClr val="FFFF99">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fontAlgn="base" hangingPunct="0">
              <a:spcBef>
                <a:spcPct val="50000"/>
              </a:spcBef>
              <a:spcAft>
                <a:spcPct val="0"/>
              </a:spcAft>
            </a:pPr>
            <a:r>
              <a:rPr lang="en-US" altLang="en-US" sz="2300">
                <a:solidFill>
                  <a:srgbClr val="660066"/>
                </a:solidFill>
              </a:rPr>
              <a:t>For &lt;</a:t>
            </a:r>
            <a:r>
              <a:rPr lang="en-US" altLang="en-US" sz="2300" i="1">
                <a:solidFill>
                  <a:srgbClr val="006600"/>
                </a:solidFill>
              </a:rPr>
              <a:t>biến đếm</a:t>
            </a:r>
            <a:r>
              <a:rPr lang="en-US" altLang="en-US" sz="2300">
                <a:solidFill>
                  <a:srgbClr val="660066"/>
                </a:solidFill>
              </a:rPr>
              <a:t>&gt;</a:t>
            </a:r>
            <a:r>
              <a:rPr lang="en-US" altLang="en-US" sz="2300" b="1">
                <a:solidFill>
                  <a:srgbClr val="660066"/>
                </a:solidFill>
              </a:rPr>
              <a:t>:= </a:t>
            </a:r>
            <a:r>
              <a:rPr lang="en-US" altLang="en-US" sz="2300">
                <a:solidFill>
                  <a:srgbClr val="660066"/>
                </a:solidFill>
              </a:rPr>
              <a:t>&lt;</a:t>
            </a:r>
            <a:r>
              <a:rPr lang="en-US" altLang="en-US" sz="2300" i="1">
                <a:solidFill>
                  <a:srgbClr val="006600"/>
                </a:solidFill>
              </a:rPr>
              <a:t>giá trị đầu</a:t>
            </a:r>
            <a:r>
              <a:rPr lang="en-US" altLang="en-US" sz="2300">
                <a:solidFill>
                  <a:srgbClr val="660066"/>
                </a:solidFill>
              </a:rPr>
              <a:t>&gt; to &lt;</a:t>
            </a:r>
            <a:r>
              <a:rPr lang="en-US" altLang="en-US" sz="2300" i="1">
                <a:solidFill>
                  <a:srgbClr val="006600"/>
                </a:solidFill>
              </a:rPr>
              <a:t>giá trị cuối</a:t>
            </a:r>
            <a:r>
              <a:rPr lang="en-US" altLang="en-US" sz="2300">
                <a:solidFill>
                  <a:srgbClr val="660066"/>
                </a:solidFill>
              </a:rPr>
              <a:t>&gt; do &lt;</a:t>
            </a:r>
            <a:r>
              <a:rPr lang="en-US" altLang="en-US" sz="2300" i="1">
                <a:solidFill>
                  <a:srgbClr val="006600"/>
                </a:solidFill>
              </a:rPr>
              <a:t>câu lệnh</a:t>
            </a:r>
            <a:r>
              <a:rPr lang="en-US" altLang="en-US" sz="2300">
                <a:solidFill>
                  <a:srgbClr val="660066"/>
                </a:solidFill>
              </a:rPr>
              <a:t>&gt;;</a:t>
            </a:r>
          </a:p>
        </p:txBody>
      </p:sp>
      <p:sp>
        <p:nvSpPr>
          <p:cNvPr id="316424" name="Rectangle 8"/>
          <p:cNvSpPr>
            <a:spLocks noChangeArrowheads="1"/>
          </p:cNvSpPr>
          <p:nvPr/>
        </p:nvSpPr>
        <p:spPr bwMode="auto">
          <a:xfrm>
            <a:off x="1403350" y="5942013"/>
            <a:ext cx="5148263" cy="655637"/>
          </a:xfrm>
          <a:prstGeom prst="rect">
            <a:avLst/>
          </a:prstGeom>
          <a:noFill/>
          <a:ln>
            <a:noFill/>
          </a:ln>
          <a:effectLst/>
          <a:extLst>
            <a:ext uri="{909E8E84-426E-40DD-AFC4-6F175D3DCCD1}">
              <a14:hiddenFill xmlns:a14="http://schemas.microsoft.com/office/drawing/2010/main">
                <a:gradFill rotWithShape="1">
                  <a:gsLst>
                    <a:gs pos="0">
                      <a:schemeClr val="bg1"/>
                    </a:gs>
                    <a:gs pos="100000">
                      <a:srgbClr val="53DEFF"/>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
                <a:srgbClr val="B2B2B2"/>
              </a:buClr>
              <a:buFont typeface="Wingdings" panose="05000000000000000000" pitchFamily="2" charset="2"/>
              <a:buNone/>
            </a:pPr>
            <a:r>
              <a:rPr lang="en-US" altLang="en-US" sz="1800" i="1">
                <a:solidFill>
                  <a:srgbClr val="0000CC"/>
                </a:solidFill>
              </a:rPr>
              <a:t>Ví dụ</a:t>
            </a:r>
            <a:r>
              <a:rPr lang="en-US" altLang="en-US" sz="1800">
                <a:solidFill>
                  <a:srgbClr val="0000CC"/>
                </a:solidFill>
              </a:rPr>
              <a:t>   S:=1;</a:t>
            </a:r>
          </a:p>
          <a:p>
            <a:pPr eaLnBrk="0" fontAlgn="base" hangingPunct="0">
              <a:spcBef>
                <a:spcPct val="0"/>
              </a:spcBef>
              <a:spcAft>
                <a:spcPct val="0"/>
              </a:spcAft>
              <a:buClr>
                <a:srgbClr val="B2B2B2"/>
              </a:buClr>
              <a:buFont typeface="Wingdings" panose="05000000000000000000" pitchFamily="2" charset="2"/>
              <a:buNone/>
            </a:pPr>
            <a:r>
              <a:rPr lang="en-US" altLang="en-US" sz="1800">
                <a:solidFill>
                  <a:srgbClr val="0000CC"/>
                </a:solidFill>
              </a:rPr>
              <a:t>	        </a:t>
            </a:r>
            <a:r>
              <a:rPr lang="en-US" altLang="en-US" sz="1800">
                <a:solidFill>
                  <a:srgbClr val="660066"/>
                </a:solidFill>
              </a:rPr>
              <a:t>FOR</a:t>
            </a:r>
            <a:r>
              <a:rPr lang="en-US" altLang="en-US" sz="1800">
                <a:solidFill>
                  <a:srgbClr val="0000CC"/>
                </a:solidFill>
              </a:rPr>
              <a:t>  i:=2  </a:t>
            </a:r>
            <a:r>
              <a:rPr lang="en-US" altLang="en-US" sz="1800">
                <a:solidFill>
                  <a:srgbClr val="660066"/>
                </a:solidFill>
              </a:rPr>
              <a:t>TO</a:t>
            </a:r>
            <a:r>
              <a:rPr lang="en-US" altLang="en-US" sz="1800">
                <a:solidFill>
                  <a:srgbClr val="0000CC"/>
                </a:solidFill>
              </a:rPr>
              <a:t> 100  </a:t>
            </a:r>
            <a:r>
              <a:rPr lang="en-US" altLang="en-US" sz="1800">
                <a:solidFill>
                  <a:srgbClr val="660066"/>
                </a:solidFill>
              </a:rPr>
              <a:t>DO</a:t>
            </a:r>
            <a:r>
              <a:rPr lang="en-US" altLang="en-US" sz="1800">
                <a:solidFill>
                  <a:srgbClr val="0000CC"/>
                </a:solidFill>
              </a:rPr>
              <a:t>   S:=S+1/i;</a:t>
            </a:r>
          </a:p>
        </p:txBody>
      </p:sp>
      <p:sp>
        <p:nvSpPr>
          <p:cNvPr id="316425" name="Text Box 9"/>
          <p:cNvSpPr txBox="1">
            <a:spLocks noChangeArrowheads="1"/>
          </p:cNvSpPr>
          <p:nvPr/>
        </p:nvSpPr>
        <p:spPr bwMode="auto">
          <a:xfrm>
            <a:off x="2052638" y="4633913"/>
            <a:ext cx="6191250" cy="1006475"/>
          </a:xfrm>
          <a:prstGeom prst="rect">
            <a:avLst/>
          </a:prstGeom>
          <a:noFill/>
          <a:ln>
            <a:noFill/>
          </a:ln>
          <a:effectLst/>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i="1">
                <a:solidFill>
                  <a:srgbClr val="0000CC"/>
                </a:solidFill>
              </a:rPr>
              <a:t>Câu lệnh</a:t>
            </a:r>
            <a:r>
              <a:rPr lang="en-US" altLang="en-US" sz="2000" i="1">
                <a:solidFill>
                  <a:srgbClr val="A50021"/>
                </a:solidFill>
              </a:rPr>
              <a:t>: Không được làm thay đổi giá trị biến đếm, </a:t>
            </a:r>
            <a:r>
              <a:rPr lang="en-US" altLang="en-US" sz="2000">
                <a:solidFill>
                  <a:srgbClr val="A50021"/>
                </a:solidFill>
              </a:rPr>
              <a:t>Nếu có nhiều hơn một lệnh thì phải đặt trong cặp từ khoá </a:t>
            </a:r>
            <a:r>
              <a:rPr lang="en-US" altLang="en-US" sz="2000" b="1">
                <a:solidFill>
                  <a:srgbClr val="660066"/>
                </a:solidFill>
              </a:rPr>
              <a:t>Begin ... end</a:t>
            </a:r>
            <a:r>
              <a:rPr lang="en-US" altLang="en-US" sz="2000">
                <a:solidFill>
                  <a:srgbClr val="A50021"/>
                </a:solidFill>
              </a:rPr>
              <a:t>;</a:t>
            </a:r>
            <a:endParaRPr lang="en-US" altLang="en-US" sz="2000" i="1">
              <a:solidFill>
                <a:srgbClr val="A50021"/>
              </a:solidFill>
            </a:endParaRPr>
          </a:p>
        </p:txBody>
      </p:sp>
    </p:spTree>
    <p:extLst>
      <p:ext uri="{BB962C8B-B14F-4D97-AF65-F5344CB8AC3E}">
        <p14:creationId xmlns:p14="http://schemas.microsoft.com/office/powerpoint/2010/main" val="1321107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p:cTn id="7" dur="500" fill="hold"/>
                                        <p:tgtEl>
                                          <p:spTgt spid="89091"/>
                                        </p:tgtEl>
                                        <p:attrNameLst>
                                          <p:attrName>ppt_w</p:attrName>
                                        </p:attrNameLst>
                                      </p:cBhvr>
                                      <p:tavLst>
                                        <p:tav tm="0">
                                          <p:val>
                                            <p:fltVal val="0"/>
                                          </p:val>
                                        </p:tav>
                                        <p:tav tm="100000">
                                          <p:val>
                                            <p:strVal val="#ppt_w"/>
                                          </p:val>
                                        </p:tav>
                                      </p:tavLst>
                                    </p:anim>
                                    <p:anim calcmode="lin" valueType="num">
                                      <p:cBhvr>
                                        <p:cTn id="8" dur="500" fill="hold"/>
                                        <p:tgtEl>
                                          <p:spTgt spid="89091"/>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16423"/>
                                        </p:tgtEl>
                                        <p:attrNameLst>
                                          <p:attrName>style.visibility</p:attrName>
                                        </p:attrNameLst>
                                      </p:cBhvr>
                                      <p:to>
                                        <p:strVal val="visible"/>
                                      </p:to>
                                    </p:set>
                                    <p:anim calcmode="lin" valueType="num">
                                      <p:cBhvr additive="base">
                                        <p:cTn id="12" dur="500" fill="hold"/>
                                        <p:tgtEl>
                                          <p:spTgt spid="316423"/>
                                        </p:tgtEl>
                                        <p:attrNameLst>
                                          <p:attrName>ppt_x</p:attrName>
                                        </p:attrNameLst>
                                      </p:cBhvr>
                                      <p:tavLst>
                                        <p:tav tm="0">
                                          <p:val>
                                            <p:strVal val="1+#ppt_w/2"/>
                                          </p:val>
                                        </p:tav>
                                        <p:tav tm="100000">
                                          <p:val>
                                            <p:strVal val="#ppt_x"/>
                                          </p:val>
                                        </p:tav>
                                      </p:tavLst>
                                    </p:anim>
                                    <p:anim calcmode="lin" valueType="num">
                                      <p:cBhvr additive="base">
                                        <p:cTn id="13" dur="500" fill="hold"/>
                                        <p:tgtEl>
                                          <p:spTgt spid="31642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6421"/>
                                        </p:tgtEl>
                                        <p:attrNameLst>
                                          <p:attrName>style.visibility</p:attrName>
                                        </p:attrNameLst>
                                      </p:cBhvr>
                                      <p:to>
                                        <p:strVal val="visible"/>
                                      </p:to>
                                    </p:set>
                                    <p:animEffect transition="in" filter="wipe(left)">
                                      <p:cBhvr>
                                        <p:cTn id="17" dur="500"/>
                                        <p:tgtEl>
                                          <p:spTgt spid="31642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16422"/>
                                        </p:tgtEl>
                                        <p:attrNameLst>
                                          <p:attrName>style.visibility</p:attrName>
                                        </p:attrNameLst>
                                      </p:cBhvr>
                                      <p:to>
                                        <p:strVal val="visible"/>
                                      </p:to>
                                    </p:set>
                                    <p:animEffect transition="in" filter="wipe(left)">
                                      <p:cBhvr>
                                        <p:cTn id="20" dur="500"/>
                                        <p:tgtEl>
                                          <p:spTgt spid="316422"/>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16425"/>
                                        </p:tgtEl>
                                        <p:attrNameLst>
                                          <p:attrName>style.visibility</p:attrName>
                                        </p:attrNameLst>
                                      </p:cBhvr>
                                      <p:to>
                                        <p:strVal val="visible"/>
                                      </p:to>
                                    </p:set>
                                    <p:animEffect transition="in" filter="dissolve">
                                      <p:cBhvr>
                                        <p:cTn id="23" dur="500"/>
                                        <p:tgtEl>
                                          <p:spTgt spid="316425"/>
                                        </p:tgtEl>
                                      </p:cBhvr>
                                    </p:animEffect>
                                  </p:childTnLst>
                                </p:cTn>
                              </p:par>
                            </p:childTnLst>
                          </p:cTn>
                        </p:par>
                        <p:par>
                          <p:cTn id="24" fill="hold" nodeType="afterGroup">
                            <p:stCondLst>
                              <p:cond delay="1500"/>
                            </p:stCondLst>
                            <p:childTnLst>
                              <p:par>
                                <p:cTn id="25" presetID="27" presetClass="entr" presetSubtype="0" fill="hold" grpId="0" nodeType="afterEffect">
                                  <p:stCondLst>
                                    <p:cond delay="0"/>
                                  </p:stCondLst>
                                  <p:iterate type="lt">
                                    <p:tmPct val="50000"/>
                                  </p:iterate>
                                  <p:childTnLst>
                                    <p:set>
                                      <p:cBhvr>
                                        <p:cTn id="26" dur="1" fill="hold">
                                          <p:stCondLst>
                                            <p:cond delay="0"/>
                                          </p:stCondLst>
                                        </p:cTn>
                                        <p:tgtEl>
                                          <p:spTgt spid="316424"/>
                                        </p:tgtEl>
                                        <p:attrNameLst>
                                          <p:attrName>style.visibility</p:attrName>
                                        </p:attrNameLst>
                                      </p:cBhvr>
                                      <p:to>
                                        <p:strVal val="visible"/>
                                      </p:to>
                                    </p:set>
                                    <p:anim calcmode="discrete" valueType="clr">
                                      <p:cBhvr override="childStyle">
                                        <p:cTn id="27" dur="80"/>
                                        <p:tgtEl>
                                          <p:spTgt spid="316424"/>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16424"/>
                                        </p:tgtEl>
                                        <p:attrNameLst>
                                          <p:attrName>fillcolor</p:attrName>
                                        </p:attrNameLst>
                                      </p:cBhvr>
                                      <p:tavLst>
                                        <p:tav tm="0">
                                          <p:val>
                                            <p:clrVal>
                                              <a:schemeClr val="accent2"/>
                                            </p:clrVal>
                                          </p:val>
                                        </p:tav>
                                        <p:tav tm="50000">
                                          <p:val>
                                            <p:clrVal>
                                              <a:schemeClr val="hlink"/>
                                            </p:clrVal>
                                          </p:val>
                                        </p:tav>
                                      </p:tavLst>
                                    </p:anim>
                                    <p:set>
                                      <p:cBhvr>
                                        <p:cTn id="29" dur="80"/>
                                        <p:tgtEl>
                                          <p:spTgt spid="3164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p:bldP spid="316421" grpId="0"/>
      <p:bldP spid="316422" grpId="0"/>
      <p:bldP spid="316423" grpId="0" animBg="1"/>
      <p:bldP spid="316424" grpId="0"/>
      <p:bldP spid="316425"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5"/>
  <p:tag name="MMPROD_UIDATA" val="&lt;database version=&quot;11.0&quot;&gt;&lt;object type=&quot;1&quot; unique_id=&quot;10001&quot;&gt;&lt;object type=&quot;2&quot; unique_id=&quot;10633&quot;&gt;&lt;object type=&quot;3&quot; unique_id=&quot;10634&quot;&gt;&lt;property id=&quot;20148&quot; value=&quot;5&quot;/&gt;&lt;property id=&quot;20300&quot; value=&quot;Slide 1&quot;/&gt;&lt;property id=&quot;20307&quot; value=&quot;257&quot;/&gt;&lt;/object&gt;&lt;object type=&quot;3&quot; unique_id=&quot;10635&quot;&gt;&lt;property id=&quot;20148&quot; value=&quot;5&quot;/&gt;&lt;property id=&quot;20300&quot; value=&quot;Slide 2&quot;/&gt;&lt;property id=&quot;20307&quot; value=&quot;258&quot;/&gt;&lt;/object&gt;&lt;object type=&quot;3&quot; unique_id=&quot;10636&quot;&gt;&lt;property id=&quot;20148&quot; value=&quot;5&quot;/&gt;&lt;property id=&quot;20300&quot; value=&quot;Slide 3&quot;/&gt;&lt;property id=&quot;20307&quot; value=&quot;259&quot;/&gt;&lt;/object&gt;&lt;object type=&quot;3&quot; unique_id=&quot;10637&quot;&gt;&lt;property id=&quot;20148&quot; value=&quot;5&quot;/&gt;&lt;property id=&quot;20300&quot; value=&quot;Slide 4&quot;/&gt;&lt;property id=&quot;20307&quot; value=&quot;260&quot;/&gt;&lt;/object&gt;&lt;object type=&quot;3&quot; unique_id=&quot;10638&quot;&gt;&lt;property id=&quot;20148&quot; value=&quot;5&quot;/&gt;&lt;property id=&quot;20300&quot; value=&quot;Slide 5&quot;/&gt;&lt;property id=&quot;20307&quot; value=&quot;261&quot;/&gt;&lt;/object&gt;&lt;object type=&quot;3&quot; unique_id=&quot;10639&quot;&gt;&lt;property id=&quot;20148&quot; value=&quot;5&quot;/&gt;&lt;property id=&quot;20300&quot; value=&quot;Slide 6&quot;/&gt;&lt;property id=&quot;20307&quot; value=&quot;262&quot;/&gt;&lt;/object&gt;&lt;object type=&quot;3&quot; unique_id=&quot;10640&quot;&gt;&lt;property id=&quot;20148&quot; value=&quot;5&quot;/&gt;&lt;property id=&quot;20300&quot; value=&quot;Slide 7&quot;/&gt;&lt;property id=&quot;20307&quot; value=&quot;263&quot;/&gt;&lt;/object&gt;&lt;object type=&quot;3&quot; unique_id=&quot;10641&quot;&gt;&lt;property id=&quot;20148&quot; value=&quot;5&quot;/&gt;&lt;property id=&quot;20300&quot; value=&quot;Slide 8&quot;/&gt;&lt;property id=&quot;20307&quot; value=&quot;264&quot;/&gt;&lt;/object&gt;&lt;object type=&quot;3&quot; unique_id=&quot;10642&quot;&gt;&lt;property id=&quot;20148&quot; value=&quot;5&quot;/&gt;&lt;property id=&quot;20300&quot; value=&quot;Slide 9&quot;/&gt;&lt;property id=&quot;20307&quot; value=&quot;265&quot;/&gt;&lt;/object&gt;&lt;object type=&quot;3&quot; unique_id=&quot;10643&quot;&gt;&lt;property id=&quot;20148&quot; value=&quot;5&quot;/&gt;&lt;property id=&quot;20300&quot; value=&quot;Slide 10&quot;/&gt;&lt;property id=&quot;20307&quot; value=&quot;266&quot;/&gt;&lt;/object&gt;&lt;object type=&quot;3&quot; unique_id=&quot;10644&quot;&gt;&lt;property id=&quot;20148&quot; value=&quot;5&quot;/&gt;&lt;property id=&quot;20300&quot; value=&quot;Slide 11&quot;/&gt;&lt;property id=&quot;20307&quot; value=&quot;267&quot;/&gt;&lt;/object&gt;&lt;object type=&quot;3&quot; unique_id=&quot;10645&quot;&gt;&lt;property id=&quot;20148&quot; value=&quot;5&quot;/&gt;&lt;property id=&quot;20300&quot; value=&quot;Slide 12&quot;/&gt;&lt;property id=&quot;20307&quot; value=&quot;268&quot;/&gt;&lt;/object&gt;&lt;object type=&quot;3&quot; unique_id=&quot;10646&quot;&gt;&lt;property id=&quot;20148&quot; value=&quot;5&quot;/&gt;&lt;property id=&quot;20300&quot; value=&quot;Slide 13&quot;/&gt;&lt;property id=&quot;20307&quot; value=&quot;269&quot;/&gt;&lt;/object&gt;&lt;object type=&quot;3&quot; unique_id=&quot;10647&quot;&gt;&lt;property id=&quot;20148&quot; value=&quot;5&quot;/&gt;&lt;property id=&quot;20300&quot; value=&quot;Slide 14&quot;/&gt;&lt;property id=&quot;20307&quot; value=&quot;270&quot;/&gt;&lt;/object&gt;&lt;object type=&quot;3&quot; unique_id=&quot;10648&quot;&gt;&lt;property id=&quot;20148&quot; value=&quot;5&quot;/&gt;&lt;property id=&quot;20300&quot; value=&quot;Slide 15&quot;/&gt;&lt;property id=&quot;20307&quot; value=&quot;271&quot;/&gt;&lt;/object&gt;&lt;object type=&quot;3&quot; unique_id=&quot;10649&quot;&gt;&lt;property id=&quot;20148&quot; value=&quot;5&quot;/&gt;&lt;property id=&quot;20300&quot; value=&quot;Slide 16&quot;/&gt;&lt;property id=&quot;20307&quot; value=&quot;272&quot;/&gt;&lt;/object&gt;&lt;object type=&quot;3&quot; unique_id=&quot;10650&quot;&gt;&lt;property id=&quot;20148&quot; value=&quot;5&quot;/&gt;&lt;property id=&quot;20300&quot; value=&quot;Slide 17&quot;/&gt;&lt;property id=&quot;20307&quot; value=&quot;273&quot;/&gt;&lt;/object&gt;&lt;object type=&quot;3&quot; unique_id=&quot;10651&quot;&gt;&lt;property id=&quot;20148&quot; value=&quot;5&quot;/&gt;&lt;property id=&quot;20300&quot; value=&quot;Slide 18&quot;/&gt;&lt;property id=&quot;20307&quot; value=&quot;274&quot;/&gt;&lt;/object&gt;&lt;object type=&quot;3&quot; unique_id=&quot;10652&quot;&gt;&lt;property id=&quot;20148&quot; value=&quot;5&quot;/&gt;&lt;property id=&quot;20300&quot; value=&quot;Slide 19&quot;/&gt;&lt;property id=&quot;20307&quot; value=&quot;275&quot;/&gt;&lt;/object&gt;&lt;object type=&quot;3&quot; unique_id=&quot;10653&quot;&gt;&lt;property id=&quot;20148&quot; value=&quot;5&quot;/&gt;&lt;property id=&quot;20300&quot; value=&quot;Slide 20&quot;/&gt;&lt;property id=&quot;20307&quot; value=&quot;276&quot;/&gt;&lt;/object&gt;&lt;object type=&quot;3&quot; unique_id=&quot;10654&quot;&gt;&lt;property id=&quot;20148&quot; value=&quot;5&quot;/&gt;&lt;property id=&quot;20300&quot; value=&quot;Slide 21&quot;/&gt;&lt;property id=&quot;20307&quot; value=&quot;277&quot;/&gt;&lt;/object&gt;&lt;/object&gt;&lt;object type=&quot;8&quot; unique_id=&quot;10677&quot;&gt;&lt;/object&gt;&lt;/object&gt;&lt;/database&gt;"/>
  <p:tag name="SECTOMILLISECCONVERTED" val="1"/>
</p:tagLst>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400" b="1" i="0" u="none" strike="noStrike" cap="none" normalizeH="0" baseline="0" smtClean="0">
            <a:ln>
              <a:noFill/>
            </a:ln>
            <a:solidFill>
              <a:schemeClr val="tx1"/>
            </a:solidFill>
            <a:effectLst/>
            <a:latin typeface="Arial"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TotalTime>
  <Words>1683</Words>
  <Application>Microsoft Office PowerPoint</Application>
  <PresentationFormat>On-screen Show (4:3)</PresentationFormat>
  <Paragraphs>200</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 Unicode MS</vt:lpstr>
      <vt:lpstr>Arial</vt:lpstr>
      <vt:lpstr>Calibri</vt:lpstr>
      <vt:lpstr>Times New Roman</vt:lpstr>
      <vt:lpstr>Wingdings</vt:lpstr>
      <vt:lpstr>Layers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cp:revision>
  <dcterms:created xsi:type="dcterms:W3CDTF">2018-10-20T21:49:20Z</dcterms:created>
  <dcterms:modified xsi:type="dcterms:W3CDTF">2018-10-20T22:27:00Z</dcterms:modified>
</cp:coreProperties>
</file>