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4" r:id="rId2"/>
    <p:sldId id="285" r:id="rId3"/>
    <p:sldId id="275" r:id="rId4"/>
    <p:sldId id="279" r:id="rId5"/>
    <p:sldId id="286" r:id="rId6"/>
    <p:sldId id="287" r:id="rId7"/>
    <p:sldId id="281" r:id="rId8"/>
    <p:sldId id="274" r:id="rId9"/>
    <p:sldId id="288" r:id="rId10"/>
    <p:sldId id="283"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EFEFE"/>
    <a:srgbClr val="FFCC99"/>
    <a:srgbClr val="006699"/>
    <a:srgbClr val="00FFFF"/>
    <a:srgbClr val="993300"/>
    <a:srgbClr val="B86873"/>
    <a:srgbClr val="00FF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A783C-59AB-46C8-BFD1-523CAFB216B0}" type="datetimeFigureOut">
              <a:rPr lang="en-US" smtClean="0"/>
              <a:t>11/08/2023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15EC6-8490-4820-A03B-74AF4C15D175}" type="slidenum">
              <a:rPr lang="en-US" smtClean="0"/>
              <a:t>‹#›</a:t>
            </a:fld>
            <a:endParaRPr lang="en-US"/>
          </a:p>
        </p:txBody>
      </p:sp>
    </p:spTree>
    <p:extLst>
      <p:ext uri="{BB962C8B-B14F-4D97-AF65-F5344CB8AC3E}">
        <p14:creationId xmlns:p14="http://schemas.microsoft.com/office/powerpoint/2010/main" val="2482469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15EC6-8490-4820-A03B-74AF4C15D175}" type="slidenum">
              <a:rPr lang="en-US" smtClean="0"/>
              <a:t>3</a:t>
            </a:fld>
            <a:endParaRPr lang="en-US"/>
          </a:p>
        </p:txBody>
      </p:sp>
    </p:spTree>
    <p:extLst>
      <p:ext uri="{BB962C8B-B14F-4D97-AF65-F5344CB8AC3E}">
        <p14:creationId xmlns:p14="http://schemas.microsoft.com/office/powerpoint/2010/main" val="3911552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15EC6-8490-4820-A03B-74AF4C15D175}" type="slidenum">
              <a:rPr lang="en-US" smtClean="0"/>
              <a:t>5</a:t>
            </a:fld>
            <a:endParaRPr lang="en-US"/>
          </a:p>
        </p:txBody>
      </p:sp>
    </p:spTree>
    <p:extLst>
      <p:ext uri="{BB962C8B-B14F-4D97-AF65-F5344CB8AC3E}">
        <p14:creationId xmlns:p14="http://schemas.microsoft.com/office/powerpoint/2010/main" val="2912006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815EC6-8490-4820-A03B-74AF4C15D175}" type="slidenum">
              <a:rPr lang="en-US" smtClean="0"/>
              <a:t>6</a:t>
            </a:fld>
            <a:endParaRPr lang="en-US"/>
          </a:p>
        </p:txBody>
      </p:sp>
    </p:spTree>
    <p:extLst>
      <p:ext uri="{BB962C8B-B14F-4D97-AF65-F5344CB8AC3E}">
        <p14:creationId xmlns:p14="http://schemas.microsoft.com/office/powerpoint/2010/main" val="120124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57789238"/>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188781362"/>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08854221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667164737"/>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44556151"/>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794740940"/>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4054649979"/>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1549321911"/>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492387879"/>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3654687904"/>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1C190EF-1A40-4E1A-9970-B088BCDDC808}" type="datetimeFigureOut">
              <a:rPr lang="es-ES" smtClean="0"/>
              <a:t>11/08/2023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0730BD-F83E-4B68-A7BB-AA52AB5FB8EA}" type="slidenum">
              <a:rPr lang="es-ES" smtClean="0"/>
              <a:t>‹#›</a:t>
            </a:fld>
            <a:endParaRPr lang="es-ES"/>
          </a:p>
        </p:txBody>
      </p:sp>
    </p:spTree>
    <p:extLst>
      <p:ext uri="{BB962C8B-B14F-4D97-AF65-F5344CB8AC3E}">
        <p14:creationId xmlns:p14="http://schemas.microsoft.com/office/powerpoint/2010/main" val="2864430343"/>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76000" r="-76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190EF-1A40-4E1A-9970-B088BCDDC808}" type="datetimeFigureOut">
              <a:rPr lang="es-ES" smtClean="0"/>
              <a:t>11/08/2023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0730BD-F83E-4B68-A7BB-AA52AB5FB8EA}" type="slidenum">
              <a:rPr lang="es-ES" smtClean="0"/>
              <a:t>‹#›</a:t>
            </a:fld>
            <a:endParaRPr lang="es-ES"/>
          </a:p>
        </p:txBody>
      </p:sp>
    </p:spTree>
    <p:extLst>
      <p:ext uri="{BB962C8B-B14F-4D97-AF65-F5344CB8AC3E}">
        <p14:creationId xmlns:p14="http://schemas.microsoft.com/office/powerpoint/2010/main" val="632975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d"/>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audio" Target="../media/audio2.wav"/></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330909"/>
            <a:ext cx="7272808" cy="3170099"/>
          </a:xfrm>
          <a:prstGeom prst="rect">
            <a:avLst/>
          </a:prstGeom>
        </p:spPr>
        <p:txBody>
          <a:bodyPr wrap="square">
            <a:spAutoFit/>
          </a:bodyPr>
          <a:lstStyle/>
          <a:p>
            <a:pPr algn="ctr">
              <a:spcAft>
                <a:spcPts val="0"/>
              </a:spcAft>
            </a:pP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Chuyên đề 3</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ĐỌC, VIẾT</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VÀ </a:t>
            </a: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GIỚI THIỆU </a:t>
            </a:r>
            <a:r>
              <a:rPr lang="vi-VN"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VỀ MỘT TÁC GIẢ VĂN HỌC</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Lớp</a:t>
            </a:r>
            <a:r>
              <a:rPr lang="en-US"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40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11</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spcAft>
                <a:spcPts val="0"/>
              </a:spcAft>
            </a:pP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Thời</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thực</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4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10 </a:t>
            </a:r>
            <a:r>
              <a:rPr lang="en-US" sz="4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tiết</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802627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82 Rectángulo redondeado"/>
          <p:cNvSpPr/>
          <p:nvPr/>
        </p:nvSpPr>
        <p:spPr>
          <a:xfrm>
            <a:off x="2524996" y="954837"/>
            <a:ext cx="3984377" cy="5544616"/>
          </a:xfrm>
          <a:prstGeom prst="roundRect">
            <a:avLst>
              <a:gd name="adj" fmla="val 8234"/>
            </a:avLst>
          </a:prstGeom>
          <a:solidFill>
            <a:srgbClr val="FF0000">
              <a:alpha val="40000"/>
            </a:srgb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84" name="83 Rectángulo redondeado"/>
          <p:cNvSpPr/>
          <p:nvPr/>
        </p:nvSpPr>
        <p:spPr>
          <a:xfrm>
            <a:off x="2702079" y="1171804"/>
            <a:ext cx="3532511" cy="4431201"/>
          </a:xfrm>
          <a:prstGeom prst="roundRect">
            <a:avLst>
              <a:gd name="adj" fmla="val 8234"/>
            </a:avLst>
          </a:prstGeom>
          <a:solidFill>
            <a:srgbClr val="FFFFFF"/>
          </a:solidFill>
          <a:ln>
            <a:no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CuadroTexto"/>
          <p:cNvSpPr txBox="1"/>
          <p:nvPr/>
        </p:nvSpPr>
        <p:spPr>
          <a:xfrm>
            <a:off x="2720704" y="5703639"/>
            <a:ext cx="3600400" cy="461665"/>
          </a:xfrm>
          <a:prstGeom prst="rect">
            <a:avLst/>
          </a:prstGeom>
          <a:noFill/>
        </p:spPr>
        <p:txBody>
          <a:bodyPr wrap="square" rtlCol="0">
            <a:spAutoFit/>
          </a:bodyPr>
          <a:lstStyle/>
          <a:p>
            <a:pPr algn="ctr"/>
            <a:r>
              <a:rPr lang="es-ES_tradnl" sz="2400" b="1" smtClean="0">
                <a:solidFill>
                  <a:schemeClr val="bg1"/>
                </a:solidFill>
                <a:effectLst>
                  <a:outerShdw blurRad="38100" dist="38100" dir="2700000" algn="tl">
                    <a:srgbClr val="000000">
                      <a:alpha val="43137"/>
                    </a:srgbClr>
                  </a:outerShdw>
                </a:effectLst>
              </a:rPr>
              <a:t>Tô màu</a:t>
            </a:r>
            <a:endParaRPr lang="es-ES" sz="2400" b="1" dirty="0">
              <a:solidFill>
                <a:schemeClr val="bg1"/>
              </a:solidFill>
              <a:effectLst>
                <a:outerShdw blurRad="38100" dist="38100" dir="2700000" algn="tl">
                  <a:srgbClr val="000000">
                    <a:alpha val="43137"/>
                  </a:srgbClr>
                </a:outerShdw>
              </a:effectLst>
            </a:endParaRPr>
          </a:p>
        </p:txBody>
      </p:sp>
      <p:sp>
        <p:nvSpPr>
          <p:cNvPr id="41" name="40 Botón de acción: Personalizar">
            <a:hlinkClick r:id="" action="ppaction://hlinkshowjump?jump=endshow" highlightClick="1"/>
          </p:cNvPr>
          <p:cNvSpPr/>
          <p:nvPr/>
        </p:nvSpPr>
        <p:spPr>
          <a:xfrm>
            <a:off x="7740352" y="5703639"/>
            <a:ext cx="792088" cy="602595"/>
          </a:xfrm>
          <a:prstGeom prst="actionButtonBlank">
            <a:avLst/>
          </a:prstGeom>
          <a:solidFill>
            <a:srgbClr val="00FFFF"/>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smtClean="0">
                <a:solidFill>
                  <a:srgbClr val="006699"/>
                </a:solidFill>
              </a:rPr>
              <a:t>EXIT</a:t>
            </a:r>
            <a:endParaRPr lang="es-ES" sz="2400" b="1" dirty="0">
              <a:solidFill>
                <a:srgbClr val="006699"/>
              </a:solidFill>
            </a:endParaRPr>
          </a:p>
        </p:txBody>
      </p:sp>
      <p:pic>
        <p:nvPicPr>
          <p:cNvPr id="4" name="Picture 3"/>
          <p:cNvPicPr>
            <a:picLocks noChangeAspect="1"/>
          </p:cNvPicPr>
          <p:nvPr/>
        </p:nvPicPr>
        <p:blipFill>
          <a:blip r:embed="rId2"/>
          <a:stretch>
            <a:fillRect/>
          </a:stretch>
        </p:blipFill>
        <p:spPr>
          <a:xfrm>
            <a:off x="2840588" y="1284576"/>
            <a:ext cx="3255492" cy="4089324"/>
          </a:xfrm>
          <a:prstGeom prst="rect">
            <a:avLst/>
          </a:prstGeom>
        </p:spPr>
      </p:pic>
      <p:pic>
        <p:nvPicPr>
          <p:cNvPr id="7" name="Picture 8" descr="Wild african animal cartoon with blank sign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b="9753"/>
          <a:stretch/>
        </p:blipFill>
        <p:spPr bwMode="auto">
          <a:xfrm>
            <a:off x="0" y="-41597"/>
            <a:ext cx="914400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Free Great Job Cliparts, Download Free Great Job Cliparts png images, Free  ClipArts on Clipart Libr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9737" y="29117"/>
            <a:ext cx="2740750" cy="210373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5"/>
          <a:stretch>
            <a:fillRect/>
          </a:stretch>
        </p:blipFill>
        <p:spPr>
          <a:xfrm>
            <a:off x="3779911" y="2636912"/>
            <a:ext cx="2016225" cy="2662333"/>
          </a:xfrm>
          <a:prstGeom prst="rect">
            <a:avLst/>
          </a:prstGeom>
        </p:spPr>
      </p:pic>
    </p:spTree>
    <p:extLst>
      <p:ext uri="{BB962C8B-B14F-4D97-AF65-F5344CB8AC3E}">
        <p14:creationId xmlns:p14="http://schemas.microsoft.com/office/powerpoint/2010/main" val="65946175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548680"/>
            <a:ext cx="7776864" cy="1077218"/>
          </a:xfrm>
          <a:prstGeom prst="rect">
            <a:avLst/>
          </a:prstGeom>
        </p:spPr>
        <p:txBody>
          <a:bodyPr wrap="square">
            <a:spAutoFit/>
          </a:bodyPr>
          <a:lstStyle/>
          <a:p>
            <a:pPr algn="ctr">
              <a:spcAft>
                <a:spcPts val="0"/>
              </a:spcAft>
            </a:pP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PHẦN </a:t>
            </a:r>
            <a:r>
              <a:rPr lang="vi-VN"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II: YÊU CẦU VÀ CÁCH THỨC ĐỌC MỘT TÁC GIẢ VĂN HỌC</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035621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redondeado"/>
          <p:cNvSpPr/>
          <p:nvPr/>
        </p:nvSpPr>
        <p:spPr>
          <a:xfrm>
            <a:off x="4499992" y="2931693"/>
            <a:ext cx="4320479" cy="1361403"/>
          </a:xfrm>
          <a:prstGeom prst="roundRect">
            <a:avLst>
              <a:gd name="adj" fmla="val 8234"/>
            </a:avLst>
          </a:prstGeom>
          <a:solidFill>
            <a:schemeClr val="accent2">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5" name="4 Rectángulo redondeado"/>
          <p:cNvSpPr/>
          <p:nvPr/>
        </p:nvSpPr>
        <p:spPr>
          <a:xfrm>
            <a:off x="547817" y="1550042"/>
            <a:ext cx="3263629" cy="4438586"/>
          </a:xfrm>
          <a:prstGeom prst="roundRect">
            <a:avLst/>
          </a:prstGeom>
          <a:solidFill>
            <a:srgbClr val="FEFEFE"/>
          </a:solidFill>
          <a:ln>
            <a:solidFill>
              <a:srgbClr val="FF9900"/>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7" name="46 Rectángulo redondeado"/>
          <p:cNvSpPr/>
          <p:nvPr/>
        </p:nvSpPr>
        <p:spPr>
          <a:xfrm>
            <a:off x="4499993" y="1122802"/>
            <a:ext cx="4320479" cy="1361403"/>
          </a:xfrm>
          <a:prstGeom prst="roundRect">
            <a:avLst>
              <a:gd name="adj" fmla="val 8234"/>
            </a:avLst>
          </a:prstGeom>
          <a:solidFill>
            <a:schemeClr val="accent6">
              <a:lumMod val="50000"/>
              <a:alpha val="40000"/>
            </a:schemeClr>
          </a:solidFill>
          <a:ln>
            <a:solidFill>
              <a:schemeClr val="bg1"/>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4852313" y="1278854"/>
            <a:ext cx="3824143"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err="1" smtClean="0">
                <a:solidFill>
                  <a:srgbClr val="C00000"/>
                </a:solidFill>
                <a:latin typeface="Arial" panose="020B0604020202020204" pitchFamily="34" charset="0"/>
                <a:cs typeface="Arial" panose="020B0604020202020204" pitchFamily="34" charset="0"/>
              </a:rPr>
              <a:t>Xem</a:t>
            </a:r>
            <a:r>
              <a:rPr lang="es-ES_tradnl" sz="2400" b="1" dirty="0" smtClean="0">
                <a:solidFill>
                  <a:srgbClr val="C00000"/>
                </a:solidFill>
                <a:latin typeface="Arial" panose="020B0604020202020204" pitchFamily="34" charset="0"/>
                <a:cs typeface="Arial" panose="020B0604020202020204" pitchFamily="34" charset="0"/>
              </a:rPr>
              <a:t> video</a:t>
            </a:r>
            <a:endParaRPr lang="es-ES" sz="2400" b="1" dirty="0">
              <a:solidFill>
                <a:srgbClr val="C00000"/>
              </a:solidFill>
              <a:latin typeface="Arial" panose="020B0604020202020204" pitchFamily="34" charset="0"/>
              <a:cs typeface="Arial" panose="020B0604020202020204" pitchFamily="34" charset="0"/>
            </a:endParaRPr>
          </a:p>
        </p:txBody>
      </p:sp>
      <p:sp>
        <p:nvSpPr>
          <p:cNvPr id="22" name="21 CuadroTexto"/>
          <p:cNvSpPr txBox="1"/>
          <p:nvPr/>
        </p:nvSpPr>
        <p:spPr>
          <a:xfrm>
            <a:off x="4524822" y="6237312"/>
            <a:ext cx="4223642" cy="382832"/>
          </a:xfrm>
          <a:prstGeom prst="rect">
            <a:avLst/>
          </a:prstGeom>
          <a:noFill/>
        </p:spPr>
        <p:txBody>
          <a:bodyPr wrap="square" rtlCol="0">
            <a:spAutoFit/>
          </a:bodyPr>
          <a:lstStyle/>
          <a:p>
            <a:pPr algn="ctr"/>
            <a:r>
              <a:rPr lang="es-ES_tradnl" b="1" dirty="0" err="1" smtClean="0">
                <a:solidFill>
                  <a:schemeClr val="bg1"/>
                </a:solidFill>
              </a:rPr>
              <a:t>Click</a:t>
            </a:r>
            <a:r>
              <a:rPr lang="es-ES_tradnl" b="1" dirty="0" smtClean="0">
                <a:solidFill>
                  <a:schemeClr val="bg1"/>
                </a:solidFill>
              </a:rPr>
              <a:t> </a:t>
            </a:r>
            <a:r>
              <a:rPr lang="es-ES_tradnl" b="1" dirty="0" err="1" smtClean="0">
                <a:solidFill>
                  <a:schemeClr val="bg1"/>
                </a:solidFill>
              </a:rPr>
              <a:t>on</a:t>
            </a:r>
            <a:r>
              <a:rPr lang="es-ES_tradnl" b="1" dirty="0" smtClean="0">
                <a:solidFill>
                  <a:schemeClr val="bg1"/>
                </a:solidFill>
              </a:rPr>
              <a:t> </a:t>
            </a:r>
            <a:r>
              <a:rPr lang="es-ES_tradnl" b="1" dirty="0" err="1" smtClean="0">
                <a:solidFill>
                  <a:schemeClr val="bg1"/>
                </a:solidFill>
              </a:rPr>
              <a:t>the</a:t>
            </a:r>
            <a:r>
              <a:rPr lang="es-ES_tradnl" b="1" dirty="0" smtClean="0">
                <a:solidFill>
                  <a:schemeClr val="bg1"/>
                </a:solidFill>
              </a:rPr>
              <a:t> </a:t>
            </a:r>
            <a:r>
              <a:rPr lang="es-ES_tradnl" b="1" dirty="0" err="1" smtClean="0">
                <a:solidFill>
                  <a:schemeClr val="bg1"/>
                </a:solidFill>
              </a:rPr>
              <a:t>correct</a:t>
            </a:r>
            <a:r>
              <a:rPr lang="es-ES_tradnl" b="1" dirty="0" smtClean="0">
                <a:solidFill>
                  <a:schemeClr val="bg1"/>
                </a:solidFill>
              </a:rPr>
              <a:t>  </a:t>
            </a:r>
            <a:r>
              <a:rPr lang="es-ES_tradnl" b="1" dirty="0" err="1" smtClean="0">
                <a:solidFill>
                  <a:schemeClr val="bg1"/>
                </a:solidFill>
              </a:rPr>
              <a:t>letter</a:t>
            </a:r>
            <a:endParaRPr lang="es-ES" b="1" dirty="0">
              <a:solidFill>
                <a:schemeClr val="bg1"/>
              </a:solidFill>
            </a:endParaRPr>
          </a:p>
        </p:txBody>
      </p:sp>
      <p:sp>
        <p:nvSpPr>
          <p:cNvPr id="2" name="AutoShape 2" descr="http://img-cache.cdn.gaiaonline.com/bb9d77bbe87573fa7045390d2814b841/http:/i208.photobucket.com/albums/bb94/Angel-Kimmi/RP/Amberlynsmall.png"/>
          <p:cNvSpPr>
            <a:spLocks noChangeAspect="1" noChangeArrowheads="1"/>
          </p:cNvSpPr>
          <p:nvPr/>
        </p:nvSpPr>
        <p:spPr bwMode="auto">
          <a:xfrm>
            <a:off x="155575" y="-2300288"/>
            <a:ext cx="4324350" cy="4800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2 Rectángulo redondeado"/>
          <p:cNvSpPr/>
          <p:nvPr/>
        </p:nvSpPr>
        <p:spPr>
          <a:xfrm>
            <a:off x="4203687" y="155004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A</a:t>
            </a:r>
            <a:endParaRPr lang="es-ES" sz="3200" b="1" dirty="0"/>
          </a:p>
        </p:txBody>
      </p:sp>
      <p:sp>
        <p:nvSpPr>
          <p:cNvPr id="21" name="20 Rectángulo redondeado"/>
          <p:cNvSpPr/>
          <p:nvPr/>
        </p:nvSpPr>
        <p:spPr>
          <a:xfrm>
            <a:off x="4479926" y="2938442"/>
            <a:ext cx="4340546"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3" name="22 Rectángulo redondeado"/>
          <p:cNvSpPr/>
          <p:nvPr/>
        </p:nvSpPr>
        <p:spPr>
          <a:xfrm>
            <a:off x="4852313" y="3094494"/>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err="1" smtClean="0">
                <a:solidFill>
                  <a:srgbClr val="C00000"/>
                </a:solidFill>
                <a:latin typeface="Arial" panose="020B0604020202020204" pitchFamily="34" charset="0"/>
                <a:cs typeface="Arial" panose="020B0604020202020204" pitchFamily="34" charset="0"/>
              </a:rPr>
              <a:t>Cho</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biết</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các</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thông</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tin</a:t>
            </a:r>
            <a:endParaRPr lang="es-ES" sz="2400" b="1" dirty="0">
              <a:solidFill>
                <a:srgbClr val="C00000"/>
              </a:solidFill>
              <a:latin typeface="Arial" panose="020B0604020202020204" pitchFamily="34" charset="0"/>
              <a:cs typeface="Arial" panose="020B0604020202020204" pitchFamily="34" charset="0"/>
            </a:endParaRPr>
          </a:p>
        </p:txBody>
      </p:sp>
      <p:sp>
        <p:nvSpPr>
          <p:cNvPr id="25" name="24 Rectángulo redondeado"/>
          <p:cNvSpPr/>
          <p:nvPr/>
        </p:nvSpPr>
        <p:spPr>
          <a:xfrm>
            <a:off x="4499992" y="4731893"/>
            <a:ext cx="4320479"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6" name="25 Rectángulo redondeado"/>
          <p:cNvSpPr/>
          <p:nvPr/>
        </p:nvSpPr>
        <p:spPr>
          <a:xfrm>
            <a:off x="4852313" y="4887945"/>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err="1" smtClean="0">
                <a:solidFill>
                  <a:srgbClr val="C00000"/>
                </a:solidFill>
                <a:latin typeface="Arial" panose="020B0604020202020204" pitchFamily="34" charset="0"/>
                <a:cs typeface="Arial" panose="020B0604020202020204" pitchFamily="34" charset="0"/>
              </a:rPr>
              <a:t>Trả</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lời</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câu</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hỏi</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của</a:t>
            </a:r>
            <a:r>
              <a:rPr lang="es-ES_tradnl" sz="2400" b="1" dirty="0" smtClean="0">
                <a:solidFill>
                  <a:srgbClr val="C00000"/>
                </a:solidFill>
                <a:latin typeface="Arial" panose="020B0604020202020204" pitchFamily="34" charset="0"/>
                <a:cs typeface="Arial" panose="020B0604020202020204" pitchFamily="34" charset="0"/>
              </a:rPr>
              <a:t> </a:t>
            </a:r>
            <a:r>
              <a:rPr lang="es-ES_tradnl" sz="2400" b="1" dirty="0" err="1" smtClean="0">
                <a:solidFill>
                  <a:srgbClr val="C00000"/>
                </a:solidFill>
                <a:latin typeface="Arial" panose="020B0604020202020204" pitchFamily="34" charset="0"/>
                <a:cs typeface="Arial" panose="020B0604020202020204" pitchFamily="34" charset="0"/>
              </a:rPr>
              <a:t>gv</a:t>
            </a:r>
            <a:endParaRPr lang="es-ES" sz="2400" b="1" dirty="0">
              <a:solidFill>
                <a:srgbClr val="C00000"/>
              </a:solidFill>
              <a:latin typeface="Arial" panose="020B0604020202020204" pitchFamily="34" charset="0"/>
              <a:cs typeface="Arial" panose="020B0604020202020204" pitchFamily="34" charset="0"/>
            </a:endParaRPr>
          </a:p>
        </p:txBody>
      </p:sp>
      <p:sp>
        <p:nvSpPr>
          <p:cNvPr id="55" name="54 Rectángulo redondeado"/>
          <p:cNvSpPr/>
          <p:nvPr/>
        </p:nvSpPr>
        <p:spPr>
          <a:xfrm>
            <a:off x="4211960" y="33569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B</a:t>
            </a:r>
            <a:endParaRPr lang="es-ES" sz="3200" b="1" dirty="0"/>
          </a:p>
        </p:txBody>
      </p:sp>
      <p:sp>
        <p:nvSpPr>
          <p:cNvPr id="56" name="55 Rectángulo redondeado"/>
          <p:cNvSpPr/>
          <p:nvPr/>
        </p:nvSpPr>
        <p:spPr>
          <a:xfrm>
            <a:off x="4211960" y="51571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a:t>C</a:t>
            </a:r>
            <a:endParaRPr lang="es-ES" sz="3200" b="1" dirty="0"/>
          </a:p>
        </p:txBody>
      </p:sp>
      <p:sp>
        <p:nvSpPr>
          <p:cNvPr id="8" name="7 Botón de acción: Hacia delante o Siguiente">
            <a:hlinkClick r:id="" action="ppaction://hlinkshowjump?jump=nextslide" highlightClick="1"/>
          </p:cNvPr>
          <p:cNvSpPr/>
          <p:nvPr/>
        </p:nvSpPr>
        <p:spPr>
          <a:xfrm>
            <a:off x="1691680" y="5566448"/>
            <a:ext cx="720080" cy="382832"/>
          </a:xfrm>
          <a:prstGeom prst="actionButtonForwardNext">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Picture 3"/>
          <p:cNvPicPr>
            <a:picLocks noChangeAspect="1"/>
          </p:cNvPicPr>
          <p:nvPr/>
        </p:nvPicPr>
        <p:blipFill>
          <a:blip r:embed="rId4"/>
          <a:stretch>
            <a:fillRect/>
          </a:stretch>
        </p:blipFill>
        <p:spPr>
          <a:xfrm>
            <a:off x="-17185" y="176038"/>
            <a:ext cx="5535648" cy="859611"/>
          </a:xfrm>
          <a:prstGeom prst="rect">
            <a:avLst/>
          </a:prstGeom>
        </p:spPr>
      </p:pic>
      <p:pic>
        <p:nvPicPr>
          <p:cNvPr id="7" name="Picture 6"/>
          <p:cNvPicPr>
            <a:picLocks noChangeAspect="1"/>
          </p:cNvPicPr>
          <p:nvPr/>
        </p:nvPicPr>
        <p:blipFill>
          <a:blip r:embed="rId5"/>
          <a:stretch>
            <a:fillRect/>
          </a:stretch>
        </p:blipFill>
        <p:spPr>
          <a:xfrm>
            <a:off x="971600" y="2054099"/>
            <a:ext cx="2448272" cy="3473002"/>
          </a:xfrm>
          <a:prstGeom prst="rect">
            <a:avLst/>
          </a:prstGeom>
        </p:spPr>
      </p:pic>
    </p:spTree>
    <p:extLst>
      <p:ext uri="{BB962C8B-B14F-4D97-AF65-F5344CB8AC3E}">
        <p14:creationId xmlns:p14="http://schemas.microsoft.com/office/powerpoint/2010/main" val="377056428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barn(inVertical)">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additive="base">
                                        <p:cTn id="33" dur="500" fill="hold"/>
                                        <p:tgtEl>
                                          <p:spTgt spid="26"/>
                                        </p:tgtEl>
                                        <p:attrNameLst>
                                          <p:attrName>ppt_x</p:attrName>
                                        </p:attrNameLst>
                                      </p:cBhvr>
                                      <p:tavLst>
                                        <p:tav tm="0">
                                          <p:val>
                                            <p:strVal val="#ppt_x"/>
                                          </p:val>
                                        </p:tav>
                                        <p:tav tm="100000">
                                          <p:val>
                                            <p:strVal val="#ppt_x"/>
                                          </p:val>
                                        </p:tav>
                                      </p:tavLst>
                                    </p:anim>
                                    <p:anim calcmode="lin" valueType="num">
                                      <p:cBhvr additive="base">
                                        <p:cTn id="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0" restart="whenNotActive" fill="hold" evtFilter="cancelBubble" nodeType="interactiveSeq">
                <p:stCondLst>
                  <p:cond evt="onClick" delay="0">
                    <p:tgtEl>
                      <p:spTgt spid="55"/>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43"/>
                                            </p:cond>
                                          </p:stCondLst>
                                          <p:endCondLst>
                                            <p:cond evt="onStopAudio" delay="0">
                                              <p:tgtEl>
                                                <p:sldTgt/>
                                              </p:tgtEl>
                                            </p:cond>
                                          </p:endCondLst>
                                        </p:cTn>
                                        <p:tgtEl>
                                          <p:sndTgt r:embed="rId3" name="CORRECTO.WAV"/>
                                        </p:tgtEl>
                                      </p:cMediaNode>
                                    </p:audio>
                                  </p:subTnLst>
                                </p:cTn>
                              </p:par>
                              <p:par>
                                <p:cTn id="45" presetID="1" presetClass="exit"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55"/>
                  </p:tgtEl>
                </p:cond>
              </p:nextCondLst>
            </p:seq>
          </p:childTnLst>
        </p:cTn>
      </p:par>
    </p:tnLst>
    <p:bldLst>
      <p:bldP spid="27" grpId="0" animBg="1"/>
      <p:bldP spid="48" grpId="0" animBg="1"/>
      <p:bldP spid="21" grpId="0" animBg="1"/>
      <p:bldP spid="23" grpId="0" animBg="1"/>
      <p:bldP spid="2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81 Grupo"/>
          <p:cNvGrpSpPr/>
          <p:nvPr/>
        </p:nvGrpSpPr>
        <p:grpSpPr>
          <a:xfrm>
            <a:off x="299591" y="836712"/>
            <a:ext cx="3984377" cy="5544616"/>
            <a:chOff x="323529" y="526849"/>
            <a:chExt cx="2088231" cy="2398096"/>
          </a:xfrm>
        </p:grpSpPr>
        <p:sp>
          <p:nvSpPr>
            <p:cNvPr id="83" name="82 Rectángulo redondeado"/>
            <p:cNvSpPr/>
            <p:nvPr/>
          </p:nvSpPr>
          <p:spPr>
            <a:xfrm>
              <a:off x="323529" y="526849"/>
              <a:ext cx="2088231" cy="2398096"/>
            </a:xfrm>
            <a:prstGeom prst="roundRect">
              <a:avLst>
                <a:gd name="adj" fmla="val 8234"/>
              </a:avLst>
            </a:prstGeom>
            <a:solidFill>
              <a:srgbClr val="FF0000">
                <a:alpha val="40000"/>
              </a:srgb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84" name="83 Rectángulo redondeado"/>
            <p:cNvSpPr/>
            <p:nvPr/>
          </p:nvSpPr>
          <p:spPr>
            <a:xfrm>
              <a:off x="416339" y="620689"/>
              <a:ext cx="1851406" cy="2210824"/>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AutoShape 2" descr="http://img-cache.cdn.gaiaonline.com/bb9d77bbe87573fa7045390d2814b841/http:/i208.photobucket.com/albums/bb94/Angel-Kimmi/RP/Amberlynsmall.png"/>
          <p:cNvSpPr>
            <a:spLocks noChangeAspect="1" noChangeArrowheads="1"/>
          </p:cNvSpPr>
          <p:nvPr/>
        </p:nvSpPr>
        <p:spPr bwMode="auto">
          <a:xfrm>
            <a:off x="155575" y="-2300288"/>
            <a:ext cx="4324350" cy="4800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grpSp>
        <p:nvGrpSpPr>
          <p:cNvPr id="8" name="7 Grupo"/>
          <p:cNvGrpSpPr/>
          <p:nvPr/>
        </p:nvGrpSpPr>
        <p:grpSpPr>
          <a:xfrm>
            <a:off x="4479924" y="872716"/>
            <a:ext cx="4340547" cy="5508612"/>
            <a:chOff x="4283968" y="1124744"/>
            <a:chExt cx="2324323" cy="1728192"/>
          </a:xfrm>
          <a:solidFill>
            <a:schemeClr val="accent6"/>
          </a:solidFill>
        </p:grpSpPr>
        <p:sp>
          <p:nvSpPr>
            <p:cNvPr id="25" name="24 Rectángulo redondeado"/>
            <p:cNvSpPr/>
            <p:nvPr/>
          </p:nvSpPr>
          <p:spPr>
            <a:xfrm>
              <a:off x="4283968" y="1124744"/>
              <a:ext cx="2324323" cy="1728192"/>
            </a:xfrm>
            <a:prstGeom prst="roundRect">
              <a:avLst>
                <a:gd name="adj" fmla="val 8234"/>
              </a:avLst>
            </a:prstGeom>
            <a:grpFill/>
            <a:ln>
              <a:no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6" name="25 Rectángulo redondeado"/>
            <p:cNvSpPr/>
            <p:nvPr/>
          </p:nvSpPr>
          <p:spPr>
            <a:xfrm>
              <a:off x="4391112" y="1181221"/>
              <a:ext cx="2101500" cy="1581352"/>
            </a:xfrm>
            <a:prstGeom prst="roundRect">
              <a:avLst>
                <a:gd name="adj" fmla="val 8234"/>
              </a:avLst>
            </a:prstGeom>
            <a:grpFill/>
            <a:ln>
              <a:no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sz="2000" b="1" dirty="0">
                <a:solidFill>
                  <a:schemeClr val="tx1"/>
                </a:solidFill>
              </a:endParaRPr>
            </a:p>
          </p:txBody>
        </p:sp>
      </p:grpSp>
      <p:sp>
        <p:nvSpPr>
          <p:cNvPr id="4" name="Rectangle 3"/>
          <p:cNvSpPr/>
          <p:nvPr/>
        </p:nvSpPr>
        <p:spPr>
          <a:xfrm rot="1047135">
            <a:off x="-1403911" y="4592295"/>
            <a:ext cx="206080" cy="325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10015110" y="5128999"/>
            <a:ext cx="547752" cy="457901"/>
          </a:xfrm>
          <a:prstGeom prst="line">
            <a:avLst/>
          </a:prstGeom>
          <a:ln w="76200">
            <a:solidFill>
              <a:srgbClr val="FFFFFF"/>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stretch>
            <a:fillRect/>
          </a:stretch>
        </p:blipFill>
        <p:spPr>
          <a:xfrm>
            <a:off x="467544" y="44624"/>
            <a:ext cx="8029128" cy="755970"/>
          </a:xfrm>
          <a:prstGeom prst="rect">
            <a:avLst/>
          </a:prstGeom>
        </p:spPr>
      </p:pic>
      <p:sp>
        <p:nvSpPr>
          <p:cNvPr id="7" name="Rectangle 6"/>
          <p:cNvSpPr/>
          <p:nvPr/>
        </p:nvSpPr>
        <p:spPr>
          <a:xfrm>
            <a:off x="467544" y="1052736"/>
            <a:ext cx="3503577" cy="4247317"/>
          </a:xfrm>
          <a:prstGeom prst="rect">
            <a:avLst/>
          </a:prstGeom>
        </p:spPr>
        <p:txBody>
          <a:bodyPr wrap="square">
            <a:spAutoFit/>
          </a:bodyPr>
          <a:lstStyle/>
          <a:p>
            <a:pPr algn="just">
              <a:spcAft>
                <a:spcPts val="0"/>
              </a:spcAft>
            </a:pPr>
            <a:r>
              <a:rPr lang="vi-VN" b="1" dirty="0">
                <a:latin typeface="Times New Roman" panose="02020603050405020304" pitchFamily="18" charset="0"/>
                <a:ea typeface="Times New Roman" panose="02020603050405020304" pitchFamily="18" charset="0"/>
                <a:cs typeface="Times New Roman" panose="02020603050405020304" pitchFamily="18" charset="0"/>
              </a:rPr>
              <a:t>1. Yêu cầu đọc một tác giả văn học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Xác định rõ mục đích đọc</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-Xác định rõ tác giả và những sáng tác cần đọc của tác giả đó</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 Việc đọc trực tiếp các tác phẩm cụ thể, tiêu biểu của tác giả nhất định phải được thực hiện vì đây là căn cứ chính để hiểu và đánh giá về tác giả đó</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dirty="0">
                <a:latin typeface="Times New Roman" panose="02020603050405020304" pitchFamily="18" charset="0"/>
                <a:ea typeface="Times New Roman" panose="02020603050405020304" pitchFamily="18" charset="0"/>
                <a:cs typeface="Times New Roman" panose="02020603050405020304" pitchFamily="18" charset="0"/>
              </a:rPr>
              <a:t>-Ghi lại những nội dung đã đọc được; suy nghĩ và đưa ra những nhận xét, đánh giá về tác giả văn học; nên chia sẻ với thầy cô, bạn bè...những nội dung trên.</a:t>
            </a:r>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4716015" y="1038226"/>
            <a:ext cx="3913635" cy="5272256"/>
          </a:xfrm>
          <a:prstGeom prst="rect">
            <a:avLst/>
          </a:prstGeom>
        </p:spPr>
        <p:txBody>
          <a:bodyPr wrap="square">
            <a:spAutoFit/>
          </a:bodyPr>
          <a:lstStyle/>
          <a:p>
            <a:pPr algn="just">
              <a:spcAft>
                <a:spcPts val="0"/>
              </a:spcAft>
            </a:pPr>
            <a:r>
              <a:rPr lang="vi-VN" sz="1400" b="1" i="1" dirty="0">
                <a:latin typeface="Times New Roman" panose="02020603050405020304" pitchFamily="18" charset="0"/>
                <a:ea typeface="Times New Roman" panose="02020603050405020304" pitchFamily="18" charset="0"/>
                <a:cs typeface="Times New Roman" panose="02020603050405020304" pitchFamily="18" charset="0"/>
              </a:rPr>
              <a:t>2.1 Đọc một tác giả văn học</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tác giả văn học trước hết là đọc để biết thêm về tác giả và tác phẩm trong đời sống văn học trong và ngoài nước, để bổ sung cập nhật thông tin. Đây là những hiểu biết văn hóa phổ thông đối với mỗi người trưởng thành, nhất là trong xã hội hiện đại ngày nay.</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tác giả văn học còn là đọc hiểu tư tưởng, quan niệm, suy nghĩ, thái độ của tác giả đó thông qua sáng tác văn học, nhất là các tác phẩm tiêu biểu.</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một tác giả văn học là đọc khả năng, tài năng nghệ thuật của người viết, từ đó thấy được thế mạnh, đóng góp riêng của mỗi cây bút.</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một tác giả văn học là nhận ra phẩm chất, nhân cách của người viết trong văn bản văn học và trên hết là nhân cách của một con người chân chính, có tầm vóc, tư tưởng lớn lao, là tấm gương để mọi người học tập</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tác giả văn học là tìm hiểu, xác định, nhận diện một phong cách nghệ thuật, một cá tính sáng tạo.</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 Đọc tác giả văn học là đồng cảm, </a:t>
            </a:r>
            <a:r>
              <a:rPr lang="vi-VN" sz="1400" i="1" dirty="0">
                <a:latin typeface="Times New Roman" panose="02020603050405020304" pitchFamily="18" charset="0"/>
                <a:ea typeface="Times New Roman" panose="02020603050405020304" pitchFamily="18" charset="0"/>
                <a:cs typeface="Times New Roman" panose="02020603050405020304" pitchFamily="18" charset="0"/>
              </a:rPr>
              <a:t>đồng sáng tạo</a:t>
            </a:r>
            <a:r>
              <a:rPr lang="vi-VN" sz="1400" dirty="0">
                <a:latin typeface="Times New Roman" panose="02020603050405020304" pitchFamily="18" charset="0"/>
                <a:ea typeface="Times New Roman" panose="02020603050405020304" pitchFamily="18" charset="0"/>
                <a:cs typeface="Times New Roman" panose="02020603050405020304" pitchFamily="18" charset="0"/>
              </a:rPr>
              <a:t> với nhà văn, nhà thơ dựa trên văn bản tác phẩm.</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879944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1000"/>
                                        <p:tgtEl>
                                          <p:spTgt spid="7">
                                            <p:txEl>
                                              <p:pRg st="3" end="3"/>
                                            </p:txEl>
                                          </p:spTgt>
                                        </p:tgtEl>
                                      </p:cBhvr>
                                    </p:animEffect>
                                    <p:anim calcmode="lin" valueType="num">
                                      <p:cBhvr>
                                        <p:cTn id="1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barn(inVertical)">
                                      <p:cBhvr>
                                        <p:cTn id="31" dur="500"/>
                                        <p:tgtEl>
                                          <p:spTgt spid="9">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
                                            <p:txEl>
                                              <p:pRg st="1" end="1"/>
                                            </p:txEl>
                                          </p:spTgt>
                                        </p:tgtEl>
                                        <p:attrNameLst>
                                          <p:attrName>style.visibility</p:attrName>
                                        </p:attrNameLst>
                                      </p:cBhvr>
                                      <p:to>
                                        <p:strVal val="visible"/>
                                      </p:to>
                                    </p:set>
                                    <p:animEffect transition="in" filter="barn(inVertical)">
                                      <p:cBhvr>
                                        <p:cTn id="36" dur="500"/>
                                        <p:tgtEl>
                                          <p:spTgt spid="9">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xEl>
                                              <p:pRg st="2" end="2"/>
                                            </p:txEl>
                                          </p:spTgt>
                                        </p:tgtEl>
                                        <p:attrNameLst>
                                          <p:attrName>style.visibility</p:attrName>
                                        </p:attrNameLst>
                                      </p:cBhvr>
                                      <p:to>
                                        <p:strVal val="visible"/>
                                      </p:to>
                                    </p:set>
                                    <p:animEffect transition="in" filter="fade">
                                      <p:cBhvr>
                                        <p:cTn id="41" dur="1000"/>
                                        <p:tgtEl>
                                          <p:spTgt spid="9">
                                            <p:txEl>
                                              <p:pRg st="2" end="2"/>
                                            </p:txEl>
                                          </p:spTgt>
                                        </p:tgtEl>
                                      </p:cBhvr>
                                    </p:animEffect>
                                    <p:anim calcmode="lin" valueType="num">
                                      <p:cBhvr>
                                        <p:cTn id="4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anim calcmode="lin" valueType="num">
                                      <p:cBhvr additive="base">
                                        <p:cTn id="48"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 calcmode="lin" valueType="num">
                                      <p:cBhvr additive="base">
                                        <p:cTn id="54"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9">
                                            <p:txEl>
                                              <p:pRg st="5" end="5"/>
                                            </p:txEl>
                                          </p:spTgt>
                                        </p:tgtEl>
                                        <p:attrNameLst>
                                          <p:attrName>style.visibility</p:attrName>
                                        </p:attrNameLst>
                                      </p:cBhvr>
                                      <p:to>
                                        <p:strVal val="visible"/>
                                      </p:to>
                                    </p:set>
                                    <p:animEffect transition="in" filter="fade">
                                      <p:cBhvr>
                                        <p:cTn id="60" dur="500"/>
                                        <p:tgtEl>
                                          <p:spTgt spid="9">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9">
                                            <p:txEl>
                                              <p:pRg st="6" end="6"/>
                                            </p:txEl>
                                          </p:spTgt>
                                        </p:tgtEl>
                                        <p:attrNameLst>
                                          <p:attrName>style.visibility</p:attrName>
                                        </p:attrNameLst>
                                      </p:cBhvr>
                                      <p:to>
                                        <p:strVal val="visible"/>
                                      </p:to>
                                    </p:set>
                                    <p:animEffect transition="in" filter="fade">
                                      <p:cBhvr>
                                        <p:cTn id="6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redondeado"/>
          <p:cNvSpPr/>
          <p:nvPr/>
        </p:nvSpPr>
        <p:spPr>
          <a:xfrm>
            <a:off x="4499992" y="2931693"/>
            <a:ext cx="4320479" cy="1361403"/>
          </a:xfrm>
          <a:prstGeom prst="roundRect">
            <a:avLst>
              <a:gd name="adj" fmla="val 8234"/>
            </a:avLst>
          </a:prstGeom>
          <a:solidFill>
            <a:schemeClr val="accent2">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5" name="4 Rectángulo redondeado"/>
          <p:cNvSpPr/>
          <p:nvPr/>
        </p:nvSpPr>
        <p:spPr>
          <a:xfrm>
            <a:off x="450605" y="1550042"/>
            <a:ext cx="3263629" cy="4438586"/>
          </a:xfrm>
          <a:prstGeom prst="roundRect">
            <a:avLst/>
          </a:prstGeom>
          <a:solidFill>
            <a:srgbClr val="FEFEFE"/>
          </a:solidFill>
          <a:ln>
            <a:solidFill>
              <a:srgbClr val="FF9900"/>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7" name="46 Rectángulo redondeado"/>
          <p:cNvSpPr/>
          <p:nvPr/>
        </p:nvSpPr>
        <p:spPr>
          <a:xfrm>
            <a:off x="4499993" y="1122802"/>
            <a:ext cx="4320479" cy="1361403"/>
          </a:xfrm>
          <a:prstGeom prst="roundRect">
            <a:avLst>
              <a:gd name="adj" fmla="val 8234"/>
            </a:avLst>
          </a:prstGeom>
          <a:solidFill>
            <a:schemeClr val="accent6">
              <a:lumMod val="50000"/>
              <a:alpha val="40000"/>
            </a:schemeClr>
          </a:solidFill>
          <a:ln>
            <a:solidFill>
              <a:schemeClr val="bg1"/>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4852313" y="1293062"/>
            <a:ext cx="3824143"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Những dòng thơ, hình ảnh cho thấy tình cảm nồng nàn, tha thiết, mãnh liệt của Xuân Diệu: </a:t>
            </a:r>
            <a:r>
              <a:rPr lang="vi-VN" sz="1000" i="1" dirty="0">
                <a:solidFill>
                  <a:srgbClr val="FF0000"/>
                </a:solidFill>
              </a:rPr>
              <a:t>Những luồng run rẩy, rung rinh lá....Đã nghe rét mướt luồn trong gió...Tháng Giêng ngon như một cặp môi gần...</a:t>
            </a:r>
            <a:endParaRPr lang="en-US" sz="1000" dirty="0">
              <a:solidFill>
                <a:srgbClr val="FF0000"/>
              </a:solidFill>
            </a:endParaRPr>
          </a:p>
        </p:txBody>
      </p:sp>
      <p:sp>
        <p:nvSpPr>
          <p:cNvPr id="2" name="AutoShape 2" descr="http://img-cache.cdn.gaiaonline.com/bb9d77bbe87573fa7045390d2814b841/http:/i208.photobucket.com/albums/bb94/Angel-Kimmi/RP/Amberlynsmall.png"/>
          <p:cNvSpPr>
            <a:spLocks noChangeAspect="1" noChangeArrowheads="1"/>
          </p:cNvSpPr>
          <p:nvPr/>
        </p:nvSpPr>
        <p:spPr bwMode="auto">
          <a:xfrm>
            <a:off x="155575" y="-2300288"/>
            <a:ext cx="4324350" cy="4800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2 Rectángulo redondeado"/>
          <p:cNvSpPr/>
          <p:nvPr/>
        </p:nvSpPr>
        <p:spPr>
          <a:xfrm>
            <a:off x="4203687" y="155004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A</a:t>
            </a:r>
            <a:endParaRPr lang="es-ES" sz="3200" b="1" dirty="0"/>
          </a:p>
        </p:txBody>
      </p:sp>
      <p:sp>
        <p:nvSpPr>
          <p:cNvPr id="21" name="20 Rectángulo redondeado"/>
          <p:cNvSpPr/>
          <p:nvPr/>
        </p:nvSpPr>
        <p:spPr>
          <a:xfrm>
            <a:off x="4479926" y="2938442"/>
            <a:ext cx="4340546"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3" name="22 Rectángulo redondeado"/>
          <p:cNvSpPr/>
          <p:nvPr/>
        </p:nvSpPr>
        <p:spPr>
          <a:xfrm>
            <a:off x="4852313" y="3094494"/>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Những dòng thơ cho thấy Xuân Diệu đã có những cảm nhận tinh tế trước những rung động nhỏ bé, không dễ nhận ra của tạo vật: </a:t>
            </a:r>
            <a:r>
              <a:rPr lang="vi-VN" sz="1000" i="1" dirty="0">
                <a:solidFill>
                  <a:srgbClr val="FF0000"/>
                </a:solidFill>
              </a:rPr>
              <a:t>Trong vườn sắc đỏ rũa màu xanh. Con cò trên ruộng cánh phân vân....</a:t>
            </a:r>
            <a:endParaRPr lang="en-US" sz="1000" dirty="0">
              <a:solidFill>
                <a:srgbClr val="FF0000"/>
              </a:solidFill>
            </a:endParaRPr>
          </a:p>
        </p:txBody>
      </p:sp>
      <p:sp>
        <p:nvSpPr>
          <p:cNvPr id="25" name="24 Rectángulo redondeado"/>
          <p:cNvSpPr/>
          <p:nvPr/>
        </p:nvSpPr>
        <p:spPr>
          <a:xfrm>
            <a:off x="4499992" y="4731893"/>
            <a:ext cx="4320479"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6" name="25 Rectángulo redondeado"/>
          <p:cNvSpPr/>
          <p:nvPr/>
        </p:nvSpPr>
        <p:spPr>
          <a:xfrm>
            <a:off x="4852313" y="4887945"/>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Các dòng thơ...thể hiện quan niệm mới mẻ của Xuân Diệu về cái đẹp: tiêu chuẩn của cái đẹp thuộc về con người; vẻ đẹp con người là thước đo của tạo hóa. Điều này trái ngược với quan niệm thẫm mĩ của các nhà văn, nhà thơ trung đại</a:t>
            </a:r>
            <a:endParaRPr lang="es-ES" sz="1000" b="1" dirty="0">
              <a:solidFill>
                <a:srgbClr val="FF0000"/>
              </a:solidFill>
              <a:latin typeface="Arial" panose="020B0604020202020204" pitchFamily="34" charset="0"/>
              <a:cs typeface="Arial" panose="020B0604020202020204" pitchFamily="34" charset="0"/>
            </a:endParaRPr>
          </a:p>
        </p:txBody>
      </p:sp>
      <p:sp>
        <p:nvSpPr>
          <p:cNvPr id="55" name="54 Rectángulo redondeado"/>
          <p:cNvSpPr/>
          <p:nvPr/>
        </p:nvSpPr>
        <p:spPr>
          <a:xfrm>
            <a:off x="4211960" y="33569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B</a:t>
            </a:r>
            <a:endParaRPr lang="es-ES" sz="3200" b="1" dirty="0"/>
          </a:p>
        </p:txBody>
      </p:sp>
      <p:sp>
        <p:nvSpPr>
          <p:cNvPr id="56" name="55 Rectángulo redondeado"/>
          <p:cNvSpPr/>
          <p:nvPr/>
        </p:nvSpPr>
        <p:spPr>
          <a:xfrm>
            <a:off x="4211960" y="51571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a:t>C</a:t>
            </a:r>
            <a:endParaRPr lang="es-ES" sz="3200" b="1" dirty="0"/>
          </a:p>
        </p:txBody>
      </p:sp>
      <p:sp>
        <p:nvSpPr>
          <p:cNvPr id="7" name="Rectangle 6"/>
          <p:cNvSpPr/>
          <p:nvPr/>
        </p:nvSpPr>
        <p:spPr>
          <a:xfrm>
            <a:off x="107504" y="44624"/>
            <a:ext cx="7344816" cy="954107"/>
          </a:xfrm>
          <a:prstGeom prst="rect">
            <a:avLst/>
          </a:prstGeom>
        </p:spPr>
        <p:txBody>
          <a:bodyPr wrap="square">
            <a:spAutoFit/>
          </a:bodyPr>
          <a:lstStyle/>
          <a:p>
            <a:pPr algn="just">
              <a:spcAft>
                <a:spcPts val="0"/>
              </a:spcAft>
            </a:pPr>
            <a:r>
              <a:rPr lang="vi-VN" sz="2800" b="1" i="1" dirty="0">
                <a:latin typeface="Times New Roman" panose="02020603050405020304" pitchFamily="18" charset="0"/>
                <a:ea typeface="Times New Roman" panose="02020603050405020304" pitchFamily="18" charset="0"/>
                <a:cs typeface="Times New Roman" panose="02020603050405020304" pitchFamily="18" charset="0"/>
              </a:rPr>
              <a:t>2.2 Các bước đọc một tác giả văn học</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2800" b="1" i="1" dirty="0">
                <a:latin typeface="Times New Roman" panose="02020603050405020304" pitchFamily="18" charset="0"/>
                <a:ea typeface="Times New Roman" panose="02020603050405020304" pitchFamily="18" charset="0"/>
                <a:cs typeface="Times New Roman" panose="02020603050405020304" pitchFamily="18" charset="0"/>
              </a:rPr>
              <a:t>a. Đọc các đoạn trích thơ của Xuân Diệu</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5"/>
          <a:stretch>
            <a:fillRect/>
          </a:stretch>
        </p:blipFill>
        <p:spPr>
          <a:xfrm>
            <a:off x="899592" y="1700808"/>
            <a:ext cx="2448272" cy="4104456"/>
          </a:xfrm>
          <a:prstGeom prst="rect">
            <a:avLst/>
          </a:prstGeom>
        </p:spPr>
      </p:pic>
      <p:sp>
        <p:nvSpPr>
          <p:cNvPr id="10" name="Rectangle 9"/>
          <p:cNvSpPr/>
          <p:nvPr/>
        </p:nvSpPr>
        <p:spPr>
          <a:xfrm>
            <a:off x="3065132" y="2879547"/>
            <a:ext cx="432048" cy="227764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78870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1000"/>
                                        <p:tgtEl>
                                          <p:spTgt spid="7">
                                            <p:txEl>
                                              <p:pRg st="1" end="1"/>
                                            </p:txEl>
                                          </p:spTgt>
                                        </p:tgtEl>
                                      </p:cBhvr>
                                    </p:animEffect>
                                    <p:anim calcmode="lin" valueType="num">
                                      <p:cBhvr>
                                        <p:cTn id="1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8">
                                            <p:txEl>
                                              <p:pRg st="0" end="0"/>
                                            </p:txEl>
                                          </p:spTgt>
                                        </p:tgtEl>
                                        <p:attrNameLst>
                                          <p:attrName>style.visibility</p:attrName>
                                        </p:attrNameLst>
                                      </p:cBhvr>
                                      <p:to>
                                        <p:strVal val="visible"/>
                                      </p:to>
                                    </p:set>
                                    <p:animEffect transition="in" filter="fade">
                                      <p:cBhvr>
                                        <p:cTn id="27" dur="1000"/>
                                        <p:tgtEl>
                                          <p:spTgt spid="48">
                                            <p:txEl>
                                              <p:pRg st="0" end="0"/>
                                            </p:txEl>
                                          </p:spTgt>
                                        </p:tgtEl>
                                      </p:cBhvr>
                                    </p:animEffect>
                                    <p:anim calcmode="lin" valueType="num">
                                      <p:cBhvr>
                                        <p:cTn id="28"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3">
                                            <p:txEl>
                                              <p:pRg st="0" end="0"/>
                                            </p:txEl>
                                          </p:spTgt>
                                        </p:tgtEl>
                                        <p:attrNameLst>
                                          <p:attrName>style.visibility</p:attrName>
                                        </p:attrNameLst>
                                      </p:cBhvr>
                                      <p:to>
                                        <p:strVal val="visible"/>
                                      </p:to>
                                    </p:set>
                                    <p:animEffect transition="in" filter="fade">
                                      <p:cBhvr>
                                        <p:cTn id="34" dur="1000"/>
                                        <p:tgtEl>
                                          <p:spTgt spid="23">
                                            <p:txEl>
                                              <p:pRg st="0" end="0"/>
                                            </p:txEl>
                                          </p:spTgt>
                                        </p:tgtEl>
                                      </p:cBhvr>
                                    </p:animEffect>
                                    <p:anim calcmode="lin" valueType="num">
                                      <p:cBhvr>
                                        <p:cTn id="35"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6">
                                            <p:txEl>
                                              <p:pRg st="0" end="0"/>
                                            </p:txEl>
                                          </p:spTgt>
                                        </p:tgtEl>
                                        <p:attrNameLst>
                                          <p:attrName>style.visibility</p:attrName>
                                        </p:attrNameLst>
                                      </p:cBhvr>
                                      <p:to>
                                        <p:strVal val="visible"/>
                                      </p:to>
                                    </p:set>
                                    <p:animEffect transition="in" filter="fade">
                                      <p:cBhvr>
                                        <p:cTn id="41" dur="1000"/>
                                        <p:tgtEl>
                                          <p:spTgt spid="26">
                                            <p:txEl>
                                              <p:pRg st="0" end="0"/>
                                            </p:txEl>
                                          </p:spTgt>
                                        </p:tgtEl>
                                      </p:cBhvr>
                                    </p:animEffect>
                                    <p:anim calcmode="lin" valueType="num">
                                      <p:cBhvr>
                                        <p:cTn id="42"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44" restart="whenNotActive" fill="hold" evtFilter="cancelBubble" nodeType="interactiveSeq">
                <p:stCondLst>
                  <p:cond evt="onClick" delay="0">
                    <p:tgtEl>
                      <p:spTgt spid="55"/>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3" name="CORRECTO.WAV"/>
                                        </p:tgtEl>
                                      </p:cMediaNode>
                                    </p:audio>
                                  </p:subTnLst>
                                </p:cTn>
                              </p:par>
                              <p:par>
                                <p:cTn id="49" presetID="1" presetClass="exit" presetSubtype="0" fill="hold" grpId="0" nodeType="withEffect">
                                  <p:stCondLst>
                                    <p:cond delay="0"/>
                                  </p:stCondLst>
                                  <p:childTnLst>
                                    <p:set>
                                      <p:cBhvr>
                                        <p:cTn id="50"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51" restart="whenNotActive" fill="hold" evtFilter="cancelBubble" nodeType="interactiveSeq">
                <p:stCondLst>
                  <p:cond evt="onClick" delay="0">
                    <p:tgtEl>
                      <p:spTgt spid="3"/>
                    </p:tgtEl>
                  </p:cond>
                </p:stCondLst>
                <p:endSync evt="end" delay="0">
                  <p:rtn val="all"/>
                </p:endSync>
                <p:childTnLst>
                  <p:par>
                    <p:cTn id="52" fill="hold">
                      <p:stCondLst>
                        <p:cond delay="0"/>
                      </p:stCondLst>
                      <p:childTnLst>
                        <p:par>
                          <p:cTn id="53" fill="hold">
                            <p:stCondLst>
                              <p:cond delay="0"/>
                            </p:stCondLst>
                            <p:childTnLst>
                              <p:par>
                                <p:cTn id="54" presetID="22" presetClass="exit" presetSubtype="8" fill="hold" grpId="0" nodeType="clickEffect">
                                  <p:stCondLst>
                                    <p:cond delay="0"/>
                                  </p:stCondLst>
                                  <p:childTnLst>
                                    <p:animEffect transition="out" filter="wipe(left)">
                                      <p:cBhvr>
                                        <p:cTn id="55" dur="500"/>
                                        <p:tgtEl>
                                          <p:spTgt spid="48"/>
                                        </p:tgtEl>
                                      </p:cBhvr>
                                    </p:animEffect>
                                    <p:set>
                                      <p:cBhvr>
                                        <p:cTn id="56" dur="1" fill="hold">
                                          <p:stCondLst>
                                            <p:cond delay="499"/>
                                          </p:stCondLst>
                                        </p:cTn>
                                        <p:tgtEl>
                                          <p:spTgt spid="48"/>
                                        </p:tgtEl>
                                        <p:attrNameLst>
                                          <p:attrName>style.visibility</p:attrName>
                                        </p:attrNameLst>
                                      </p:cBhvr>
                                      <p:to>
                                        <p:strVal val="hidden"/>
                                      </p:to>
                                    </p:set>
                                  </p:childTnLst>
                                  <p:subTnLst>
                                    <p:audio>
                                      <p:cMediaNode>
                                        <p:cTn display="0" masterRel="sameClick">
                                          <p:stCondLst>
                                            <p:cond evt="begin" delay="0">
                                              <p:tn val="54"/>
                                            </p:cond>
                                          </p:stCondLst>
                                          <p:endCondLst>
                                            <p:cond evt="onStopAudio" delay="0">
                                              <p:tgtEl>
                                                <p:sldTgt/>
                                              </p:tgtEl>
                                            </p:cond>
                                          </p:endCondLst>
                                        </p:cTn>
                                        <p:tgtEl>
                                          <p:sndTgt r:embed="rId4" name="NOO.WAV"/>
                                        </p:tgtEl>
                                      </p:cMediaNode>
                                    </p:audio>
                                  </p:subTnLst>
                                </p:cTn>
                              </p:par>
                            </p:childTnLst>
                          </p:cTn>
                        </p:par>
                      </p:childTnLst>
                    </p:cTn>
                  </p:par>
                </p:childTnLst>
              </p:cTn>
              <p:nextCondLst>
                <p:cond evt="onClick" delay="0">
                  <p:tgtEl>
                    <p:spTgt spid="3"/>
                  </p:tgtEl>
                </p:cond>
              </p:nextCondLst>
            </p:seq>
            <p:seq concurrent="1" nextAc="seek">
              <p:cTn id="57" restart="whenNotActive" fill="hold" evtFilter="cancelBubble" nodeType="interactiveSeq">
                <p:stCondLst>
                  <p:cond evt="onClick" delay="0">
                    <p:tgtEl>
                      <p:spTgt spid="56"/>
                    </p:tgtEl>
                  </p:cond>
                </p:stCondLst>
                <p:endSync evt="end" delay="0">
                  <p:rtn val="all"/>
                </p:endSync>
                <p:childTnLst>
                  <p:par>
                    <p:cTn id="58" fill="hold">
                      <p:stCondLst>
                        <p:cond delay="0"/>
                      </p:stCondLst>
                      <p:childTnLst>
                        <p:par>
                          <p:cTn id="59" fill="hold">
                            <p:stCondLst>
                              <p:cond delay="0"/>
                            </p:stCondLst>
                            <p:childTnLst>
                              <p:par>
                                <p:cTn id="60" presetID="22" presetClass="exit" presetSubtype="8" fill="hold" grpId="0" nodeType="clickEffect">
                                  <p:stCondLst>
                                    <p:cond delay="0"/>
                                  </p:stCondLst>
                                  <p:childTnLst>
                                    <p:animEffect transition="out" filter="wipe(left)">
                                      <p:cBhvr>
                                        <p:cTn id="61" dur="500"/>
                                        <p:tgtEl>
                                          <p:spTgt spid="26"/>
                                        </p:tgtEl>
                                      </p:cBhvr>
                                    </p:animEffect>
                                    <p:set>
                                      <p:cBhvr>
                                        <p:cTn id="62" dur="1" fill="hold">
                                          <p:stCondLst>
                                            <p:cond delay="499"/>
                                          </p:stCondLst>
                                        </p:cTn>
                                        <p:tgtEl>
                                          <p:spTgt spid="26"/>
                                        </p:tgtEl>
                                        <p:attrNameLst>
                                          <p:attrName>style.visibility</p:attrName>
                                        </p:attrNameLst>
                                      </p:cBhvr>
                                      <p:to>
                                        <p:strVal val="hidden"/>
                                      </p:to>
                                    </p:set>
                                  </p:childTnLst>
                                  <p:subTnLst>
                                    <p:audio>
                                      <p:cMediaNode>
                                        <p:cTn display="0" masterRel="sameClick">
                                          <p:stCondLst>
                                            <p:cond evt="begin" delay="0">
                                              <p:tn val="60"/>
                                            </p:cond>
                                          </p:stCondLst>
                                          <p:endCondLst>
                                            <p:cond evt="onStopAudio" delay="0">
                                              <p:tgtEl>
                                                <p:sldTgt/>
                                              </p:tgtEl>
                                            </p:cond>
                                          </p:endCondLst>
                                        </p:cTn>
                                        <p:tgtEl>
                                          <p:sndTgt r:embed="rId4" name="NOO.WAV"/>
                                        </p:tgtEl>
                                      </p:cMediaNode>
                                    </p:audio>
                                  </p:subTnLst>
                                </p:cTn>
                              </p:par>
                            </p:childTnLst>
                          </p:cTn>
                        </p:par>
                      </p:childTnLst>
                    </p:cTn>
                  </p:par>
                </p:childTnLst>
              </p:cTn>
              <p:nextCondLst>
                <p:cond evt="onClick" delay="0">
                  <p:tgtEl>
                    <p:spTgt spid="56"/>
                  </p:tgtEl>
                </p:cond>
              </p:nextCondLst>
            </p:seq>
          </p:childTnLst>
        </p:cTn>
      </p:par>
    </p:tnLst>
    <p:bldLst>
      <p:bldP spid="27" grpId="0" animBg="1"/>
      <p:bldP spid="48" grpId="0" animBg="1"/>
      <p:bldP spid="21" grpId="0" animBg="1"/>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26 Rectángulo redondeado"/>
          <p:cNvSpPr/>
          <p:nvPr/>
        </p:nvSpPr>
        <p:spPr>
          <a:xfrm>
            <a:off x="4499992" y="2931693"/>
            <a:ext cx="4320479" cy="1361403"/>
          </a:xfrm>
          <a:prstGeom prst="roundRect">
            <a:avLst>
              <a:gd name="adj" fmla="val 8234"/>
            </a:avLst>
          </a:prstGeom>
          <a:solidFill>
            <a:schemeClr val="accent2">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5" name="4 Rectángulo redondeado"/>
          <p:cNvSpPr/>
          <p:nvPr/>
        </p:nvSpPr>
        <p:spPr>
          <a:xfrm>
            <a:off x="450605" y="1550042"/>
            <a:ext cx="3263629" cy="4438586"/>
          </a:xfrm>
          <a:prstGeom prst="roundRect">
            <a:avLst/>
          </a:prstGeom>
          <a:solidFill>
            <a:srgbClr val="FEFEFE"/>
          </a:solidFill>
          <a:ln>
            <a:solidFill>
              <a:srgbClr val="FF9900"/>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7" name="46 Rectángulo redondeado"/>
          <p:cNvSpPr/>
          <p:nvPr/>
        </p:nvSpPr>
        <p:spPr>
          <a:xfrm>
            <a:off x="4499993" y="1122802"/>
            <a:ext cx="4320479" cy="1361403"/>
          </a:xfrm>
          <a:prstGeom prst="roundRect">
            <a:avLst>
              <a:gd name="adj" fmla="val 8234"/>
            </a:avLst>
          </a:prstGeom>
          <a:solidFill>
            <a:schemeClr val="accent6">
              <a:lumMod val="50000"/>
              <a:alpha val="40000"/>
            </a:schemeClr>
          </a:solidFill>
          <a:ln>
            <a:solidFill>
              <a:schemeClr val="bg1"/>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48" name="47 Rectángulo redondeado"/>
          <p:cNvSpPr/>
          <p:nvPr/>
        </p:nvSpPr>
        <p:spPr>
          <a:xfrm>
            <a:off x="4852313" y="1293062"/>
            <a:ext cx="3824143"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a:t>
            </a:r>
            <a:r>
              <a:rPr lang="vi-VN" sz="1000" i="1" dirty="0">
                <a:solidFill>
                  <a:srgbClr val="FF0000"/>
                </a:solidFill>
              </a:rPr>
              <a:t>Đây mùa thu tới</a:t>
            </a:r>
            <a:r>
              <a:rPr lang="vi-VN" sz="1000" dirty="0">
                <a:solidFill>
                  <a:srgbClr val="FF0000"/>
                </a:solidFill>
              </a:rPr>
              <a:t>: thể hiện qua cái nhìn của thi nhân về những dấu hiệu quen thuộc của mù thu, những tín hiệu báo hiệu mùa thu đã về “áo mơ phai dệt lá vàng”; qua quan sát và cảm nhận về bước đi của mùa thu trong chuyển biến của lá cây, “hoa đã rụng cành”, “sắc đỏ rũa màu xanh”; tín hiệu của thời tiết “rét mướt luồn trong gió”...</a:t>
            </a:r>
            <a:endParaRPr lang="en-US" sz="1000" dirty="0">
              <a:solidFill>
                <a:srgbClr val="FF0000"/>
              </a:solidFill>
            </a:endParaRPr>
          </a:p>
        </p:txBody>
      </p:sp>
      <p:sp>
        <p:nvSpPr>
          <p:cNvPr id="2" name="AutoShape 2" descr="http://img-cache.cdn.gaiaonline.com/bb9d77bbe87573fa7045390d2814b841/http:/i208.photobucket.com/albums/bb94/Angel-Kimmi/RP/Amberlynsmall.png"/>
          <p:cNvSpPr>
            <a:spLocks noChangeAspect="1" noChangeArrowheads="1"/>
          </p:cNvSpPr>
          <p:nvPr/>
        </p:nvSpPr>
        <p:spPr bwMode="auto">
          <a:xfrm>
            <a:off x="155575" y="-2300288"/>
            <a:ext cx="4324350" cy="4800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3" name="2 Rectángulo redondeado"/>
          <p:cNvSpPr/>
          <p:nvPr/>
        </p:nvSpPr>
        <p:spPr>
          <a:xfrm>
            <a:off x="4203687" y="155004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A</a:t>
            </a:r>
            <a:endParaRPr lang="es-ES" sz="3200" b="1" dirty="0"/>
          </a:p>
        </p:txBody>
      </p:sp>
      <p:sp>
        <p:nvSpPr>
          <p:cNvPr id="21" name="20 Rectángulo redondeado"/>
          <p:cNvSpPr/>
          <p:nvPr/>
        </p:nvSpPr>
        <p:spPr>
          <a:xfrm>
            <a:off x="4479926" y="2938442"/>
            <a:ext cx="4340546"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3" name="22 Rectángulo redondeado"/>
          <p:cNvSpPr/>
          <p:nvPr/>
        </p:nvSpPr>
        <p:spPr>
          <a:xfrm>
            <a:off x="4852313" y="3094494"/>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Thơ duyên: Thời gian dịch chuyển qua cảm nhận về cảnh sắc thiên nhiên. Buổi chiều sớm ngập tràn ánh sáng và âm thanh rộn rã thì chiều muộn qua mây biếc về đâu “bay gấp gấp”, cánh cò “phân vân”, “hoa lạnh chiều thưa sương xuống dần”</a:t>
            </a:r>
            <a:endParaRPr lang="en-US" sz="1000" dirty="0">
              <a:solidFill>
                <a:srgbClr val="FF0000"/>
              </a:solidFill>
            </a:endParaRPr>
          </a:p>
        </p:txBody>
      </p:sp>
      <p:sp>
        <p:nvSpPr>
          <p:cNvPr id="25" name="24 Rectángulo redondeado"/>
          <p:cNvSpPr/>
          <p:nvPr/>
        </p:nvSpPr>
        <p:spPr>
          <a:xfrm>
            <a:off x="4499992" y="4731893"/>
            <a:ext cx="4320479" cy="1361403"/>
          </a:xfrm>
          <a:prstGeom prst="roundRect">
            <a:avLst>
              <a:gd name="adj" fmla="val 8234"/>
            </a:avLst>
          </a:prstGeom>
          <a:solidFill>
            <a:schemeClr val="accent6">
              <a:lumMod val="50000"/>
              <a:alpha val="40000"/>
            </a:scheme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6" name="25 Rectángulo redondeado"/>
          <p:cNvSpPr/>
          <p:nvPr/>
        </p:nvSpPr>
        <p:spPr>
          <a:xfrm>
            <a:off x="4852313" y="4887945"/>
            <a:ext cx="3824142" cy="1011636"/>
          </a:xfrm>
          <a:prstGeom prst="roundRect">
            <a:avLst>
              <a:gd name="adj" fmla="val 8234"/>
            </a:avLst>
          </a:prstGeom>
          <a:solidFill>
            <a:schemeClr val="bg1">
              <a:alpha val="69000"/>
            </a:schemeClr>
          </a:solidFill>
          <a:ln>
            <a:solidFill>
              <a:schemeClr val="bg1">
                <a:lumMod val="85000"/>
              </a:schemeClr>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1000" dirty="0">
                <a:solidFill>
                  <a:srgbClr val="FF0000"/>
                </a:solidFill>
              </a:rPr>
              <a:t>+ Vội vàng: thể hiện qua khát vọng  níu giữ tạo hóa, không muốn con người xoay vần; sống vội vàng, hối hả, chạy đua với thời gian.</a:t>
            </a:r>
            <a:endParaRPr lang="en-US" sz="1000" dirty="0">
              <a:solidFill>
                <a:srgbClr val="FF0000"/>
              </a:solidFill>
            </a:endParaRPr>
          </a:p>
        </p:txBody>
      </p:sp>
      <p:sp>
        <p:nvSpPr>
          <p:cNvPr id="55" name="54 Rectángulo redondeado"/>
          <p:cNvSpPr/>
          <p:nvPr/>
        </p:nvSpPr>
        <p:spPr>
          <a:xfrm>
            <a:off x="4211960" y="33569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smtClean="0"/>
              <a:t>B</a:t>
            </a:r>
            <a:endParaRPr lang="es-ES" sz="3200" b="1" dirty="0"/>
          </a:p>
        </p:txBody>
      </p:sp>
      <p:sp>
        <p:nvSpPr>
          <p:cNvPr id="56" name="55 Rectángulo redondeado"/>
          <p:cNvSpPr/>
          <p:nvPr/>
        </p:nvSpPr>
        <p:spPr>
          <a:xfrm>
            <a:off x="4211960" y="5157192"/>
            <a:ext cx="552475"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S_tradnl" sz="3200" b="1" dirty="0"/>
              <a:t>C</a:t>
            </a:r>
            <a:endParaRPr lang="es-ES" sz="3200" b="1" dirty="0"/>
          </a:p>
        </p:txBody>
      </p:sp>
      <p:sp>
        <p:nvSpPr>
          <p:cNvPr id="7" name="Rectangle 6"/>
          <p:cNvSpPr/>
          <p:nvPr/>
        </p:nvSpPr>
        <p:spPr>
          <a:xfrm>
            <a:off x="107504" y="44624"/>
            <a:ext cx="7344816" cy="954107"/>
          </a:xfrm>
          <a:prstGeom prst="rect">
            <a:avLst/>
          </a:prstGeom>
        </p:spPr>
        <p:txBody>
          <a:bodyPr wrap="square">
            <a:spAutoFit/>
          </a:bodyPr>
          <a:lstStyle/>
          <a:p>
            <a:pPr algn="just">
              <a:spcAft>
                <a:spcPts val="0"/>
              </a:spcAft>
            </a:pPr>
            <a:r>
              <a:rPr lang="vi-VN" sz="2800" b="1" i="1" dirty="0">
                <a:latin typeface="Times New Roman" panose="02020603050405020304" pitchFamily="18" charset="0"/>
                <a:ea typeface="Times New Roman" panose="02020603050405020304" pitchFamily="18" charset="0"/>
                <a:cs typeface="Times New Roman" panose="02020603050405020304" pitchFamily="18" charset="0"/>
              </a:rPr>
              <a:t>2.2 Các bước đọc một tác giả văn học</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vi-VN" sz="2800" b="1" i="1" dirty="0">
                <a:latin typeface="Times New Roman" panose="02020603050405020304" pitchFamily="18" charset="0"/>
                <a:ea typeface="Times New Roman" panose="02020603050405020304" pitchFamily="18" charset="0"/>
                <a:cs typeface="Times New Roman" panose="02020603050405020304" pitchFamily="18" charset="0"/>
              </a:rPr>
              <a:t>a. Đọc các đoạn trích thơ của Xuân Diệu</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5"/>
          <a:stretch>
            <a:fillRect/>
          </a:stretch>
        </p:blipFill>
        <p:spPr>
          <a:xfrm>
            <a:off x="899592" y="1700808"/>
            <a:ext cx="2448272" cy="4104456"/>
          </a:xfrm>
          <a:prstGeom prst="rect">
            <a:avLst/>
          </a:prstGeom>
        </p:spPr>
      </p:pic>
      <p:sp>
        <p:nvSpPr>
          <p:cNvPr id="10" name="Rectangle 9"/>
          <p:cNvSpPr/>
          <p:nvPr/>
        </p:nvSpPr>
        <p:spPr>
          <a:xfrm>
            <a:off x="3065132" y="2879547"/>
            <a:ext cx="432048" cy="2277645"/>
          </a:xfrm>
          <a:prstGeom prst="rect">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79070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8">
                                            <p:txEl>
                                              <p:pRg st="0" end="0"/>
                                            </p:txEl>
                                          </p:spTgt>
                                        </p:tgtEl>
                                        <p:attrNameLst>
                                          <p:attrName>style.visibility</p:attrName>
                                        </p:attrNameLst>
                                      </p:cBhvr>
                                      <p:to>
                                        <p:strVal val="visible"/>
                                      </p:to>
                                    </p:set>
                                    <p:animEffect transition="in" filter="fade">
                                      <p:cBhvr>
                                        <p:cTn id="7" dur="1000"/>
                                        <p:tgtEl>
                                          <p:spTgt spid="48">
                                            <p:txEl>
                                              <p:pRg st="0" end="0"/>
                                            </p:txEl>
                                          </p:spTgt>
                                        </p:tgtEl>
                                      </p:cBhvr>
                                    </p:animEffect>
                                    <p:anim calcmode="lin" valueType="num">
                                      <p:cBhvr>
                                        <p:cTn id="8"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3">
                                            <p:txEl>
                                              <p:pRg st="0" end="0"/>
                                            </p:txEl>
                                          </p:spTgt>
                                        </p:tgtEl>
                                        <p:attrNameLst>
                                          <p:attrName>style.visibility</p:attrName>
                                        </p:attrNameLst>
                                      </p:cBhvr>
                                      <p:to>
                                        <p:strVal val="visible"/>
                                      </p:to>
                                    </p:set>
                                    <p:animEffect transition="in" filter="barn(inVertical)">
                                      <p:cBhvr>
                                        <p:cTn id="14" dur="500"/>
                                        <p:tgtEl>
                                          <p:spTgt spid="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6">
                                            <p:txEl>
                                              <p:pRg st="0" end="0"/>
                                            </p:txEl>
                                          </p:spTgt>
                                        </p:tgtEl>
                                        <p:attrNameLst>
                                          <p:attrName>style.visibility</p:attrName>
                                        </p:attrNameLst>
                                      </p:cBhvr>
                                      <p:to>
                                        <p:strVal val="visible"/>
                                      </p:to>
                                    </p:set>
                                    <p:animEffect transition="in" filter="fade">
                                      <p:cBhvr>
                                        <p:cTn id="19" dur="1000"/>
                                        <p:tgtEl>
                                          <p:spTgt spid="26">
                                            <p:txEl>
                                              <p:pRg st="0" end="0"/>
                                            </p:txEl>
                                          </p:spTgt>
                                        </p:tgtEl>
                                      </p:cBhvr>
                                    </p:animEffect>
                                    <p:anim calcmode="lin" valueType="num">
                                      <p:cBhvr>
                                        <p:cTn id="2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22" restart="whenNotActive" fill="hold" evtFilter="cancelBubble" nodeType="interactiveSeq">
                <p:stCondLst>
                  <p:cond evt="onClick" delay="0">
                    <p:tgtEl>
                      <p:spTgt spid="55"/>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3" name="CORRECTO.WAV"/>
                                        </p:tgtEl>
                                      </p:cMediaNode>
                                    </p:audio>
                                  </p:subTnLst>
                                </p:cTn>
                              </p:par>
                              <p:par>
                                <p:cTn id="27" presetID="1" presetClass="exit"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55"/>
                  </p:tgtEl>
                </p:cond>
              </p:nextCondLst>
            </p:seq>
            <p:seq concurrent="1" nextAc="seek">
              <p:cTn id="29" restart="whenNotActive" fill="hold" evtFilter="cancelBubble" nodeType="interactiveSeq">
                <p:stCondLst>
                  <p:cond evt="onClick" delay="0">
                    <p:tgtEl>
                      <p:spTgt spid="3"/>
                    </p:tgtEl>
                  </p:cond>
                </p:stCondLst>
                <p:endSync evt="end" delay="0">
                  <p:rtn val="all"/>
                </p:endSync>
                <p:childTnLst>
                  <p:par>
                    <p:cTn id="30" fill="hold">
                      <p:stCondLst>
                        <p:cond delay="0"/>
                      </p:stCondLst>
                      <p:childTnLst>
                        <p:par>
                          <p:cTn id="31" fill="hold">
                            <p:stCondLst>
                              <p:cond delay="0"/>
                            </p:stCondLst>
                            <p:childTnLst>
                              <p:par>
                                <p:cTn id="32" presetID="22" presetClass="exit" presetSubtype="8" fill="hold" grpId="0" nodeType="clickEffect">
                                  <p:stCondLst>
                                    <p:cond delay="0"/>
                                  </p:stCondLst>
                                  <p:childTnLst>
                                    <p:animEffect transition="out" filter="wipe(left)">
                                      <p:cBhvr>
                                        <p:cTn id="33" dur="500"/>
                                        <p:tgtEl>
                                          <p:spTgt spid="48"/>
                                        </p:tgtEl>
                                      </p:cBhvr>
                                    </p:animEffect>
                                    <p:set>
                                      <p:cBhvr>
                                        <p:cTn id="34" dur="1" fill="hold">
                                          <p:stCondLst>
                                            <p:cond delay="499"/>
                                          </p:stCondLst>
                                        </p:cTn>
                                        <p:tgtEl>
                                          <p:spTgt spid="48"/>
                                        </p:tgtEl>
                                        <p:attrNameLst>
                                          <p:attrName>style.visibility</p:attrName>
                                        </p:attrNameLst>
                                      </p:cBhvr>
                                      <p:to>
                                        <p:strVal val="hidden"/>
                                      </p:to>
                                    </p:set>
                                  </p:childTnLst>
                                  <p:subTnLst>
                                    <p:audio>
                                      <p:cMediaNode>
                                        <p:cTn display="0" masterRel="sameClick">
                                          <p:stCondLst>
                                            <p:cond evt="begin" delay="0">
                                              <p:tn val="32"/>
                                            </p:cond>
                                          </p:stCondLst>
                                          <p:endCondLst>
                                            <p:cond evt="onStopAudio" delay="0">
                                              <p:tgtEl>
                                                <p:sldTgt/>
                                              </p:tgtEl>
                                            </p:cond>
                                          </p:endCondLst>
                                        </p:cTn>
                                        <p:tgtEl>
                                          <p:sndTgt r:embed="rId4" name="NOO.WAV"/>
                                        </p:tgtEl>
                                      </p:cMediaNode>
                                    </p:audio>
                                  </p:subTnLst>
                                </p:cTn>
                              </p:par>
                            </p:childTnLst>
                          </p:cTn>
                        </p:par>
                      </p:childTnLst>
                    </p:cTn>
                  </p:par>
                </p:childTnLst>
              </p:cTn>
              <p:nextCondLst>
                <p:cond evt="onClick" delay="0">
                  <p:tgtEl>
                    <p:spTgt spid="3"/>
                  </p:tgtEl>
                </p:cond>
              </p:nextCondLst>
            </p:seq>
            <p:seq concurrent="1" nextAc="seek">
              <p:cTn id="35" restart="whenNotActive" fill="hold" evtFilter="cancelBubble" nodeType="interactiveSeq">
                <p:stCondLst>
                  <p:cond evt="onClick" delay="0">
                    <p:tgtEl>
                      <p:spTgt spid="56"/>
                    </p:tgtEl>
                  </p:cond>
                </p:stCondLst>
                <p:endSync evt="end" delay="0">
                  <p:rtn val="all"/>
                </p:endSync>
                <p:childTnLst>
                  <p:par>
                    <p:cTn id="36" fill="hold">
                      <p:stCondLst>
                        <p:cond delay="0"/>
                      </p:stCondLst>
                      <p:childTnLst>
                        <p:par>
                          <p:cTn id="37" fill="hold">
                            <p:stCondLst>
                              <p:cond delay="0"/>
                            </p:stCondLst>
                            <p:childTnLst>
                              <p:par>
                                <p:cTn id="38" presetID="22" presetClass="exit" presetSubtype="8" fill="hold" grpId="0" nodeType="clickEffect">
                                  <p:stCondLst>
                                    <p:cond delay="0"/>
                                  </p:stCondLst>
                                  <p:childTnLst>
                                    <p:animEffect transition="out" filter="wipe(left)">
                                      <p:cBhvr>
                                        <p:cTn id="39" dur="500"/>
                                        <p:tgtEl>
                                          <p:spTgt spid="26"/>
                                        </p:tgtEl>
                                      </p:cBhvr>
                                    </p:animEffect>
                                    <p:set>
                                      <p:cBhvr>
                                        <p:cTn id="40" dur="1" fill="hold">
                                          <p:stCondLst>
                                            <p:cond delay="499"/>
                                          </p:stCondLst>
                                        </p:cTn>
                                        <p:tgtEl>
                                          <p:spTgt spid="26"/>
                                        </p:tgtEl>
                                        <p:attrNameLst>
                                          <p:attrName>style.visibility</p:attrName>
                                        </p:attrNameLst>
                                      </p:cBhvr>
                                      <p:to>
                                        <p:strVal val="hidden"/>
                                      </p:to>
                                    </p:set>
                                  </p:childTnLst>
                                  <p:subTnLst>
                                    <p:audio>
                                      <p:cMediaNode>
                                        <p:cTn display="0" masterRel="sameClick">
                                          <p:stCondLst>
                                            <p:cond evt="begin" delay="0">
                                              <p:tn val="38"/>
                                            </p:cond>
                                          </p:stCondLst>
                                          <p:endCondLst>
                                            <p:cond evt="onStopAudio" delay="0">
                                              <p:tgtEl>
                                                <p:sldTgt/>
                                              </p:tgtEl>
                                            </p:cond>
                                          </p:endCondLst>
                                        </p:cTn>
                                        <p:tgtEl>
                                          <p:sndTgt r:embed="rId4" name="NOO.WAV"/>
                                        </p:tgtEl>
                                      </p:cMediaNode>
                                    </p:audio>
                                  </p:subTnLst>
                                </p:cTn>
                              </p:par>
                            </p:childTnLst>
                          </p:cTn>
                        </p:par>
                      </p:childTnLst>
                    </p:cTn>
                  </p:par>
                </p:childTnLst>
              </p:cTn>
              <p:nextCondLst>
                <p:cond evt="onClick" delay="0">
                  <p:tgtEl>
                    <p:spTgt spid="56"/>
                  </p:tgtEl>
                </p:cond>
              </p:nextCondLst>
            </p:seq>
          </p:childTnLst>
        </p:cTn>
      </p:par>
    </p:tnLst>
    <p:bldLst>
      <p:bldP spid="27" grpId="0" animBg="1"/>
      <p:bldP spid="48" grpId="0" animBg="1"/>
      <p:bldP spid="21"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82 Rectángulo redondeado"/>
          <p:cNvSpPr/>
          <p:nvPr/>
        </p:nvSpPr>
        <p:spPr>
          <a:xfrm>
            <a:off x="299591" y="836712"/>
            <a:ext cx="3984377" cy="5544616"/>
          </a:xfrm>
          <a:prstGeom prst="roundRect">
            <a:avLst>
              <a:gd name="adj" fmla="val 8234"/>
            </a:avLst>
          </a:prstGeom>
          <a:solidFill>
            <a:srgbClr val="FF0000">
              <a:alpha val="40000"/>
            </a:srgbClr>
          </a:solidFill>
          <a:ln>
            <a:no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84" name="83 Rectángulo redondeado"/>
          <p:cNvSpPr/>
          <p:nvPr/>
        </p:nvSpPr>
        <p:spPr>
          <a:xfrm>
            <a:off x="476674" y="1053679"/>
            <a:ext cx="3532511" cy="5111625"/>
          </a:xfrm>
          <a:prstGeom prst="roundRect">
            <a:avLst>
              <a:gd name="adj" fmla="val 8234"/>
            </a:avLst>
          </a:prstGeom>
          <a:solidFill>
            <a:schemeClr val="bg1"/>
          </a:solidFill>
          <a:ln>
            <a:solidFill>
              <a:srgbClr val="FFFFFF"/>
            </a:solid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24 Rectángulo redondeado"/>
          <p:cNvSpPr/>
          <p:nvPr/>
        </p:nvSpPr>
        <p:spPr>
          <a:xfrm>
            <a:off x="4479924" y="872716"/>
            <a:ext cx="4340547" cy="5508612"/>
          </a:xfrm>
          <a:prstGeom prst="roundRect">
            <a:avLst>
              <a:gd name="adj" fmla="val 8234"/>
            </a:avLst>
          </a:prstGeom>
          <a:solidFill>
            <a:schemeClr val="accent6"/>
          </a:solidFill>
          <a:ln>
            <a:no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r>
              <a:rPr lang="vi-VN" b="1" i="1" dirty="0"/>
              <a:t>=&gt; Xuân Diệu được coi là nhà thơ của cảm thức thời gian.</a:t>
            </a:r>
            <a:endParaRPr lang="en-US" b="1" i="1" dirty="0"/>
          </a:p>
          <a:p>
            <a:r>
              <a:rPr lang="vi-VN" b="1" dirty="0"/>
              <a:t>- Đặc điểm phong cách nghệ thuật thơ Xuân Diệu:</a:t>
            </a:r>
            <a:endParaRPr lang="en-US" b="1" dirty="0"/>
          </a:p>
          <a:p>
            <a:r>
              <a:rPr lang="vi-VN" dirty="0"/>
              <a:t>+ Xuân Diệu là nhà thơ yêu mến và gắn bó tha thiết với cuộc sống.</a:t>
            </a:r>
            <a:endParaRPr lang="en-US" dirty="0"/>
          </a:p>
          <a:p>
            <a:r>
              <a:rPr lang="vi-VN" dirty="0"/>
              <a:t>+ Xuân Diệu là nhà thơ của cảm thức thời gian</a:t>
            </a:r>
            <a:endParaRPr lang="en-US" dirty="0"/>
          </a:p>
          <a:p>
            <a:r>
              <a:rPr lang="vi-VN" dirty="0"/>
              <a:t>+  Xuân Diệu thể hiện quan niệm thẫm mĩ mới mẻ với con người là chuẩn mực của cái đẹp</a:t>
            </a:r>
            <a:endParaRPr lang="en-US" dirty="0"/>
          </a:p>
          <a:p>
            <a:r>
              <a:rPr lang="vi-VN" dirty="0"/>
              <a:t>+ Xuân Diệu sử dụng tối đa thủ pháp chuyển đổi cảm giác để tìm đến những tình điệu mới và cách thể hiện cảm xúc mới.</a:t>
            </a:r>
            <a:endParaRPr lang="en-US" dirty="0"/>
          </a:p>
        </p:txBody>
      </p:sp>
      <p:cxnSp>
        <p:nvCxnSpPr>
          <p:cNvPr id="6" name="Straight Connector 5"/>
          <p:cNvCxnSpPr/>
          <p:nvPr/>
        </p:nvCxnSpPr>
        <p:spPr>
          <a:xfrm flipV="1">
            <a:off x="10015110" y="5128999"/>
            <a:ext cx="547752" cy="457901"/>
          </a:xfrm>
          <a:prstGeom prst="line">
            <a:avLst/>
          </a:prstGeom>
          <a:ln w="76200">
            <a:solidFill>
              <a:srgbClr val="FFFFFF"/>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2"/>
          <a:stretch>
            <a:fillRect/>
          </a:stretch>
        </p:blipFill>
        <p:spPr>
          <a:xfrm>
            <a:off x="611559" y="1196752"/>
            <a:ext cx="3280213" cy="4752528"/>
          </a:xfrm>
          <a:prstGeom prst="rect">
            <a:avLst/>
          </a:prstGeom>
        </p:spPr>
      </p:pic>
    </p:spTree>
    <p:extLst>
      <p:ext uri="{BB962C8B-B14F-4D97-AF65-F5344CB8AC3E}">
        <p14:creationId xmlns:p14="http://schemas.microsoft.com/office/powerpoint/2010/main" val="14388205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animEffect transition="in" filter="barn(inVertical)">
                                      <p:cBhvr>
                                        <p:cTn id="13" dur="500"/>
                                        <p:tgtEl>
                                          <p:spTgt spid="2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5">
                                            <p:txEl>
                                              <p:pRg st="1" end="1"/>
                                            </p:txEl>
                                          </p:spTgt>
                                        </p:tgtEl>
                                        <p:attrNameLst>
                                          <p:attrName>style.visibility</p:attrName>
                                        </p:attrNameLst>
                                      </p:cBhvr>
                                      <p:to>
                                        <p:strVal val="visible"/>
                                      </p:to>
                                    </p:set>
                                    <p:animEffect transition="in" filter="barn(inVertical)">
                                      <p:cBhvr>
                                        <p:cTn id="18" dur="500"/>
                                        <p:tgtEl>
                                          <p:spTgt spid="2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5">
                                            <p:txEl>
                                              <p:pRg st="2" end="2"/>
                                            </p:txEl>
                                          </p:spTgt>
                                        </p:tgtEl>
                                        <p:attrNameLst>
                                          <p:attrName>style.visibility</p:attrName>
                                        </p:attrNameLst>
                                      </p:cBhvr>
                                      <p:to>
                                        <p:strVal val="visible"/>
                                      </p:to>
                                    </p:set>
                                    <p:animEffect transition="in" filter="fade">
                                      <p:cBhvr>
                                        <p:cTn id="23" dur="1000"/>
                                        <p:tgtEl>
                                          <p:spTgt spid="25">
                                            <p:txEl>
                                              <p:pRg st="2" end="2"/>
                                            </p:txEl>
                                          </p:spTgt>
                                        </p:tgtEl>
                                      </p:cBhvr>
                                    </p:animEffect>
                                    <p:anim calcmode="lin" valueType="num">
                                      <p:cBhvr>
                                        <p:cTn id="24" dur="1000" fill="hold"/>
                                        <p:tgtEl>
                                          <p:spTgt spid="2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2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5">
                                            <p:txEl>
                                              <p:pRg st="3" end="3"/>
                                            </p:txEl>
                                          </p:spTgt>
                                        </p:tgtEl>
                                        <p:attrNameLst>
                                          <p:attrName>style.visibility</p:attrName>
                                        </p:attrNameLst>
                                      </p:cBhvr>
                                      <p:to>
                                        <p:strVal val="visible"/>
                                      </p:to>
                                    </p:set>
                                    <p:animEffect transition="in" filter="fade">
                                      <p:cBhvr>
                                        <p:cTn id="30" dur="1000"/>
                                        <p:tgtEl>
                                          <p:spTgt spid="25">
                                            <p:txEl>
                                              <p:pRg st="3" end="3"/>
                                            </p:txEl>
                                          </p:spTgt>
                                        </p:tgtEl>
                                      </p:cBhvr>
                                    </p:animEffect>
                                    <p:anim calcmode="lin" valueType="num">
                                      <p:cBhvr>
                                        <p:cTn id="31" dur="1000" fill="hold"/>
                                        <p:tgtEl>
                                          <p:spTgt spid="25">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5">
                                            <p:txEl>
                                              <p:pRg st="4" end="4"/>
                                            </p:txEl>
                                          </p:spTgt>
                                        </p:tgtEl>
                                        <p:attrNameLst>
                                          <p:attrName>style.visibility</p:attrName>
                                        </p:attrNameLst>
                                      </p:cBhvr>
                                      <p:to>
                                        <p:strVal val="visible"/>
                                      </p:to>
                                    </p:set>
                                    <p:animEffect transition="in" filter="barn(inVertical)">
                                      <p:cBhvr>
                                        <p:cTn id="37" dur="500"/>
                                        <p:tgtEl>
                                          <p:spTgt spid="2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5">
                                            <p:txEl>
                                              <p:pRg st="5" end="5"/>
                                            </p:txEl>
                                          </p:spTgt>
                                        </p:tgtEl>
                                        <p:attrNameLst>
                                          <p:attrName>style.visibility</p:attrName>
                                        </p:attrNameLst>
                                      </p:cBhvr>
                                      <p:to>
                                        <p:strVal val="visible"/>
                                      </p:to>
                                    </p:set>
                                    <p:animEffect transition="in" filter="barn(inVertical)">
                                      <p:cBhvr>
                                        <p:cTn id="42" dur="500"/>
                                        <p:tgtEl>
                                          <p:spTgt spid="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llions of PNG Images, Backgrounds and Vectors for Free Download | Pngtree  | Kids background, Art drawings for kids, Certificat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773"/>
            <a:ext cx="9144000" cy="6882773"/>
          </a:xfrm>
          <a:prstGeom prst="rect">
            <a:avLst/>
          </a:prstGeom>
          <a:noFill/>
          <a:extLst>
            <a:ext uri="{909E8E84-426E-40DD-AFC4-6F175D3DCCD1}">
              <a14:hiddenFill xmlns:a14="http://schemas.microsoft.com/office/drawing/2010/main">
                <a:solidFill>
                  <a:srgbClr val="FFFFFF"/>
                </a:solidFill>
              </a14:hiddenFill>
            </a:ext>
          </a:extLst>
        </p:spPr>
      </p:pic>
      <p:sp>
        <p:nvSpPr>
          <p:cNvPr id="83" name="82 Rectángulo redondeado"/>
          <p:cNvSpPr/>
          <p:nvPr/>
        </p:nvSpPr>
        <p:spPr>
          <a:xfrm>
            <a:off x="2792415" y="908721"/>
            <a:ext cx="3559171" cy="4248472"/>
          </a:xfrm>
          <a:prstGeom prst="roundRect">
            <a:avLst>
              <a:gd name="adj" fmla="val 8234"/>
            </a:avLst>
          </a:prstGeom>
          <a:solidFill>
            <a:srgbClr val="FF0000">
              <a:alpha val="40000"/>
            </a:srgbClr>
          </a:solidFill>
          <a:ln>
            <a:solidFill>
              <a:schemeClr val="bg1">
                <a:lumMod val="85000"/>
              </a:schemeClr>
            </a:solid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84" name="83 Rectángulo redondeado"/>
          <p:cNvSpPr/>
          <p:nvPr/>
        </p:nvSpPr>
        <p:spPr>
          <a:xfrm>
            <a:off x="2988968" y="1167957"/>
            <a:ext cx="3166065" cy="3342953"/>
          </a:xfrm>
          <a:prstGeom prst="roundRect">
            <a:avLst>
              <a:gd name="adj" fmla="val 8234"/>
            </a:avLst>
          </a:prstGeom>
          <a:solidFill>
            <a:srgbClr val="FFFFFF"/>
          </a:solidFill>
          <a:ln>
            <a:noFill/>
          </a:ln>
          <a:effectLst/>
          <a:scene3d>
            <a:camera prst="orthographicFront"/>
            <a:lightRig rig="threePt" dir="t">
              <a:rot lat="0" lon="0" rev="10200000"/>
            </a:lightRig>
          </a:scene3d>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angle 7"/>
          <p:cNvSpPr/>
          <p:nvPr/>
        </p:nvSpPr>
        <p:spPr>
          <a:xfrm>
            <a:off x="971600" y="169476"/>
            <a:ext cx="6616427" cy="523220"/>
          </a:xfrm>
          <a:prstGeom prst="rect">
            <a:avLst/>
          </a:prstGeom>
        </p:spPr>
        <p:txBody>
          <a:bodyPr wrap="none">
            <a:spAutoFit/>
          </a:bodyPr>
          <a:lstStyle/>
          <a:p>
            <a:pPr algn="just">
              <a:spcAft>
                <a:spcPts val="0"/>
              </a:spcAft>
            </a:pPr>
            <a:r>
              <a:rPr lang="vi-VN"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HOẠT ĐỘNG LUYỆN TẬP, VẬN DỤNG</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3"/>
          <a:stretch>
            <a:fillRect/>
          </a:stretch>
        </p:blipFill>
        <p:spPr>
          <a:xfrm>
            <a:off x="3147813" y="1340768"/>
            <a:ext cx="2848373" cy="3024336"/>
          </a:xfrm>
          <a:prstGeom prst="rect">
            <a:avLst/>
          </a:prstGeom>
        </p:spPr>
      </p:pic>
    </p:spTree>
    <p:extLst>
      <p:ext uri="{BB962C8B-B14F-4D97-AF65-F5344CB8AC3E}">
        <p14:creationId xmlns:p14="http://schemas.microsoft.com/office/powerpoint/2010/main" val="298536675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82 Rectángulo redondeado"/>
          <p:cNvSpPr/>
          <p:nvPr/>
        </p:nvSpPr>
        <p:spPr>
          <a:xfrm>
            <a:off x="299591" y="836712"/>
            <a:ext cx="3984377" cy="5544616"/>
          </a:xfrm>
          <a:prstGeom prst="roundRect">
            <a:avLst>
              <a:gd name="adj" fmla="val 8234"/>
            </a:avLst>
          </a:prstGeom>
          <a:solidFill>
            <a:srgbClr val="FF0000">
              <a:alpha val="40000"/>
            </a:srgbClr>
          </a:solidFill>
          <a:ln>
            <a:no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sp>
        <p:nvSpPr>
          <p:cNvPr id="2" name="AutoShape 2" descr="http://img-cache.cdn.gaiaonline.com/bb9d77bbe87573fa7045390d2814b841/http:/i208.photobucket.com/albums/bb94/Angel-Kimmi/RP/Amberlynsmall.png"/>
          <p:cNvSpPr>
            <a:spLocks noChangeAspect="1" noChangeArrowheads="1"/>
          </p:cNvSpPr>
          <p:nvPr/>
        </p:nvSpPr>
        <p:spPr bwMode="auto">
          <a:xfrm>
            <a:off x="155575" y="-2300288"/>
            <a:ext cx="4324350" cy="4800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25" name="24 Rectángulo redondeado"/>
          <p:cNvSpPr/>
          <p:nvPr/>
        </p:nvSpPr>
        <p:spPr>
          <a:xfrm>
            <a:off x="4479924" y="872716"/>
            <a:ext cx="4340547" cy="5508612"/>
          </a:xfrm>
          <a:prstGeom prst="roundRect">
            <a:avLst>
              <a:gd name="adj" fmla="val 8234"/>
            </a:avLst>
          </a:prstGeom>
          <a:solidFill>
            <a:schemeClr val="accent6"/>
          </a:solidFill>
          <a:ln>
            <a:noFill/>
          </a:ln>
          <a:effectLst/>
          <a:sp3d>
            <a:bevelT w="158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contourClr>
                <a:srgbClr val="00B050"/>
              </a:contourClr>
            </a:sp3d>
          </a:bodyPr>
          <a:lstStyle/>
          <a:p>
            <a:pPr algn="ctr"/>
            <a:endParaRPr lang="es-ES"/>
          </a:p>
        </p:txBody>
      </p:sp>
      <p:cxnSp>
        <p:nvCxnSpPr>
          <p:cNvPr id="6" name="Straight Connector 5"/>
          <p:cNvCxnSpPr/>
          <p:nvPr/>
        </p:nvCxnSpPr>
        <p:spPr>
          <a:xfrm flipV="1">
            <a:off x="10015110" y="5128999"/>
            <a:ext cx="547752" cy="457901"/>
          </a:xfrm>
          <a:prstGeom prst="line">
            <a:avLst/>
          </a:prstGeom>
          <a:ln w="76200">
            <a:solidFill>
              <a:srgbClr val="FFFFFF"/>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2"/>
          <a:stretch>
            <a:fillRect/>
          </a:stretch>
        </p:blipFill>
        <p:spPr>
          <a:xfrm>
            <a:off x="395536" y="980728"/>
            <a:ext cx="3722003" cy="5040559"/>
          </a:xfrm>
          <a:prstGeom prst="rect">
            <a:avLst/>
          </a:prstGeom>
        </p:spPr>
      </p:pic>
      <p:pic>
        <p:nvPicPr>
          <p:cNvPr id="4" name="Picture 3"/>
          <p:cNvPicPr>
            <a:picLocks noChangeAspect="1"/>
          </p:cNvPicPr>
          <p:nvPr/>
        </p:nvPicPr>
        <p:blipFill>
          <a:blip r:embed="rId3"/>
          <a:stretch>
            <a:fillRect/>
          </a:stretch>
        </p:blipFill>
        <p:spPr>
          <a:xfrm>
            <a:off x="4572000" y="1052736"/>
            <a:ext cx="4032448" cy="4968551"/>
          </a:xfrm>
          <a:prstGeom prst="rect">
            <a:avLst/>
          </a:prstGeom>
        </p:spPr>
      </p:pic>
    </p:spTree>
    <p:extLst>
      <p:ext uri="{BB962C8B-B14F-4D97-AF65-F5344CB8AC3E}">
        <p14:creationId xmlns:p14="http://schemas.microsoft.com/office/powerpoint/2010/main" val="58563704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870</TotalTime>
  <Words>915</Words>
  <PresentationFormat>On-screen Show (4:3)</PresentationFormat>
  <Paragraphs>52</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2013-01-01T19:40:45Z</dcterms:created>
  <dcterms:modified xsi:type="dcterms:W3CDTF">2023-08-11T13:56:07Z</dcterms:modified>
</cp:coreProperties>
</file>