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84" r:id="rId2"/>
    <p:sldId id="285" r:id="rId3"/>
    <p:sldId id="275" r:id="rId4"/>
    <p:sldId id="279" r:id="rId5"/>
    <p:sldId id="286" r:id="rId6"/>
    <p:sldId id="287" r:id="rId7"/>
    <p:sldId id="281" r:id="rId8"/>
    <p:sldId id="274" r:id="rId9"/>
    <p:sldId id="288" r:id="rId10"/>
    <p:sldId id="283" r:id="rId11"/>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9900"/>
    <a:srgbClr val="FEFEFE"/>
    <a:srgbClr val="FFCC99"/>
    <a:srgbClr val="006699"/>
    <a:srgbClr val="00FFFF"/>
    <a:srgbClr val="993300"/>
    <a:srgbClr val="B86873"/>
    <a:srgbClr val="00FF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14A783C-59AB-46C8-BFD1-523CAFB216B0}" type="datetimeFigureOut">
              <a:rPr lang="en-US" smtClean="0"/>
              <a:t>11/08/2023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2815EC6-8490-4820-A03B-74AF4C15D175}" type="slidenum">
              <a:rPr lang="en-US" smtClean="0"/>
              <a:t>‹#›</a:t>
            </a:fld>
            <a:endParaRPr lang="en-US"/>
          </a:p>
        </p:txBody>
      </p:sp>
    </p:spTree>
    <p:extLst>
      <p:ext uri="{BB962C8B-B14F-4D97-AF65-F5344CB8AC3E}">
        <p14:creationId xmlns:p14="http://schemas.microsoft.com/office/powerpoint/2010/main" val="2482469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815EC6-8490-4820-A03B-74AF4C15D175}" type="slidenum">
              <a:rPr lang="en-US" smtClean="0"/>
              <a:t>3</a:t>
            </a:fld>
            <a:endParaRPr lang="en-US"/>
          </a:p>
        </p:txBody>
      </p:sp>
    </p:spTree>
    <p:extLst>
      <p:ext uri="{BB962C8B-B14F-4D97-AF65-F5344CB8AC3E}">
        <p14:creationId xmlns:p14="http://schemas.microsoft.com/office/powerpoint/2010/main" val="3911552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815EC6-8490-4820-A03B-74AF4C15D175}" type="slidenum">
              <a:rPr lang="en-US" smtClean="0"/>
              <a:t>5</a:t>
            </a:fld>
            <a:endParaRPr lang="en-US"/>
          </a:p>
        </p:txBody>
      </p:sp>
    </p:spTree>
    <p:extLst>
      <p:ext uri="{BB962C8B-B14F-4D97-AF65-F5344CB8AC3E}">
        <p14:creationId xmlns:p14="http://schemas.microsoft.com/office/powerpoint/2010/main" val="2912006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2815EC6-8490-4820-A03B-74AF4C15D175}" type="slidenum">
              <a:rPr lang="en-US" smtClean="0"/>
              <a:t>6</a:t>
            </a:fld>
            <a:endParaRPr lang="en-US"/>
          </a:p>
        </p:txBody>
      </p:sp>
    </p:spTree>
    <p:extLst>
      <p:ext uri="{BB962C8B-B14F-4D97-AF65-F5344CB8AC3E}">
        <p14:creationId xmlns:p14="http://schemas.microsoft.com/office/powerpoint/2010/main" val="12012413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A1C190EF-1A40-4E1A-9970-B088BCDDC808}" type="datetimeFigureOut">
              <a:rPr lang="es-ES" smtClean="0"/>
              <a:t>11/08/2023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57789238"/>
      </p:ext>
    </p:extLst>
  </p:cSld>
  <p:clrMapOvr>
    <a:masterClrMapping/>
  </p:clrMapOvr>
  <p:transition spd="slow">
    <p:wipe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1C190EF-1A40-4E1A-9970-B088BCDDC808}" type="datetimeFigureOut">
              <a:rPr lang="es-ES" smtClean="0"/>
              <a:t>11/08/2023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3188781362"/>
      </p:ext>
    </p:extLst>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1C190EF-1A40-4E1A-9970-B088BCDDC808}" type="datetimeFigureOut">
              <a:rPr lang="es-ES" smtClean="0"/>
              <a:t>11/08/2023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1088542216"/>
      </p:ext>
    </p:extLst>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A1C190EF-1A40-4E1A-9970-B088BCDDC808}" type="datetimeFigureOut">
              <a:rPr lang="es-ES" smtClean="0"/>
              <a:t>11/08/2023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2667164737"/>
      </p:ext>
    </p:extLst>
  </p:cSld>
  <p:clrMapOvr>
    <a:masterClrMapping/>
  </p:clrMapOvr>
  <p:transition spd="slow">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A1C190EF-1A40-4E1A-9970-B088BCDDC808}" type="datetimeFigureOut">
              <a:rPr lang="es-ES" smtClean="0"/>
              <a:t>11/08/2023</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1744556151"/>
      </p:ext>
    </p:extLst>
  </p:cSld>
  <p:clrMapOvr>
    <a:masterClrMapping/>
  </p:clrMapOvr>
  <p:transition spd="slow">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A1C190EF-1A40-4E1A-9970-B088BCDDC808}" type="datetimeFigureOut">
              <a:rPr lang="es-ES" smtClean="0"/>
              <a:t>11/08/2023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1794740940"/>
      </p:ext>
    </p:extLst>
  </p:cSld>
  <p:clrMapOvr>
    <a:masterClrMapping/>
  </p:clrMapOvr>
  <p:transition spd="slow">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A1C190EF-1A40-4E1A-9970-B088BCDDC808}" type="datetimeFigureOut">
              <a:rPr lang="es-ES" smtClean="0"/>
              <a:t>11/08/2023</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4054649979"/>
      </p:ext>
    </p:extLst>
  </p:cSld>
  <p:clrMapOvr>
    <a:masterClrMapping/>
  </p:clrMapOvr>
  <p:transition spd="slow">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A1C190EF-1A40-4E1A-9970-B088BCDDC808}" type="datetimeFigureOut">
              <a:rPr lang="es-ES" smtClean="0"/>
              <a:t>11/08/2023</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1549321911"/>
      </p:ext>
    </p:extLst>
  </p:cSld>
  <p:clrMapOvr>
    <a:masterClrMapping/>
  </p:clrMapOvr>
  <p:transition spd="slow">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A1C190EF-1A40-4E1A-9970-B088BCDDC808}" type="datetimeFigureOut">
              <a:rPr lang="es-ES" smtClean="0"/>
              <a:t>11/08/2023</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3492387879"/>
      </p:ext>
    </p:extLst>
  </p:cSld>
  <p:clrMapOvr>
    <a:masterClrMapping/>
  </p:clrMapOvr>
  <p:transition spd="slow">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1C190EF-1A40-4E1A-9970-B088BCDDC808}" type="datetimeFigureOut">
              <a:rPr lang="es-ES" smtClean="0"/>
              <a:t>11/08/2023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3654687904"/>
      </p:ext>
    </p:extLst>
  </p:cSld>
  <p:clrMapOvr>
    <a:masterClrMapping/>
  </p:clrMapOvr>
  <p:transition spd="slow">
    <p:wipe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A1C190EF-1A40-4E1A-9970-B088BCDDC808}" type="datetimeFigureOut">
              <a:rPr lang="es-ES" smtClean="0"/>
              <a:t>11/08/2023</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E60730BD-F83E-4B68-A7BB-AA52AB5FB8EA}" type="slidenum">
              <a:rPr lang="es-ES" smtClean="0"/>
              <a:t>‹#›</a:t>
            </a:fld>
            <a:endParaRPr lang="es-ES"/>
          </a:p>
        </p:txBody>
      </p:sp>
    </p:spTree>
    <p:extLst>
      <p:ext uri="{BB962C8B-B14F-4D97-AF65-F5344CB8AC3E}">
        <p14:creationId xmlns:p14="http://schemas.microsoft.com/office/powerpoint/2010/main" val="2864430343"/>
      </p:ext>
    </p:extLst>
  </p:cSld>
  <p:clrMapOvr>
    <a:masterClrMapping/>
  </p:clrMapOvr>
  <p:transition spd="slow">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76000" r="-76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C190EF-1A40-4E1A-9970-B088BCDDC808}" type="datetimeFigureOut">
              <a:rPr lang="es-ES" smtClean="0"/>
              <a:t>11/08/2023</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0730BD-F83E-4B68-A7BB-AA52AB5FB8EA}" type="slidenum">
              <a:rPr lang="es-ES" smtClean="0"/>
              <a:t>‹#›</a:t>
            </a:fld>
            <a:endParaRPr lang="es-ES"/>
          </a:p>
        </p:txBody>
      </p:sp>
    </p:spTree>
    <p:extLst>
      <p:ext uri="{BB962C8B-B14F-4D97-AF65-F5344CB8AC3E}">
        <p14:creationId xmlns:p14="http://schemas.microsoft.com/office/powerpoint/2010/main" val="6329754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dir="d"/>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Layout" Target="../slideLayouts/slideLayout1.xml"/><Relationship Id="rId5" Type="http://schemas.openxmlformats.org/officeDocument/2006/relationships/image" Target="../media/image14.png"/><Relationship Id="rId4" Type="http://schemas.openxmlformats.org/officeDocument/2006/relationships/image" Target="../media/image1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audio" Target="../media/audio2.wav"/></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audio" Target="../media/audio2.wav"/></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3568" y="330909"/>
            <a:ext cx="7272808" cy="3170099"/>
          </a:xfrm>
          <a:prstGeom prst="rect">
            <a:avLst/>
          </a:prstGeom>
        </p:spPr>
        <p:txBody>
          <a:bodyPr wrap="square">
            <a:spAutoFit/>
          </a:bodyPr>
          <a:lstStyle/>
          <a:p>
            <a:pPr algn="ctr">
              <a:spcAft>
                <a:spcPts val="0"/>
              </a:spcAft>
            </a:pPr>
            <a:r>
              <a:rPr lang="vi-VN"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Chuyên đề 3</a:t>
            </a:r>
            <a:endParaRPr lang="en-US" sz="4000" dirty="0">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en-US"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ĐỌC, VIẾT</a:t>
            </a:r>
            <a:r>
              <a:rPr lang="vi-VN"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VÀ </a:t>
            </a:r>
            <a:r>
              <a:rPr lang="en-US"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GIỚI THIỆU </a:t>
            </a:r>
            <a:r>
              <a:rPr lang="vi-VN" sz="40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VỀ MỘT TÁC GIẢ VĂN HỌC</a:t>
            </a:r>
            <a:endParaRPr lang="en-US" sz="4000" dirty="0">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en-US" sz="40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Môn</a:t>
            </a:r>
            <a:r>
              <a:rPr lang="en-US" sz="4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học</a:t>
            </a:r>
            <a:r>
              <a:rPr lang="en-US" sz="4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Ngữ</a:t>
            </a:r>
            <a:r>
              <a:rPr lang="en-US" sz="40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Văn</a:t>
            </a:r>
            <a:r>
              <a:rPr lang="en-US" sz="40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i="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Lớp</a:t>
            </a:r>
            <a:r>
              <a:rPr lang="en-US" sz="40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vi-VN" sz="4000" b="1"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11</a:t>
            </a:r>
            <a:endParaRPr lang="en-US" sz="4000" dirty="0">
              <a:latin typeface="Times New Roman" panose="02020603050405020304" pitchFamily="18" charset="0"/>
              <a:ea typeface="Calibri" panose="020F0502020204030204" pitchFamily="34" charset="0"/>
              <a:cs typeface="Times New Roman" panose="02020603050405020304" pitchFamily="18" charset="0"/>
            </a:endParaRPr>
          </a:p>
          <a:p>
            <a:pPr algn="ctr">
              <a:spcAft>
                <a:spcPts val="0"/>
              </a:spcAft>
            </a:pPr>
            <a:r>
              <a:rPr lang="en-US" sz="40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Thời</a:t>
            </a:r>
            <a:r>
              <a:rPr lang="en-US" sz="4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gian</a:t>
            </a:r>
            <a:r>
              <a:rPr lang="en-US" sz="4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thực</a:t>
            </a:r>
            <a:r>
              <a:rPr lang="en-US" sz="4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40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hiện</a:t>
            </a:r>
            <a:r>
              <a:rPr lang="en-US" sz="40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10 </a:t>
            </a:r>
            <a:r>
              <a:rPr lang="en-US" sz="4000" b="1"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tiết</a:t>
            </a:r>
            <a:endParaRPr lang="en-US" sz="40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9802627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fade">
                                      <p:cBhvr>
                                        <p:cTn id="12" dur="1000"/>
                                        <p:tgtEl>
                                          <p:spTgt spid="4">
                                            <p:txEl>
                                              <p:pRg st="0" end="0"/>
                                            </p:txEl>
                                          </p:spTgt>
                                        </p:tgtEl>
                                      </p:cBhvr>
                                    </p:animEffect>
                                    <p:anim calcmode="lin" valueType="num">
                                      <p:cBhvr>
                                        <p:cTn id="1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fade">
                                      <p:cBhvr>
                                        <p:cTn id="19" dur="1000"/>
                                        <p:tgtEl>
                                          <p:spTgt spid="4">
                                            <p:txEl>
                                              <p:pRg st="1" end="1"/>
                                            </p:txEl>
                                          </p:spTgt>
                                        </p:tgtEl>
                                      </p:cBhvr>
                                    </p:animEffect>
                                    <p:anim calcmode="lin" valueType="num">
                                      <p:cBhvr>
                                        <p:cTn id="20"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1" end="1"/>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4">
                                            <p:txEl>
                                              <p:pRg st="2" end="2"/>
                                            </p:txEl>
                                          </p:spTgt>
                                        </p:tgtEl>
                                        <p:attrNameLst>
                                          <p:attrName>style.visibility</p:attrName>
                                        </p:attrNameLst>
                                      </p:cBhvr>
                                      <p:to>
                                        <p:strVal val="visible"/>
                                      </p:to>
                                    </p:set>
                                    <p:animEffect transition="in" filter="fade">
                                      <p:cBhvr>
                                        <p:cTn id="24" dur="1000"/>
                                        <p:tgtEl>
                                          <p:spTgt spid="4">
                                            <p:txEl>
                                              <p:pRg st="2" end="2"/>
                                            </p:txEl>
                                          </p:spTgt>
                                        </p:tgtEl>
                                      </p:cBhvr>
                                    </p:animEffect>
                                    <p:anim calcmode="lin" valueType="num">
                                      <p:cBhvr>
                                        <p:cTn id="2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4">
                                            <p:txEl>
                                              <p:pRg st="3" end="3"/>
                                            </p:txEl>
                                          </p:spTgt>
                                        </p:tgtEl>
                                        <p:attrNameLst>
                                          <p:attrName>style.visibility</p:attrName>
                                        </p:attrNameLst>
                                      </p:cBhvr>
                                      <p:to>
                                        <p:strVal val="visible"/>
                                      </p:to>
                                    </p:set>
                                    <p:animEffect transition="in" filter="fade">
                                      <p:cBhvr>
                                        <p:cTn id="31" dur="1000"/>
                                        <p:tgtEl>
                                          <p:spTgt spid="4">
                                            <p:txEl>
                                              <p:pRg st="3" end="3"/>
                                            </p:txEl>
                                          </p:spTgt>
                                        </p:tgtEl>
                                      </p:cBhvr>
                                    </p:animEffect>
                                    <p:anim calcmode="lin" valueType="num">
                                      <p:cBhvr>
                                        <p:cTn id="3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82 Rectángulo redondeado"/>
          <p:cNvSpPr/>
          <p:nvPr/>
        </p:nvSpPr>
        <p:spPr>
          <a:xfrm>
            <a:off x="2524996" y="954837"/>
            <a:ext cx="3984377" cy="5544616"/>
          </a:xfrm>
          <a:prstGeom prst="roundRect">
            <a:avLst>
              <a:gd name="adj" fmla="val 8234"/>
            </a:avLst>
          </a:prstGeom>
          <a:solidFill>
            <a:srgbClr val="FF0000">
              <a:alpha val="40000"/>
            </a:srgbClr>
          </a:solidFill>
          <a:ln>
            <a:solidFill>
              <a:schemeClr val="bg1">
                <a:lumMod val="85000"/>
              </a:schemeClr>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84" name="83 Rectángulo redondeado"/>
          <p:cNvSpPr/>
          <p:nvPr/>
        </p:nvSpPr>
        <p:spPr>
          <a:xfrm>
            <a:off x="2702079" y="1171804"/>
            <a:ext cx="3532511" cy="4431201"/>
          </a:xfrm>
          <a:prstGeom prst="roundRect">
            <a:avLst>
              <a:gd name="adj" fmla="val 8234"/>
            </a:avLst>
          </a:prstGeom>
          <a:solidFill>
            <a:srgbClr val="FFFFFF"/>
          </a:solidFill>
          <a:ln>
            <a:noFill/>
          </a:ln>
          <a:effectLst/>
          <a:scene3d>
            <a:camera prst="orthographicFront"/>
            <a:lightRig rig="threePt" dir="t">
              <a:rot lat="0" lon="0" rev="10200000"/>
            </a:lightRig>
          </a:scene3d>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19" name="18 CuadroTexto"/>
          <p:cNvSpPr txBox="1"/>
          <p:nvPr/>
        </p:nvSpPr>
        <p:spPr>
          <a:xfrm>
            <a:off x="2720704" y="5703639"/>
            <a:ext cx="3600400" cy="461665"/>
          </a:xfrm>
          <a:prstGeom prst="rect">
            <a:avLst/>
          </a:prstGeom>
          <a:noFill/>
        </p:spPr>
        <p:txBody>
          <a:bodyPr wrap="square" rtlCol="0">
            <a:spAutoFit/>
          </a:bodyPr>
          <a:lstStyle/>
          <a:p>
            <a:pPr algn="ctr"/>
            <a:r>
              <a:rPr lang="es-ES_tradnl" sz="2400" b="1" smtClean="0">
                <a:solidFill>
                  <a:schemeClr val="bg1"/>
                </a:solidFill>
                <a:effectLst>
                  <a:outerShdw blurRad="38100" dist="38100" dir="2700000" algn="tl">
                    <a:srgbClr val="000000">
                      <a:alpha val="43137"/>
                    </a:srgbClr>
                  </a:outerShdw>
                </a:effectLst>
              </a:rPr>
              <a:t>Tô màu</a:t>
            </a:r>
            <a:endParaRPr lang="es-ES" sz="2400" b="1" dirty="0">
              <a:solidFill>
                <a:schemeClr val="bg1"/>
              </a:solidFill>
              <a:effectLst>
                <a:outerShdw blurRad="38100" dist="38100" dir="2700000" algn="tl">
                  <a:srgbClr val="000000">
                    <a:alpha val="43137"/>
                  </a:srgbClr>
                </a:outerShdw>
              </a:effectLst>
            </a:endParaRPr>
          </a:p>
        </p:txBody>
      </p:sp>
      <p:sp>
        <p:nvSpPr>
          <p:cNvPr id="41" name="40 Botón de acción: Personalizar">
            <a:hlinkClick r:id="" action="ppaction://hlinkshowjump?jump=endshow" highlightClick="1"/>
          </p:cNvPr>
          <p:cNvSpPr/>
          <p:nvPr/>
        </p:nvSpPr>
        <p:spPr>
          <a:xfrm>
            <a:off x="7740352" y="5703639"/>
            <a:ext cx="792088" cy="602595"/>
          </a:xfrm>
          <a:prstGeom prst="actionButtonBlank">
            <a:avLst/>
          </a:prstGeom>
          <a:solidFill>
            <a:srgbClr val="00FFFF"/>
          </a:solidFill>
          <a:ln>
            <a:solidFill>
              <a:schemeClr val="tx2">
                <a:lumMod val="20000"/>
                <a:lumOff val="8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400" b="1" dirty="0" smtClean="0">
                <a:solidFill>
                  <a:srgbClr val="006699"/>
                </a:solidFill>
              </a:rPr>
              <a:t>EXIT</a:t>
            </a:r>
            <a:endParaRPr lang="es-ES" sz="2400" b="1" dirty="0">
              <a:solidFill>
                <a:srgbClr val="006699"/>
              </a:solidFill>
            </a:endParaRPr>
          </a:p>
        </p:txBody>
      </p:sp>
      <p:pic>
        <p:nvPicPr>
          <p:cNvPr id="4" name="Picture 3"/>
          <p:cNvPicPr>
            <a:picLocks noChangeAspect="1"/>
          </p:cNvPicPr>
          <p:nvPr/>
        </p:nvPicPr>
        <p:blipFill>
          <a:blip r:embed="rId2"/>
          <a:stretch>
            <a:fillRect/>
          </a:stretch>
        </p:blipFill>
        <p:spPr>
          <a:xfrm>
            <a:off x="2840588" y="1284576"/>
            <a:ext cx="3255492" cy="4089324"/>
          </a:xfrm>
          <a:prstGeom prst="rect">
            <a:avLst/>
          </a:prstGeom>
        </p:spPr>
      </p:pic>
      <p:pic>
        <p:nvPicPr>
          <p:cNvPr id="7" name="Picture 8" descr="Wild african animal cartoon with blank sign Vector Image"/>
          <p:cNvPicPr>
            <a:picLocks noChangeAspect="1" noChangeArrowheads="1"/>
          </p:cNvPicPr>
          <p:nvPr/>
        </p:nvPicPr>
        <p:blipFill rotWithShape="1">
          <a:blip r:embed="rId3">
            <a:extLst>
              <a:ext uri="{28A0092B-C50C-407E-A947-70E740481C1C}">
                <a14:useLocalDpi xmlns:a14="http://schemas.microsoft.com/office/drawing/2010/main" val="0"/>
              </a:ext>
            </a:extLst>
          </a:blip>
          <a:srcRect b="9753"/>
          <a:stretch/>
        </p:blipFill>
        <p:spPr bwMode="auto">
          <a:xfrm>
            <a:off x="0" y="-41597"/>
            <a:ext cx="9144000" cy="6858001"/>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Free Great Job Cliparts, Download Free Great Job Cliparts png images, Free  ClipArts on Clipart Library"/>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99737" y="29117"/>
            <a:ext cx="2740750" cy="2103739"/>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5"/>
          <a:stretch>
            <a:fillRect/>
          </a:stretch>
        </p:blipFill>
        <p:spPr>
          <a:xfrm>
            <a:off x="3779911" y="2636912"/>
            <a:ext cx="2016225" cy="2662333"/>
          </a:xfrm>
          <a:prstGeom prst="rect">
            <a:avLst/>
          </a:prstGeom>
        </p:spPr>
      </p:pic>
    </p:spTree>
    <p:extLst>
      <p:ext uri="{BB962C8B-B14F-4D97-AF65-F5344CB8AC3E}">
        <p14:creationId xmlns:p14="http://schemas.microsoft.com/office/powerpoint/2010/main" val="65946175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1"/>
                                        </p:tgtEl>
                                        <p:attrNameLst>
                                          <p:attrName>style.visibility</p:attrName>
                                        </p:attrNameLst>
                                      </p:cBhvr>
                                      <p:to>
                                        <p:strVal val="visible"/>
                                      </p:to>
                                    </p:set>
                                    <p:anim calcmode="lin" valueType="num">
                                      <p:cBhvr>
                                        <p:cTn id="7" dur="500" fill="hold"/>
                                        <p:tgtEl>
                                          <p:spTgt spid="41"/>
                                        </p:tgtEl>
                                        <p:attrNameLst>
                                          <p:attrName>ppt_w</p:attrName>
                                        </p:attrNameLst>
                                      </p:cBhvr>
                                      <p:tavLst>
                                        <p:tav tm="0">
                                          <p:val>
                                            <p:fltVal val="0"/>
                                          </p:val>
                                        </p:tav>
                                        <p:tav tm="100000">
                                          <p:val>
                                            <p:strVal val="#ppt_w"/>
                                          </p:val>
                                        </p:tav>
                                      </p:tavLst>
                                    </p:anim>
                                    <p:anim calcmode="lin" valueType="num">
                                      <p:cBhvr>
                                        <p:cTn id="8" dur="500" fill="hold"/>
                                        <p:tgtEl>
                                          <p:spTgt spid="41"/>
                                        </p:tgtEl>
                                        <p:attrNameLst>
                                          <p:attrName>ppt_h</p:attrName>
                                        </p:attrNameLst>
                                      </p:cBhvr>
                                      <p:tavLst>
                                        <p:tav tm="0">
                                          <p:val>
                                            <p:fltVal val="0"/>
                                          </p:val>
                                        </p:tav>
                                        <p:tav tm="100000">
                                          <p:val>
                                            <p:strVal val="#ppt_h"/>
                                          </p:val>
                                        </p:tav>
                                      </p:tavLst>
                                    </p:anim>
                                    <p:animEffect transition="in" filter="fade">
                                      <p:cBhvr>
                                        <p:cTn id="9"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27584" y="548680"/>
            <a:ext cx="7776864" cy="1077218"/>
          </a:xfrm>
          <a:prstGeom prst="rect">
            <a:avLst/>
          </a:prstGeom>
        </p:spPr>
        <p:txBody>
          <a:bodyPr wrap="square">
            <a:spAutoFit/>
          </a:bodyPr>
          <a:lstStyle/>
          <a:p>
            <a:pPr algn="ctr">
              <a:spcAft>
                <a:spcPts val="0"/>
              </a:spcAf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PHẦN </a:t>
            </a:r>
            <a:r>
              <a:rPr lang="vi-VN"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II: YÊU CẦU VÀ CÁCH THỨC ĐỌC MỘT TÁC GIẢ VĂN HỌC</a:t>
            </a:r>
            <a:endParaRPr lang="en-US" sz="32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30356219"/>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26 Rectángulo redondeado"/>
          <p:cNvSpPr/>
          <p:nvPr/>
        </p:nvSpPr>
        <p:spPr>
          <a:xfrm>
            <a:off x="4499992" y="2931693"/>
            <a:ext cx="4320479" cy="1361403"/>
          </a:xfrm>
          <a:prstGeom prst="roundRect">
            <a:avLst>
              <a:gd name="adj" fmla="val 8234"/>
            </a:avLst>
          </a:prstGeom>
          <a:solidFill>
            <a:schemeClr val="accent2">
              <a:alpha val="40000"/>
            </a:schemeClr>
          </a:solidFill>
          <a:ln>
            <a:solidFill>
              <a:schemeClr val="bg1">
                <a:lumMod val="85000"/>
              </a:schemeClr>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5" name="4 Rectángulo redondeado"/>
          <p:cNvSpPr/>
          <p:nvPr/>
        </p:nvSpPr>
        <p:spPr>
          <a:xfrm>
            <a:off x="547817" y="1550042"/>
            <a:ext cx="3263629" cy="4438586"/>
          </a:xfrm>
          <a:prstGeom prst="roundRect">
            <a:avLst/>
          </a:prstGeom>
          <a:solidFill>
            <a:srgbClr val="FEFEFE"/>
          </a:solidFill>
          <a:ln>
            <a:solidFill>
              <a:srgbClr val="FF9900"/>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47" name="46 Rectángulo redondeado"/>
          <p:cNvSpPr/>
          <p:nvPr/>
        </p:nvSpPr>
        <p:spPr>
          <a:xfrm>
            <a:off x="4499993" y="1122802"/>
            <a:ext cx="4320479" cy="1361403"/>
          </a:xfrm>
          <a:prstGeom prst="roundRect">
            <a:avLst>
              <a:gd name="adj" fmla="val 8234"/>
            </a:avLst>
          </a:prstGeom>
          <a:solidFill>
            <a:schemeClr val="accent6">
              <a:lumMod val="50000"/>
              <a:alpha val="40000"/>
            </a:schemeClr>
          </a:solidFill>
          <a:ln>
            <a:solidFill>
              <a:schemeClr val="bg1"/>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48" name="47 Rectángulo redondeado"/>
          <p:cNvSpPr/>
          <p:nvPr/>
        </p:nvSpPr>
        <p:spPr>
          <a:xfrm>
            <a:off x="4852313" y="1278854"/>
            <a:ext cx="3824143" cy="1011636"/>
          </a:xfrm>
          <a:prstGeom prst="roundRect">
            <a:avLst>
              <a:gd name="adj" fmla="val 8234"/>
            </a:avLst>
          </a:prstGeom>
          <a:solidFill>
            <a:schemeClr val="bg1">
              <a:alpha val="69000"/>
            </a:schemeClr>
          </a:solidFill>
          <a:ln>
            <a:solidFill>
              <a:schemeClr val="bg1">
                <a:lumMod val="85000"/>
              </a:schemeClr>
            </a:solidFill>
          </a:ln>
          <a:effectLst/>
          <a:scene3d>
            <a:camera prst="orthographicFront"/>
            <a:lightRig rig="threePt" dir="t">
              <a:rot lat="0" lon="0" rev="10200000"/>
            </a:lightRig>
          </a:scene3d>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400" b="1" dirty="0" err="1" smtClean="0">
                <a:solidFill>
                  <a:srgbClr val="C00000"/>
                </a:solidFill>
                <a:latin typeface="Arial" panose="020B0604020202020204" pitchFamily="34" charset="0"/>
                <a:cs typeface="Arial" panose="020B0604020202020204" pitchFamily="34" charset="0"/>
              </a:rPr>
              <a:t>Xem</a:t>
            </a:r>
            <a:r>
              <a:rPr lang="es-ES_tradnl" sz="2400" b="1" dirty="0" smtClean="0">
                <a:solidFill>
                  <a:srgbClr val="C00000"/>
                </a:solidFill>
                <a:latin typeface="Arial" panose="020B0604020202020204" pitchFamily="34" charset="0"/>
                <a:cs typeface="Arial" panose="020B0604020202020204" pitchFamily="34" charset="0"/>
              </a:rPr>
              <a:t> video</a:t>
            </a:r>
            <a:endParaRPr lang="es-ES" sz="2400" b="1" dirty="0">
              <a:solidFill>
                <a:srgbClr val="C00000"/>
              </a:solidFill>
              <a:latin typeface="Arial" panose="020B0604020202020204" pitchFamily="34" charset="0"/>
              <a:cs typeface="Arial" panose="020B0604020202020204" pitchFamily="34" charset="0"/>
            </a:endParaRPr>
          </a:p>
        </p:txBody>
      </p:sp>
      <p:sp>
        <p:nvSpPr>
          <p:cNvPr id="22" name="21 CuadroTexto"/>
          <p:cNvSpPr txBox="1"/>
          <p:nvPr/>
        </p:nvSpPr>
        <p:spPr>
          <a:xfrm>
            <a:off x="4524822" y="6237312"/>
            <a:ext cx="4223642" cy="382832"/>
          </a:xfrm>
          <a:prstGeom prst="rect">
            <a:avLst/>
          </a:prstGeom>
          <a:noFill/>
        </p:spPr>
        <p:txBody>
          <a:bodyPr wrap="square" rtlCol="0">
            <a:spAutoFit/>
          </a:bodyPr>
          <a:lstStyle/>
          <a:p>
            <a:pPr algn="ctr"/>
            <a:r>
              <a:rPr lang="es-ES_tradnl" b="1" dirty="0" err="1" smtClean="0">
                <a:solidFill>
                  <a:schemeClr val="bg1"/>
                </a:solidFill>
              </a:rPr>
              <a:t>Click</a:t>
            </a:r>
            <a:r>
              <a:rPr lang="es-ES_tradnl" b="1" dirty="0" smtClean="0">
                <a:solidFill>
                  <a:schemeClr val="bg1"/>
                </a:solidFill>
              </a:rPr>
              <a:t> </a:t>
            </a:r>
            <a:r>
              <a:rPr lang="es-ES_tradnl" b="1" dirty="0" err="1" smtClean="0">
                <a:solidFill>
                  <a:schemeClr val="bg1"/>
                </a:solidFill>
              </a:rPr>
              <a:t>on</a:t>
            </a:r>
            <a:r>
              <a:rPr lang="es-ES_tradnl" b="1" dirty="0" smtClean="0">
                <a:solidFill>
                  <a:schemeClr val="bg1"/>
                </a:solidFill>
              </a:rPr>
              <a:t> </a:t>
            </a:r>
            <a:r>
              <a:rPr lang="es-ES_tradnl" b="1" dirty="0" err="1" smtClean="0">
                <a:solidFill>
                  <a:schemeClr val="bg1"/>
                </a:solidFill>
              </a:rPr>
              <a:t>the</a:t>
            </a:r>
            <a:r>
              <a:rPr lang="es-ES_tradnl" b="1" dirty="0" smtClean="0">
                <a:solidFill>
                  <a:schemeClr val="bg1"/>
                </a:solidFill>
              </a:rPr>
              <a:t> </a:t>
            </a:r>
            <a:r>
              <a:rPr lang="es-ES_tradnl" b="1" dirty="0" err="1" smtClean="0">
                <a:solidFill>
                  <a:schemeClr val="bg1"/>
                </a:solidFill>
              </a:rPr>
              <a:t>correct</a:t>
            </a:r>
            <a:r>
              <a:rPr lang="es-ES_tradnl" b="1" dirty="0" smtClean="0">
                <a:solidFill>
                  <a:schemeClr val="bg1"/>
                </a:solidFill>
              </a:rPr>
              <a:t>  </a:t>
            </a:r>
            <a:r>
              <a:rPr lang="es-ES_tradnl" b="1" dirty="0" err="1" smtClean="0">
                <a:solidFill>
                  <a:schemeClr val="bg1"/>
                </a:solidFill>
              </a:rPr>
              <a:t>letter</a:t>
            </a:r>
            <a:endParaRPr lang="es-ES" b="1" dirty="0">
              <a:solidFill>
                <a:schemeClr val="bg1"/>
              </a:solidFill>
            </a:endParaRPr>
          </a:p>
        </p:txBody>
      </p:sp>
      <p:sp>
        <p:nvSpPr>
          <p:cNvPr id="2" name="AutoShape 2" descr="http://img-cache.cdn.gaiaonline.com/bb9d77bbe87573fa7045390d2814b841/http:/i208.photobucket.com/albums/bb94/Angel-Kimmi/RP/Amberlynsmall.png"/>
          <p:cNvSpPr>
            <a:spLocks noChangeAspect="1" noChangeArrowheads="1"/>
          </p:cNvSpPr>
          <p:nvPr/>
        </p:nvSpPr>
        <p:spPr bwMode="auto">
          <a:xfrm>
            <a:off x="155575" y="-2300288"/>
            <a:ext cx="4324350" cy="4800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3" name="2 Rectángulo redondeado"/>
          <p:cNvSpPr/>
          <p:nvPr/>
        </p:nvSpPr>
        <p:spPr>
          <a:xfrm>
            <a:off x="4203687" y="1550042"/>
            <a:ext cx="552475" cy="504056"/>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s-ES_tradnl" sz="3200" b="1" dirty="0" smtClean="0"/>
              <a:t>A</a:t>
            </a:r>
            <a:endParaRPr lang="es-ES" sz="3200" b="1" dirty="0"/>
          </a:p>
        </p:txBody>
      </p:sp>
      <p:sp>
        <p:nvSpPr>
          <p:cNvPr id="21" name="20 Rectángulo redondeado"/>
          <p:cNvSpPr/>
          <p:nvPr/>
        </p:nvSpPr>
        <p:spPr>
          <a:xfrm>
            <a:off x="4479926" y="2938442"/>
            <a:ext cx="4340546" cy="1361403"/>
          </a:xfrm>
          <a:prstGeom prst="roundRect">
            <a:avLst>
              <a:gd name="adj" fmla="val 8234"/>
            </a:avLst>
          </a:prstGeom>
          <a:solidFill>
            <a:schemeClr val="accent6">
              <a:lumMod val="50000"/>
              <a:alpha val="40000"/>
            </a:schemeClr>
          </a:solidFill>
          <a:ln>
            <a:solidFill>
              <a:schemeClr val="bg1">
                <a:lumMod val="85000"/>
              </a:schemeClr>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23" name="22 Rectángulo redondeado"/>
          <p:cNvSpPr/>
          <p:nvPr/>
        </p:nvSpPr>
        <p:spPr>
          <a:xfrm>
            <a:off x="4852313" y="3094494"/>
            <a:ext cx="3824142" cy="1011636"/>
          </a:xfrm>
          <a:prstGeom prst="roundRect">
            <a:avLst>
              <a:gd name="adj" fmla="val 8234"/>
            </a:avLst>
          </a:prstGeom>
          <a:solidFill>
            <a:schemeClr val="bg1">
              <a:alpha val="69000"/>
            </a:schemeClr>
          </a:solidFill>
          <a:ln>
            <a:solidFill>
              <a:schemeClr val="bg1">
                <a:lumMod val="85000"/>
              </a:schemeClr>
            </a:solidFill>
          </a:ln>
          <a:effectLst/>
          <a:scene3d>
            <a:camera prst="orthographicFront"/>
            <a:lightRig rig="threePt" dir="t">
              <a:rot lat="0" lon="0" rev="10200000"/>
            </a:lightRig>
          </a:scene3d>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400" b="1" dirty="0" err="1" smtClean="0">
                <a:solidFill>
                  <a:srgbClr val="C00000"/>
                </a:solidFill>
                <a:latin typeface="Arial" panose="020B0604020202020204" pitchFamily="34" charset="0"/>
                <a:cs typeface="Arial" panose="020B0604020202020204" pitchFamily="34" charset="0"/>
              </a:rPr>
              <a:t>Cho</a:t>
            </a:r>
            <a:r>
              <a:rPr lang="es-ES_tradnl" sz="2400" b="1" dirty="0" smtClean="0">
                <a:solidFill>
                  <a:srgbClr val="C00000"/>
                </a:solidFill>
                <a:latin typeface="Arial" panose="020B0604020202020204" pitchFamily="34" charset="0"/>
                <a:cs typeface="Arial" panose="020B0604020202020204" pitchFamily="34" charset="0"/>
              </a:rPr>
              <a:t> </a:t>
            </a:r>
            <a:r>
              <a:rPr lang="es-ES_tradnl" sz="2400" b="1" dirty="0" err="1" smtClean="0">
                <a:solidFill>
                  <a:srgbClr val="C00000"/>
                </a:solidFill>
                <a:latin typeface="Arial" panose="020B0604020202020204" pitchFamily="34" charset="0"/>
                <a:cs typeface="Arial" panose="020B0604020202020204" pitchFamily="34" charset="0"/>
              </a:rPr>
              <a:t>biết</a:t>
            </a:r>
            <a:r>
              <a:rPr lang="es-ES_tradnl" sz="2400" b="1" dirty="0" smtClean="0">
                <a:solidFill>
                  <a:srgbClr val="C00000"/>
                </a:solidFill>
                <a:latin typeface="Arial" panose="020B0604020202020204" pitchFamily="34" charset="0"/>
                <a:cs typeface="Arial" panose="020B0604020202020204" pitchFamily="34" charset="0"/>
              </a:rPr>
              <a:t> </a:t>
            </a:r>
            <a:r>
              <a:rPr lang="es-ES_tradnl" sz="2400" b="1" dirty="0" err="1" smtClean="0">
                <a:solidFill>
                  <a:srgbClr val="C00000"/>
                </a:solidFill>
                <a:latin typeface="Arial" panose="020B0604020202020204" pitchFamily="34" charset="0"/>
                <a:cs typeface="Arial" panose="020B0604020202020204" pitchFamily="34" charset="0"/>
              </a:rPr>
              <a:t>các</a:t>
            </a:r>
            <a:r>
              <a:rPr lang="es-ES_tradnl" sz="2400" b="1" dirty="0" smtClean="0">
                <a:solidFill>
                  <a:srgbClr val="C00000"/>
                </a:solidFill>
                <a:latin typeface="Arial" panose="020B0604020202020204" pitchFamily="34" charset="0"/>
                <a:cs typeface="Arial" panose="020B0604020202020204" pitchFamily="34" charset="0"/>
              </a:rPr>
              <a:t> </a:t>
            </a:r>
            <a:r>
              <a:rPr lang="es-ES_tradnl" sz="2400" b="1" dirty="0" err="1" smtClean="0">
                <a:solidFill>
                  <a:srgbClr val="C00000"/>
                </a:solidFill>
                <a:latin typeface="Arial" panose="020B0604020202020204" pitchFamily="34" charset="0"/>
                <a:cs typeface="Arial" panose="020B0604020202020204" pitchFamily="34" charset="0"/>
              </a:rPr>
              <a:t>thông</a:t>
            </a:r>
            <a:r>
              <a:rPr lang="es-ES_tradnl" sz="2400" b="1" dirty="0" smtClean="0">
                <a:solidFill>
                  <a:srgbClr val="C00000"/>
                </a:solidFill>
                <a:latin typeface="Arial" panose="020B0604020202020204" pitchFamily="34" charset="0"/>
                <a:cs typeface="Arial" panose="020B0604020202020204" pitchFamily="34" charset="0"/>
              </a:rPr>
              <a:t> </a:t>
            </a:r>
            <a:r>
              <a:rPr lang="es-ES_tradnl" sz="2400" b="1" dirty="0" err="1" smtClean="0">
                <a:solidFill>
                  <a:srgbClr val="C00000"/>
                </a:solidFill>
                <a:latin typeface="Arial" panose="020B0604020202020204" pitchFamily="34" charset="0"/>
                <a:cs typeface="Arial" panose="020B0604020202020204" pitchFamily="34" charset="0"/>
              </a:rPr>
              <a:t>tin</a:t>
            </a:r>
            <a:endParaRPr lang="es-ES" sz="2400" b="1" dirty="0">
              <a:solidFill>
                <a:srgbClr val="C00000"/>
              </a:solidFill>
              <a:latin typeface="Arial" panose="020B0604020202020204" pitchFamily="34" charset="0"/>
              <a:cs typeface="Arial" panose="020B0604020202020204" pitchFamily="34" charset="0"/>
            </a:endParaRPr>
          </a:p>
        </p:txBody>
      </p:sp>
      <p:sp>
        <p:nvSpPr>
          <p:cNvPr id="25" name="24 Rectángulo redondeado"/>
          <p:cNvSpPr/>
          <p:nvPr/>
        </p:nvSpPr>
        <p:spPr>
          <a:xfrm>
            <a:off x="4499992" y="4731893"/>
            <a:ext cx="4320479" cy="1361403"/>
          </a:xfrm>
          <a:prstGeom prst="roundRect">
            <a:avLst>
              <a:gd name="adj" fmla="val 8234"/>
            </a:avLst>
          </a:prstGeom>
          <a:solidFill>
            <a:schemeClr val="accent6">
              <a:lumMod val="50000"/>
              <a:alpha val="40000"/>
            </a:schemeClr>
          </a:solidFill>
          <a:ln>
            <a:solidFill>
              <a:schemeClr val="bg1">
                <a:lumMod val="85000"/>
              </a:schemeClr>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26" name="25 Rectángulo redondeado"/>
          <p:cNvSpPr/>
          <p:nvPr/>
        </p:nvSpPr>
        <p:spPr>
          <a:xfrm>
            <a:off x="4852313" y="4887945"/>
            <a:ext cx="3824142" cy="1011636"/>
          </a:xfrm>
          <a:prstGeom prst="roundRect">
            <a:avLst>
              <a:gd name="adj" fmla="val 8234"/>
            </a:avLst>
          </a:prstGeom>
          <a:solidFill>
            <a:schemeClr val="bg1">
              <a:alpha val="69000"/>
            </a:schemeClr>
          </a:solidFill>
          <a:ln>
            <a:solidFill>
              <a:schemeClr val="bg1">
                <a:lumMod val="85000"/>
              </a:schemeClr>
            </a:solidFill>
          </a:ln>
          <a:effectLst/>
          <a:scene3d>
            <a:camera prst="orthographicFront"/>
            <a:lightRig rig="threePt" dir="t">
              <a:rot lat="0" lon="0" rev="10200000"/>
            </a:lightRig>
          </a:scene3d>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sz="2400" b="1" dirty="0" err="1" smtClean="0">
                <a:solidFill>
                  <a:srgbClr val="C00000"/>
                </a:solidFill>
                <a:latin typeface="Arial" panose="020B0604020202020204" pitchFamily="34" charset="0"/>
                <a:cs typeface="Arial" panose="020B0604020202020204" pitchFamily="34" charset="0"/>
              </a:rPr>
              <a:t>Trả</a:t>
            </a:r>
            <a:r>
              <a:rPr lang="es-ES_tradnl" sz="2400" b="1" dirty="0" smtClean="0">
                <a:solidFill>
                  <a:srgbClr val="C00000"/>
                </a:solidFill>
                <a:latin typeface="Arial" panose="020B0604020202020204" pitchFamily="34" charset="0"/>
                <a:cs typeface="Arial" panose="020B0604020202020204" pitchFamily="34" charset="0"/>
              </a:rPr>
              <a:t> </a:t>
            </a:r>
            <a:r>
              <a:rPr lang="es-ES_tradnl" sz="2400" b="1" dirty="0" err="1" smtClean="0">
                <a:solidFill>
                  <a:srgbClr val="C00000"/>
                </a:solidFill>
                <a:latin typeface="Arial" panose="020B0604020202020204" pitchFamily="34" charset="0"/>
                <a:cs typeface="Arial" panose="020B0604020202020204" pitchFamily="34" charset="0"/>
              </a:rPr>
              <a:t>lời</a:t>
            </a:r>
            <a:r>
              <a:rPr lang="es-ES_tradnl" sz="2400" b="1" dirty="0" smtClean="0">
                <a:solidFill>
                  <a:srgbClr val="C00000"/>
                </a:solidFill>
                <a:latin typeface="Arial" panose="020B0604020202020204" pitchFamily="34" charset="0"/>
                <a:cs typeface="Arial" panose="020B0604020202020204" pitchFamily="34" charset="0"/>
              </a:rPr>
              <a:t> </a:t>
            </a:r>
            <a:r>
              <a:rPr lang="es-ES_tradnl" sz="2400" b="1" dirty="0" err="1" smtClean="0">
                <a:solidFill>
                  <a:srgbClr val="C00000"/>
                </a:solidFill>
                <a:latin typeface="Arial" panose="020B0604020202020204" pitchFamily="34" charset="0"/>
                <a:cs typeface="Arial" panose="020B0604020202020204" pitchFamily="34" charset="0"/>
              </a:rPr>
              <a:t>câu</a:t>
            </a:r>
            <a:r>
              <a:rPr lang="es-ES_tradnl" sz="2400" b="1" dirty="0" smtClean="0">
                <a:solidFill>
                  <a:srgbClr val="C00000"/>
                </a:solidFill>
                <a:latin typeface="Arial" panose="020B0604020202020204" pitchFamily="34" charset="0"/>
                <a:cs typeface="Arial" panose="020B0604020202020204" pitchFamily="34" charset="0"/>
              </a:rPr>
              <a:t> </a:t>
            </a:r>
            <a:r>
              <a:rPr lang="es-ES_tradnl" sz="2400" b="1" dirty="0" err="1" smtClean="0">
                <a:solidFill>
                  <a:srgbClr val="C00000"/>
                </a:solidFill>
                <a:latin typeface="Arial" panose="020B0604020202020204" pitchFamily="34" charset="0"/>
                <a:cs typeface="Arial" panose="020B0604020202020204" pitchFamily="34" charset="0"/>
              </a:rPr>
              <a:t>hỏi</a:t>
            </a:r>
            <a:r>
              <a:rPr lang="es-ES_tradnl" sz="2400" b="1" dirty="0" smtClean="0">
                <a:solidFill>
                  <a:srgbClr val="C00000"/>
                </a:solidFill>
                <a:latin typeface="Arial" panose="020B0604020202020204" pitchFamily="34" charset="0"/>
                <a:cs typeface="Arial" panose="020B0604020202020204" pitchFamily="34" charset="0"/>
              </a:rPr>
              <a:t> </a:t>
            </a:r>
            <a:r>
              <a:rPr lang="es-ES_tradnl" sz="2400" b="1" dirty="0" err="1" smtClean="0">
                <a:solidFill>
                  <a:srgbClr val="C00000"/>
                </a:solidFill>
                <a:latin typeface="Arial" panose="020B0604020202020204" pitchFamily="34" charset="0"/>
                <a:cs typeface="Arial" panose="020B0604020202020204" pitchFamily="34" charset="0"/>
              </a:rPr>
              <a:t>của</a:t>
            </a:r>
            <a:r>
              <a:rPr lang="es-ES_tradnl" sz="2400" b="1" dirty="0" smtClean="0">
                <a:solidFill>
                  <a:srgbClr val="C00000"/>
                </a:solidFill>
                <a:latin typeface="Arial" panose="020B0604020202020204" pitchFamily="34" charset="0"/>
                <a:cs typeface="Arial" panose="020B0604020202020204" pitchFamily="34" charset="0"/>
              </a:rPr>
              <a:t> </a:t>
            </a:r>
            <a:r>
              <a:rPr lang="es-ES_tradnl" sz="2400" b="1" dirty="0" err="1" smtClean="0">
                <a:solidFill>
                  <a:srgbClr val="C00000"/>
                </a:solidFill>
                <a:latin typeface="Arial" panose="020B0604020202020204" pitchFamily="34" charset="0"/>
                <a:cs typeface="Arial" panose="020B0604020202020204" pitchFamily="34" charset="0"/>
              </a:rPr>
              <a:t>gv</a:t>
            </a:r>
            <a:endParaRPr lang="es-ES" sz="2400" b="1" dirty="0">
              <a:solidFill>
                <a:srgbClr val="C00000"/>
              </a:solidFill>
              <a:latin typeface="Arial" panose="020B0604020202020204" pitchFamily="34" charset="0"/>
              <a:cs typeface="Arial" panose="020B0604020202020204" pitchFamily="34" charset="0"/>
            </a:endParaRPr>
          </a:p>
        </p:txBody>
      </p:sp>
      <p:sp>
        <p:nvSpPr>
          <p:cNvPr id="55" name="54 Rectángulo redondeado"/>
          <p:cNvSpPr/>
          <p:nvPr/>
        </p:nvSpPr>
        <p:spPr>
          <a:xfrm>
            <a:off x="4211960" y="3356992"/>
            <a:ext cx="552475" cy="504056"/>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s-ES_tradnl" sz="3200" b="1" dirty="0" smtClean="0"/>
              <a:t>B</a:t>
            </a:r>
            <a:endParaRPr lang="es-ES" sz="3200" b="1" dirty="0"/>
          </a:p>
        </p:txBody>
      </p:sp>
      <p:sp>
        <p:nvSpPr>
          <p:cNvPr id="56" name="55 Rectángulo redondeado"/>
          <p:cNvSpPr/>
          <p:nvPr/>
        </p:nvSpPr>
        <p:spPr>
          <a:xfrm>
            <a:off x="4211960" y="5157192"/>
            <a:ext cx="552475" cy="504056"/>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s-ES_tradnl" sz="3200" b="1" dirty="0"/>
              <a:t>C</a:t>
            </a:r>
            <a:endParaRPr lang="es-ES" sz="3200" b="1" dirty="0"/>
          </a:p>
        </p:txBody>
      </p:sp>
      <p:sp>
        <p:nvSpPr>
          <p:cNvPr id="8" name="7 Botón de acción: Hacia delante o Siguiente">
            <a:hlinkClick r:id="" action="ppaction://hlinkshowjump?jump=nextslide" highlightClick="1"/>
          </p:cNvPr>
          <p:cNvSpPr/>
          <p:nvPr/>
        </p:nvSpPr>
        <p:spPr>
          <a:xfrm>
            <a:off x="1691680" y="5566448"/>
            <a:ext cx="720080" cy="382832"/>
          </a:xfrm>
          <a:prstGeom prst="actionButtonForwardNext">
            <a:avLst/>
          </a:prstGeom>
          <a:solidFill>
            <a:srgbClr val="00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4" name="Picture 3"/>
          <p:cNvPicPr>
            <a:picLocks noChangeAspect="1"/>
          </p:cNvPicPr>
          <p:nvPr/>
        </p:nvPicPr>
        <p:blipFill>
          <a:blip r:embed="rId4"/>
          <a:stretch>
            <a:fillRect/>
          </a:stretch>
        </p:blipFill>
        <p:spPr>
          <a:xfrm>
            <a:off x="-17185" y="176038"/>
            <a:ext cx="5535648" cy="859611"/>
          </a:xfrm>
          <a:prstGeom prst="rect">
            <a:avLst/>
          </a:prstGeom>
        </p:spPr>
      </p:pic>
      <p:pic>
        <p:nvPicPr>
          <p:cNvPr id="7" name="Picture 6"/>
          <p:cNvPicPr>
            <a:picLocks noChangeAspect="1"/>
          </p:cNvPicPr>
          <p:nvPr/>
        </p:nvPicPr>
        <p:blipFill>
          <a:blip r:embed="rId5"/>
          <a:stretch>
            <a:fillRect/>
          </a:stretch>
        </p:blipFill>
        <p:spPr>
          <a:xfrm>
            <a:off x="971600" y="2054099"/>
            <a:ext cx="2448272" cy="3473002"/>
          </a:xfrm>
          <a:prstGeom prst="rect">
            <a:avLst/>
          </a:prstGeom>
        </p:spPr>
      </p:pic>
    </p:spTree>
    <p:extLst>
      <p:ext uri="{BB962C8B-B14F-4D97-AF65-F5344CB8AC3E}">
        <p14:creationId xmlns:p14="http://schemas.microsoft.com/office/powerpoint/2010/main" val="3770564284"/>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p:cTn id="13" dur="1000" fill="hold"/>
                                        <p:tgtEl>
                                          <p:spTgt spid="8"/>
                                        </p:tgtEl>
                                        <p:attrNameLst>
                                          <p:attrName>ppt_w</p:attrName>
                                        </p:attrNameLst>
                                      </p:cBhvr>
                                      <p:tavLst>
                                        <p:tav tm="0">
                                          <p:val>
                                            <p:fltVal val="0"/>
                                          </p:val>
                                        </p:tav>
                                        <p:tav tm="100000">
                                          <p:val>
                                            <p:strVal val="#ppt_w"/>
                                          </p:val>
                                        </p:tav>
                                      </p:tavLst>
                                    </p:anim>
                                    <p:anim calcmode="lin" valueType="num">
                                      <p:cBhvr>
                                        <p:cTn id="14" dur="1000" fill="hold"/>
                                        <p:tgtEl>
                                          <p:spTgt spid="8"/>
                                        </p:tgtEl>
                                        <p:attrNameLst>
                                          <p:attrName>ppt_h</p:attrName>
                                        </p:attrNameLst>
                                      </p:cBhvr>
                                      <p:tavLst>
                                        <p:tav tm="0">
                                          <p:val>
                                            <p:fltVal val="0"/>
                                          </p:val>
                                        </p:tav>
                                        <p:tav tm="100000">
                                          <p:val>
                                            <p:strVal val="#ppt_h"/>
                                          </p:val>
                                        </p:tav>
                                      </p:tavLst>
                                    </p:anim>
                                    <p:anim calcmode="lin" valueType="num">
                                      <p:cBhvr>
                                        <p:cTn id="15" dur="1000" fill="hold"/>
                                        <p:tgtEl>
                                          <p:spTgt spid="8"/>
                                        </p:tgtEl>
                                        <p:attrNameLst>
                                          <p:attrName>style.rotation</p:attrName>
                                        </p:attrNameLst>
                                      </p:cBhvr>
                                      <p:tavLst>
                                        <p:tav tm="0">
                                          <p:val>
                                            <p:fltVal val="90"/>
                                          </p:val>
                                        </p:tav>
                                        <p:tav tm="100000">
                                          <p:val>
                                            <p:fltVal val="0"/>
                                          </p:val>
                                        </p:tav>
                                      </p:tavLst>
                                    </p:anim>
                                    <p:animEffect transition="in" filter="fade">
                                      <p:cBhvr>
                                        <p:cTn id="16" dur="10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8"/>
                                        </p:tgtEl>
                                        <p:attrNameLst>
                                          <p:attrName>style.visibility</p:attrName>
                                        </p:attrNameLst>
                                      </p:cBhvr>
                                      <p:to>
                                        <p:strVal val="visible"/>
                                      </p:to>
                                    </p:set>
                                    <p:animEffect transition="in" filter="fade">
                                      <p:cBhvr>
                                        <p:cTn id="21" dur="1000"/>
                                        <p:tgtEl>
                                          <p:spTgt spid="48"/>
                                        </p:tgtEl>
                                      </p:cBhvr>
                                    </p:animEffect>
                                    <p:anim calcmode="lin" valueType="num">
                                      <p:cBhvr>
                                        <p:cTn id="22" dur="1000" fill="hold"/>
                                        <p:tgtEl>
                                          <p:spTgt spid="48"/>
                                        </p:tgtEl>
                                        <p:attrNameLst>
                                          <p:attrName>ppt_x</p:attrName>
                                        </p:attrNameLst>
                                      </p:cBhvr>
                                      <p:tavLst>
                                        <p:tav tm="0">
                                          <p:val>
                                            <p:strVal val="#ppt_x"/>
                                          </p:val>
                                        </p:tav>
                                        <p:tav tm="100000">
                                          <p:val>
                                            <p:strVal val="#ppt_x"/>
                                          </p:val>
                                        </p:tav>
                                      </p:tavLst>
                                    </p:anim>
                                    <p:anim calcmode="lin" valueType="num">
                                      <p:cBhvr>
                                        <p:cTn id="23"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grpId="0" nodeType="clickEffect">
                                  <p:stCondLst>
                                    <p:cond delay="0"/>
                                  </p:stCondLst>
                                  <p:childTnLst>
                                    <p:set>
                                      <p:cBhvr>
                                        <p:cTn id="27" dur="1" fill="hold">
                                          <p:stCondLst>
                                            <p:cond delay="0"/>
                                          </p:stCondLst>
                                        </p:cTn>
                                        <p:tgtEl>
                                          <p:spTgt spid="23"/>
                                        </p:tgtEl>
                                        <p:attrNameLst>
                                          <p:attrName>style.visibility</p:attrName>
                                        </p:attrNameLst>
                                      </p:cBhvr>
                                      <p:to>
                                        <p:strVal val="visible"/>
                                      </p:to>
                                    </p:set>
                                    <p:animEffect transition="in" filter="barn(inVertical)">
                                      <p:cBhvr>
                                        <p:cTn id="28" dur="500"/>
                                        <p:tgtEl>
                                          <p:spTgt spid="23"/>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6"/>
                                        </p:tgtEl>
                                        <p:attrNameLst>
                                          <p:attrName>style.visibility</p:attrName>
                                        </p:attrNameLst>
                                      </p:cBhvr>
                                      <p:to>
                                        <p:strVal val="visible"/>
                                      </p:to>
                                    </p:set>
                                    <p:anim calcmode="lin" valueType="num">
                                      <p:cBhvr additive="base">
                                        <p:cTn id="33" dur="500" fill="hold"/>
                                        <p:tgtEl>
                                          <p:spTgt spid="26"/>
                                        </p:tgtEl>
                                        <p:attrNameLst>
                                          <p:attrName>ppt_x</p:attrName>
                                        </p:attrNameLst>
                                      </p:cBhvr>
                                      <p:tavLst>
                                        <p:tav tm="0">
                                          <p:val>
                                            <p:strVal val="#ppt_x"/>
                                          </p:val>
                                        </p:tav>
                                        <p:tav tm="100000">
                                          <p:val>
                                            <p:strVal val="#ppt_x"/>
                                          </p:val>
                                        </p:tav>
                                      </p:tavLst>
                                    </p:anim>
                                    <p:anim calcmode="lin" valueType="num">
                                      <p:cBhvr additive="base">
                                        <p:cTn id="34"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40" restart="whenNotActive" fill="hold" evtFilter="cancelBubble" nodeType="interactiveSeq">
                <p:stCondLst>
                  <p:cond evt="onClick" delay="0">
                    <p:tgtEl>
                      <p:spTgt spid="55"/>
                    </p:tgtEl>
                  </p:cond>
                </p:stCondLst>
                <p:endSync evt="end" delay="0">
                  <p:rtn val="all"/>
                </p:endSync>
                <p:childTnLst>
                  <p:par>
                    <p:cTn id="41" fill="hold">
                      <p:stCondLst>
                        <p:cond delay="0"/>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27"/>
                                        </p:tgtEl>
                                        <p:attrNameLst>
                                          <p:attrName>style.visibility</p:attrName>
                                        </p:attrNameLst>
                                      </p:cBhvr>
                                      <p:to>
                                        <p:strVal val="visible"/>
                                      </p:to>
                                    </p:set>
                                  </p:childTnLst>
                                  <p:subTnLst>
                                    <p:audio>
                                      <p:cMediaNode>
                                        <p:cTn display="0" masterRel="sameClick">
                                          <p:stCondLst>
                                            <p:cond evt="begin" delay="0">
                                              <p:tn val="43"/>
                                            </p:cond>
                                          </p:stCondLst>
                                          <p:endCondLst>
                                            <p:cond evt="onStopAudio" delay="0">
                                              <p:tgtEl>
                                                <p:sldTgt/>
                                              </p:tgtEl>
                                            </p:cond>
                                          </p:endCondLst>
                                        </p:cTn>
                                        <p:tgtEl>
                                          <p:sndTgt r:embed="rId3" name="CORRECTO.WAV"/>
                                        </p:tgtEl>
                                      </p:cMediaNode>
                                    </p:audio>
                                  </p:subTnLst>
                                </p:cTn>
                              </p:par>
                              <p:par>
                                <p:cTn id="45" presetID="1" presetClass="exit" presetSubtype="0" fill="hold" grpId="0" nodeType="withEffect">
                                  <p:stCondLst>
                                    <p:cond delay="0"/>
                                  </p:stCondLst>
                                  <p:childTnLst>
                                    <p:set>
                                      <p:cBhvr>
                                        <p:cTn id="46" dur="1" fill="hold">
                                          <p:stCondLst>
                                            <p:cond delay="0"/>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55"/>
                  </p:tgtEl>
                </p:cond>
              </p:nextCondLst>
            </p:seq>
          </p:childTnLst>
        </p:cTn>
      </p:par>
    </p:tnLst>
    <p:bldLst>
      <p:bldP spid="27" grpId="0" animBg="1"/>
      <p:bldP spid="48" grpId="0" animBg="1"/>
      <p:bldP spid="21" grpId="0" animBg="1"/>
      <p:bldP spid="23" grpId="0" animBg="1"/>
      <p:bldP spid="26"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2" name="81 Grupo"/>
          <p:cNvGrpSpPr/>
          <p:nvPr/>
        </p:nvGrpSpPr>
        <p:grpSpPr>
          <a:xfrm>
            <a:off x="299591" y="836712"/>
            <a:ext cx="3984377" cy="5544616"/>
            <a:chOff x="323529" y="526849"/>
            <a:chExt cx="2088231" cy="2398096"/>
          </a:xfrm>
        </p:grpSpPr>
        <p:sp>
          <p:nvSpPr>
            <p:cNvPr id="83" name="82 Rectángulo redondeado"/>
            <p:cNvSpPr/>
            <p:nvPr/>
          </p:nvSpPr>
          <p:spPr>
            <a:xfrm>
              <a:off x="323529" y="526849"/>
              <a:ext cx="2088231" cy="2398096"/>
            </a:xfrm>
            <a:prstGeom prst="roundRect">
              <a:avLst>
                <a:gd name="adj" fmla="val 8234"/>
              </a:avLst>
            </a:prstGeom>
            <a:solidFill>
              <a:srgbClr val="FF0000">
                <a:alpha val="40000"/>
              </a:srgbClr>
            </a:solidFill>
            <a:ln>
              <a:solidFill>
                <a:schemeClr val="bg1">
                  <a:lumMod val="85000"/>
                </a:schemeClr>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84" name="83 Rectángulo redondeado"/>
            <p:cNvSpPr/>
            <p:nvPr/>
          </p:nvSpPr>
          <p:spPr>
            <a:xfrm>
              <a:off x="416339" y="620689"/>
              <a:ext cx="1851406" cy="2210824"/>
            </a:xfrm>
            <a:prstGeom prst="roundRect">
              <a:avLst>
                <a:gd name="adj" fmla="val 8234"/>
              </a:avLst>
            </a:prstGeom>
            <a:solidFill>
              <a:schemeClr val="bg1">
                <a:alpha val="69000"/>
              </a:schemeClr>
            </a:solidFill>
            <a:ln>
              <a:solidFill>
                <a:schemeClr val="bg1">
                  <a:lumMod val="85000"/>
                </a:schemeClr>
              </a:solidFill>
            </a:ln>
            <a:effectLst/>
            <a:scene3d>
              <a:camera prst="orthographicFront"/>
              <a:lightRig rig="threePt" dir="t">
                <a:rot lat="0" lon="0" rev="10200000"/>
              </a:lightRig>
            </a:scene3d>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grpSp>
      <p:sp>
        <p:nvSpPr>
          <p:cNvPr id="2" name="AutoShape 2" descr="http://img-cache.cdn.gaiaonline.com/bb9d77bbe87573fa7045390d2814b841/http:/i208.photobucket.com/albums/bb94/Angel-Kimmi/RP/Amberlynsmall.png"/>
          <p:cNvSpPr>
            <a:spLocks noChangeAspect="1" noChangeArrowheads="1"/>
          </p:cNvSpPr>
          <p:nvPr/>
        </p:nvSpPr>
        <p:spPr bwMode="auto">
          <a:xfrm>
            <a:off x="155575" y="-2300288"/>
            <a:ext cx="4324350" cy="4800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grpSp>
        <p:nvGrpSpPr>
          <p:cNvPr id="8" name="7 Grupo"/>
          <p:cNvGrpSpPr/>
          <p:nvPr/>
        </p:nvGrpSpPr>
        <p:grpSpPr>
          <a:xfrm>
            <a:off x="4479924" y="872716"/>
            <a:ext cx="4340547" cy="5508612"/>
            <a:chOff x="4283968" y="1124744"/>
            <a:chExt cx="2324323" cy="1728192"/>
          </a:xfrm>
          <a:solidFill>
            <a:schemeClr val="accent6"/>
          </a:solidFill>
        </p:grpSpPr>
        <p:sp>
          <p:nvSpPr>
            <p:cNvPr id="25" name="24 Rectángulo redondeado"/>
            <p:cNvSpPr/>
            <p:nvPr/>
          </p:nvSpPr>
          <p:spPr>
            <a:xfrm>
              <a:off x="4283968" y="1124744"/>
              <a:ext cx="2324323" cy="1728192"/>
            </a:xfrm>
            <a:prstGeom prst="roundRect">
              <a:avLst>
                <a:gd name="adj" fmla="val 8234"/>
              </a:avLst>
            </a:prstGeom>
            <a:grpFill/>
            <a:ln>
              <a:no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26" name="25 Rectángulo redondeado"/>
            <p:cNvSpPr/>
            <p:nvPr/>
          </p:nvSpPr>
          <p:spPr>
            <a:xfrm>
              <a:off x="4391112" y="1181221"/>
              <a:ext cx="2101500" cy="1581352"/>
            </a:xfrm>
            <a:prstGeom prst="roundRect">
              <a:avLst>
                <a:gd name="adj" fmla="val 8234"/>
              </a:avLst>
            </a:prstGeom>
            <a:grpFill/>
            <a:ln>
              <a:noFill/>
            </a:ln>
            <a:effectLst/>
            <a:scene3d>
              <a:camera prst="orthographicFront"/>
              <a:lightRig rig="threePt" dir="t">
                <a:rot lat="0" lon="0" rev="10200000"/>
              </a:lightRig>
            </a:scene3d>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ES" sz="2000" b="1" dirty="0">
                <a:solidFill>
                  <a:schemeClr val="tx1"/>
                </a:solidFill>
              </a:endParaRPr>
            </a:p>
          </p:txBody>
        </p:sp>
      </p:grpSp>
      <p:sp>
        <p:nvSpPr>
          <p:cNvPr id="4" name="Rectangle 3"/>
          <p:cNvSpPr/>
          <p:nvPr/>
        </p:nvSpPr>
        <p:spPr>
          <a:xfrm rot="1047135">
            <a:off x="-1403911" y="4592295"/>
            <a:ext cx="206080" cy="3251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flipV="1">
            <a:off x="10015110" y="5128999"/>
            <a:ext cx="547752" cy="457901"/>
          </a:xfrm>
          <a:prstGeom prst="line">
            <a:avLst/>
          </a:prstGeom>
          <a:ln w="76200">
            <a:solidFill>
              <a:srgbClr val="FFFFFF"/>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a:blip r:embed="rId2"/>
          <a:stretch>
            <a:fillRect/>
          </a:stretch>
        </p:blipFill>
        <p:spPr>
          <a:xfrm>
            <a:off x="467544" y="44624"/>
            <a:ext cx="8029128" cy="755970"/>
          </a:xfrm>
          <a:prstGeom prst="rect">
            <a:avLst/>
          </a:prstGeom>
        </p:spPr>
      </p:pic>
      <p:sp>
        <p:nvSpPr>
          <p:cNvPr id="7" name="Rectangle 6"/>
          <p:cNvSpPr/>
          <p:nvPr/>
        </p:nvSpPr>
        <p:spPr>
          <a:xfrm>
            <a:off x="467544" y="1052736"/>
            <a:ext cx="3503577" cy="4247317"/>
          </a:xfrm>
          <a:prstGeom prst="rect">
            <a:avLst/>
          </a:prstGeom>
        </p:spPr>
        <p:txBody>
          <a:bodyPr wrap="square">
            <a:spAutoFit/>
          </a:bodyPr>
          <a:lstStyle/>
          <a:p>
            <a:pPr algn="just">
              <a:spcAft>
                <a:spcPts val="0"/>
              </a:spcAft>
            </a:pPr>
            <a:r>
              <a:rPr lang="vi-VN" b="1" dirty="0">
                <a:latin typeface="Times New Roman" panose="02020603050405020304" pitchFamily="18" charset="0"/>
                <a:ea typeface="Times New Roman" panose="02020603050405020304" pitchFamily="18" charset="0"/>
                <a:cs typeface="Times New Roman" panose="02020603050405020304" pitchFamily="18" charset="0"/>
              </a:rPr>
              <a:t>1. Yêu cầu đọc một tác giả văn học</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vi-VN" dirty="0">
                <a:latin typeface="Times New Roman" panose="02020603050405020304" pitchFamily="18" charset="0"/>
                <a:ea typeface="Times New Roman" panose="02020603050405020304" pitchFamily="18" charset="0"/>
                <a:cs typeface="Times New Roman" panose="02020603050405020304" pitchFamily="18" charset="0"/>
              </a:rPr>
              <a:t>- Xác định rõ mục đích đọc</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vi-VN" dirty="0">
                <a:latin typeface="Times New Roman" panose="02020603050405020304" pitchFamily="18" charset="0"/>
                <a:ea typeface="Times New Roman" panose="02020603050405020304" pitchFamily="18" charset="0"/>
                <a:cs typeface="Times New Roman" panose="02020603050405020304" pitchFamily="18" charset="0"/>
              </a:rPr>
              <a:t>-Xác định rõ tác giả và những sáng tác cần đọc của tác giả đó</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vi-VN" dirty="0">
                <a:latin typeface="Times New Roman" panose="02020603050405020304" pitchFamily="18" charset="0"/>
                <a:ea typeface="Times New Roman" panose="02020603050405020304" pitchFamily="18" charset="0"/>
                <a:cs typeface="Times New Roman" panose="02020603050405020304" pitchFamily="18" charset="0"/>
              </a:rPr>
              <a:t>- Việc đọc trực tiếp các tác phẩm cụ thể, tiêu biểu của tác giả nhất định phải được thực hiện vì đây là căn cứ chính để hiểu và đánh giá về tác giả đó</a:t>
            </a:r>
            <a:endParaRPr lang="en-US"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vi-VN" dirty="0">
                <a:latin typeface="Times New Roman" panose="02020603050405020304" pitchFamily="18" charset="0"/>
                <a:ea typeface="Times New Roman" panose="02020603050405020304" pitchFamily="18" charset="0"/>
                <a:cs typeface="Times New Roman" panose="02020603050405020304" pitchFamily="18" charset="0"/>
              </a:rPr>
              <a:t>-Ghi lại những nội dung đã đọc được; suy nghĩ và đưa ra những nhận xét, đánh giá về tác giả văn học; nên chia sẻ với thầy cô, bạn bè...những nội dung trên.</a:t>
            </a:r>
            <a:endParaRPr lang="en-US" dirty="0">
              <a:latin typeface="Times New Roman" panose="02020603050405020304" pitchFamily="18" charset="0"/>
              <a:ea typeface="Calibri" panose="020F0502020204030204" pitchFamily="34" charset="0"/>
              <a:cs typeface="Times New Roman" panose="02020603050405020304" pitchFamily="18" charset="0"/>
            </a:endParaRPr>
          </a:p>
        </p:txBody>
      </p:sp>
      <p:sp>
        <p:nvSpPr>
          <p:cNvPr id="9" name="Rectangle 8"/>
          <p:cNvSpPr/>
          <p:nvPr/>
        </p:nvSpPr>
        <p:spPr>
          <a:xfrm>
            <a:off x="4716015" y="1038226"/>
            <a:ext cx="3913635" cy="5272256"/>
          </a:xfrm>
          <a:prstGeom prst="rect">
            <a:avLst/>
          </a:prstGeom>
        </p:spPr>
        <p:txBody>
          <a:bodyPr wrap="square">
            <a:spAutoFit/>
          </a:bodyPr>
          <a:lstStyle/>
          <a:p>
            <a:pPr algn="just">
              <a:spcAft>
                <a:spcPts val="0"/>
              </a:spcAft>
            </a:pPr>
            <a:r>
              <a:rPr lang="vi-VN" sz="1400" b="1" i="1" dirty="0">
                <a:latin typeface="Times New Roman" panose="02020603050405020304" pitchFamily="18" charset="0"/>
                <a:ea typeface="Times New Roman" panose="02020603050405020304" pitchFamily="18" charset="0"/>
                <a:cs typeface="Times New Roman" panose="02020603050405020304" pitchFamily="18" charset="0"/>
              </a:rPr>
              <a:t>2.1 Đọc một tác giả văn học</a:t>
            </a:r>
            <a:endParaRPr lang="en-US" sz="14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vi-VN" sz="1400" dirty="0">
                <a:latin typeface="Times New Roman" panose="02020603050405020304" pitchFamily="18" charset="0"/>
                <a:ea typeface="Times New Roman" panose="02020603050405020304" pitchFamily="18" charset="0"/>
                <a:cs typeface="Times New Roman" panose="02020603050405020304" pitchFamily="18" charset="0"/>
              </a:rPr>
              <a:t>- Đọc tác giả văn học trước hết là đọc để biết thêm về tác giả và tác phẩm trong đời sống văn học trong và ngoài nước, để bổ sung cập nhật thông tin. Đây là những hiểu biết văn hóa phổ thông đối với mỗi người trưởng thành, nhất là trong xã hội hiện đại ngày nay.</a:t>
            </a:r>
            <a:endParaRPr lang="en-US" sz="14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vi-VN" sz="1400" dirty="0">
                <a:latin typeface="Times New Roman" panose="02020603050405020304" pitchFamily="18" charset="0"/>
                <a:ea typeface="Times New Roman" panose="02020603050405020304" pitchFamily="18" charset="0"/>
                <a:cs typeface="Times New Roman" panose="02020603050405020304" pitchFamily="18" charset="0"/>
              </a:rPr>
              <a:t>- Đọc tác giả văn học còn là đọc hiểu tư tưởng, quan niệm, suy nghĩ, thái độ của tác giả đó thông qua sáng tác văn học, nhất là các tác phẩm tiêu biểu.</a:t>
            </a:r>
            <a:endParaRPr lang="en-US" sz="14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vi-VN" sz="1400" dirty="0">
                <a:latin typeface="Times New Roman" panose="02020603050405020304" pitchFamily="18" charset="0"/>
                <a:ea typeface="Times New Roman" panose="02020603050405020304" pitchFamily="18" charset="0"/>
                <a:cs typeface="Times New Roman" panose="02020603050405020304" pitchFamily="18" charset="0"/>
              </a:rPr>
              <a:t>- Đọc một tác giả văn học là đọc khả năng, tài năng nghệ thuật của người viết, từ đó thấy được thế mạnh, đóng góp riêng của mỗi cây bút.</a:t>
            </a:r>
            <a:endParaRPr lang="en-US" sz="14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vi-VN" sz="1400" dirty="0">
                <a:latin typeface="Times New Roman" panose="02020603050405020304" pitchFamily="18" charset="0"/>
                <a:ea typeface="Times New Roman" panose="02020603050405020304" pitchFamily="18" charset="0"/>
                <a:cs typeface="Times New Roman" panose="02020603050405020304" pitchFamily="18" charset="0"/>
              </a:rPr>
              <a:t>- Đọc một tác giả văn học là nhận ra phẩm chất, nhân cách của người viết trong văn bản văn học và trên hết là nhân cách của một con người chân chính, có tầm vóc, tư tưởng lớn lao, là tấm gương để mọi người học tập</a:t>
            </a:r>
            <a:endParaRPr lang="en-US" sz="14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vi-VN" sz="1400" dirty="0">
                <a:latin typeface="Times New Roman" panose="02020603050405020304" pitchFamily="18" charset="0"/>
                <a:ea typeface="Times New Roman" panose="02020603050405020304" pitchFamily="18" charset="0"/>
                <a:cs typeface="Times New Roman" panose="02020603050405020304" pitchFamily="18" charset="0"/>
              </a:rPr>
              <a:t>- Đọc tác giả văn học là tìm hiểu, xác định, nhận diện một phong cách nghệ thuật, một cá tính sáng tạo.</a:t>
            </a:r>
            <a:endParaRPr lang="en-US" sz="14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vi-VN" sz="1400" dirty="0">
                <a:latin typeface="Times New Roman" panose="02020603050405020304" pitchFamily="18" charset="0"/>
                <a:ea typeface="Times New Roman" panose="02020603050405020304" pitchFamily="18" charset="0"/>
                <a:cs typeface="Times New Roman" panose="02020603050405020304" pitchFamily="18" charset="0"/>
              </a:rPr>
              <a:t>- Đọc tác giả văn học là đồng cảm, </a:t>
            </a:r>
            <a:r>
              <a:rPr lang="vi-VN" sz="1400" i="1" dirty="0">
                <a:latin typeface="Times New Roman" panose="02020603050405020304" pitchFamily="18" charset="0"/>
                <a:ea typeface="Times New Roman" panose="02020603050405020304" pitchFamily="18" charset="0"/>
                <a:cs typeface="Times New Roman" panose="02020603050405020304" pitchFamily="18" charset="0"/>
              </a:rPr>
              <a:t>đồng sáng tạo</a:t>
            </a:r>
            <a:r>
              <a:rPr lang="vi-VN" sz="1400" dirty="0">
                <a:latin typeface="Times New Roman" panose="02020603050405020304" pitchFamily="18" charset="0"/>
                <a:ea typeface="Times New Roman" panose="02020603050405020304" pitchFamily="18" charset="0"/>
                <a:cs typeface="Times New Roman" panose="02020603050405020304" pitchFamily="18" charset="0"/>
              </a:rPr>
              <a:t> với nhà văn, nhà thơ dựa trên văn bản tác phẩm.</a:t>
            </a:r>
            <a:endParaRPr lang="en-US" sz="14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78799442"/>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7">
                                            <p:txEl>
                                              <p:pRg st="3" end="3"/>
                                            </p:txEl>
                                          </p:spTgt>
                                        </p:tgtEl>
                                        <p:attrNameLst>
                                          <p:attrName>style.visibility</p:attrName>
                                        </p:attrNameLst>
                                      </p:cBhvr>
                                      <p:to>
                                        <p:strVal val="visible"/>
                                      </p:to>
                                    </p:set>
                                    <p:animEffect transition="in" filter="fade">
                                      <p:cBhvr>
                                        <p:cTn id="17" dur="1000"/>
                                        <p:tgtEl>
                                          <p:spTgt spid="7">
                                            <p:txEl>
                                              <p:pRg st="3" end="3"/>
                                            </p:txEl>
                                          </p:spTgt>
                                        </p:tgtEl>
                                      </p:cBhvr>
                                    </p:animEffect>
                                    <p:anim calcmode="lin" valueType="num">
                                      <p:cBhvr>
                                        <p:cTn id="18" dur="1000" fill="hold"/>
                                        <p:tgtEl>
                                          <p:spTgt spid="7">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7">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7">
                                            <p:txEl>
                                              <p:pRg st="4" end="4"/>
                                            </p:txEl>
                                          </p:spTgt>
                                        </p:tgtEl>
                                        <p:attrNameLst>
                                          <p:attrName>style.visibility</p:attrName>
                                        </p:attrNameLst>
                                      </p:cBhvr>
                                      <p:to>
                                        <p:strVal val="visible"/>
                                      </p:to>
                                    </p:set>
                                    <p:animEffect transition="in" filter="fade">
                                      <p:cBhvr>
                                        <p:cTn id="24" dur="1000"/>
                                        <p:tgtEl>
                                          <p:spTgt spid="7">
                                            <p:txEl>
                                              <p:pRg st="4" end="4"/>
                                            </p:txEl>
                                          </p:spTgt>
                                        </p:tgtEl>
                                      </p:cBhvr>
                                    </p:animEffect>
                                    <p:anim calcmode="lin" valueType="num">
                                      <p:cBhvr>
                                        <p:cTn id="25" dur="1000" fill="hold"/>
                                        <p:tgtEl>
                                          <p:spTgt spid="7">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7">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animEffect transition="in" filter="barn(inVertical)">
                                      <p:cBhvr>
                                        <p:cTn id="31" dur="500"/>
                                        <p:tgtEl>
                                          <p:spTgt spid="9">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9">
                                            <p:txEl>
                                              <p:pRg st="1" end="1"/>
                                            </p:txEl>
                                          </p:spTgt>
                                        </p:tgtEl>
                                        <p:attrNameLst>
                                          <p:attrName>style.visibility</p:attrName>
                                        </p:attrNameLst>
                                      </p:cBhvr>
                                      <p:to>
                                        <p:strVal val="visible"/>
                                      </p:to>
                                    </p:set>
                                    <p:animEffect transition="in" filter="barn(inVertical)">
                                      <p:cBhvr>
                                        <p:cTn id="36" dur="500"/>
                                        <p:tgtEl>
                                          <p:spTgt spid="9">
                                            <p:txEl>
                                              <p:pRg st="1" end="1"/>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9">
                                            <p:txEl>
                                              <p:pRg st="2" end="2"/>
                                            </p:txEl>
                                          </p:spTgt>
                                        </p:tgtEl>
                                        <p:attrNameLst>
                                          <p:attrName>style.visibility</p:attrName>
                                        </p:attrNameLst>
                                      </p:cBhvr>
                                      <p:to>
                                        <p:strVal val="visible"/>
                                      </p:to>
                                    </p:set>
                                    <p:animEffect transition="in" filter="fade">
                                      <p:cBhvr>
                                        <p:cTn id="41" dur="1000"/>
                                        <p:tgtEl>
                                          <p:spTgt spid="9">
                                            <p:txEl>
                                              <p:pRg st="2" end="2"/>
                                            </p:txEl>
                                          </p:spTgt>
                                        </p:tgtEl>
                                      </p:cBhvr>
                                    </p:animEffect>
                                    <p:anim calcmode="lin" valueType="num">
                                      <p:cBhvr>
                                        <p:cTn id="42" dur="1000" fill="hold"/>
                                        <p:tgtEl>
                                          <p:spTgt spid="9">
                                            <p:txEl>
                                              <p:pRg st="2" end="2"/>
                                            </p:txEl>
                                          </p:spTgt>
                                        </p:tgtEl>
                                        <p:attrNameLst>
                                          <p:attrName>ppt_x</p:attrName>
                                        </p:attrNameLst>
                                      </p:cBhvr>
                                      <p:tavLst>
                                        <p:tav tm="0">
                                          <p:val>
                                            <p:strVal val="#ppt_x"/>
                                          </p:val>
                                        </p:tav>
                                        <p:tav tm="100000">
                                          <p:val>
                                            <p:strVal val="#ppt_x"/>
                                          </p:val>
                                        </p:tav>
                                      </p:tavLst>
                                    </p:anim>
                                    <p:anim calcmode="lin" valueType="num">
                                      <p:cBhvr>
                                        <p:cTn id="43" dur="1000" fill="hold"/>
                                        <p:tgtEl>
                                          <p:spTgt spid="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4" fill="hold" nodeType="clickEffect">
                                  <p:stCondLst>
                                    <p:cond delay="0"/>
                                  </p:stCondLst>
                                  <p:childTnLst>
                                    <p:set>
                                      <p:cBhvr>
                                        <p:cTn id="47" dur="1" fill="hold">
                                          <p:stCondLst>
                                            <p:cond delay="0"/>
                                          </p:stCondLst>
                                        </p:cTn>
                                        <p:tgtEl>
                                          <p:spTgt spid="9">
                                            <p:txEl>
                                              <p:pRg st="3" end="3"/>
                                            </p:txEl>
                                          </p:spTgt>
                                        </p:tgtEl>
                                        <p:attrNameLst>
                                          <p:attrName>style.visibility</p:attrName>
                                        </p:attrNameLst>
                                      </p:cBhvr>
                                      <p:to>
                                        <p:strVal val="visible"/>
                                      </p:to>
                                    </p:set>
                                    <p:anim calcmode="lin" valueType="num">
                                      <p:cBhvr additive="base">
                                        <p:cTn id="48" dur="500" fill="hold"/>
                                        <p:tgtEl>
                                          <p:spTgt spid="9">
                                            <p:txEl>
                                              <p:pRg st="3" end="3"/>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9">
                                            <p:txEl>
                                              <p:pRg st="4" end="4"/>
                                            </p:txEl>
                                          </p:spTgt>
                                        </p:tgtEl>
                                        <p:attrNameLst>
                                          <p:attrName>style.visibility</p:attrName>
                                        </p:attrNameLst>
                                      </p:cBhvr>
                                      <p:to>
                                        <p:strVal val="visible"/>
                                      </p:to>
                                    </p:set>
                                    <p:anim calcmode="lin" valueType="num">
                                      <p:cBhvr additive="base">
                                        <p:cTn id="54" dur="500" fill="hold"/>
                                        <p:tgtEl>
                                          <p:spTgt spid="9">
                                            <p:txEl>
                                              <p:pRg st="4" end="4"/>
                                            </p:txEl>
                                          </p:spTgt>
                                        </p:tgtEl>
                                        <p:attrNameLst>
                                          <p:attrName>ppt_x</p:attrName>
                                        </p:attrNameLst>
                                      </p:cBhvr>
                                      <p:tavLst>
                                        <p:tav tm="0">
                                          <p:val>
                                            <p:strVal val="#ppt_x"/>
                                          </p:val>
                                        </p:tav>
                                        <p:tav tm="100000">
                                          <p:val>
                                            <p:strVal val="#ppt_x"/>
                                          </p:val>
                                        </p:tav>
                                      </p:tavLst>
                                    </p:anim>
                                    <p:anim calcmode="lin" valueType="num">
                                      <p:cBhvr additive="base">
                                        <p:cTn id="55" dur="500" fill="hold"/>
                                        <p:tgtEl>
                                          <p:spTgt spid="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9">
                                            <p:txEl>
                                              <p:pRg st="5" end="5"/>
                                            </p:txEl>
                                          </p:spTgt>
                                        </p:tgtEl>
                                        <p:attrNameLst>
                                          <p:attrName>style.visibility</p:attrName>
                                        </p:attrNameLst>
                                      </p:cBhvr>
                                      <p:to>
                                        <p:strVal val="visible"/>
                                      </p:to>
                                    </p:set>
                                    <p:animEffect transition="in" filter="fade">
                                      <p:cBhvr>
                                        <p:cTn id="60" dur="500"/>
                                        <p:tgtEl>
                                          <p:spTgt spid="9">
                                            <p:txEl>
                                              <p:pRg st="5" end="5"/>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nodeType="clickEffect">
                                  <p:stCondLst>
                                    <p:cond delay="0"/>
                                  </p:stCondLst>
                                  <p:childTnLst>
                                    <p:set>
                                      <p:cBhvr>
                                        <p:cTn id="64" dur="1" fill="hold">
                                          <p:stCondLst>
                                            <p:cond delay="0"/>
                                          </p:stCondLst>
                                        </p:cTn>
                                        <p:tgtEl>
                                          <p:spTgt spid="9">
                                            <p:txEl>
                                              <p:pRg st="6" end="6"/>
                                            </p:txEl>
                                          </p:spTgt>
                                        </p:tgtEl>
                                        <p:attrNameLst>
                                          <p:attrName>style.visibility</p:attrName>
                                        </p:attrNameLst>
                                      </p:cBhvr>
                                      <p:to>
                                        <p:strVal val="visible"/>
                                      </p:to>
                                    </p:set>
                                    <p:animEffect transition="in" filter="fade">
                                      <p:cBhvr>
                                        <p:cTn id="65" dur="500"/>
                                        <p:tgtEl>
                                          <p:spTgt spid="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26 Rectángulo redondeado"/>
          <p:cNvSpPr/>
          <p:nvPr/>
        </p:nvSpPr>
        <p:spPr>
          <a:xfrm>
            <a:off x="4499992" y="2931693"/>
            <a:ext cx="4320479" cy="1361403"/>
          </a:xfrm>
          <a:prstGeom prst="roundRect">
            <a:avLst>
              <a:gd name="adj" fmla="val 8234"/>
            </a:avLst>
          </a:prstGeom>
          <a:solidFill>
            <a:schemeClr val="accent2">
              <a:alpha val="40000"/>
            </a:schemeClr>
          </a:solidFill>
          <a:ln>
            <a:solidFill>
              <a:schemeClr val="bg1">
                <a:lumMod val="85000"/>
              </a:schemeClr>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5" name="4 Rectángulo redondeado"/>
          <p:cNvSpPr/>
          <p:nvPr/>
        </p:nvSpPr>
        <p:spPr>
          <a:xfrm>
            <a:off x="450605" y="1550042"/>
            <a:ext cx="3263629" cy="4438586"/>
          </a:xfrm>
          <a:prstGeom prst="roundRect">
            <a:avLst/>
          </a:prstGeom>
          <a:solidFill>
            <a:srgbClr val="FEFEFE"/>
          </a:solidFill>
          <a:ln>
            <a:solidFill>
              <a:srgbClr val="FF9900"/>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47" name="46 Rectángulo redondeado"/>
          <p:cNvSpPr/>
          <p:nvPr/>
        </p:nvSpPr>
        <p:spPr>
          <a:xfrm>
            <a:off x="4499993" y="1122802"/>
            <a:ext cx="4320479" cy="1361403"/>
          </a:xfrm>
          <a:prstGeom prst="roundRect">
            <a:avLst>
              <a:gd name="adj" fmla="val 8234"/>
            </a:avLst>
          </a:prstGeom>
          <a:solidFill>
            <a:schemeClr val="accent6">
              <a:lumMod val="50000"/>
              <a:alpha val="40000"/>
            </a:schemeClr>
          </a:solidFill>
          <a:ln>
            <a:solidFill>
              <a:schemeClr val="bg1"/>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48" name="47 Rectángulo redondeado"/>
          <p:cNvSpPr/>
          <p:nvPr/>
        </p:nvSpPr>
        <p:spPr>
          <a:xfrm>
            <a:off x="4852313" y="1293062"/>
            <a:ext cx="3824143" cy="1011636"/>
          </a:xfrm>
          <a:prstGeom prst="roundRect">
            <a:avLst>
              <a:gd name="adj" fmla="val 8234"/>
            </a:avLst>
          </a:prstGeom>
          <a:solidFill>
            <a:schemeClr val="bg1">
              <a:alpha val="69000"/>
            </a:schemeClr>
          </a:solidFill>
          <a:ln>
            <a:solidFill>
              <a:schemeClr val="bg1">
                <a:lumMod val="85000"/>
              </a:schemeClr>
            </a:solidFill>
          </a:ln>
          <a:effectLst/>
          <a:scene3d>
            <a:camera prst="orthographicFront"/>
            <a:lightRig rig="threePt" dir="t">
              <a:rot lat="0" lon="0" rev="10200000"/>
            </a:lightRig>
          </a:scene3d>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1000" dirty="0">
                <a:solidFill>
                  <a:srgbClr val="FF0000"/>
                </a:solidFill>
              </a:rPr>
              <a:t>- Những dòng thơ, hình ảnh cho thấy tình cảm nồng nàn, tha thiết, mãnh liệt của Xuân Diệu: </a:t>
            </a:r>
            <a:r>
              <a:rPr lang="vi-VN" sz="1000" i="1" dirty="0">
                <a:solidFill>
                  <a:srgbClr val="FF0000"/>
                </a:solidFill>
              </a:rPr>
              <a:t>Những luồng run rẩy, rung rinh lá....Đã nghe rét mướt luồn trong gió...Tháng Giêng ngon như một cặp môi gần...</a:t>
            </a:r>
            <a:endParaRPr lang="en-US" sz="1000" dirty="0">
              <a:solidFill>
                <a:srgbClr val="FF0000"/>
              </a:solidFill>
            </a:endParaRPr>
          </a:p>
        </p:txBody>
      </p:sp>
      <p:sp>
        <p:nvSpPr>
          <p:cNvPr id="2" name="AutoShape 2" descr="http://img-cache.cdn.gaiaonline.com/bb9d77bbe87573fa7045390d2814b841/http:/i208.photobucket.com/albums/bb94/Angel-Kimmi/RP/Amberlynsmall.png"/>
          <p:cNvSpPr>
            <a:spLocks noChangeAspect="1" noChangeArrowheads="1"/>
          </p:cNvSpPr>
          <p:nvPr/>
        </p:nvSpPr>
        <p:spPr bwMode="auto">
          <a:xfrm>
            <a:off x="155575" y="-2300288"/>
            <a:ext cx="4324350" cy="4800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3" name="2 Rectángulo redondeado"/>
          <p:cNvSpPr/>
          <p:nvPr/>
        </p:nvSpPr>
        <p:spPr>
          <a:xfrm>
            <a:off x="4203687" y="1550042"/>
            <a:ext cx="552475" cy="504056"/>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s-ES_tradnl" sz="3200" b="1" dirty="0" smtClean="0"/>
              <a:t>A</a:t>
            </a:r>
            <a:endParaRPr lang="es-ES" sz="3200" b="1" dirty="0"/>
          </a:p>
        </p:txBody>
      </p:sp>
      <p:sp>
        <p:nvSpPr>
          <p:cNvPr id="21" name="20 Rectángulo redondeado"/>
          <p:cNvSpPr/>
          <p:nvPr/>
        </p:nvSpPr>
        <p:spPr>
          <a:xfrm>
            <a:off x="4479926" y="2938442"/>
            <a:ext cx="4340546" cy="1361403"/>
          </a:xfrm>
          <a:prstGeom prst="roundRect">
            <a:avLst>
              <a:gd name="adj" fmla="val 8234"/>
            </a:avLst>
          </a:prstGeom>
          <a:solidFill>
            <a:schemeClr val="accent6">
              <a:lumMod val="50000"/>
              <a:alpha val="40000"/>
            </a:schemeClr>
          </a:solidFill>
          <a:ln>
            <a:solidFill>
              <a:schemeClr val="bg1">
                <a:lumMod val="85000"/>
              </a:schemeClr>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23" name="22 Rectángulo redondeado"/>
          <p:cNvSpPr/>
          <p:nvPr/>
        </p:nvSpPr>
        <p:spPr>
          <a:xfrm>
            <a:off x="4852313" y="3094494"/>
            <a:ext cx="3824142" cy="1011636"/>
          </a:xfrm>
          <a:prstGeom prst="roundRect">
            <a:avLst>
              <a:gd name="adj" fmla="val 8234"/>
            </a:avLst>
          </a:prstGeom>
          <a:solidFill>
            <a:schemeClr val="bg1">
              <a:alpha val="69000"/>
            </a:schemeClr>
          </a:solidFill>
          <a:ln>
            <a:solidFill>
              <a:schemeClr val="bg1">
                <a:lumMod val="85000"/>
              </a:schemeClr>
            </a:solidFill>
          </a:ln>
          <a:effectLst/>
          <a:scene3d>
            <a:camera prst="orthographicFront"/>
            <a:lightRig rig="threePt" dir="t">
              <a:rot lat="0" lon="0" rev="10200000"/>
            </a:lightRig>
          </a:scene3d>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1000" dirty="0">
                <a:solidFill>
                  <a:srgbClr val="FF0000"/>
                </a:solidFill>
              </a:rPr>
              <a:t>- Những dòng thơ cho thấy Xuân Diệu đã có những cảm nhận tinh tế trước những rung động nhỏ bé, không dễ nhận ra của tạo vật: </a:t>
            </a:r>
            <a:r>
              <a:rPr lang="vi-VN" sz="1000" i="1" dirty="0">
                <a:solidFill>
                  <a:srgbClr val="FF0000"/>
                </a:solidFill>
              </a:rPr>
              <a:t>Trong vườn sắc đỏ rũa màu xanh. Con cò trên ruộng cánh phân vân....</a:t>
            </a:r>
            <a:endParaRPr lang="en-US" sz="1000" dirty="0">
              <a:solidFill>
                <a:srgbClr val="FF0000"/>
              </a:solidFill>
            </a:endParaRPr>
          </a:p>
        </p:txBody>
      </p:sp>
      <p:sp>
        <p:nvSpPr>
          <p:cNvPr id="25" name="24 Rectángulo redondeado"/>
          <p:cNvSpPr/>
          <p:nvPr/>
        </p:nvSpPr>
        <p:spPr>
          <a:xfrm>
            <a:off x="4499992" y="4731893"/>
            <a:ext cx="4320479" cy="1361403"/>
          </a:xfrm>
          <a:prstGeom prst="roundRect">
            <a:avLst>
              <a:gd name="adj" fmla="val 8234"/>
            </a:avLst>
          </a:prstGeom>
          <a:solidFill>
            <a:schemeClr val="accent6">
              <a:lumMod val="50000"/>
              <a:alpha val="40000"/>
            </a:schemeClr>
          </a:solidFill>
          <a:ln>
            <a:solidFill>
              <a:schemeClr val="bg1">
                <a:lumMod val="85000"/>
              </a:schemeClr>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26" name="25 Rectángulo redondeado"/>
          <p:cNvSpPr/>
          <p:nvPr/>
        </p:nvSpPr>
        <p:spPr>
          <a:xfrm>
            <a:off x="4852313" y="4887945"/>
            <a:ext cx="3824142" cy="1011636"/>
          </a:xfrm>
          <a:prstGeom prst="roundRect">
            <a:avLst>
              <a:gd name="adj" fmla="val 8234"/>
            </a:avLst>
          </a:prstGeom>
          <a:solidFill>
            <a:schemeClr val="bg1">
              <a:alpha val="69000"/>
            </a:schemeClr>
          </a:solidFill>
          <a:ln>
            <a:solidFill>
              <a:schemeClr val="bg1">
                <a:lumMod val="85000"/>
              </a:schemeClr>
            </a:solidFill>
          </a:ln>
          <a:effectLst/>
          <a:scene3d>
            <a:camera prst="orthographicFront"/>
            <a:lightRig rig="threePt" dir="t">
              <a:rot lat="0" lon="0" rev="10200000"/>
            </a:lightRig>
          </a:scene3d>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1000" dirty="0">
                <a:solidFill>
                  <a:srgbClr val="FF0000"/>
                </a:solidFill>
              </a:rPr>
              <a:t>- Các dòng thơ...thể hiện quan niệm mới mẻ của Xuân Diệu về cái đẹp: tiêu chuẩn của cái đẹp thuộc về con người; vẻ đẹp con người là thước đo của tạo hóa. Điều này trái ngược với quan niệm thẫm mĩ của các nhà văn, nhà thơ trung đại</a:t>
            </a:r>
            <a:endParaRPr lang="es-ES" sz="1000" b="1" dirty="0">
              <a:solidFill>
                <a:srgbClr val="FF0000"/>
              </a:solidFill>
              <a:latin typeface="Arial" panose="020B0604020202020204" pitchFamily="34" charset="0"/>
              <a:cs typeface="Arial" panose="020B0604020202020204" pitchFamily="34" charset="0"/>
            </a:endParaRPr>
          </a:p>
        </p:txBody>
      </p:sp>
      <p:sp>
        <p:nvSpPr>
          <p:cNvPr id="55" name="54 Rectángulo redondeado"/>
          <p:cNvSpPr/>
          <p:nvPr/>
        </p:nvSpPr>
        <p:spPr>
          <a:xfrm>
            <a:off x="4211960" y="3356992"/>
            <a:ext cx="552475" cy="504056"/>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s-ES_tradnl" sz="3200" b="1" dirty="0" smtClean="0"/>
              <a:t>B</a:t>
            </a:r>
            <a:endParaRPr lang="es-ES" sz="3200" b="1" dirty="0"/>
          </a:p>
        </p:txBody>
      </p:sp>
      <p:sp>
        <p:nvSpPr>
          <p:cNvPr id="56" name="55 Rectángulo redondeado"/>
          <p:cNvSpPr/>
          <p:nvPr/>
        </p:nvSpPr>
        <p:spPr>
          <a:xfrm>
            <a:off x="4211960" y="5157192"/>
            <a:ext cx="552475" cy="504056"/>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s-ES_tradnl" sz="3200" b="1" dirty="0"/>
              <a:t>C</a:t>
            </a:r>
            <a:endParaRPr lang="es-ES" sz="3200" b="1" dirty="0"/>
          </a:p>
        </p:txBody>
      </p:sp>
      <p:sp>
        <p:nvSpPr>
          <p:cNvPr id="7" name="Rectangle 6"/>
          <p:cNvSpPr/>
          <p:nvPr/>
        </p:nvSpPr>
        <p:spPr>
          <a:xfrm>
            <a:off x="107504" y="44624"/>
            <a:ext cx="7344816" cy="954107"/>
          </a:xfrm>
          <a:prstGeom prst="rect">
            <a:avLst/>
          </a:prstGeom>
        </p:spPr>
        <p:txBody>
          <a:bodyPr wrap="square">
            <a:spAutoFit/>
          </a:bodyPr>
          <a:lstStyle/>
          <a:p>
            <a:pPr algn="just">
              <a:spcAft>
                <a:spcPts val="0"/>
              </a:spcAft>
            </a:pPr>
            <a:r>
              <a:rPr lang="vi-VN" sz="2800" b="1" i="1" dirty="0">
                <a:latin typeface="Times New Roman" panose="02020603050405020304" pitchFamily="18" charset="0"/>
                <a:ea typeface="Times New Roman" panose="02020603050405020304" pitchFamily="18" charset="0"/>
                <a:cs typeface="Times New Roman" panose="02020603050405020304" pitchFamily="18" charset="0"/>
              </a:rPr>
              <a:t>2.2 Các bước đọc một tác giả văn học</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vi-VN" sz="2800" b="1" i="1" dirty="0">
                <a:latin typeface="Times New Roman" panose="02020603050405020304" pitchFamily="18" charset="0"/>
                <a:ea typeface="Times New Roman" panose="02020603050405020304" pitchFamily="18" charset="0"/>
                <a:cs typeface="Times New Roman" panose="02020603050405020304" pitchFamily="18" charset="0"/>
              </a:rPr>
              <a:t>a. Đọc các đoạn trích thơ của Xuân Diệu</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9" name="Picture 8"/>
          <p:cNvPicPr>
            <a:picLocks noChangeAspect="1"/>
          </p:cNvPicPr>
          <p:nvPr/>
        </p:nvPicPr>
        <p:blipFill>
          <a:blip r:embed="rId5"/>
          <a:stretch>
            <a:fillRect/>
          </a:stretch>
        </p:blipFill>
        <p:spPr>
          <a:xfrm>
            <a:off x="899592" y="1700808"/>
            <a:ext cx="2448272" cy="4104456"/>
          </a:xfrm>
          <a:prstGeom prst="rect">
            <a:avLst/>
          </a:prstGeom>
        </p:spPr>
      </p:pic>
      <p:sp>
        <p:nvSpPr>
          <p:cNvPr id="10" name="Rectangle 9"/>
          <p:cNvSpPr/>
          <p:nvPr/>
        </p:nvSpPr>
        <p:spPr>
          <a:xfrm>
            <a:off x="3065132" y="2879547"/>
            <a:ext cx="432048" cy="2277645"/>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878870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additive="base">
                                        <p:cTn id="7"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7">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7">
                                            <p:txEl>
                                              <p:pRg st="1" end="1"/>
                                            </p:txEl>
                                          </p:spTgt>
                                        </p:tgtEl>
                                        <p:attrNameLst>
                                          <p:attrName>style.visibility</p:attrName>
                                        </p:attrNameLst>
                                      </p:cBhvr>
                                      <p:to>
                                        <p:strVal val="visible"/>
                                      </p:to>
                                    </p:set>
                                    <p:animEffect transition="in" filter="fade">
                                      <p:cBhvr>
                                        <p:cTn id="13" dur="1000"/>
                                        <p:tgtEl>
                                          <p:spTgt spid="7">
                                            <p:txEl>
                                              <p:pRg st="1" end="1"/>
                                            </p:txEl>
                                          </p:spTgt>
                                        </p:tgtEl>
                                      </p:cBhvr>
                                    </p:animEffect>
                                    <p:anim calcmode="lin" valueType="num">
                                      <p:cBhvr>
                                        <p:cTn id="14" dur="1000" fill="hold"/>
                                        <p:tgtEl>
                                          <p:spTgt spid="7">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7">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9"/>
                                        </p:tgtEl>
                                        <p:attrNameLst>
                                          <p:attrName>style.visibility</p:attrName>
                                        </p:attrNameLst>
                                      </p:cBhvr>
                                      <p:to>
                                        <p:strVal val="visible"/>
                                      </p:to>
                                    </p:set>
                                    <p:animEffect transition="in" filter="fade">
                                      <p:cBhvr>
                                        <p:cTn id="20" dur="1000"/>
                                        <p:tgtEl>
                                          <p:spTgt spid="9"/>
                                        </p:tgtEl>
                                      </p:cBhvr>
                                    </p:animEffect>
                                    <p:anim calcmode="lin" valueType="num">
                                      <p:cBhvr>
                                        <p:cTn id="21" dur="1000" fill="hold"/>
                                        <p:tgtEl>
                                          <p:spTgt spid="9"/>
                                        </p:tgtEl>
                                        <p:attrNameLst>
                                          <p:attrName>ppt_x</p:attrName>
                                        </p:attrNameLst>
                                      </p:cBhvr>
                                      <p:tavLst>
                                        <p:tav tm="0">
                                          <p:val>
                                            <p:strVal val="#ppt_x"/>
                                          </p:val>
                                        </p:tav>
                                        <p:tav tm="100000">
                                          <p:val>
                                            <p:strVal val="#ppt_x"/>
                                          </p:val>
                                        </p:tav>
                                      </p:tavLst>
                                    </p:anim>
                                    <p:anim calcmode="lin" valueType="num">
                                      <p:cBhvr>
                                        <p:cTn id="22"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48">
                                            <p:txEl>
                                              <p:pRg st="0" end="0"/>
                                            </p:txEl>
                                          </p:spTgt>
                                        </p:tgtEl>
                                        <p:attrNameLst>
                                          <p:attrName>style.visibility</p:attrName>
                                        </p:attrNameLst>
                                      </p:cBhvr>
                                      <p:to>
                                        <p:strVal val="visible"/>
                                      </p:to>
                                    </p:set>
                                    <p:animEffect transition="in" filter="fade">
                                      <p:cBhvr>
                                        <p:cTn id="27" dur="1000"/>
                                        <p:tgtEl>
                                          <p:spTgt spid="48">
                                            <p:txEl>
                                              <p:pRg st="0" end="0"/>
                                            </p:txEl>
                                          </p:spTgt>
                                        </p:tgtEl>
                                      </p:cBhvr>
                                    </p:animEffect>
                                    <p:anim calcmode="lin" valueType="num">
                                      <p:cBhvr>
                                        <p:cTn id="28" dur="1000" fill="hold"/>
                                        <p:tgtEl>
                                          <p:spTgt spid="48">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4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23">
                                            <p:txEl>
                                              <p:pRg st="0" end="0"/>
                                            </p:txEl>
                                          </p:spTgt>
                                        </p:tgtEl>
                                        <p:attrNameLst>
                                          <p:attrName>style.visibility</p:attrName>
                                        </p:attrNameLst>
                                      </p:cBhvr>
                                      <p:to>
                                        <p:strVal val="visible"/>
                                      </p:to>
                                    </p:set>
                                    <p:animEffect transition="in" filter="fade">
                                      <p:cBhvr>
                                        <p:cTn id="34" dur="1000"/>
                                        <p:tgtEl>
                                          <p:spTgt spid="23">
                                            <p:txEl>
                                              <p:pRg st="0" end="0"/>
                                            </p:txEl>
                                          </p:spTgt>
                                        </p:tgtEl>
                                      </p:cBhvr>
                                    </p:animEffect>
                                    <p:anim calcmode="lin" valueType="num">
                                      <p:cBhvr>
                                        <p:cTn id="35" dur="10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36" dur="10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26">
                                            <p:txEl>
                                              <p:pRg st="0" end="0"/>
                                            </p:txEl>
                                          </p:spTgt>
                                        </p:tgtEl>
                                        <p:attrNameLst>
                                          <p:attrName>style.visibility</p:attrName>
                                        </p:attrNameLst>
                                      </p:cBhvr>
                                      <p:to>
                                        <p:strVal val="visible"/>
                                      </p:to>
                                    </p:set>
                                    <p:animEffect transition="in" filter="fade">
                                      <p:cBhvr>
                                        <p:cTn id="41" dur="1000"/>
                                        <p:tgtEl>
                                          <p:spTgt spid="26">
                                            <p:txEl>
                                              <p:pRg st="0" end="0"/>
                                            </p:txEl>
                                          </p:spTgt>
                                        </p:tgtEl>
                                      </p:cBhvr>
                                    </p:animEffect>
                                    <p:anim calcmode="lin" valueType="num">
                                      <p:cBhvr>
                                        <p:cTn id="42" dur="1000" fill="hold"/>
                                        <p:tgtEl>
                                          <p:spTgt spid="26">
                                            <p:txEl>
                                              <p:pRg st="0" end="0"/>
                                            </p:txEl>
                                          </p:spTgt>
                                        </p:tgtEl>
                                        <p:attrNameLst>
                                          <p:attrName>ppt_x</p:attrName>
                                        </p:attrNameLst>
                                      </p:cBhvr>
                                      <p:tavLst>
                                        <p:tav tm="0">
                                          <p:val>
                                            <p:strVal val="#ppt_x"/>
                                          </p:val>
                                        </p:tav>
                                        <p:tav tm="100000">
                                          <p:val>
                                            <p:strVal val="#ppt_x"/>
                                          </p:val>
                                        </p:tav>
                                      </p:tavLst>
                                    </p:anim>
                                    <p:anim calcmode="lin" valueType="num">
                                      <p:cBhvr>
                                        <p:cTn id="43" dur="1000" fill="hold"/>
                                        <p:tgtEl>
                                          <p:spTgt spid="2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44" restart="whenNotActive" fill="hold" evtFilter="cancelBubble" nodeType="interactiveSeq">
                <p:stCondLst>
                  <p:cond evt="onClick" delay="0">
                    <p:tgtEl>
                      <p:spTgt spid="55"/>
                    </p:tgtEl>
                  </p:cond>
                </p:stCondLst>
                <p:endSync evt="end" delay="0">
                  <p:rtn val="all"/>
                </p:endSync>
                <p:childTnLst>
                  <p:par>
                    <p:cTn id="45" fill="hold">
                      <p:stCondLst>
                        <p:cond delay="0"/>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27"/>
                                        </p:tgtEl>
                                        <p:attrNameLst>
                                          <p:attrName>style.visibility</p:attrName>
                                        </p:attrNameLst>
                                      </p:cBhvr>
                                      <p:to>
                                        <p:strVal val="visible"/>
                                      </p:to>
                                    </p:set>
                                  </p:childTnLst>
                                  <p:subTnLst>
                                    <p:audio>
                                      <p:cMediaNode>
                                        <p:cTn display="0" masterRel="sameClick">
                                          <p:stCondLst>
                                            <p:cond evt="begin" delay="0">
                                              <p:tn val="47"/>
                                            </p:cond>
                                          </p:stCondLst>
                                          <p:endCondLst>
                                            <p:cond evt="onStopAudio" delay="0">
                                              <p:tgtEl>
                                                <p:sldTgt/>
                                              </p:tgtEl>
                                            </p:cond>
                                          </p:endCondLst>
                                        </p:cTn>
                                        <p:tgtEl>
                                          <p:sndTgt r:embed="rId3" name="CORRECTO.WAV"/>
                                        </p:tgtEl>
                                      </p:cMediaNode>
                                    </p:audio>
                                  </p:subTnLst>
                                </p:cTn>
                              </p:par>
                              <p:par>
                                <p:cTn id="49" presetID="1" presetClass="exit" presetSubtype="0" fill="hold" grpId="0" nodeType="withEffect">
                                  <p:stCondLst>
                                    <p:cond delay="0"/>
                                  </p:stCondLst>
                                  <p:childTnLst>
                                    <p:set>
                                      <p:cBhvr>
                                        <p:cTn id="50" dur="1" fill="hold">
                                          <p:stCondLst>
                                            <p:cond delay="0"/>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55"/>
                  </p:tgtEl>
                </p:cond>
              </p:nextCondLst>
            </p:seq>
            <p:seq concurrent="1" nextAc="seek">
              <p:cTn id="51" restart="whenNotActive" fill="hold" evtFilter="cancelBubble" nodeType="interactiveSeq">
                <p:stCondLst>
                  <p:cond evt="onClick" delay="0">
                    <p:tgtEl>
                      <p:spTgt spid="3"/>
                    </p:tgtEl>
                  </p:cond>
                </p:stCondLst>
                <p:endSync evt="end" delay="0">
                  <p:rtn val="all"/>
                </p:endSync>
                <p:childTnLst>
                  <p:par>
                    <p:cTn id="52" fill="hold">
                      <p:stCondLst>
                        <p:cond delay="0"/>
                      </p:stCondLst>
                      <p:childTnLst>
                        <p:par>
                          <p:cTn id="53" fill="hold">
                            <p:stCondLst>
                              <p:cond delay="0"/>
                            </p:stCondLst>
                            <p:childTnLst>
                              <p:par>
                                <p:cTn id="54" presetID="22" presetClass="exit" presetSubtype="8" fill="hold" grpId="0" nodeType="clickEffect">
                                  <p:stCondLst>
                                    <p:cond delay="0"/>
                                  </p:stCondLst>
                                  <p:childTnLst>
                                    <p:animEffect transition="out" filter="wipe(left)">
                                      <p:cBhvr>
                                        <p:cTn id="55" dur="500"/>
                                        <p:tgtEl>
                                          <p:spTgt spid="48"/>
                                        </p:tgtEl>
                                      </p:cBhvr>
                                    </p:animEffect>
                                    <p:set>
                                      <p:cBhvr>
                                        <p:cTn id="56" dur="1" fill="hold">
                                          <p:stCondLst>
                                            <p:cond delay="499"/>
                                          </p:stCondLst>
                                        </p:cTn>
                                        <p:tgtEl>
                                          <p:spTgt spid="48"/>
                                        </p:tgtEl>
                                        <p:attrNameLst>
                                          <p:attrName>style.visibility</p:attrName>
                                        </p:attrNameLst>
                                      </p:cBhvr>
                                      <p:to>
                                        <p:strVal val="hidden"/>
                                      </p:to>
                                    </p:set>
                                  </p:childTnLst>
                                  <p:subTnLst>
                                    <p:audio>
                                      <p:cMediaNode>
                                        <p:cTn display="0" masterRel="sameClick">
                                          <p:stCondLst>
                                            <p:cond evt="begin" delay="0">
                                              <p:tn val="54"/>
                                            </p:cond>
                                          </p:stCondLst>
                                          <p:endCondLst>
                                            <p:cond evt="onStopAudio" delay="0">
                                              <p:tgtEl>
                                                <p:sldTgt/>
                                              </p:tgtEl>
                                            </p:cond>
                                          </p:endCondLst>
                                        </p:cTn>
                                        <p:tgtEl>
                                          <p:sndTgt r:embed="rId4" name="NOO.WAV"/>
                                        </p:tgtEl>
                                      </p:cMediaNode>
                                    </p:audio>
                                  </p:subTnLst>
                                </p:cTn>
                              </p:par>
                            </p:childTnLst>
                          </p:cTn>
                        </p:par>
                      </p:childTnLst>
                    </p:cTn>
                  </p:par>
                </p:childTnLst>
              </p:cTn>
              <p:nextCondLst>
                <p:cond evt="onClick" delay="0">
                  <p:tgtEl>
                    <p:spTgt spid="3"/>
                  </p:tgtEl>
                </p:cond>
              </p:nextCondLst>
            </p:seq>
            <p:seq concurrent="1" nextAc="seek">
              <p:cTn id="57" restart="whenNotActive" fill="hold" evtFilter="cancelBubble" nodeType="interactiveSeq">
                <p:stCondLst>
                  <p:cond evt="onClick" delay="0">
                    <p:tgtEl>
                      <p:spTgt spid="56"/>
                    </p:tgtEl>
                  </p:cond>
                </p:stCondLst>
                <p:endSync evt="end" delay="0">
                  <p:rtn val="all"/>
                </p:endSync>
                <p:childTnLst>
                  <p:par>
                    <p:cTn id="58" fill="hold">
                      <p:stCondLst>
                        <p:cond delay="0"/>
                      </p:stCondLst>
                      <p:childTnLst>
                        <p:par>
                          <p:cTn id="59" fill="hold">
                            <p:stCondLst>
                              <p:cond delay="0"/>
                            </p:stCondLst>
                            <p:childTnLst>
                              <p:par>
                                <p:cTn id="60" presetID="22" presetClass="exit" presetSubtype="8" fill="hold" grpId="0" nodeType="clickEffect">
                                  <p:stCondLst>
                                    <p:cond delay="0"/>
                                  </p:stCondLst>
                                  <p:childTnLst>
                                    <p:animEffect transition="out" filter="wipe(left)">
                                      <p:cBhvr>
                                        <p:cTn id="61" dur="500"/>
                                        <p:tgtEl>
                                          <p:spTgt spid="26"/>
                                        </p:tgtEl>
                                      </p:cBhvr>
                                    </p:animEffect>
                                    <p:set>
                                      <p:cBhvr>
                                        <p:cTn id="62" dur="1" fill="hold">
                                          <p:stCondLst>
                                            <p:cond delay="499"/>
                                          </p:stCondLst>
                                        </p:cTn>
                                        <p:tgtEl>
                                          <p:spTgt spid="26"/>
                                        </p:tgtEl>
                                        <p:attrNameLst>
                                          <p:attrName>style.visibility</p:attrName>
                                        </p:attrNameLst>
                                      </p:cBhvr>
                                      <p:to>
                                        <p:strVal val="hidden"/>
                                      </p:to>
                                    </p:set>
                                  </p:childTnLst>
                                  <p:subTnLst>
                                    <p:audio>
                                      <p:cMediaNode>
                                        <p:cTn display="0" masterRel="sameClick">
                                          <p:stCondLst>
                                            <p:cond evt="begin" delay="0">
                                              <p:tn val="60"/>
                                            </p:cond>
                                          </p:stCondLst>
                                          <p:endCondLst>
                                            <p:cond evt="onStopAudio" delay="0">
                                              <p:tgtEl>
                                                <p:sldTgt/>
                                              </p:tgtEl>
                                            </p:cond>
                                          </p:endCondLst>
                                        </p:cTn>
                                        <p:tgtEl>
                                          <p:sndTgt r:embed="rId4" name="NOO.WAV"/>
                                        </p:tgtEl>
                                      </p:cMediaNode>
                                    </p:audio>
                                  </p:subTnLst>
                                </p:cTn>
                              </p:par>
                            </p:childTnLst>
                          </p:cTn>
                        </p:par>
                      </p:childTnLst>
                    </p:cTn>
                  </p:par>
                </p:childTnLst>
              </p:cTn>
              <p:nextCondLst>
                <p:cond evt="onClick" delay="0">
                  <p:tgtEl>
                    <p:spTgt spid="56"/>
                  </p:tgtEl>
                </p:cond>
              </p:nextCondLst>
            </p:seq>
          </p:childTnLst>
        </p:cTn>
      </p:par>
    </p:tnLst>
    <p:bldLst>
      <p:bldP spid="27" grpId="0" animBg="1"/>
      <p:bldP spid="48" grpId="0" animBg="1"/>
      <p:bldP spid="21" grpId="0" animBg="1"/>
      <p:bldP spid="2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26 Rectángulo redondeado"/>
          <p:cNvSpPr/>
          <p:nvPr/>
        </p:nvSpPr>
        <p:spPr>
          <a:xfrm>
            <a:off x="4499992" y="2931693"/>
            <a:ext cx="4320479" cy="1361403"/>
          </a:xfrm>
          <a:prstGeom prst="roundRect">
            <a:avLst>
              <a:gd name="adj" fmla="val 8234"/>
            </a:avLst>
          </a:prstGeom>
          <a:solidFill>
            <a:schemeClr val="accent2">
              <a:alpha val="40000"/>
            </a:schemeClr>
          </a:solidFill>
          <a:ln>
            <a:solidFill>
              <a:schemeClr val="bg1">
                <a:lumMod val="85000"/>
              </a:schemeClr>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5" name="4 Rectángulo redondeado"/>
          <p:cNvSpPr/>
          <p:nvPr/>
        </p:nvSpPr>
        <p:spPr>
          <a:xfrm>
            <a:off x="450605" y="1550042"/>
            <a:ext cx="3263629" cy="4438586"/>
          </a:xfrm>
          <a:prstGeom prst="roundRect">
            <a:avLst/>
          </a:prstGeom>
          <a:solidFill>
            <a:srgbClr val="FEFEFE"/>
          </a:solidFill>
          <a:ln>
            <a:solidFill>
              <a:srgbClr val="FF9900"/>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47" name="46 Rectángulo redondeado"/>
          <p:cNvSpPr/>
          <p:nvPr/>
        </p:nvSpPr>
        <p:spPr>
          <a:xfrm>
            <a:off x="4499993" y="1122802"/>
            <a:ext cx="4320479" cy="1361403"/>
          </a:xfrm>
          <a:prstGeom prst="roundRect">
            <a:avLst>
              <a:gd name="adj" fmla="val 8234"/>
            </a:avLst>
          </a:prstGeom>
          <a:solidFill>
            <a:schemeClr val="accent6">
              <a:lumMod val="50000"/>
              <a:alpha val="40000"/>
            </a:schemeClr>
          </a:solidFill>
          <a:ln>
            <a:solidFill>
              <a:schemeClr val="bg1"/>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48" name="47 Rectángulo redondeado"/>
          <p:cNvSpPr/>
          <p:nvPr/>
        </p:nvSpPr>
        <p:spPr>
          <a:xfrm>
            <a:off x="4852313" y="1293062"/>
            <a:ext cx="3824143" cy="1011636"/>
          </a:xfrm>
          <a:prstGeom prst="roundRect">
            <a:avLst>
              <a:gd name="adj" fmla="val 8234"/>
            </a:avLst>
          </a:prstGeom>
          <a:solidFill>
            <a:schemeClr val="bg1">
              <a:alpha val="69000"/>
            </a:schemeClr>
          </a:solidFill>
          <a:ln>
            <a:solidFill>
              <a:schemeClr val="bg1">
                <a:lumMod val="85000"/>
              </a:schemeClr>
            </a:solidFill>
          </a:ln>
          <a:effectLst/>
          <a:scene3d>
            <a:camera prst="orthographicFront"/>
            <a:lightRig rig="threePt" dir="t">
              <a:rot lat="0" lon="0" rev="10200000"/>
            </a:lightRig>
          </a:scene3d>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1000" dirty="0">
                <a:solidFill>
                  <a:srgbClr val="FF0000"/>
                </a:solidFill>
              </a:rPr>
              <a:t>+ </a:t>
            </a:r>
            <a:r>
              <a:rPr lang="vi-VN" sz="1000" i="1" dirty="0">
                <a:solidFill>
                  <a:srgbClr val="FF0000"/>
                </a:solidFill>
              </a:rPr>
              <a:t>Đây mùa thu tới</a:t>
            </a:r>
            <a:r>
              <a:rPr lang="vi-VN" sz="1000" dirty="0">
                <a:solidFill>
                  <a:srgbClr val="FF0000"/>
                </a:solidFill>
              </a:rPr>
              <a:t>: thể hiện qua cái nhìn của thi nhân về những dấu hiệu quen thuộc của mù thu, những tín hiệu báo hiệu mùa thu đã về “áo mơ phai dệt lá vàng”; qua quan sát và cảm nhận về bước đi của mùa thu trong chuyển biến của lá cây, “hoa đã rụng cành”, “sắc đỏ rũa màu xanh”; tín hiệu của thời tiết “rét mướt luồn trong gió”...</a:t>
            </a:r>
            <a:endParaRPr lang="en-US" sz="1000" dirty="0">
              <a:solidFill>
                <a:srgbClr val="FF0000"/>
              </a:solidFill>
            </a:endParaRPr>
          </a:p>
        </p:txBody>
      </p:sp>
      <p:sp>
        <p:nvSpPr>
          <p:cNvPr id="2" name="AutoShape 2" descr="http://img-cache.cdn.gaiaonline.com/bb9d77bbe87573fa7045390d2814b841/http:/i208.photobucket.com/albums/bb94/Angel-Kimmi/RP/Amberlynsmall.png"/>
          <p:cNvSpPr>
            <a:spLocks noChangeAspect="1" noChangeArrowheads="1"/>
          </p:cNvSpPr>
          <p:nvPr/>
        </p:nvSpPr>
        <p:spPr bwMode="auto">
          <a:xfrm>
            <a:off x="155575" y="-2300288"/>
            <a:ext cx="4324350" cy="4800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3" name="2 Rectángulo redondeado"/>
          <p:cNvSpPr/>
          <p:nvPr/>
        </p:nvSpPr>
        <p:spPr>
          <a:xfrm>
            <a:off x="4203687" y="1550042"/>
            <a:ext cx="552475" cy="504056"/>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s-ES_tradnl" sz="3200" b="1" dirty="0" smtClean="0"/>
              <a:t>A</a:t>
            </a:r>
            <a:endParaRPr lang="es-ES" sz="3200" b="1" dirty="0"/>
          </a:p>
        </p:txBody>
      </p:sp>
      <p:sp>
        <p:nvSpPr>
          <p:cNvPr id="21" name="20 Rectángulo redondeado"/>
          <p:cNvSpPr/>
          <p:nvPr/>
        </p:nvSpPr>
        <p:spPr>
          <a:xfrm>
            <a:off x="4479926" y="2938442"/>
            <a:ext cx="4340546" cy="1361403"/>
          </a:xfrm>
          <a:prstGeom prst="roundRect">
            <a:avLst>
              <a:gd name="adj" fmla="val 8234"/>
            </a:avLst>
          </a:prstGeom>
          <a:solidFill>
            <a:schemeClr val="accent6">
              <a:lumMod val="50000"/>
              <a:alpha val="40000"/>
            </a:schemeClr>
          </a:solidFill>
          <a:ln>
            <a:solidFill>
              <a:schemeClr val="bg1">
                <a:lumMod val="85000"/>
              </a:schemeClr>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23" name="22 Rectángulo redondeado"/>
          <p:cNvSpPr/>
          <p:nvPr/>
        </p:nvSpPr>
        <p:spPr>
          <a:xfrm>
            <a:off x="4852313" y="3094494"/>
            <a:ext cx="3824142" cy="1011636"/>
          </a:xfrm>
          <a:prstGeom prst="roundRect">
            <a:avLst>
              <a:gd name="adj" fmla="val 8234"/>
            </a:avLst>
          </a:prstGeom>
          <a:solidFill>
            <a:schemeClr val="bg1">
              <a:alpha val="69000"/>
            </a:schemeClr>
          </a:solidFill>
          <a:ln>
            <a:solidFill>
              <a:schemeClr val="bg1">
                <a:lumMod val="85000"/>
              </a:schemeClr>
            </a:solidFill>
          </a:ln>
          <a:effectLst/>
          <a:scene3d>
            <a:camera prst="orthographicFront"/>
            <a:lightRig rig="threePt" dir="t">
              <a:rot lat="0" lon="0" rev="10200000"/>
            </a:lightRig>
          </a:scene3d>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1000" dirty="0">
                <a:solidFill>
                  <a:srgbClr val="FF0000"/>
                </a:solidFill>
              </a:rPr>
              <a:t>+ Thơ duyên: Thời gian dịch chuyển qua cảm nhận về cảnh sắc thiên nhiên. Buổi chiều sớm ngập tràn ánh sáng và âm thanh rộn rã thì chiều muộn qua mây biếc về đâu “bay gấp gấp”, cánh cò “phân vân”, “hoa lạnh chiều thưa sương xuống dần”</a:t>
            </a:r>
            <a:endParaRPr lang="en-US" sz="1000" dirty="0">
              <a:solidFill>
                <a:srgbClr val="FF0000"/>
              </a:solidFill>
            </a:endParaRPr>
          </a:p>
        </p:txBody>
      </p:sp>
      <p:sp>
        <p:nvSpPr>
          <p:cNvPr id="25" name="24 Rectángulo redondeado"/>
          <p:cNvSpPr/>
          <p:nvPr/>
        </p:nvSpPr>
        <p:spPr>
          <a:xfrm>
            <a:off x="4499992" y="4731893"/>
            <a:ext cx="4320479" cy="1361403"/>
          </a:xfrm>
          <a:prstGeom prst="roundRect">
            <a:avLst>
              <a:gd name="adj" fmla="val 8234"/>
            </a:avLst>
          </a:prstGeom>
          <a:solidFill>
            <a:schemeClr val="accent6">
              <a:lumMod val="50000"/>
              <a:alpha val="40000"/>
            </a:schemeClr>
          </a:solidFill>
          <a:ln>
            <a:solidFill>
              <a:schemeClr val="bg1">
                <a:lumMod val="85000"/>
              </a:schemeClr>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26" name="25 Rectángulo redondeado"/>
          <p:cNvSpPr/>
          <p:nvPr/>
        </p:nvSpPr>
        <p:spPr>
          <a:xfrm>
            <a:off x="4852313" y="4887945"/>
            <a:ext cx="3824142" cy="1011636"/>
          </a:xfrm>
          <a:prstGeom prst="roundRect">
            <a:avLst>
              <a:gd name="adj" fmla="val 8234"/>
            </a:avLst>
          </a:prstGeom>
          <a:solidFill>
            <a:schemeClr val="bg1">
              <a:alpha val="69000"/>
            </a:schemeClr>
          </a:solidFill>
          <a:ln>
            <a:solidFill>
              <a:schemeClr val="bg1">
                <a:lumMod val="85000"/>
              </a:schemeClr>
            </a:solidFill>
          </a:ln>
          <a:effectLst/>
          <a:scene3d>
            <a:camera prst="orthographicFront"/>
            <a:lightRig rig="threePt" dir="t">
              <a:rot lat="0" lon="0" rev="10200000"/>
            </a:lightRig>
          </a:scene3d>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vi-VN" sz="1000" dirty="0">
                <a:solidFill>
                  <a:srgbClr val="FF0000"/>
                </a:solidFill>
              </a:rPr>
              <a:t>+ Vội vàng: thể hiện qua khát vọng  níu giữ tạo hóa, không muốn con người xoay vần; sống vội vàng, hối hả, chạy đua với thời gian.</a:t>
            </a:r>
            <a:endParaRPr lang="en-US" sz="1000" dirty="0">
              <a:solidFill>
                <a:srgbClr val="FF0000"/>
              </a:solidFill>
            </a:endParaRPr>
          </a:p>
        </p:txBody>
      </p:sp>
      <p:sp>
        <p:nvSpPr>
          <p:cNvPr id="55" name="54 Rectángulo redondeado"/>
          <p:cNvSpPr/>
          <p:nvPr/>
        </p:nvSpPr>
        <p:spPr>
          <a:xfrm>
            <a:off x="4211960" y="3356992"/>
            <a:ext cx="552475" cy="504056"/>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s-ES_tradnl" sz="3200" b="1" dirty="0" smtClean="0"/>
              <a:t>B</a:t>
            </a:r>
            <a:endParaRPr lang="es-ES" sz="3200" b="1" dirty="0"/>
          </a:p>
        </p:txBody>
      </p:sp>
      <p:sp>
        <p:nvSpPr>
          <p:cNvPr id="56" name="55 Rectángulo redondeado"/>
          <p:cNvSpPr/>
          <p:nvPr/>
        </p:nvSpPr>
        <p:spPr>
          <a:xfrm>
            <a:off x="4211960" y="5157192"/>
            <a:ext cx="552475" cy="504056"/>
          </a:xfrm>
          <a:prstGeom prst="round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r>
              <a:rPr lang="es-ES_tradnl" sz="3200" b="1" dirty="0"/>
              <a:t>C</a:t>
            </a:r>
            <a:endParaRPr lang="es-ES" sz="3200" b="1" dirty="0"/>
          </a:p>
        </p:txBody>
      </p:sp>
      <p:sp>
        <p:nvSpPr>
          <p:cNvPr id="7" name="Rectangle 6"/>
          <p:cNvSpPr/>
          <p:nvPr/>
        </p:nvSpPr>
        <p:spPr>
          <a:xfrm>
            <a:off x="107504" y="44624"/>
            <a:ext cx="7344816" cy="954107"/>
          </a:xfrm>
          <a:prstGeom prst="rect">
            <a:avLst/>
          </a:prstGeom>
        </p:spPr>
        <p:txBody>
          <a:bodyPr wrap="square">
            <a:spAutoFit/>
          </a:bodyPr>
          <a:lstStyle/>
          <a:p>
            <a:pPr algn="just">
              <a:spcAft>
                <a:spcPts val="0"/>
              </a:spcAft>
            </a:pPr>
            <a:r>
              <a:rPr lang="vi-VN" sz="2800" b="1" i="1" dirty="0">
                <a:latin typeface="Times New Roman" panose="02020603050405020304" pitchFamily="18" charset="0"/>
                <a:ea typeface="Times New Roman" panose="02020603050405020304" pitchFamily="18" charset="0"/>
                <a:cs typeface="Times New Roman" panose="02020603050405020304" pitchFamily="18" charset="0"/>
              </a:rPr>
              <a:t>2.2 Các bước đọc một tác giả văn học</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0"/>
              </a:spcAft>
            </a:pPr>
            <a:r>
              <a:rPr lang="vi-VN" sz="2800" b="1" i="1" dirty="0">
                <a:latin typeface="Times New Roman" panose="02020603050405020304" pitchFamily="18" charset="0"/>
                <a:ea typeface="Times New Roman" panose="02020603050405020304" pitchFamily="18" charset="0"/>
                <a:cs typeface="Times New Roman" panose="02020603050405020304" pitchFamily="18" charset="0"/>
              </a:rPr>
              <a:t>a. Đọc các đoạn trích thơ của Xuân Diệu</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9" name="Picture 8"/>
          <p:cNvPicPr>
            <a:picLocks noChangeAspect="1"/>
          </p:cNvPicPr>
          <p:nvPr/>
        </p:nvPicPr>
        <p:blipFill>
          <a:blip r:embed="rId5"/>
          <a:stretch>
            <a:fillRect/>
          </a:stretch>
        </p:blipFill>
        <p:spPr>
          <a:xfrm>
            <a:off x="899592" y="1700808"/>
            <a:ext cx="2448272" cy="4104456"/>
          </a:xfrm>
          <a:prstGeom prst="rect">
            <a:avLst/>
          </a:prstGeom>
        </p:spPr>
      </p:pic>
      <p:sp>
        <p:nvSpPr>
          <p:cNvPr id="10" name="Rectangle 9"/>
          <p:cNvSpPr/>
          <p:nvPr/>
        </p:nvSpPr>
        <p:spPr>
          <a:xfrm>
            <a:off x="3065132" y="2879547"/>
            <a:ext cx="432048" cy="2277645"/>
          </a:xfrm>
          <a:prstGeom prst="rect">
            <a:avLst/>
          </a:prstGeom>
          <a:solidFill>
            <a:srgbClr val="FFFF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679070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8">
                                            <p:txEl>
                                              <p:pRg st="0" end="0"/>
                                            </p:txEl>
                                          </p:spTgt>
                                        </p:tgtEl>
                                        <p:attrNameLst>
                                          <p:attrName>style.visibility</p:attrName>
                                        </p:attrNameLst>
                                      </p:cBhvr>
                                      <p:to>
                                        <p:strVal val="visible"/>
                                      </p:to>
                                    </p:set>
                                    <p:animEffect transition="in" filter="fade">
                                      <p:cBhvr>
                                        <p:cTn id="7" dur="1000"/>
                                        <p:tgtEl>
                                          <p:spTgt spid="48">
                                            <p:txEl>
                                              <p:pRg st="0" end="0"/>
                                            </p:txEl>
                                          </p:spTgt>
                                        </p:tgtEl>
                                      </p:cBhvr>
                                    </p:animEffect>
                                    <p:anim calcmode="lin" valueType="num">
                                      <p:cBhvr>
                                        <p:cTn id="8" dur="1000" fill="hold"/>
                                        <p:tgtEl>
                                          <p:spTgt spid="4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3">
                                            <p:txEl>
                                              <p:pRg st="0" end="0"/>
                                            </p:txEl>
                                          </p:spTgt>
                                        </p:tgtEl>
                                        <p:attrNameLst>
                                          <p:attrName>style.visibility</p:attrName>
                                        </p:attrNameLst>
                                      </p:cBhvr>
                                      <p:to>
                                        <p:strVal val="visible"/>
                                      </p:to>
                                    </p:set>
                                    <p:animEffect transition="in" filter="barn(inVertical)">
                                      <p:cBhvr>
                                        <p:cTn id="14" dur="500"/>
                                        <p:tgtEl>
                                          <p:spTgt spid="23">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6">
                                            <p:txEl>
                                              <p:pRg st="0" end="0"/>
                                            </p:txEl>
                                          </p:spTgt>
                                        </p:tgtEl>
                                        <p:attrNameLst>
                                          <p:attrName>style.visibility</p:attrName>
                                        </p:attrNameLst>
                                      </p:cBhvr>
                                      <p:to>
                                        <p:strVal val="visible"/>
                                      </p:to>
                                    </p:set>
                                    <p:animEffect transition="in" filter="fade">
                                      <p:cBhvr>
                                        <p:cTn id="19" dur="1000"/>
                                        <p:tgtEl>
                                          <p:spTgt spid="26">
                                            <p:txEl>
                                              <p:pRg st="0" end="0"/>
                                            </p:txEl>
                                          </p:spTgt>
                                        </p:tgtEl>
                                      </p:cBhvr>
                                    </p:animEffect>
                                    <p:anim calcmode="lin" valueType="num">
                                      <p:cBhvr>
                                        <p:cTn id="20" dur="1000" fill="hold"/>
                                        <p:tgtEl>
                                          <p:spTgt spid="26">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2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22" restart="whenNotActive" fill="hold" evtFilter="cancelBubble" nodeType="interactiveSeq">
                <p:stCondLst>
                  <p:cond evt="onClick" delay="0">
                    <p:tgtEl>
                      <p:spTgt spid="55"/>
                    </p:tgtEl>
                  </p:cond>
                </p:stCondLst>
                <p:endSync evt="end" delay="0">
                  <p:rtn val="all"/>
                </p:endSync>
                <p:childTnLst>
                  <p:par>
                    <p:cTn id="23" fill="hold">
                      <p:stCondLst>
                        <p:cond delay="0"/>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7"/>
                                        </p:tgtEl>
                                        <p:attrNameLst>
                                          <p:attrName>style.visibility</p:attrName>
                                        </p:attrNameLst>
                                      </p:cBhvr>
                                      <p:to>
                                        <p:strVal val="visible"/>
                                      </p:to>
                                    </p:set>
                                  </p:childTnLst>
                                  <p:subTnLst>
                                    <p:audio>
                                      <p:cMediaNode>
                                        <p:cTn display="0" masterRel="sameClick">
                                          <p:stCondLst>
                                            <p:cond evt="begin" delay="0">
                                              <p:tn val="25"/>
                                            </p:cond>
                                          </p:stCondLst>
                                          <p:endCondLst>
                                            <p:cond evt="onStopAudio" delay="0">
                                              <p:tgtEl>
                                                <p:sldTgt/>
                                              </p:tgtEl>
                                            </p:cond>
                                          </p:endCondLst>
                                        </p:cTn>
                                        <p:tgtEl>
                                          <p:sndTgt r:embed="rId3" name="CORRECTO.WAV"/>
                                        </p:tgtEl>
                                      </p:cMediaNode>
                                    </p:audio>
                                  </p:subTnLst>
                                </p:cTn>
                              </p:par>
                              <p:par>
                                <p:cTn id="27" presetID="1" presetClass="exit" presetSubtype="0" fill="hold" grpId="0" nodeType="withEffect">
                                  <p:stCondLst>
                                    <p:cond delay="0"/>
                                  </p:stCondLst>
                                  <p:childTnLst>
                                    <p:set>
                                      <p:cBhvr>
                                        <p:cTn id="28" dur="1" fill="hold">
                                          <p:stCondLst>
                                            <p:cond delay="0"/>
                                          </p:stCondLst>
                                        </p:cTn>
                                        <p:tgtEl>
                                          <p:spTgt spid="21"/>
                                        </p:tgtEl>
                                        <p:attrNameLst>
                                          <p:attrName>style.visibility</p:attrName>
                                        </p:attrNameLst>
                                      </p:cBhvr>
                                      <p:to>
                                        <p:strVal val="hidden"/>
                                      </p:to>
                                    </p:set>
                                  </p:childTnLst>
                                </p:cTn>
                              </p:par>
                            </p:childTnLst>
                          </p:cTn>
                        </p:par>
                      </p:childTnLst>
                    </p:cTn>
                  </p:par>
                </p:childTnLst>
              </p:cTn>
              <p:nextCondLst>
                <p:cond evt="onClick" delay="0">
                  <p:tgtEl>
                    <p:spTgt spid="55"/>
                  </p:tgtEl>
                </p:cond>
              </p:nextCondLst>
            </p:seq>
            <p:seq concurrent="1" nextAc="seek">
              <p:cTn id="29" restart="whenNotActive" fill="hold" evtFilter="cancelBubble" nodeType="interactiveSeq">
                <p:stCondLst>
                  <p:cond evt="onClick" delay="0">
                    <p:tgtEl>
                      <p:spTgt spid="3"/>
                    </p:tgtEl>
                  </p:cond>
                </p:stCondLst>
                <p:endSync evt="end" delay="0">
                  <p:rtn val="all"/>
                </p:endSync>
                <p:childTnLst>
                  <p:par>
                    <p:cTn id="30" fill="hold">
                      <p:stCondLst>
                        <p:cond delay="0"/>
                      </p:stCondLst>
                      <p:childTnLst>
                        <p:par>
                          <p:cTn id="31" fill="hold">
                            <p:stCondLst>
                              <p:cond delay="0"/>
                            </p:stCondLst>
                            <p:childTnLst>
                              <p:par>
                                <p:cTn id="32" presetID="22" presetClass="exit" presetSubtype="8" fill="hold" grpId="0" nodeType="clickEffect">
                                  <p:stCondLst>
                                    <p:cond delay="0"/>
                                  </p:stCondLst>
                                  <p:childTnLst>
                                    <p:animEffect transition="out" filter="wipe(left)">
                                      <p:cBhvr>
                                        <p:cTn id="33" dur="500"/>
                                        <p:tgtEl>
                                          <p:spTgt spid="48"/>
                                        </p:tgtEl>
                                      </p:cBhvr>
                                    </p:animEffect>
                                    <p:set>
                                      <p:cBhvr>
                                        <p:cTn id="34" dur="1" fill="hold">
                                          <p:stCondLst>
                                            <p:cond delay="499"/>
                                          </p:stCondLst>
                                        </p:cTn>
                                        <p:tgtEl>
                                          <p:spTgt spid="48"/>
                                        </p:tgtEl>
                                        <p:attrNameLst>
                                          <p:attrName>style.visibility</p:attrName>
                                        </p:attrNameLst>
                                      </p:cBhvr>
                                      <p:to>
                                        <p:strVal val="hidden"/>
                                      </p:to>
                                    </p:set>
                                  </p:childTnLst>
                                  <p:subTnLst>
                                    <p:audio>
                                      <p:cMediaNode>
                                        <p:cTn display="0" masterRel="sameClick">
                                          <p:stCondLst>
                                            <p:cond evt="begin" delay="0">
                                              <p:tn val="32"/>
                                            </p:cond>
                                          </p:stCondLst>
                                          <p:endCondLst>
                                            <p:cond evt="onStopAudio" delay="0">
                                              <p:tgtEl>
                                                <p:sldTgt/>
                                              </p:tgtEl>
                                            </p:cond>
                                          </p:endCondLst>
                                        </p:cTn>
                                        <p:tgtEl>
                                          <p:sndTgt r:embed="rId4" name="NOO.WAV"/>
                                        </p:tgtEl>
                                      </p:cMediaNode>
                                    </p:audio>
                                  </p:subTnLst>
                                </p:cTn>
                              </p:par>
                            </p:childTnLst>
                          </p:cTn>
                        </p:par>
                      </p:childTnLst>
                    </p:cTn>
                  </p:par>
                </p:childTnLst>
              </p:cTn>
              <p:nextCondLst>
                <p:cond evt="onClick" delay="0">
                  <p:tgtEl>
                    <p:spTgt spid="3"/>
                  </p:tgtEl>
                </p:cond>
              </p:nextCondLst>
            </p:seq>
            <p:seq concurrent="1" nextAc="seek">
              <p:cTn id="35" restart="whenNotActive" fill="hold" evtFilter="cancelBubble" nodeType="interactiveSeq">
                <p:stCondLst>
                  <p:cond evt="onClick" delay="0">
                    <p:tgtEl>
                      <p:spTgt spid="56"/>
                    </p:tgtEl>
                  </p:cond>
                </p:stCondLst>
                <p:endSync evt="end" delay="0">
                  <p:rtn val="all"/>
                </p:endSync>
                <p:childTnLst>
                  <p:par>
                    <p:cTn id="36" fill="hold">
                      <p:stCondLst>
                        <p:cond delay="0"/>
                      </p:stCondLst>
                      <p:childTnLst>
                        <p:par>
                          <p:cTn id="37" fill="hold">
                            <p:stCondLst>
                              <p:cond delay="0"/>
                            </p:stCondLst>
                            <p:childTnLst>
                              <p:par>
                                <p:cTn id="38" presetID="22" presetClass="exit" presetSubtype="8" fill="hold" grpId="0" nodeType="clickEffect">
                                  <p:stCondLst>
                                    <p:cond delay="0"/>
                                  </p:stCondLst>
                                  <p:childTnLst>
                                    <p:animEffect transition="out" filter="wipe(left)">
                                      <p:cBhvr>
                                        <p:cTn id="39" dur="500"/>
                                        <p:tgtEl>
                                          <p:spTgt spid="26"/>
                                        </p:tgtEl>
                                      </p:cBhvr>
                                    </p:animEffect>
                                    <p:set>
                                      <p:cBhvr>
                                        <p:cTn id="40" dur="1" fill="hold">
                                          <p:stCondLst>
                                            <p:cond delay="499"/>
                                          </p:stCondLst>
                                        </p:cTn>
                                        <p:tgtEl>
                                          <p:spTgt spid="26"/>
                                        </p:tgtEl>
                                        <p:attrNameLst>
                                          <p:attrName>style.visibility</p:attrName>
                                        </p:attrNameLst>
                                      </p:cBhvr>
                                      <p:to>
                                        <p:strVal val="hidden"/>
                                      </p:to>
                                    </p:set>
                                  </p:childTnLst>
                                  <p:subTnLst>
                                    <p:audio>
                                      <p:cMediaNode>
                                        <p:cTn display="0" masterRel="sameClick">
                                          <p:stCondLst>
                                            <p:cond evt="begin" delay="0">
                                              <p:tn val="38"/>
                                            </p:cond>
                                          </p:stCondLst>
                                          <p:endCondLst>
                                            <p:cond evt="onStopAudio" delay="0">
                                              <p:tgtEl>
                                                <p:sldTgt/>
                                              </p:tgtEl>
                                            </p:cond>
                                          </p:endCondLst>
                                        </p:cTn>
                                        <p:tgtEl>
                                          <p:sndTgt r:embed="rId4" name="NOO.WAV"/>
                                        </p:tgtEl>
                                      </p:cMediaNode>
                                    </p:audio>
                                  </p:subTnLst>
                                </p:cTn>
                              </p:par>
                            </p:childTnLst>
                          </p:cTn>
                        </p:par>
                      </p:childTnLst>
                    </p:cTn>
                  </p:par>
                </p:childTnLst>
              </p:cTn>
              <p:nextCondLst>
                <p:cond evt="onClick" delay="0">
                  <p:tgtEl>
                    <p:spTgt spid="56"/>
                  </p:tgtEl>
                </p:cond>
              </p:nextCondLst>
            </p:seq>
          </p:childTnLst>
        </p:cTn>
      </p:par>
    </p:tnLst>
    <p:bldLst>
      <p:bldP spid="27" grpId="0" animBg="1"/>
      <p:bldP spid="48" grpId="0" animBg="1"/>
      <p:bldP spid="21" grpId="0" animBg="1"/>
      <p:bldP spid="2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82 Rectángulo redondeado"/>
          <p:cNvSpPr/>
          <p:nvPr/>
        </p:nvSpPr>
        <p:spPr>
          <a:xfrm>
            <a:off x="299591" y="836712"/>
            <a:ext cx="3984377" cy="5544616"/>
          </a:xfrm>
          <a:prstGeom prst="roundRect">
            <a:avLst>
              <a:gd name="adj" fmla="val 8234"/>
            </a:avLst>
          </a:prstGeom>
          <a:solidFill>
            <a:srgbClr val="FF0000">
              <a:alpha val="40000"/>
            </a:srgbClr>
          </a:solidFill>
          <a:ln>
            <a:no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84" name="83 Rectángulo redondeado"/>
          <p:cNvSpPr/>
          <p:nvPr/>
        </p:nvSpPr>
        <p:spPr>
          <a:xfrm>
            <a:off x="476674" y="1053679"/>
            <a:ext cx="3532511" cy="5111625"/>
          </a:xfrm>
          <a:prstGeom prst="roundRect">
            <a:avLst>
              <a:gd name="adj" fmla="val 8234"/>
            </a:avLst>
          </a:prstGeom>
          <a:solidFill>
            <a:schemeClr val="bg1"/>
          </a:solidFill>
          <a:ln>
            <a:solidFill>
              <a:srgbClr val="FFFFFF"/>
            </a:solidFill>
          </a:ln>
          <a:effectLst/>
          <a:scene3d>
            <a:camera prst="orthographicFront"/>
            <a:lightRig rig="threePt" dir="t">
              <a:rot lat="0" lon="0" rev="10200000"/>
            </a:lightRig>
          </a:scene3d>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5" name="24 Rectángulo redondeado"/>
          <p:cNvSpPr/>
          <p:nvPr/>
        </p:nvSpPr>
        <p:spPr>
          <a:xfrm>
            <a:off x="4479924" y="872716"/>
            <a:ext cx="4340547" cy="5508612"/>
          </a:xfrm>
          <a:prstGeom prst="roundRect">
            <a:avLst>
              <a:gd name="adj" fmla="val 8234"/>
            </a:avLst>
          </a:prstGeom>
          <a:solidFill>
            <a:schemeClr val="accent6"/>
          </a:solidFill>
          <a:ln>
            <a:no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r>
              <a:rPr lang="vi-VN" b="1" i="1" dirty="0"/>
              <a:t>=&gt; Xuân Diệu được coi là nhà thơ của cảm thức thời gian.</a:t>
            </a:r>
            <a:endParaRPr lang="en-US" b="1" i="1" dirty="0"/>
          </a:p>
          <a:p>
            <a:r>
              <a:rPr lang="vi-VN" b="1" dirty="0"/>
              <a:t>- Đặc điểm phong cách nghệ thuật thơ Xuân Diệu:</a:t>
            </a:r>
            <a:endParaRPr lang="en-US" b="1" dirty="0"/>
          </a:p>
          <a:p>
            <a:r>
              <a:rPr lang="vi-VN" dirty="0"/>
              <a:t>+ Xuân Diệu là nhà thơ yêu mến và gắn bó tha thiết với cuộc sống.</a:t>
            </a:r>
            <a:endParaRPr lang="en-US" dirty="0"/>
          </a:p>
          <a:p>
            <a:r>
              <a:rPr lang="vi-VN" dirty="0"/>
              <a:t>+ Xuân Diệu là nhà thơ của cảm thức thời gian</a:t>
            </a:r>
            <a:endParaRPr lang="en-US" dirty="0"/>
          </a:p>
          <a:p>
            <a:r>
              <a:rPr lang="vi-VN" dirty="0"/>
              <a:t>+  Xuân Diệu thể hiện quan niệm thẫm mĩ mới mẻ với con người là chuẩn mực của cái đẹp</a:t>
            </a:r>
            <a:endParaRPr lang="en-US" dirty="0"/>
          </a:p>
          <a:p>
            <a:r>
              <a:rPr lang="vi-VN" dirty="0"/>
              <a:t>+ Xuân Diệu sử dụng tối đa thủ pháp chuyển đổi cảm giác để tìm đến những tình điệu mới và cách thể hiện cảm xúc mới.</a:t>
            </a:r>
            <a:endParaRPr lang="en-US" dirty="0"/>
          </a:p>
        </p:txBody>
      </p:sp>
      <p:cxnSp>
        <p:nvCxnSpPr>
          <p:cNvPr id="6" name="Straight Connector 5"/>
          <p:cNvCxnSpPr/>
          <p:nvPr/>
        </p:nvCxnSpPr>
        <p:spPr>
          <a:xfrm flipV="1">
            <a:off x="10015110" y="5128999"/>
            <a:ext cx="547752" cy="457901"/>
          </a:xfrm>
          <a:prstGeom prst="line">
            <a:avLst/>
          </a:prstGeom>
          <a:ln w="76200">
            <a:solidFill>
              <a:srgbClr val="FFFFFF"/>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p:nvPicPr>
        <p:blipFill>
          <a:blip r:embed="rId2"/>
          <a:stretch>
            <a:fillRect/>
          </a:stretch>
        </p:blipFill>
        <p:spPr>
          <a:xfrm>
            <a:off x="611559" y="1196752"/>
            <a:ext cx="3280213" cy="4752528"/>
          </a:xfrm>
          <a:prstGeom prst="rect">
            <a:avLst/>
          </a:prstGeom>
        </p:spPr>
      </p:pic>
    </p:spTree>
    <p:extLst>
      <p:ext uri="{BB962C8B-B14F-4D97-AF65-F5344CB8AC3E}">
        <p14:creationId xmlns:p14="http://schemas.microsoft.com/office/powerpoint/2010/main" val="143882055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25">
                                            <p:txEl>
                                              <p:pRg st="0" end="0"/>
                                            </p:txEl>
                                          </p:spTgt>
                                        </p:tgtEl>
                                        <p:attrNameLst>
                                          <p:attrName>style.visibility</p:attrName>
                                        </p:attrNameLst>
                                      </p:cBhvr>
                                      <p:to>
                                        <p:strVal val="visible"/>
                                      </p:to>
                                    </p:set>
                                    <p:animEffect transition="in" filter="barn(inVertical)">
                                      <p:cBhvr>
                                        <p:cTn id="13" dur="500"/>
                                        <p:tgtEl>
                                          <p:spTgt spid="2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25">
                                            <p:txEl>
                                              <p:pRg st="1" end="1"/>
                                            </p:txEl>
                                          </p:spTgt>
                                        </p:tgtEl>
                                        <p:attrNameLst>
                                          <p:attrName>style.visibility</p:attrName>
                                        </p:attrNameLst>
                                      </p:cBhvr>
                                      <p:to>
                                        <p:strVal val="visible"/>
                                      </p:to>
                                    </p:set>
                                    <p:animEffect transition="in" filter="barn(inVertical)">
                                      <p:cBhvr>
                                        <p:cTn id="18" dur="500"/>
                                        <p:tgtEl>
                                          <p:spTgt spid="2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25">
                                            <p:txEl>
                                              <p:pRg st="2" end="2"/>
                                            </p:txEl>
                                          </p:spTgt>
                                        </p:tgtEl>
                                        <p:attrNameLst>
                                          <p:attrName>style.visibility</p:attrName>
                                        </p:attrNameLst>
                                      </p:cBhvr>
                                      <p:to>
                                        <p:strVal val="visible"/>
                                      </p:to>
                                    </p:set>
                                    <p:animEffect transition="in" filter="fade">
                                      <p:cBhvr>
                                        <p:cTn id="23" dur="1000"/>
                                        <p:tgtEl>
                                          <p:spTgt spid="25">
                                            <p:txEl>
                                              <p:pRg st="2" end="2"/>
                                            </p:txEl>
                                          </p:spTgt>
                                        </p:tgtEl>
                                      </p:cBhvr>
                                    </p:animEffect>
                                    <p:anim calcmode="lin" valueType="num">
                                      <p:cBhvr>
                                        <p:cTn id="24" dur="1000" fill="hold"/>
                                        <p:tgtEl>
                                          <p:spTgt spid="25">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2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42" presetClass="entr" presetSubtype="0" fill="hold" nodeType="clickEffect">
                                  <p:stCondLst>
                                    <p:cond delay="0"/>
                                  </p:stCondLst>
                                  <p:childTnLst>
                                    <p:set>
                                      <p:cBhvr>
                                        <p:cTn id="29" dur="1" fill="hold">
                                          <p:stCondLst>
                                            <p:cond delay="0"/>
                                          </p:stCondLst>
                                        </p:cTn>
                                        <p:tgtEl>
                                          <p:spTgt spid="25">
                                            <p:txEl>
                                              <p:pRg st="3" end="3"/>
                                            </p:txEl>
                                          </p:spTgt>
                                        </p:tgtEl>
                                        <p:attrNameLst>
                                          <p:attrName>style.visibility</p:attrName>
                                        </p:attrNameLst>
                                      </p:cBhvr>
                                      <p:to>
                                        <p:strVal val="visible"/>
                                      </p:to>
                                    </p:set>
                                    <p:animEffect transition="in" filter="fade">
                                      <p:cBhvr>
                                        <p:cTn id="30" dur="1000"/>
                                        <p:tgtEl>
                                          <p:spTgt spid="25">
                                            <p:txEl>
                                              <p:pRg st="3" end="3"/>
                                            </p:txEl>
                                          </p:spTgt>
                                        </p:tgtEl>
                                      </p:cBhvr>
                                    </p:animEffect>
                                    <p:anim calcmode="lin" valueType="num">
                                      <p:cBhvr>
                                        <p:cTn id="31" dur="1000" fill="hold"/>
                                        <p:tgtEl>
                                          <p:spTgt spid="25">
                                            <p:txEl>
                                              <p:pRg st="3" end="3"/>
                                            </p:txEl>
                                          </p:spTgt>
                                        </p:tgtEl>
                                        <p:attrNameLst>
                                          <p:attrName>ppt_x</p:attrName>
                                        </p:attrNameLst>
                                      </p:cBhvr>
                                      <p:tavLst>
                                        <p:tav tm="0">
                                          <p:val>
                                            <p:strVal val="#ppt_x"/>
                                          </p:val>
                                        </p:tav>
                                        <p:tav tm="100000">
                                          <p:val>
                                            <p:strVal val="#ppt_x"/>
                                          </p:val>
                                        </p:tav>
                                      </p:tavLst>
                                    </p:anim>
                                    <p:anim calcmode="lin" valueType="num">
                                      <p:cBhvr>
                                        <p:cTn id="32" dur="1000" fill="hold"/>
                                        <p:tgtEl>
                                          <p:spTgt spid="2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25">
                                            <p:txEl>
                                              <p:pRg st="4" end="4"/>
                                            </p:txEl>
                                          </p:spTgt>
                                        </p:tgtEl>
                                        <p:attrNameLst>
                                          <p:attrName>style.visibility</p:attrName>
                                        </p:attrNameLst>
                                      </p:cBhvr>
                                      <p:to>
                                        <p:strVal val="visible"/>
                                      </p:to>
                                    </p:set>
                                    <p:animEffect transition="in" filter="barn(inVertical)">
                                      <p:cBhvr>
                                        <p:cTn id="37" dur="500"/>
                                        <p:tgtEl>
                                          <p:spTgt spid="25">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25">
                                            <p:txEl>
                                              <p:pRg st="5" end="5"/>
                                            </p:txEl>
                                          </p:spTgt>
                                        </p:tgtEl>
                                        <p:attrNameLst>
                                          <p:attrName>style.visibility</p:attrName>
                                        </p:attrNameLst>
                                      </p:cBhvr>
                                      <p:to>
                                        <p:strVal val="visible"/>
                                      </p:to>
                                    </p:set>
                                    <p:animEffect transition="in" filter="barn(inVertical)">
                                      <p:cBhvr>
                                        <p:cTn id="42" dur="500"/>
                                        <p:tgtEl>
                                          <p:spTgt spid="2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Millions of PNG Images, Backgrounds and Vectors for Free Download | Pngtree  | Kids background, Art drawings for kids, Certificate backgroun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4773"/>
            <a:ext cx="9144000" cy="6882773"/>
          </a:xfrm>
          <a:prstGeom prst="rect">
            <a:avLst/>
          </a:prstGeom>
          <a:noFill/>
          <a:extLst>
            <a:ext uri="{909E8E84-426E-40DD-AFC4-6F175D3DCCD1}">
              <a14:hiddenFill xmlns:a14="http://schemas.microsoft.com/office/drawing/2010/main">
                <a:solidFill>
                  <a:srgbClr val="FFFFFF"/>
                </a:solidFill>
              </a14:hiddenFill>
            </a:ext>
          </a:extLst>
        </p:spPr>
      </p:pic>
      <p:sp>
        <p:nvSpPr>
          <p:cNvPr id="83" name="82 Rectángulo redondeado"/>
          <p:cNvSpPr/>
          <p:nvPr/>
        </p:nvSpPr>
        <p:spPr>
          <a:xfrm>
            <a:off x="2792415" y="908721"/>
            <a:ext cx="3559171" cy="4248472"/>
          </a:xfrm>
          <a:prstGeom prst="roundRect">
            <a:avLst>
              <a:gd name="adj" fmla="val 8234"/>
            </a:avLst>
          </a:prstGeom>
          <a:solidFill>
            <a:srgbClr val="FF0000">
              <a:alpha val="40000"/>
            </a:srgbClr>
          </a:solidFill>
          <a:ln>
            <a:solidFill>
              <a:schemeClr val="bg1">
                <a:lumMod val="85000"/>
              </a:schemeClr>
            </a:solid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84" name="83 Rectángulo redondeado"/>
          <p:cNvSpPr/>
          <p:nvPr/>
        </p:nvSpPr>
        <p:spPr>
          <a:xfrm>
            <a:off x="2988968" y="1167957"/>
            <a:ext cx="3166065" cy="3342953"/>
          </a:xfrm>
          <a:prstGeom prst="roundRect">
            <a:avLst>
              <a:gd name="adj" fmla="val 8234"/>
            </a:avLst>
          </a:prstGeom>
          <a:solidFill>
            <a:srgbClr val="FFFFFF"/>
          </a:solidFill>
          <a:ln>
            <a:noFill/>
          </a:ln>
          <a:effectLst/>
          <a:scene3d>
            <a:camera prst="orthographicFront"/>
            <a:lightRig rig="threePt" dir="t">
              <a:rot lat="0" lon="0" rev="10200000"/>
            </a:lightRig>
          </a:scene3d>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8" name="Rectangle 7"/>
          <p:cNvSpPr/>
          <p:nvPr/>
        </p:nvSpPr>
        <p:spPr>
          <a:xfrm>
            <a:off x="971600" y="169476"/>
            <a:ext cx="6616427" cy="523220"/>
          </a:xfrm>
          <a:prstGeom prst="rect">
            <a:avLst/>
          </a:prstGeom>
        </p:spPr>
        <p:txBody>
          <a:bodyPr wrap="none">
            <a:spAutoFit/>
          </a:bodyPr>
          <a:lstStyle/>
          <a:p>
            <a:pPr algn="just">
              <a:spcAft>
                <a:spcPts val="0"/>
              </a:spcAft>
            </a:pPr>
            <a:r>
              <a:rPr lang="vi-VN"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HOẠT ĐỘNG LUYỆN TẬP, VẬN DỤNG</a:t>
            </a:r>
            <a:endParaRPr lang="en-US" sz="2800" dirty="0">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2" name="Picture 1"/>
          <p:cNvPicPr>
            <a:picLocks noChangeAspect="1"/>
          </p:cNvPicPr>
          <p:nvPr/>
        </p:nvPicPr>
        <p:blipFill>
          <a:blip r:embed="rId3"/>
          <a:stretch>
            <a:fillRect/>
          </a:stretch>
        </p:blipFill>
        <p:spPr>
          <a:xfrm>
            <a:off x="3147813" y="1340768"/>
            <a:ext cx="2848373" cy="3024336"/>
          </a:xfrm>
          <a:prstGeom prst="rect">
            <a:avLst/>
          </a:prstGeom>
        </p:spPr>
      </p:pic>
    </p:spTree>
    <p:extLst>
      <p:ext uri="{BB962C8B-B14F-4D97-AF65-F5344CB8AC3E}">
        <p14:creationId xmlns:p14="http://schemas.microsoft.com/office/powerpoint/2010/main" val="2985366753"/>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1000"/>
                                        <p:tgtEl>
                                          <p:spTgt spid="8">
                                            <p:txEl>
                                              <p:pRg st="0" end="0"/>
                                            </p:txEl>
                                          </p:spTgt>
                                        </p:tgtEl>
                                      </p:cBhvr>
                                    </p:animEffect>
                                    <p:anim calcmode="lin" valueType="num">
                                      <p:cBhvr>
                                        <p:cTn id="8" dur="1000" fill="hold"/>
                                        <p:tgtEl>
                                          <p:spTgt spid="8">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 name="82 Rectángulo redondeado"/>
          <p:cNvSpPr/>
          <p:nvPr/>
        </p:nvSpPr>
        <p:spPr>
          <a:xfrm>
            <a:off x="299591" y="836712"/>
            <a:ext cx="3984377" cy="5544616"/>
          </a:xfrm>
          <a:prstGeom prst="roundRect">
            <a:avLst>
              <a:gd name="adj" fmla="val 8234"/>
            </a:avLst>
          </a:prstGeom>
          <a:solidFill>
            <a:srgbClr val="FF0000">
              <a:alpha val="40000"/>
            </a:srgbClr>
          </a:solidFill>
          <a:ln>
            <a:no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sp>
        <p:nvSpPr>
          <p:cNvPr id="2" name="AutoShape 2" descr="http://img-cache.cdn.gaiaonline.com/bb9d77bbe87573fa7045390d2814b841/http:/i208.photobucket.com/albums/bb94/Angel-Kimmi/RP/Amberlynsmall.png"/>
          <p:cNvSpPr>
            <a:spLocks noChangeAspect="1" noChangeArrowheads="1"/>
          </p:cNvSpPr>
          <p:nvPr/>
        </p:nvSpPr>
        <p:spPr bwMode="auto">
          <a:xfrm>
            <a:off x="155575" y="-2300288"/>
            <a:ext cx="4324350" cy="4800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s-ES"/>
          </a:p>
        </p:txBody>
      </p:sp>
      <p:sp>
        <p:nvSpPr>
          <p:cNvPr id="25" name="24 Rectángulo redondeado"/>
          <p:cNvSpPr/>
          <p:nvPr/>
        </p:nvSpPr>
        <p:spPr>
          <a:xfrm>
            <a:off x="4479924" y="872716"/>
            <a:ext cx="4340547" cy="5508612"/>
          </a:xfrm>
          <a:prstGeom prst="roundRect">
            <a:avLst>
              <a:gd name="adj" fmla="val 8234"/>
            </a:avLst>
          </a:prstGeom>
          <a:solidFill>
            <a:schemeClr val="accent6"/>
          </a:solidFill>
          <a:ln>
            <a:noFill/>
          </a:ln>
          <a:effectLst/>
          <a:sp3d>
            <a:bevelT w="158750"/>
          </a:sp3d>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threePt" dir="t"/>
            </a:scene3d>
            <a:sp3d contourW="12700">
              <a:contourClr>
                <a:srgbClr val="00B050"/>
              </a:contourClr>
            </a:sp3d>
          </a:bodyPr>
          <a:lstStyle/>
          <a:p>
            <a:pPr algn="ctr"/>
            <a:endParaRPr lang="es-ES"/>
          </a:p>
        </p:txBody>
      </p:sp>
      <p:cxnSp>
        <p:nvCxnSpPr>
          <p:cNvPr id="6" name="Straight Connector 5"/>
          <p:cNvCxnSpPr/>
          <p:nvPr/>
        </p:nvCxnSpPr>
        <p:spPr>
          <a:xfrm flipV="1">
            <a:off x="10015110" y="5128999"/>
            <a:ext cx="547752" cy="457901"/>
          </a:xfrm>
          <a:prstGeom prst="line">
            <a:avLst/>
          </a:prstGeom>
          <a:ln w="76200">
            <a:solidFill>
              <a:srgbClr val="FFFFFF"/>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p:nvPicPr>
        <p:blipFill>
          <a:blip r:embed="rId2"/>
          <a:stretch>
            <a:fillRect/>
          </a:stretch>
        </p:blipFill>
        <p:spPr>
          <a:xfrm>
            <a:off x="395536" y="980728"/>
            <a:ext cx="3722003" cy="5040559"/>
          </a:xfrm>
          <a:prstGeom prst="rect">
            <a:avLst/>
          </a:prstGeom>
        </p:spPr>
      </p:pic>
      <p:pic>
        <p:nvPicPr>
          <p:cNvPr id="4" name="Picture 3"/>
          <p:cNvPicPr>
            <a:picLocks noChangeAspect="1"/>
          </p:cNvPicPr>
          <p:nvPr/>
        </p:nvPicPr>
        <p:blipFill>
          <a:blip r:embed="rId3"/>
          <a:stretch>
            <a:fillRect/>
          </a:stretch>
        </p:blipFill>
        <p:spPr>
          <a:xfrm>
            <a:off x="4572000" y="1052736"/>
            <a:ext cx="4032448" cy="4968551"/>
          </a:xfrm>
          <a:prstGeom prst="rect">
            <a:avLst/>
          </a:prstGeom>
        </p:spPr>
      </p:pic>
    </p:spTree>
    <p:extLst>
      <p:ext uri="{BB962C8B-B14F-4D97-AF65-F5344CB8AC3E}">
        <p14:creationId xmlns:p14="http://schemas.microsoft.com/office/powerpoint/2010/main" val="585637045"/>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arn(inVertical)">
                                      <p:cBhvr>
                                        <p:cTn id="13"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870</TotalTime>
  <Words>915</Words>
  <PresentationFormat>On-screen Show (4:3)</PresentationFormat>
  <Paragraphs>52</Paragraphs>
  <Slides>10</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Times New Roman</vt:lpstr>
      <vt:lpstr>Tema de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2013-01-01T19:40:45Z</dcterms:created>
  <dcterms:modified xsi:type="dcterms:W3CDTF">2023-08-11T13:56:07Z</dcterms:modified>
</cp:coreProperties>
</file>