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84" r:id="rId2"/>
    <p:sldId id="258" r:id="rId3"/>
    <p:sldId id="259" r:id="rId4"/>
    <p:sldId id="261" r:id="rId5"/>
    <p:sldId id="267" r:id="rId6"/>
    <p:sldId id="285" r:id="rId7"/>
    <p:sldId id="272" r:id="rId8"/>
    <p:sldId id="280" r:id="rId9"/>
    <p:sldId id="283" r:id="rId10"/>
    <p:sldId id="274" r:id="rId11"/>
    <p:sldId id="275" r:id="rId12"/>
    <p:sldId id="286" r:id="rId13"/>
    <p:sldId id="28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F16D0"/>
    <a:srgbClr val="0080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53"/>
  </p:normalViewPr>
  <p:slideViewPr>
    <p:cSldViewPr>
      <p:cViewPr>
        <p:scale>
          <a:sx n="75" d="100"/>
          <a:sy n="75" d="100"/>
        </p:scale>
        <p:origin x="-678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F582-BF2B-42FF-A479-11298F6B7D3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4663-762E-4606-A814-1123A6466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331132" y="1905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70C987A9-CCB7-4631-84AB-194B68E117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173C9BB4-9608-4B46-8CB1-87E6806494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5D60DB7D-FA05-450F-BA05-3F7FD67AB6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9C093ED4-FF13-4555-B6DD-D6AF420A56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AE725206-7876-4052-92B6-2F8357FCF0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F8865F7C-3960-4C4E-979E-0709CBE83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8A64BFD1-95B9-4859-9A90-9D7E028B04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E5CE54B3-E23C-4200-8A70-3B35709E29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056A4FF6-E825-4931-B097-705D7696F25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94C3F0E1-2FC7-484D-BD03-BCE848827E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 userDrawn="1"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790700" y="1841500"/>
            <a:ext cx="1079500" cy="2400300"/>
          </a:xfrm>
          <a:custGeom>
            <a:avLst/>
            <a:gdLst>
              <a:gd name="connsiteX0" fmla="*/ 0 w 1079500"/>
              <a:gd name="connsiteY0" fmla="*/ 0 h 2400300"/>
              <a:gd name="connsiteX1" fmla="*/ 571500 w 1079500"/>
              <a:gd name="connsiteY1" fmla="*/ 406400 h 2400300"/>
              <a:gd name="connsiteX2" fmla="*/ 76200 w 1079500"/>
              <a:gd name="connsiteY2" fmla="*/ 1663700 h 2400300"/>
              <a:gd name="connsiteX3" fmla="*/ 1079500 w 10795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2400300">
                <a:moveTo>
                  <a:pt x="0" y="0"/>
                </a:moveTo>
                <a:cubicBezTo>
                  <a:pt x="279400" y="64558"/>
                  <a:pt x="558800" y="129117"/>
                  <a:pt x="571500" y="406400"/>
                </a:cubicBezTo>
                <a:cubicBezTo>
                  <a:pt x="584200" y="683683"/>
                  <a:pt x="-8467" y="1331383"/>
                  <a:pt x="76200" y="1663700"/>
                </a:cubicBezTo>
                <a:cubicBezTo>
                  <a:pt x="160867" y="1996017"/>
                  <a:pt x="620183" y="2198158"/>
                  <a:pt x="1079500" y="2400300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24200" y="1657350"/>
            <a:ext cx="1377665" cy="1168076"/>
          </a:xfrm>
          <a:custGeom>
            <a:avLst/>
            <a:gdLst>
              <a:gd name="connsiteX0" fmla="*/ 82265 w 1377665"/>
              <a:gd name="connsiteY0" fmla="*/ 75876 h 1168076"/>
              <a:gd name="connsiteX1" fmla="*/ 399765 w 1377665"/>
              <a:gd name="connsiteY1" fmla="*/ 88576 h 1168076"/>
              <a:gd name="connsiteX2" fmla="*/ 31465 w 1377665"/>
              <a:gd name="connsiteY2" fmla="*/ 964876 h 1168076"/>
              <a:gd name="connsiteX3" fmla="*/ 1377665 w 1377665"/>
              <a:gd name="connsiteY3" fmla="*/ 1168076 h 11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665" h="1168076">
                <a:moveTo>
                  <a:pt x="82265" y="75876"/>
                </a:moveTo>
                <a:cubicBezTo>
                  <a:pt x="245248" y="8142"/>
                  <a:pt x="408232" y="-59591"/>
                  <a:pt x="399765" y="88576"/>
                </a:cubicBezTo>
                <a:cubicBezTo>
                  <a:pt x="391298" y="236743"/>
                  <a:pt x="-131518" y="784959"/>
                  <a:pt x="31465" y="964876"/>
                </a:cubicBezTo>
                <a:cubicBezTo>
                  <a:pt x="194448" y="1144793"/>
                  <a:pt x="1024182" y="1149026"/>
                  <a:pt x="1377665" y="1168076"/>
                </a:cubicBezTo>
              </a:path>
            </a:pathLst>
          </a:custGeom>
          <a:ln w="571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51065" y="2268832"/>
            <a:ext cx="2613025" cy="536901"/>
          </a:xfrm>
          <a:custGeom>
            <a:avLst/>
            <a:gdLst>
              <a:gd name="connsiteX0" fmla="*/ 0 w 2603500"/>
              <a:gd name="connsiteY0" fmla="*/ 519733 h 519733"/>
              <a:gd name="connsiteX1" fmla="*/ 190500 w 2603500"/>
              <a:gd name="connsiteY1" fmla="*/ 418133 h 519733"/>
              <a:gd name="connsiteX2" fmla="*/ 266700 w 2603500"/>
              <a:gd name="connsiteY2" fmla="*/ 24433 h 519733"/>
              <a:gd name="connsiteX3" fmla="*/ 2603500 w 2603500"/>
              <a:gd name="connsiteY3" fmla="*/ 75233 h 519733"/>
              <a:gd name="connsiteX0" fmla="*/ 0 w 2608262"/>
              <a:gd name="connsiteY0" fmla="*/ 531808 h 531808"/>
              <a:gd name="connsiteX1" fmla="*/ 190500 w 2608262"/>
              <a:gd name="connsiteY1" fmla="*/ 430208 h 531808"/>
              <a:gd name="connsiteX2" fmla="*/ 266700 w 2608262"/>
              <a:gd name="connsiteY2" fmla="*/ 36508 h 531808"/>
              <a:gd name="connsiteX3" fmla="*/ 2608262 w 2608262"/>
              <a:gd name="connsiteY3" fmla="*/ 53970 h 531808"/>
              <a:gd name="connsiteX0" fmla="*/ 0 w 2608262"/>
              <a:gd name="connsiteY0" fmla="*/ 526571 h 526571"/>
              <a:gd name="connsiteX1" fmla="*/ 190500 w 2608262"/>
              <a:gd name="connsiteY1" fmla="*/ 424971 h 526571"/>
              <a:gd name="connsiteX2" fmla="*/ 266700 w 2608262"/>
              <a:gd name="connsiteY2" fmla="*/ 31271 h 526571"/>
              <a:gd name="connsiteX3" fmla="*/ 2608262 w 2608262"/>
              <a:gd name="connsiteY3" fmla="*/ 48733 h 526571"/>
              <a:gd name="connsiteX0" fmla="*/ 0 w 2613025"/>
              <a:gd name="connsiteY0" fmla="*/ 536901 h 536901"/>
              <a:gd name="connsiteX1" fmla="*/ 190500 w 2613025"/>
              <a:gd name="connsiteY1" fmla="*/ 435301 h 536901"/>
              <a:gd name="connsiteX2" fmla="*/ 266700 w 2613025"/>
              <a:gd name="connsiteY2" fmla="*/ 41601 h 536901"/>
              <a:gd name="connsiteX3" fmla="*/ 2613025 w 2613025"/>
              <a:gd name="connsiteY3" fmla="*/ 35251 h 5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025" h="536901">
                <a:moveTo>
                  <a:pt x="0" y="536901"/>
                </a:moveTo>
                <a:cubicBezTo>
                  <a:pt x="73025" y="527376"/>
                  <a:pt x="146050" y="517851"/>
                  <a:pt x="190500" y="435301"/>
                </a:cubicBezTo>
                <a:cubicBezTo>
                  <a:pt x="234950" y="352751"/>
                  <a:pt x="-137054" y="108276"/>
                  <a:pt x="266700" y="41601"/>
                </a:cubicBezTo>
                <a:cubicBezTo>
                  <a:pt x="670454" y="-25074"/>
                  <a:pt x="1631421" y="326"/>
                  <a:pt x="2613025" y="35251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24200" y="838200"/>
            <a:ext cx="2743200" cy="643189"/>
          </a:xfrm>
          <a:custGeom>
            <a:avLst/>
            <a:gdLst>
              <a:gd name="connsiteX0" fmla="*/ 0 w 4038600"/>
              <a:gd name="connsiteY0" fmla="*/ 469900 h 643189"/>
              <a:gd name="connsiteX1" fmla="*/ 292100 w 4038600"/>
              <a:gd name="connsiteY1" fmla="*/ 635000 h 643189"/>
              <a:gd name="connsiteX2" fmla="*/ 406400 w 4038600"/>
              <a:gd name="connsiteY2" fmla="*/ 241300 h 643189"/>
              <a:gd name="connsiteX3" fmla="*/ 1231900 w 4038600"/>
              <a:gd name="connsiteY3" fmla="*/ 25400 h 643189"/>
              <a:gd name="connsiteX4" fmla="*/ 4038600 w 4038600"/>
              <a:gd name="connsiteY4" fmla="*/ 12700 h 6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643189">
                <a:moveTo>
                  <a:pt x="0" y="469900"/>
                </a:moveTo>
                <a:cubicBezTo>
                  <a:pt x="112183" y="571500"/>
                  <a:pt x="224367" y="673100"/>
                  <a:pt x="292100" y="635000"/>
                </a:cubicBezTo>
                <a:cubicBezTo>
                  <a:pt x="359833" y="596900"/>
                  <a:pt x="249767" y="342900"/>
                  <a:pt x="406400" y="241300"/>
                </a:cubicBezTo>
                <a:cubicBezTo>
                  <a:pt x="563033" y="139700"/>
                  <a:pt x="626533" y="63500"/>
                  <a:pt x="1231900" y="25400"/>
                </a:cubicBezTo>
                <a:cubicBezTo>
                  <a:pt x="1837267" y="-12700"/>
                  <a:pt x="2937933" y="0"/>
                  <a:pt x="4038600" y="1270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6524"/>
            <a:ext cx="3810000" cy="27051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62000" y="628650"/>
            <a:ext cx="2514600" cy="1219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35000" y="1638300"/>
            <a:ext cx="381000" cy="400050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016250" y="1581150"/>
            <a:ext cx="457200" cy="507826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9000" y="2495550"/>
            <a:ext cx="225093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Hình Thang</a:t>
            </a:r>
          </a:p>
          <a:p>
            <a:pPr algn="ctr"/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Caân</a:t>
            </a:r>
            <a:endParaRPr lang="en-US" sz="28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43150"/>
            <a:ext cx="1741505" cy="268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201" flipH="1">
            <a:off x="5054533" y="-686672"/>
            <a:ext cx="1133641" cy="1101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5143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Định nghĩa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73279" y="329196"/>
            <a:ext cx="1529221" cy="512423"/>
          </a:xfrm>
          <a:custGeom>
            <a:avLst/>
            <a:gdLst>
              <a:gd name="connsiteX0" fmla="*/ 68721 w 1529221"/>
              <a:gd name="connsiteY0" fmla="*/ 512179 h 512423"/>
              <a:gd name="connsiteX1" fmla="*/ 221121 w 1529221"/>
              <a:gd name="connsiteY1" fmla="*/ 435979 h 512423"/>
              <a:gd name="connsiteX2" fmla="*/ 68721 w 1529221"/>
              <a:gd name="connsiteY2" fmla="*/ 42279 h 512423"/>
              <a:gd name="connsiteX3" fmla="*/ 1529221 w 1529221"/>
              <a:gd name="connsiteY3" fmla="*/ 29579 h 5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221" h="512423">
                <a:moveTo>
                  <a:pt x="68721" y="512179"/>
                </a:moveTo>
                <a:cubicBezTo>
                  <a:pt x="144921" y="513237"/>
                  <a:pt x="221121" y="514296"/>
                  <a:pt x="221121" y="435979"/>
                </a:cubicBezTo>
                <a:cubicBezTo>
                  <a:pt x="221121" y="357662"/>
                  <a:pt x="-149296" y="110012"/>
                  <a:pt x="68721" y="42279"/>
                </a:cubicBezTo>
                <a:cubicBezTo>
                  <a:pt x="286738" y="-25454"/>
                  <a:pt x="907979" y="2062"/>
                  <a:pt x="1529221" y="2957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49781" y="854075"/>
            <a:ext cx="2895719" cy="787400"/>
          </a:xfrm>
          <a:custGeom>
            <a:avLst/>
            <a:gdLst>
              <a:gd name="connsiteX0" fmla="*/ 254119 w 2895719"/>
              <a:gd name="connsiteY0" fmla="*/ 0 h 787400"/>
              <a:gd name="connsiteX1" fmla="*/ 381119 w 2895719"/>
              <a:gd name="connsiteY1" fmla="*/ 12700 h 787400"/>
              <a:gd name="connsiteX2" fmla="*/ 457319 w 2895719"/>
              <a:gd name="connsiteY2" fmla="*/ 127000 h 787400"/>
              <a:gd name="connsiteX3" fmla="*/ 127119 w 2895719"/>
              <a:gd name="connsiteY3" fmla="*/ 660400 h 787400"/>
              <a:gd name="connsiteX4" fmla="*/ 2895719 w 2895719"/>
              <a:gd name="connsiteY4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19" h="787400">
                <a:moveTo>
                  <a:pt x="254119" y="0"/>
                </a:moveTo>
                <a:lnTo>
                  <a:pt x="381119" y="12700"/>
                </a:lnTo>
                <a:cubicBezTo>
                  <a:pt x="414986" y="33867"/>
                  <a:pt x="499652" y="19050"/>
                  <a:pt x="457319" y="127000"/>
                </a:cubicBezTo>
                <a:cubicBezTo>
                  <a:pt x="414986" y="234950"/>
                  <a:pt x="-279281" y="550333"/>
                  <a:pt x="127119" y="660400"/>
                </a:cubicBezTo>
                <a:cubicBezTo>
                  <a:pt x="533519" y="770467"/>
                  <a:pt x="1714619" y="778933"/>
                  <a:pt x="2895719" y="78740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9920" y="2819173"/>
            <a:ext cx="2653980" cy="774927"/>
          </a:xfrm>
          <a:custGeom>
            <a:avLst/>
            <a:gdLst>
              <a:gd name="connsiteX0" fmla="*/ 12380 w 2653980"/>
              <a:gd name="connsiteY0" fmla="*/ 227 h 774927"/>
              <a:gd name="connsiteX1" fmla="*/ 177480 w 2653980"/>
              <a:gd name="connsiteY1" fmla="*/ 89127 h 774927"/>
              <a:gd name="connsiteX2" fmla="*/ 177480 w 2653980"/>
              <a:gd name="connsiteY2" fmla="*/ 546327 h 774927"/>
              <a:gd name="connsiteX3" fmla="*/ 2653980 w 2653980"/>
              <a:gd name="connsiteY3" fmla="*/ 774927 h 7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980" h="774927">
                <a:moveTo>
                  <a:pt x="12380" y="227"/>
                </a:moveTo>
                <a:cubicBezTo>
                  <a:pt x="81171" y="-832"/>
                  <a:pt x="149963" y="-1890"/>
                  <a:pt x="177480" y="89127"/>
                </a:cubicBezTo>
                <a:cubicBezTo>
                  <a:pt x="204997" y="180144"/>
                  <a:pt x="-235270" y="432027"/>
                  <a:pt x="177480" y="546327"/>
                </a:cubicBezTo>
                <a:cubicBezTo>
                  <a:pt x="590230" y="660627"/>
                  <a:pt x="2224297" y="749527"/>
                  <a:pt x="2653980" y="774927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87053">
            <a:off x="3213693" y="243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Tính chất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0465">
            <a:off x="1838996" y="358727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Dấu hiệu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71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Hình thang</a:t>
            </a:r>
            <a:endParaRPr lang="en-US"/>
          </a:p>
        </p:txBody>
      </p:sp>
      <p:sp>
        <p:nvSpPr>
          <p:cNvPr id="27" name="Trapezoid 26"/>
          <p:cNvSpPr/>
          <p:nvPr/>
        </p:nvSpPr>
        <p:spPr>
          <a:xfrm>
            <a:off x="7391400" y="57150"/>
            <a:ext cx="1143000" cy="609600"/>
          </a:xfrm>
          <a:prstGeom prst="trapezoi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10350" y="1318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307263" y="57150"/>
            <a:ext cx="1303337" cy="755736"/>
            <a:chOff x="7307263" y="514350"/>
            <a:chExt cx="1303337" cy="755736"/>
          </a:xfrm>
        </p:grpSpPr>
        <p:sp>
          <p:nvSpPr>
            <p:cNvPr id="29" name="Trapezoid 28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33724" y="716332"/>
            <a:ext cx="1303337" cy="755736"/>
            <a:chOff x="7307263" y="514350"/>
            <a:chExt cx="1303337" cy="755736"/>
          </a:xfrm>
        </p:grpSpPr>
        <p:sp>
          <p:nvSpPr>
            <p:cNvPr id="40" name="Trapezoid 39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58378" y="1983814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cạnh bên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96706" y="2537114"/>
            <a:ext cx="1303337" cy="755736"/>
            <a:chOff x="7307263" y="514350"/>
            <a:chExt cx="1303337" cy="755736"/>
          </a:xfrm>
        </p:grpSpPr>
        <p:sp>
          <p:nvSpPr>
            <p:cNvPr id="45" name="Trapezoid 44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71970" y="2626738"/>
            <a:ext cx="1296662" cy="369332"/>
            <a:chOff x="5371970" y="2626738"/>
            <a:chExt cx="1296662" cy="369332"/>
          </a:xfrm>
        </p:grpSpPr>
        <p:sp>
          <p:nvSpPr>
            <p:cNvPr id="48" name="TextBox 47"/>
            <p:cNvSpPr txBox="1"/>
            <p:nvPr/>
          </p:nvSpPr>
          <p:spPr>
            <a:xfrm rot="18192681">
              <a:off x="5432243" y="26468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415210">
              <a:off x="6419846" y="262673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33084">
            <a:off x="4590448" y="3203500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80843" y="2540159"/>
            <a:ext cx="990600" cy="60655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625306" y="2537114"/>
            <a:ext cx="998537" cy="6095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951201">
            <a:off x="5693304" y="27734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787708">
            <a:off x="6113606" y="27691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852533" y="4229100"/>
            <a:ext cx="1324612" cy="207818"/>
          </a:xfrm>
          <a:custGeom>
            <a:avLst/>
            <a:gdLst>
              <a:gd name="connsiteX0" fmla="*/ 4967 w 1324612"/>
              <a:gd name="connsiteY0" fmla="*/ 0 h 207818"/>
              <a:gd name="connsiteX1" fmla="*/ 202394 w 1324612"/>
              <a:gd name="connsiteY1" fmla="*/ 93518 h 207818"/>
              <a:gd name="connsiteX2" fmla="*/ 1324612 w 1324612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612" h="207818">
                <a:moveTo>
                  <a:pt x="4967" y="0"/>
                </a:moveTo>
                <a:cubicBezTo>
                  <a:pt x="-6290" y="29441"/>
                  <a:pt x="-17547" y="58882"/>
                  <a:pt x="202394" y="93518"/>
                </a:cubicBezTo>
                <a:cubicBezTo>
                  <a:pt x="422335" y="128154"/>
                  <a:pt x="873473" y="167986"/>
                  <a:pt x="1324612" y="207818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31826">
            <a:off x="2906493" y="39889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hình thang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110248" y="3950720"/>
            <a:ext cx="3337776" cy="482589"/>
          </a:xfrm>
          <a:custGeom>
            <a:avLst/>
            <a:gdLst>
              <a:gd name="connsiteX0" fmla="*/ 67179 w 3018197"/>
              <a:gd name="connsiteY0" fmla="*/ 417938 h 464079"/>
              <a:gd name="connsiteX1" fmla="*/ 233433 w 3018197"/>
              <a:gd name="connsiteY1" fmla="*/ 428329 h 464079"/>
              <a:gd name="connsiteX2" fmla="*/ 191870 w 3018197"/>
              <a:gd name="connsiteY2" fmla="*/ 23084 h 464079"/>
              <a:gd name="connsiteX3" fmla="*/ 3018197 w 3018197"/>
              <a:gd name="connsiteY3" fmla="*/ 85429 h 464079"/>
              <a:gd name="connsiteX0" fmla="*/ 0 w 3074067"/>
              <a:gd name="connsiteY0" fmla="*/ 417938 h 464079"/>
              <a:gd name="connsiteX1" fmla="*/ 289303 w 3074067"/>
              <a:gd name="connsiteY1" fmla="*/ 428329 h 464079"/>
              <a:gd name="connsiteX2" fmla="*/ 247740 w 3074067"/>
              <a:gd name="connsiteY2" fmla="*/ 23084 h 464079"/>
              <a:gd name="connsiteX3" fmla="*/ 3074067 w 3074067"/>
              <a:gd name="connsiteY3" fmla="*/ 85429 h 464079"/>
              <a:gd name="connsiteX0" fmla="*/ 0 w 3074067"/>
              <a:gd name="connsiteY0" fmla="*/ 411347 h 424164"/>
              <a:gd name="connsiteX1" fmla="*/ 265865 w 3074067"/>
              <a:gd name="connsiteY1" fmla="*/ 330877 h 424164"/>
              <a:gd name="connsiteX2" fmla="*/ 247740 w 3074067"/>
              <a:gd name="connsiteY2" fmla="*/ 16493 h 424164"/>
              <a:gd name="connsiteX3" fmla="*/ 3074067 w 3074067"/>
              <a:gd name="connsiteY3" fmla="*/ 78838 h 424164"/>
              <a:gd name="connsiteX0" fmla="*/ 0 w 3074067"/>
              <a:gd name="connsiteY0" fmla="*/ 411347 h 417388"/>
              <a:gd name="connsiteX1" fmla="*/ 265865 w 3074067"/>
              <a:gd name="connsiteY1" fmla="*/ 330877 h 417388"/>
              <a:gd name="connsiteX2" fmla="*/ 247740 w 3074067"/>
              <a:gd name="connsiteY2" fmla="*/ 16493 h 417388"/>
              <a:gd name="connsiteX3" fmla="*/ 3074067 w 3074067"/>
              <a:gd name="connsiteY3" fmla="*/ 78838 h 417388"/>
              <a:gd name="connsiteX0" fmla="*/ 0 w 3079926"/>
              <a:gd name="connsiteY0" fmla="*/ 439741 h 444047"/>
              <a:gd name="connsiteX1" fmla="*/ 271724 w 3079926"/>
              <a:gd name="connsiteY1" fmla="*/ 330877 h 444047"/>
              <a:gd name="connsiteX2" fmla="*/ 253599 w 3079926"/>
              <a:gd name="connsiteY2" fmla="*/ 16493 h 444047"/>
              <a:gd name="connsiteX3" fmla="*/ 3079926 w 3079926"/>
              <a:gd name="connsiteY3" fmla="*/ 78838 h 444047"/>
              <a:gd name="connsiteX0" fmla="*/ 0 w 3079926"/>
              <a:gd name="connsiteY0" fmla="*/ 422704 h 427917"/>
              <a:gd name="connsiteX1" fmla="*/ 271724 w 3079926"/>
              <a:gd name="connsiteY1" fmla="*/ 330877 h 427917"/>
              <a:gd name="connsiteX2" fmla="*/ 253599 w 3079926"/>
              <a:gd name="connsiteY2" fmla="*/ 16493 h 427917"/>
              <a:gd name="connsiteX3" fmla="*/ 3079926 w 3079926"/>
              <a:gd name="connsiteY3" fmla="*/ 78838 h 427917"/>
              <a:gd name="connsiteX0" fmla="*/ 0 w 3079926"/>
              <a:gd name="connsiteY0" fmla="*/ 422704 h 431581"/>
              <a:gd name="connsiteX1" fmla="*/ 271724 w 3079926"/>
              <a:gd name="connsiteY1" fmla="*/ 330877 h 431581"/>
              <a:gd name="connsiteX2" fmla="*/ 253599 w 3079926"/>
              <a:gd name="connsiteY2" fmla="*/ 16493 h 431581"/>
              <a:gd name="connsiteX3" fmla="*/ 3079926 w 3079926"/>
              <a:gd name="connsiteY3" fmla="*/ 78838 h 4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926" h="431581">
                <a:moveTo>
                  <a:pt x="0" y="422704"/>
                </a:moveTo>
                <a:cubicBezTo>
                  <a:pt x="125471" y="443767"/>
                  <a:pt x="273404" y="432652"/>
                  <a:pt x="271724" y="330877"/>
                </a:cubicBezTo>
                <a:cubicBezTo>
                  <a:pt x="270044" y="229102"/>
                  <a:pt x="-214435" y="58499"/>
                  <a:pt x="253599" y="16493"/>
                </a:cubicBezTo>
                <a:cubicBezTo>
                  <a:pt x="721633" y="-25513"/>
                  <a:pt x="1898826" y="19090"/>
                  <a:pt x="3079926" y="7883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087091" y="4436918"/>
            <a:ext cx="3311236" cy="626521"/>
          </a:xfrm>
          <a:custGeom>
            <a:avLst/>
            <a:gdLst>
              <a:gd name="connsiteX0" fmla="*/ 0 w 3273136"/>
              <a:gd name="connsiteY0" fmla="*/ 0 h 625530"/>
              <a:gd name="connsiteX1" fmla="*/ 41564 w 3273136"/>
              <a:gd name="connsiteY1" fmla="*/ 41564 h 625530"/>
              <a:gd name="connsiteX2" fmla="*/ 228600 w 3273136"/>
              <a:gd name="connsiteY2" fmla="*/ 197427 h 625530"/>
              <a:gd name="connsiteX3" fmla="*/ 301336 w 3273136"/>
              <a:gd name="connsiteY3" fmla="*/ 561109 h 625530"/>
              <a:gd name="connsiteX4" fmla="*/ 3273136 w 3273136"/>
              <a:gd name="connsiteY4" fmla="*/ 623455 h 625530"/>
              <a:gd name="connsiteX0" fmla="*/ 0 w 3273136"/>
              <a:gd name="connsiteY0" fmla="*/ 0 h 626521"/>
              <a:gd name="connsiteX1" fmla="*/ 41564 w 3273136"/>
              <a:gd name="connsiteY1" fmla="*/ 4156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273136"/>
              <a:gd name="connsiteY0" fmla="*/ 0 h 626521"/>
              <a:gd name="connsiteX1" fmla="*/ 65377 w 3273136"/>
              <a:gd name="connsiteY1" fmla="*/ 2251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311236"/>
              <a:gd name="connsiteY0" fmla="*/ 0 h 626521"/>
              <a:gd name="connsiteX1" fmla="*/ 103477 w 3311236"/>
              <a:gd name="connsiteY1" fmla="*/ 22514 h 626521"/>
              <a:gd name="connsiteX2" fmla="*/ 295275 w 3311236"/>
              <a:gd name="connsiteY2" fmla="*/ 159327 h 626521"/>
              <a:gd name="connsiteX3" fmla="*/ 339436 w 3311236"/>
              <a:gd name="connsiteY3" fmla="*/ 561109 h 626521"/>
              <a:gd name="connsiteX4" fmla="*/ 3311236 w 3311236"/>
              <a:gd name="connsiteY4" fmla="*/ 623455 h 6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36" h="626521">
                <a:moveTo>
                  <a:pt x="0" y="0"/>
                </a:moveTo>
                <a:cubicBezTo>
                  <a:pt x="1732" y="4330"/>
                  <a:pt x="54265" y="-4040"/>
                  <a:pt x="103477" y="22514"/>
                </a:cubicBezTo>
                <a:cubicBezTo>
                  <a:pt x="152689" y="49068"/>
                  <a:pt x="255949" y="69561"/>
                  <a:pt x="295275" y="159327"/>
                </a:cubicBezTo>
                <a:cubicBezTo>
                  <a:pt x="334601" y="249093"/>
                  <a:pt x="-163224" y="483754"/>
                  <a:pt x="339436" y="561109"/>
                </a:cubicBezTo>
                <a:cubicBezTo>
                  <a:pt x="842096" y="638464"/>
                  <a:pt x="2079047" y="627784"/>
                  <a:pt x="3311236" y="623455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419920" y="3985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88690" y="4708452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32099E-6 C -0.00625 -0.01666 -0.01424 -0.03302 -0.02344 -0.02808 C -0.03455 -0.02407 -0.03594 -0.00401 -0.03733 0.01698 C -0.03976 0.03889 -0.04028 0.0605 -0.0526 0.06544 C -0.06354 0.07068 -0.06962 0.05278 -0.07743 0.03303 C -0.08229 0.01513 -0.08941 0.00031 -0.10017 0.00587 C -0.11024 0.00988 -0.1125 0.02902 -0.11441 0.04939 C -0.11528 0.07099 -0.11701 0.0926 -0.12778 0.09908 C -0.13906 0.10278 -0.15312 0.06575 -0.15295 0.06636 C -0.1592 0.04877 -0.16528 0.03179 -0.17639 0.03704 C -0.18698 0.04229 -0.18872 0.06142 -0.18976 0.07994 C -0.19219 0.10402 -0.19306 0.12624 -0.20521 0.13179 C -0.21649 0.13581 -0.22274 0.11698 -0.22899 0.09815 C -0.23628 0.08025 -0.24271 0.06605 -0.25365 0.07099 C -0.26389 0.07439 -0.26545 0.09507 -0.26701 0.11358 C -0.26823 0.13581 -0.27031 0.15926 -0.2809 0.16328 C -0.29219 0.16852 -0.29826 0.1497 -0.30573 0.13056 " pathEditMode="relative" rAng="-813458" ptsTypes="fffffffffffffffff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94444E-6 2.22222E-6 L 1.94444E-6 -0.314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9877E-6 L -2.5E-6 0.119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1198 0.355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3" grpId="0" animBg="1"/>
      <p:bldP spid="5" grpId="0" animBg="1"/>
      <p:bldP spid="7" grpId="0" animBg="1"/>
      <p:bldP spid="8" grpId="0" animBg="1"/>
      <p:bldP spid="10" grpId="0"/>
      <p:bldP spid="10" grpId="1"/>
      <p:bldP spid="14" grpId="0"/>
      <p:bldP spid="15" grpId="0" animBg="1"/>
      <p:bldP spid="16" grpId="0" animBg="1"/>
      <p:bldP spid="19" grpId="0" animBg="1"/>
      <p:bldP spid="24" grpId="0"/>
      <p:bldP spid="25" grpId="0"/>
      <p:bldP spid="26" grpId="0"/>
      <p:bldP spid="27" grpId="0" animBg="1"/>
      <p:bldP spid="27" grpId="1" animBg="1"/>
      <p:bldP spid="28" grpId="0"/>
      <p:bldP spid="43" grpId="0"/>
      <p:bldP spid="51" grpId="0"/>
      <p:bldP spid="56" grpId="0"/>
      <p:bldP spid="57" grpId="0"/>
      <p:bldP spid="59" grpId="0" animBg="1"/>
      <p:bldP spid="60" grpId="0"/>
      <p:bldP spid="61" grpId="0" animBg="1"/>
      <p:bldP spid="62" grpId="0" animBg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69217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Dấu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hiệu nhận biết: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2819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altLang="en-US" sz="2000" b="0"/>
              <a:t>1) Hình thang có </a:t>
            </a:r>
            <a:r>
              <a:rPr lang="en-US" altLang="en-US" sz="2000" b="0">
                <a:solidFill>
                  <a:srgbClr val="FF0000"/>
                </a:solidFill>
              </a:rPr>
              <a:t>hai góc kề </a:t>
            </a:r>
            <a:r>
              <a:rPr lang="en-US" altLang="en-US" sz="2000" b="0"/>
              <a:t>một đáy </a:t>
            </a:r>
            <a:r>
              <a:rPr lang="en-US" altLang="en-US" sz="2000" b="0">
                <a:solidFill>
                  <a:srgbClr val="FF0000"/>
                </a:solidFill>
              </a:rPr>
              <a:t>bằng nhau </a:t>
            </a:r>
            <a:r>
              <a:rPr lang="en-US" altLang="en-US" sz="2000" b="0"/>
              <a:t>là</a:t>
            </a:r>
            <a:r>
              <a:rPr lang="en-US" altLang="en-US" sz="2000" b="0">
                <a:solidFill>
                  <a:srgbClr val="FF0000"/>
                </a:solidFill>
              </a:rPr>
              <a:t> </a:t>
            </a:r>
            <a:r>
              <a:rPr lang="en-US" altLang="en-US" sz="2000" b="0">
                <a:solidFill>
                  <a:srgbClr val="1F16D0"/>
                </a:solidFill>
              </a:rPr>
              <a:t>hình thang cân</a:t>
            </a:r>
            <a:r>
              <a:rPr lang="en-US" altLang="en-US" sz="2000" b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857440"/>
            <a:ext cx="798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altLang="en-US" sz="2000" b="0"/>
              <a:t>2) Hình thang có </a:t>
            </a:r>
            <a:r>
              <a:rPr lang="en-US" altLang="en-US" sz="2000" b="0">
                <a:solidFill>
                  <a:srgbClr val="FF0000"/>
                </a:solidFill>
              </a:rPr>
              <a:t>hai đường chéo bằng nhau </a:t>
            </a:r>
            <a:r>
              <a:rPr lang="en-US" altLang="en-US" sz="2000" b="0"/>
              <a:t>là</a:t>
            </a:r>
            <a:r>
              <a:rPr lang="en-US" altLang="en-US" sz="2000" b="0">
                <a:solidFill>
                  <a:srgbClr val="FF0000"/>
                </a:solidFill>
              </a:rPr>
              <a:t> </a:t>
            </a:r>
            <a:r>
              <a:rPr lang="en-US" altLang="en-US" sz="2000" b="0">
                <a:solidFill>
                  <a:srgbClr val="1F16D0"/>
                </a:solidFill>
              </a:rPr>
              <a:t>hình thang cân. </a:t>
            </a:r>
            <a:r>
              <a:rPr lang="en-US" altLang="en-US" sz="2000" b="0">
                <a:solidFill>
                  <a:srgbClr val="FF0000"/>
                </a:solidFill>
              </a:rPr>
              <a:t>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8475" y="3583543"/>
            <a:ext cx="3768725" cy="1121807"/>
            <a:chOff x="4473575" y="1762125"/>
            <a:chExt cx="3768725" cy="1121807"/>
          </a:xfrm>
        </p:grpSpPr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473575" y="1990725"/>
              <a:ext cx="914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GT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4495800" y="24003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5334000" y="18859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495800" y="2457450"/>
              <a:ext cx="914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KL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267325" y="1762125"/>
              <a:ext cx="2971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ABCD, có AB//CD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5743286" y="2059781"/>
              <a:ext cx="14312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b="0" smtClean="0"/>
                <a:t>AC = BD</a:t>
              </a:r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5422900" y="2514600"/>
              <a:ext cx="2819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just">
                <a:spcBef>
                  <a:spcPct val="50000"/>
                </a:spcBef>
                <a:defRPr/>
              </a:pPr>
              <a:r>
                <a:rPr lang="en-US" altLang="en-US" b="0" smtClean="0"/>
                <a:t>ABCD là hình thang cân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71555" y="3301602"/>
            <a:ext cx="4572000" cy="1784748"/>
            <a:chOff x="-76200" y="1314450"/>
            <a:chExt cx="4572000" cy="1784748"/>
          </a:xfrm>
        </p:grpSpPr>
        <p:grpSp>
          <p:nvGrpSpPr>
            <p:cNvPr id="41" name="Group 44"/>
            <p:cNvGrpSpPr>
              <a:grpSpLocks/>
            </p:cNvGrpSpPr>
            <p:nvPr/>
          </p:nvGrpSpPr>
          <p:grpSpPr bwMode="auto">
            <a:xfrm>
              <a:off x="-76200" y="1314450"/>
              <a:ext cx="4572000" cy="1784748"/>
              <a:chOff x="2688" y="1440"/>
              <a:chExt cx="2880" cy="1499"/>
            </a:xfrm>
          </p:grpSpPr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49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1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2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80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54" name="Line 5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6" name="Text Box 53"/>
              <p:cNvSpPr txBox="1">
                <a:spLocks noChangeArrowheads="1"/>
              </p:cNvSpPr>
              <p:nvPr/>
            </p:nvSpPr>
            <p:spPr bwMode="auto">
              <a:xfrm>
                <a:off x="4600" y="1440"/>
                <a:ext cx="52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1612900" y="2133600"/>
              <a:ext cx="152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 flipH="1">
              <a:off x="2514600" y="21717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9875" y="1200150"/>
            <a:ext cx="3768725" cy="1121807"/>
            <a:chOff x="152400" y="675830"/>
            <a:chExt cx="3768725" cy="1121807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675830"/>
              <a:ext cx="3768725" cy="1121807"/>
              <a:chOff x="4473575" y="1762125"/>
              <a:chExt cx="3768725" cy="1121807"/>
            </a:xfrm>
          </p:grpSpPr>
          <p:sp>
            <p:nvSpPr>
              <p:cNvPr id="20516" name="Text Box 36"/>
              <p:cNvSpPr txBox="1">
                <a:spLocks noChangeArrowheads="1"/>
              </p:cNvSpPr>
              <p:nvPr/>
            </p:nvSpPr>
            <p:spPr bwMode="auto">
              <a:xfrm>
                <a:off x="4473575" y="1990725"/>
                <a:ext cx="914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GT</a:t>
                </a:r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4495800" y="2400300"/>
                <a:ext cx="3657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b="0">
                  <a:latin typeface="Arial" charset="0"/>
                </a:endParaRPr>
              </a:p>
            </p:txBody>
          </p: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>
                <a:off x="5334000" y="1885950"/>
                <a:ext cx="0" cy="971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b="0">
                  <a:latin typeface="Arial" charset="0"/>
                </a:endParaRPr>
              </a:p>
            </p:txBody>
          </p:sp>
          <p:sp>
            <p:nvSpPr>
              <p:cNvPr id="20519" name="Text Box 39"/>
              <p:cNvSpPr txBox="1">
                <a:spLocks noChangeArrowheads="1"/>
              </p:cNvSpPr>
              <p:nvPr/>
            </p:nvSpPr>
            <p:spPr bwMode="auto">
              <a:xfrm>
                <a:off x="4495800" y="2457450"/>
                <a:ext cx="914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KL</a:t>
                </a:r>
              </a:p>
            </p:txBody>
          </p:sp>
          <p:sp>
            <p:nvSpPr>
              <p:cNvPr id="20520" name="Text Box 40"/>
              <p:cNvSpPr txBox="1">
                <a:spLocks noChangeArrowheads="1"/>
              </p:cNvSpPr>
              <p:nvPr/>
            </p:nvSpPr>
            <p:spPr bwMode="auto">
              <a:xfrm>
                <a:off x="5267325" y="1762125"/>
                <a:ext cx="2971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ABCD, có AB//CD</a:t>
                </a:r>
              </a:p>
            </p:txBody>
          </p:sp>
          <p:sp>
            <p:nvSpPr>
              <p:cNvPr id="20523" name="Text Box 43"/>
              <p:cNvSpPr txBox="1">
                <a:spLocks noChangeArrowheads="1"/>
              </p:cNvSpPr>
              <p:nvPr/>
            </p:nvSpPr>
            <p:spPr bwMode="auto">
              <a:xfrm>
                <a:off x="5422900" y="2514600"/>
                <a:ext cx="28194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algn="just">
                  <a:spcBef>
                    <a:spcPct val="50000"/>
                  </a:spcBef>
                  <a:defRPr/>
                </a:pPr>
                <a:r>
                  <a:rPr lang="en-US" altLang="en-US" b="0" smtClean="0"/>
                  <a:t>ABCD là hình thang cân</a:t>
                </a: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6609405"/>
                </p:ext>
              </p:extLst>
            </p:nvPr>
          </p:nvGraphicFramePr>
          <p:xfrm>
            <a:off x="1655715" y="936317"/>
            <a:ext cx="695419" cy="36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7"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55715" y="936317"/>
                          <a:ext cx="695419" cy="368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419600" y="1073942"/>
            <a:ext cx="4572000" cy="1650207"/>
            <a:chOff x="4419600" y="361624"/>
            <a:chExt cx="4572000" cy="1650207"/>
          </a:xfrm>
        </p:grpSpPr>
        <p:grpSp>
          <p:nvGrpSpPr>
            <p:cNvPr id="20524" name="Group 44"/>
            <p:cNvGrpSpPr>
              <a:grpSpLocks/>
            </p:cNvGrpSpPr>
            <p:nvPr/>
          </p:nvGrpSpPr>
          <p:grpSpPr bwMode="auto">
            <a:xfrm>
              <a:off x="4419600" y="361624"/>
              <a:ext cx="4572000" cy="1650207"/>
              <a:chOff x="2688" y="1553"/>
              <a:chExt cx="2880" cy="1386"/>
            </a:xfrm>
          </p:grpSpPr>
          <p:grpSp>
            <p:nvGrpSpPr>
              <p:cNvPr id="31760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20526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8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29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0532" name="Text Box 52"/>
              <p:cNvSpPr txBox="1">
                <a:spLocks noChangeArrowheads="1"/>
              </p:cNvSpPr>
              <p:nvPr/>
            </p:nvSpPr>
            <p:spPr bwMode="auto">
              <a:xfrm>
                <a:off x="3216" y="1553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20533" name="Text Box 53"/>
              <p:cNvSpPr txBox="1">
                <a:spLocks noChangeArrowheads="1"/>
              </p:cNvSpPr>
              <p:nvPr/>
            </p:nvSpPr>
            <p:spPr bwMode="auto">
              <a:xfrm>
                <a:off x="4663" y="1553"/>
                <a:ext cx="377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20534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0535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solidFill>
                      <a:srgbClr val="FF0000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810991" y="1537855"/>
              <a:ext cx="270220" cy="176645"/>
            </a:xfrm>
            <a:custGeom>
              <a:avLst/>
              <a:gdLst>
                <a:gd name="connsiteX0" fmla="*/ 0 w 270220"/>
                <a:gd name="connsiteY0" fmla="*/ 176645 h 176645"/>
                <a:gd name="connsiteX1" fmla="*/ 155864 w 270220"/>
                <a:gd name="connsiteY1" fmla="*/ 0 h 176645"/>
                <a:gd name="connsiteX2" fmla="*/ 228600 w 270220"/>
                <a:gd name="connsiteY2" fmla="*/ 62345 h 176645"/>
                <a:gd name="connsiteX3" fmla="*/ 249382 w 270220"/>
                <a:gd name="connsiteY3" fmla="*/ 93518 h 176645"/>
                <a:gd name="connsiteX4" fmla="*/ 270164 w 270220"/>
                <a:gd name="connsiteY4" fmla="*/ 176645 h 176645"/>
                <a:gd name="connsiteX5" fmla="*/ 0 w 270220"/>
                <a:gd name="connsiteY5" fmla="*/ 176645 h 1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220" h="176645">
                  <a:moveTo>
                    <a:pt x="0" y="176645"/>
                  </a:moveTo>
                  <a:lnTo>
                    <a:pt x="155864" y="0"/>
                  </a:lnTo>
                  <a:cubicBezTo>
                    <a:pt x="180109" y="20782"/>
                    <a:pt x="206020" y="39765"/>
                    <a:pt x="228600" y="62345"/>
                  </a:cubicBezTo>
                  <a:cubicBezTo>
                    <a:pt x="237431" y="71176"/>
                    <a:pt x="244310" y="82106"/>
                    <a:pt x="249382" y="93518"/>
                  </a:cubicBezTo>
                  <a:cubicBezTo>
                    <a:pt x="272355" y="145206"/>
                    <a:pt x="270164" y="139406"/>
                    <a:pt x="270164" y="176645"/>
                  </a:cubicBezTo>
                  <a:lnTo>
                    <a:pt x="0" y="17664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77645" y="1506682"/>
              <a:ext cx="270164" cy="207818"/>
            </a:xfrm>
            <a:custGeom>
              <a:avLst/>
              <a:gdLst>
                <a:gd name="connsiteX0" fmla="*/ 270164 w 270164"/>
                <a:gd name="connsiteY0" fmla="*/ 207818 h 207818"/>
                <a:gd name="connsiteX1" fmla="*/ 114300 w 270164"/>
                <a:gd name="connsiteY1" fmla="*/ 0 h 207818"/>
                <a:gd name="connsiteX2" fmla="*/ 20782 w 270164"/>
                <a:gd name="connsiteY2" fmla="*/ 114300 h 207818"/>
                <a:gd name="connsiteX3" fmla="*/ 10391 w 270164"/>
                <a:gd name="connsiteY3" fmla="*/ 145473 h 207818"/>
                <a:gd name="connsiteX4" fmla="*/ 0 w 270164"/>
                <a:gd name="connsiteY4" fmla="*/ 197427 h 207818"/>
                <a:gd name="connsiteX5" fmla="*/ 270164 w 270164"/>
                <a:gd name="connsiteY5" fmla="*/ 207818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164" h="207818">
                  <a:moveTo>
                    <a:pt x="270164" y="207818"/>
                  </a:moveTo>
                  <a:lnTo>
                    <a:pt x="114300" y="0"/>
                  </a:lnTo>
                  <a:cubicBezTo>
                    <a:pt x="23738" y="64687"/>
                    <a:pt x="50986" y="23688"/>
                    <a:pt x="20782" y="114300"/>
                  </a:cubicBezTo>
                  <a:cubicBezTo>
                    <a:pt x="17318" y="124691"/>
                    <a:pt x="12539" y="134733"/>
                    <a:pt x="10391" y="145473"/>
                  </a:cubicBezTo>
                  <a:lnTo>
                    <a:pt x="0" y="197427"/>
                  </a:lnTo>
                  <a:lnTo>
                    <a:pt x="270164" y="2078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52400" y="263664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>
                <a:latin typeface="+mn-lt"/>
              </a:rPr>
              <a:t>Cho hình thang cân ABCD (AB//CD, AB &lt;CD). Kẻ các đường cao AE,BF của hình thang. Chứng minh rằng DE = CF.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5848350" y="1028670"/>
            <a:ext cx="781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Giải</a:t>
            </a:r>
            <a:endParaRPr lang="en-US" altLang="en-US" sz="2000" b="0">
              <a:latin typeface="+mn-lt"/>
            </a:endParaRP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4473575" y="1508522"/>
            <a:ext cx="2841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Xét </a:t>
            </a:r>
            <a:r>
              <a:rPr lang="el-GR" altLang="en-US" sz="2000" b="0" smtClean="0">
                <a:latin typeface="Times New Roman"/>
                <a:cs typeface="Times New Roman"/>
              </a:rPr>
              <a:t>Δ</a:t>
            </a:r>
            <a:r>
              <a:rPr lang="en-US" altLang="en-US" sz="2000" b="0" smtClean="0">
                <a:latin typeface="Times New Roman"/>
                <a:cs typeface="Times New Roman"/>
              </a:rPr>
              <a:t>AED và </a:t>
            </a:r>
            <a:r>
              <a:rPr lang="el-GR" altLang="en-US" sz="2000" b="0" smtClean="0">
                <a:latin typeface="Times New Roman"/>
                <a:cs typeface="Times New Roman"/>
              </a:rPr>
              <a:t>Δ</a:t>
            </a:r>
            <a:r>
              <a:rPr lang="en-US" altLang="en-US" sz="2000" b="0" smtClean="0">
                <a:latin typeface="Times New Roman"/>
                <a:cs typeface="Times New Roman"/>
              </a:rPr>
              <a:t>BFC có:</a:t>
            </a:r>
            <a:r>
              <a:rPr lang="en-US" altLang="en-US" sz="2000" b="0" smtClean="0">
                <a:latin typeface="+mn-lt"/>
              </a:rPr>
              <a:t> </a:t>
            </a:r>
            <a:endParaRPr lang="en-US" altLang="en-US" sz="2000" b="0">
              <a:latin typeface="+mn-lt"/>
            </a:endParaRP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35181"/>
              </p:ext>
            </p:extLst>
          </p:nvPr>
        </p:nvGraphicFramePr>
        <p:xfrm>
          <a:off x="4509655" y="1962150"/>
          <a:ext cx="29130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2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655" y="1962150"/>
                        <a:ext cx="29130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446154" y="2343150"/>
            <a:ext cx="4394200" cy="4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0">
                <a:latin typeface="+mn-lt"/>
              </a:rPr>
              <a:t>AD = BC (vì ABCD là hình thang cân)</a:t>
            </a:r>
          </a:p>
        </p:txBody>
      </p:sp>
      <p:grpSp>
        <p:nvGrpSpPr>
          <p:cNvPr id="21562" name="Group 58"/>
          <p:cNvGrpSpPr>
            <a:grpSpLocks/>
          </p:cNvGrpSpPr>
          <p:nvPr/>
        </p:nvGrpSpPr>
        <p:grpSpPr bwMode="auto">
          <a:xfrm>
            <a:off x="4114800" y="3105150"/>
            <a:ext cx="4953001" cy="400049"/>
            <a:chOff x="1835" y="3513"/>
            <a:chExt cx="3120" cy="336"/>
          </a:xfrm>
        </p:grpSpPr>
        <p:graphicFrame>
          <p:nvGraphicFramePr>
            <p:cNvPr id="32793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658726"/>
                </p:ext>
              </p:extLst>
            </p:nvPr>
          </p:nvGraphicFramePr>
          <p:xfrm>
            <a:off x="1835" y="3589"/>
            <a:ext cx="149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3" name="Equation" r:id="rId5" imgW="1180800" imgH="203040" progId="Equation.DSMT4">
                    <p:embed/>
                  </p:oleObj>
                </mc:Choice>
                <mc:Fallback>
                  <p:oleObj name="Equation" r:id="rId5" imgW="1180800" imgH="20304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" y="3589"/>
                          <a:ext cx="1494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243" y="3513"/>
              <a:ext cx="17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 smtClean="0">
                  <a:latin typeface="+mn-lt"/>
                </a:rPr>
                <a:t>(cạnh </a:t>
              </a:r>
              <a:r>
                <a:rPr lang="en-US" altLang="en-US" sz="2000" b="0">
                  <a:latin typeface="+mn-lt"/>
                </a:rPr>
                <a:t>huyền – góc nhọn)</a:t>
              </a:r>
            </a:p>
          </p:txBody>
        </p:sp>
      </p:grpSp>
      <p:grpSp>
        <p:nvGrpSpPr>
          <p:cNvPr id="21565" name="Group 61"/>
          <p:cNvGrpSpPr>
            <a:grpSpLocks/>
          </p:cNvGrpSpPr>
          <p:nvPr/>
        </p:nvGrpSpPr>
        <p:grpSpPr bwMode="auto">
          <a:xfrm>
            <a:off x="4114800" y="3486150"/>
            <a:ext cx="3822700" cy="369095"/>
            <a:chOff x="1712" y="3756"/>
            <a:chExt cx="2408" cy="310"/>
          </a:xfrm>
        </p:grpSpPr>
        <p:graphicFrame>
          <p:nvGraphicFramePr>
            <p:cNvPr id="32791" name="Object 62"/>
            <p:cNvGraphicFramePr>
              <a:graphicFrameLocks noChangeAspect="1"/>
            </p:cNvGraphicFramePr>
            <p:nvPr/>
          </p:nvGraphicFramePr>
          <p:xfrm>
            <a:off x="1712" y="3824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4" name="Equation" r:id="rId7" imgW="190417" imgH="152334" progId="Equation.DSMT4">
                    <p:embed/>
                  </p:oleObj>
                </mc:Choice>
                <mc:Fallback>
                  <p:oleObj name="Equation" r:id="rId7" imgW="190417" imgH="152334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2" y="3824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7" name="Text Box 63"/>
            <p:cNvSpPr txBox="1">
              <a:spLocks noChangeArrowheads="1"/>
            </p:cNvSpPr>
            <p:nvPr/>
          </p:nvSpPr>
          <p:spPr bwMode="auto">
            <a:xfrm>
              <a:off x="1952" y="3756"/>
              <a:ext cx="216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0">
                  <a:latin typeface="+mn-lt"/>
                </a:rPr>
                <a:t>DE = CF ( cặp cạnh tương ứng)</a:t>
              </a:r>
            </a:p>
          </p:txBody>
        </p:sp>
      </p:grpSp>
      <p:grpSp>
        <p:nvGrpSpPr>
          <p:cNvPr id="21580" name="Group 76"/>
          <p:cNvGrpSpPr>
            <a:grpSpLocks/>
          </p:cNvGrpSpPr>
          <p:nvPr/>
        </p:nvGrpSpPr>
        <p:grpSpPr bwMode="auto">
          <a:xfrm>
            <a:off x="165100" y="2819399"/>
            <a:ext cx="3492500" cy="1657351"/>
            <a:chOff x="192" y="1008"/>
            <a:chExt cx="2200" cy="1392"/>
          </a:xfrm>
        </p:grpSpPr>
        <p:sp>
          <p:nvSpPr>
            <p:cNvPr id="21570" name="Line 66"/>
            <p:cNvSpPr>
              <a:spLocks noChangeShapeType="1"/>
            </p:cNvSpPr>
            <p:nvPr/>
          </p:nvSpPr>
          <p:spPr bwMode="auto">
            <a:xfrm>
              <a:off x="632" y="1032"/>
              <a:ext cx="0" cy="132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72" name="Line 68"/>
            <p:cNvSpPr>
              <a:spLocks noChangeShapeType="1"/>
            </p:cNvSpPr>
            <p:nvPr/>
          </p:nvSpPr>
          <p:spPr bwMode="auto">
            <a:xfrm>
              <a:off x="192" y="2016"/>
              <a:ext cx="2112" cy="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240" y="1312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solidFill>
                    <a:srgbClr val="003300"/>
                  </a:solidFill>
                  <a:latin typeface="+mn-lt"/>
                </a:rPr>
                <a:t>GT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240" y="201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solidFill>
                    <a:srgbClr val="003300"/>
                  </a:solidFill>
                  <a:latin typeface="+mn-lt"/>
                </a:rPr>
                <a:t>KL</a:t>
              </a: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720" y="1008"/>
              <a:ext cx="167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altLang="en-US" sz="2000" b="0">
                  <a:latin typeface="+mn-lt"/>
                </a:rPr>
                <a:t>Hình thang cân ABCD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altLang="en-US" sz="2000" b="0">
                  <a:latin typeface="+mn-lt"/>
                </a:rPr>
                <a:t>(AB//DC,AB &lt; CD);</a:t>
              </a:r>
            </a:p>
          </p:txBody>
        </p:sp>
        <p:graphicFrame>
          <p:nvGraphicFramePr>
            <p:cNvPr id="32789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523001"/>
                </p:ext>
              </p:extLst>
            </p:nvPr>
          </p:nvGraphicFramePr>
          <p:xfrm>
            <a:off x="662" y="1667"/>
            <a:ext cx="169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5" name="Equation" r:id="rId9" imgW="1193800" imgH="203200" progId="Equation.DSMT4">
                    <p:embed/>
                  </p:oleObj>
                </mc:Choice>
                <mc:Fallback>
                  <p:oleObj name="Equation" r:id="rId9" imgW="1193800" imgH="2032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1667"/>
                          <a:ext cx="169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77" name="Text Box 73"/>
            <p:cNvSpPr txBox="1">
              <a:spLocks noChangeArrowheads="1"/>
            </p:cNvSpPr>
            <p:nvPr/>
          </p:nvSpPr>
          <p:spPr bwMode="auto">
            <a:xfrm>
              <a:off x="768" y="2064"/>
              <a:ext cx="8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latin typeface="+mn-lt"/>
                </a:rPr>
                <a:t>DE = CF</a:t>
              </a:r>
            </a:p>
          </p:txBody>
        </p:sp>
      </p:grp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5486400" y="2724150"/>
            <a:ext cx="325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b="0">
                <a:latin typeface="+mn-lt"/>
              </a:rPr>
              <a:t>(vì ABCD là hình thang cân)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80747"/>
              </p:ext>
            </p:extLst>
          </p:nvPr>
        </p:nvGraphicFramePr>
        <p:xfrm>
          <a:off x="4569039" y="2689514"/>
          <a:ext cx="764961" cy="4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9039" y="2689514"/>
                        <a:ext cx="764961" cy="40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86200" y="1228725"/>
            <a:ext cx="0" cy="362902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1000" y="971550"/>
            <a:ext cx="2971800" cy="1593941"/>
            <a:chOff x="381000" y="3136408"/>
            <a:chExt cx="2971800" cy="1593941"/>
          </a:xfrm>
        </p:grpSpPr>
        <p:grpSp>
          <p:nvGrpSpPr>
            <p:cNvPr id="21532" name="Group 28"/>
            <p:cNvGrpSpPr>
              <a:grpSpLocks/>
            </p:cNvGrpSpPr>
            <p:nvPr/>
          </p:nvGrpSpPr>
          <p:grpSpPr bwMode="auto">
            <a:xfrm>
              <a:off x="381000" y="3136408"/>
              <a:ext cx="2971800" cy="1593941"/>
              <a:chOff x="2736" y="1194"/>
              <a:chExt cx="2736" cy="2243"/>
            </a:xfrm>
          </p:grpSpPr>
          <p:sp>
            <p:nvSpPr>
              <p:cNvPr id="2" name="Line 29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11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" name="Line 30"/>
              <p:cNvSpPr>
                <a:spLocks noChangeShapeType="1"/>
              </p:cNvSpPr>
              <p:nvPr/>
            </p:nvSpPr>
            <p:spPr bwMode="auto">
              <a:xfrm flipH="1">
                <a:off x="2881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>
                <a:off x="2881" y="2736"/>
                <a:ext cx="23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>
                <a:off x="3457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576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>
                <a:off x="4608" y="1585"/>
                <a:ext cx="0" cy="1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3157" y="1194"/>
                <a:ext cx="383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000" b="0">
                    <a:latin typeface="+mn-lt"/>
                  </a:rPr>
                  <a:t>A</a:t>
                </a:r>
              </a:p>
            </p:txBody>
          </p:sp>
          <p:sp>
            <p:nvSpPr>
              <p:cNvPr id="21544" name="Text Box 40"/>
              <p:cNvSpPr txBox="1">
                <a:spLocks noChangeArrowheads="1"/>
              </p:cNvSpPr>
              <p:nvPr/>
            </p:nvSpPr>
            <p:spPr bwMode="auto">
              <a:xfrm>
                <a:off x="4560" y="1194"/>
                <a:ext cx="336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000" b="0">
                    <a:latin typeface="+mn-lt"/>
                  </a:rPr>
                  <a:t>B</a:t>
                </a:r>
              </a:p>
            </p:txBody>
          </p:sp>
          <p:sp>
            <p:nvSpPr>
              <p:cNvPr id="21545" name="Text Box 41"/>
              <p:cNvSpPr txBox="1">
                <a:spLocks noChangeArrowheads="1"/>
              </p:cNvSpPr>
              <p:nvPr/>
            </p:nvSpPr>
            <p:spPr bwMode="auto">
              <a:xfrm>
                <a:off x="5136" y="2784"/>
                <a:ext cx="33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C</a:t>
                </a:r>
              </a:p>
            </p:txBody>
          </p:sp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784"/>
                <a:ext cx="28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D</a:t>
                </a:r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3312" y="2806"/>
                <a:ext cx="336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E</a:t>
                </a:r>
              </a:p>
            </p:txBody>
          </p:sp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4512" y="2831"/>
                <a:ext cx="43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 b="0">
                    <a:latin typeface="+mn-lt"/>
                  </a:rPr>
                  <a:t>F</a:t>
                </a:r>
              </a:p>
            </p:txBody>
          </p:sp>
        </p:grpSp>
        <p:sp>
          <p:nvSpPr>
            <p:cNvPr id="7" name="Half Frame 6"/>
            <p:cNvSpPr/>
            <p:nvPr/>
          </p:nvSpPr>
          <p:spPr>
            <a:xfrm>
              <a:off x="2267639" y="4077042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flipH="1">
              <a:off x="1162050" y="4056501"/>
              <a:ext cx="146698" cy="161582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6100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2885726" y="4089400"/>
              <a:ext cx="149574" cy="139700"/>
            </a:xfrm>
            <a:custGeom>
              <a:avLst/>
              <a:gdLst>
                <a:gd name="connsiteX0" fmla="*/ 0 w 149574"/>
                <a:gd name="connsiteY0" fmla="*/ 133350 h 139700"/>
                <a:gd name="connsiteX1" fmla="*/ 120650 w 149574"/>
                <a:gd name="connsiteY1" fmla="*/ 0 h 139700"/>
                <a:gd name="connsiteX2" fmla="*/ 139700 w 149574"/>
                <a:gd name="connsiteY2" fmla="*/ 133350 h 139700"/>
                <a:gd name="connsiteX3" fmla="*/ 127000 w 149574"/>
                <a:gd name="connsiteY3" fmla="*/ 139700 h 139700"/>
                <a:gd name="connsiteX4" fmla="*/ 0 w 149574"/>
                <a:gd name="connsiteY4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74" h="139700">
                  <a:moveTo>
                    <a:pt x="0" y="133350"/>
                  </a:moveTo>
                  <a:lnTo>
                    <a:pt x="120650" y="0"/>
                  </a:lnTo>
                  <a:cubicBezTo>
                    <a:pt x="151702" y="62104"/>
                    <a:pt x="157255" y="51429"/>
                    <a:pt x="139700" y="133350"/>
                  </a:cubicBezTo>
                  <a:cubicBezTo>
                    <a:pt x="138708" y="137978"/>
                    <a:pt x="131233" y="137583"/>
                    <a:pt x="127000" y="139700"/>
                  </a:cubicBezTo>
                  <a:lnTo>
                    <a:pt x="0" y="1333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2765" y="36385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57" name="TextBox 56"/>
            <p:cNvSpPr txBox="1"/>
            <p:nvPr/>
          </p:nvSpPr>
          <p:spPr>
            <a:xfrm rot="19790845">
              <a:off x="741814" y="36385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33400" y="1248902"/>
            <a:ext cx="640080" cy="82296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2415540" y="1251974"/>
            <a:ext cx="640080" cy="822960"/>
          </a:xfrm>
          <a:custGeom>
            <a:avLst/>
            <a:gdLst>
              <a:gd name="connsiteX0" fmla="*/ 0 w 640080"/>
              <a:gd name="connsiteY0" fmla="*/ 822960 h 822960"/>
              <a:gd name="connsiteX1" fmla="*/ 640080 w 640080"/>
              <a:gd name="connsiteY1" fmla="*/ 0 h 822960"/>
              <a:gd name="connsiteX2" fmla="*/ 632460 w 640080"/>
              <a:gd name="connsiteY2" fmla="*/ 815340 h 822960"/>
              <a:gd name="connsiteX3" fmla="*/ 0 w 640080"/>
              <a:gd name="connsiteY3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822960">
                <a:moveTo>
                  <a:pt x="0" y="822960"/>
                </a:moveTo>
                <a:lnTo>
                  <a:pt x="640080" y="0"/>
                </a:lnTo>
                <a:lnTo>
                  <a:pt x="632460" y="815340"/>
                </a:lnTo>
                <a:lnTo>
                  <a:pt x="0" y="8229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1554" grpId="0"/>
      <p:bldP spid="21558" grpId="0"/>
      <p:bldP spid="21579" grpId="0"/>
      <p:bldP spid="11" grpId="0" animBg="1"/>
      <p:bldP spid="11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790700" y="1841500"/>
            <a:ext cx="1079500" cy="2400300"/>
          </a:xfrm>
          <a:custGeom>
            <a:avLst/>
            <a:gdLst>
              <a:gd name="connsiteX0" fmla="*/ 0 w 1079500"/>
              <a:gd name="connsiteY0" fmla="*/ 0 h 2400300"/>
              <a:gd name="connsiteX1" fmla="*/ 571500 w 1079500"/>
              <a:gd name="connsiteY1" fmla="*/ 406400 h 2400300"/>
              <a:gd name="connsiteX2" fmla="*/ 76200 w 1079500"/>
              <a:gd name="connsiteY2" fmla="*/ 1663700 h 2400300"/>
              <a:gd name="connsiteX3" fmla="*/ 1079500 w 10795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2400300">
                <a:moveTo>
                  <a:pt x="0" y="0"/>
                </a:moveTo>
                <a:cubicBezTo>
                  <a:pt x="279400" y="64558"/>
                  <a:pt x="558800" y="129117"/>
                  <a:pt x="571500" y="406400"/>
                </a:cubicBezTo>
                <a:cubicBezTo>
                  <a:pt x="584200" y="683683"/>
                  <a:pt x="-8467" y="1331383"/>
                  <a:pt x="76200" y="1663700"/>
                </a:cubicBezTo>
                <a:cubicBezTo>
                  <a:pt x="160867" y="1996017"/>
                  <a:pt x="620183" y="2198158"/>
                  <a:pt x="1079500" y="2400300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24200" y="1657350"/>
            <a:ext cx="1377665" cy="1168076"/>
          </a:xfrm>
          <a:custGeom>
            <a:avLst/>
            <a:gdLst>
              <a:gd name="connsiteX0" fmla="*/ 82265 w 1377665"/>
              <a:gd name="connsiteY0" fmla="*/ 75876 h 1168076"/>
              <a:gd name="connsiteX1" fmla="*/ 399765 w 1377665"/>
              <a:gd name="connsiteY1" fmla="*/ 88576 h 1168076"/>
              <a:gd name="connsiteX2" fmla="*/ 31465 w 1377665"/>
              <a:gd name="connsiteY2" fmla="*/ 964876 h 1168076"/>
              <a:gd name="connsiteX3" fmla="*/ 1377665 w 1377665"/>
              <a:gd name="connsiteY3" fmla="*/ 1168076 h 11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665" h="1168076">
                <a:moveTo>
                  <a:pt x="82265" y="75876"/>
                </a:moveTo>
                <a:cubicBezTo>
                  <a:pt x="245248" y="8142"/>
                  <a:pt x="408232" y="-59591"/>
                  <a:pt x="399765" y="88576"/>
                </a:cubicBezTo>
                <a:cubicBezTo>
                  <a:pt x="391298" y="236743"/>
                  <a:pt x="-131518" y="784959"/>
                  <a:pt x="31465" y="964876"/>
                </a:cubicBezTo>
                <a:cubicBezTo>
                  <a:pt x="194448" y="1144793"/>
                  <a:pt x="1024182" y="1149026"/>
                  <a:pt x="1377665" y="1168076"/>
                </a:cubicBezTo>
              </a:path>
            </a:pathLst>
          </a:custGeom>
          <a:ln w="571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51065" y="2268832"/>
            <a:ext cx="2613025" cy="536901"/>
          </a:xfrm>
          <a:custGeom>
            <a:avLst/>
            <a:gdLst>
              <a:gd name="connsiteX0" fmla="*/ 0 w 2603500"/>
              <a:gd name="connsiteY0" fmla="*/ 519733 h 519733"/>
              <a:gd name="connsiteX1" fmla="*/ 190500 w 2603500"/>
              <a:gd name="connsiteY1" fmla="*/ 418133 h 519733"/>
              <a:gd name="connsiteX2" fmla="*/ 266700 w 2603500"/>
              <a:gd name="connsiteY2" fmla="*/ 24433 h 519733"/>
              <a:gd name="connsiteX3" fmla="*/ 2603500 w 2603500"/>
              <a:gd name="connsiteY3" fmla="*/ 75233 h 519733"/>
              <a:gd name="connsiteX0" fmla="*/ 0 w 2608262"/>
              <a:gd name="connsiteY0" fmla="*/ 531808 h 531808"/>
              <a:gd name="connsiteX1" fmla="*/ 190500 w 2608262"/>
              <a:gd name="connsiteY1" fmla="*/ 430208 h 531808"/>
              <a:gd name="connsiteX2" fmla="*/ 266700 w 2608262"/>
              <a:gd name="connsiteY2" fmla="*/ 36508 h 531808"/>
              <a:gd name="connsiteX3" fmla="*/ 2608262 w 2608262"/>
              <a:gd name="connsiteY3" fmla="*/ 53970 h 531808"/>
              <a:gd name="connsiteX0" fmla="*/ 0 w 2608262"/>
              <a:gd name="connsiteY0" fmla="*/ 526571 h 526571"/>
              <a:gd name="connsiteX1" fmla="*/ 190500 w 2608262"/>
              <a:gd name="connsiteY1" fmla="*/ 424971 h 526571"/>
              <a:gd name="connsiteX2" fmla="*/ 266700 w 2608262"/>
              <a:gd name="connsiteY2" fmla="*/ 31271 h 526571"/>
              <a:gd name="connsiteX3" fmla="*/ 2608262 w 2608262"/>
              <a:gd name="connsiteY3" fmla="*/ 48733 h 526571"/>
              <a:gd name="connsiteX0" fmla="*/ 0 w 2613025"/>
              <a:gd name="connsiteY0" fmla="*/ 536901 h 536901"/>
              <a:gd name="connsiteX1" fmla="*/ 190500 w 2613025"/>
              <a:gd name="connsiteY1" fmla="*/ 435301 h 536901"/>
              <a:gd name="connsiteX2" fmla="*/ 266700 w 2613025"/>
              <a:gd name="connsiteY2" fmla="*/ 41601 h 536901"/>
              <a:gd name="connsiteX3" fmla="*/ 2613025 w 2613025"/>
              <a:gd name="connsiteY3" fmla="*/ 35251 h 53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025" h="536901">
                <a:moveTo>
                  <a:pt x="0" y="536901"/>
                </a:moveTo>
                <a:cubicBezTo>
                  <a:pt x="73025" y="527376"/>
                  <a:pt x="146050" y="517851"/>
                  <a:pt x="190500" y="435301"/>
                </a:cubicBezTo>
                <a:cubicBezTo>
                  <a:pt x="234950" y="352751"/>
                  <a:pt x="-137054" y="108276"/>
                  <a:pt x="266700" y="41601"/>
                </a:cubicBezTo>
                <a:cubicBezTo>
                  <a:pt x="670454" y="-25074"/>
                  <a:pt x="1631421" y="326"/>
                  <a:pt x="2613025" y="35251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24200" y="838200"/>
            <a:ext cx="2743200" cy="643189"/>
          </a:xfrm>
          <a:custGeom>
            <a:avLst/>
            <a:gdLst>
              <a:gd name="connsiteX0" fmla="*/ 0 w 4038600"/>
              <a:gd name="connsiteY0" fmla="*/ 469900 h 643189"/>
              <a:gd name="connsiteX1" fmla="*/ 292100 w 4038600"/>
              <a:gd name="connsiteY1" fmla="*/ 635000 h 643189"/>
              <a:gd name="connsiteX2" fmla="*/ 406400 w 4038600"/>
              <a:gd name="connsiteY2" fmla="*/ 241300 h 643189"/>
              <a:gd name="connsiteX3" fmla="*/ 1231900 w 4038600"/>
              <a:gd name="connsiteY3" fmla="*/ 25400 h 643189"/>
              <a:gd name="connsiteX4" fmla="*/ 4038600 w 4038600"/>
              <a:gd name="connsiteY4" fmla="*/ 12700 h 6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643189">
                <a:moveTo>
                  <a:pt x="0" y="469900"/>
                </a:moveTo>
                <a:cubicBezTo>
                  <a:pt x="112183" y="571500"/>
                  <a:pt x="224367" y="673100"/>
                  <a:pt x="292100" y="635000"/>
                </a:cubicBezTo>
                <a:cubicBezTo>
                  <a:pt x="359833" y="596900"/>
                  <a:pt x="249767" y="342900"/>
                  <a:pt x="406400" y="241300"/>
                </a:cubicBezTo>
                <a:cubicBezTo>
                  <a:pt x="563033" y="139700"/>
                  <a:pt x="626533" y="63500"/>
                  <a:pt x="1231900" y="25400"/>
                </a:cubicBezTo>
                <a:cubicBezTo>
                  <a:pt x="1837267" y="-12700"/>
                  <a:pt x="2937933" y="0"/>
                  <a:pt x="4038600" y="1270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6524"/>
            <a:ext cx="3810000" cy="27051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62000" y="628650"/>
            <a:ext cx="2514600" cy="1219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35000" y="1638300"/>
            <a:ext cx="381000" cy="400050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3016250" y="1581150"/>
            <a:ext cx="457200" cy="507826"/>
          </a:xfrm>
          <a:prstGeom prst="arc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831" y="855643"/>
            <a:ext cx="225093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Hình Thang</a:t>
            </a:r>
          </a:p>
          <a:p>
            <a:pPr algn="ctr"/>
            <a:r>
              <a:rPr lang="en-US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Caân</a:t>
            </a:r>
            <a:endParaRPr lang="en-US" sz="28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43150"/>
            <a:ext cx="1741505" cy="268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201" flipH="1">
            <a:off x="2328779" y="-49417"/>
            <a:ext cx="1133641" cy="1101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5143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Định nghĩa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73279" y="329196"/>
            <a:ext cx="1529221" cy="512423"/>
          </a:xfrm>
          <a:custGeom>
            <a:avLst/>
            <a:gdLst>
              <a:gd name="connsiteX0" fmla="*/ 68721 w 1529221"/>
              <a:gd name="connsiteY0" fmla="*/ 512179 h 512423"/>
              <a:gd name="connsiteX1" fmla="*/ 221121 w 1529221"/>
              <a:gd name="connsiteY1" fmla="*/ 435979 h 512423"/>
              <a:gd name="connsiteX2" fmla="*/ 68721 w 1529221"/>
              <a:gd name="connsiteY2" fmla="*/ 42279 h 512423"/>
              <a:gd name="connsiteX3" fmla="*/ 1529221 w 1529221"/>
              <a:gd name="connsiteY3" fmla="*/ 29579 h 5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221" h="512423">
                <a:moveTo>
                  <a:pt x="68721" y="512179"/>
                </a:moveTo>
                <a:cubicBezTo>
                  <a:pt x="144921" y="513237"/>
                  <a:pt x="221121" y="514296"/>
                  <a:pt x="221121" y="435979"/>
                </a:cubicBezTo>
                <a:cubicBezTo>
                  <a:pt x="221121" y="357662"/>
                  <a:pt x="-149296" y="110012"/>
                  <a:pt x="68721" y="42279"/>
                </a:cubicBezTo>
                <a:cubicBezTo>
                  <a:pt x="286738" y="-25454"/>
                  <a:pt x="907979" y="2062"/>
                  <a:pt x="1529221" y="2957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49781" y="854075"/>
            <a:ext cx="2895719" cy="787400"/>
          </a:xfrm>
          <a:custGeom>
            <a:avLst/>
            <a:gdLst>
              <a:gd name="connsiteX0" fmla="*/ 254119 w 2895719"/>
              <a:gd name="connsiteY0" fmla="*/ 0 h 787400"/>
              <a:gd name="connsiteX1" fmla="*/ 381119 w 2895719"/>
              <a:gd name="connsiteY1" fmla="*/ 12700 h 787400"/>
              <a:gd name="connsiteX2" fmla="*/ 457319 w 2895719"/>
              <a:gd name="connsiteY2" fmla="*/ 127000 h 787400"/>
              <a:gd name="connsiteX3" fmla="*/ 127119 w 2895719"/>
              <a:gd name="connsiteY3" fmla="*/ 660400 h 787400"/>
              <a:gd name="connsiteX4" fmla="*/ 2895719 w 2895719"/>
              <a:gd name="connsiteY4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19" h="787400">
                <a:moveTo>
                  <a:pt x="254119" y="0"/>
                </a:moveTo>
                <a:lnTo>
                  <a:pt x="381119" y="12700"/>
                </a:lnTo>
                <a:cubicBezTo>
                  <a:pt x="414986" y="33867"/>
                  <a:pt x="499652" y="19050"/>
                  <a:pt x="457319" y="127000"/>
                </a:cubicBezTo>
                <a:cubicBezTo>
                  <a:pt x="414986" y="234950"/>
                  <a:pt x="-279281" y="550333"/>
                  <a:pt x="127119" y="660400"/>
                </a:cubicBezTo>
                <a:cubicBezTo>
                  <a:pt x="533519" y="770467"/>
                  <a:pt x="1714619" y="778933"/>
                  <a:pt x="2895719" y="78740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9920" y="2819173"/>
            <a:ext cx="2653980" cy="774927"/>
          </a:xfrm>
          <a:custGeom>
            <a:avLst/>
            <a:gdLst>
              <a:gd name="connsiteX0" fmla="*/ 12380 w 2653980"/>
              <a:gd name="connsiteY0" fmla="*/ 227 h 774927"/>
              <a:gd name="connsiteX1" fmla="*/ 177480 w 2653980"/>
              <a:gd name="connsiteY1" fmla="*/ 89127 h 774927"/>
              <a:gd name="connsiteX2" fmla="*/ 177480 w 2653980"/>
              <a:gd name="connsiteY2" fmla="*/ 546327 h 774927"/>
              <a:gd name="connsiteX3" fmla="*/ 2653980 w 2653980"/>
              <a:gd name="connsiteY3" fmla="*/ 774927 h 7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980" h="774927">
                <a:moveTo>
                  <a:pt x="12380" y="227"/>
                </a:moveTo>
                <a:cubicBezTo>
                  <a:pt x="81171" y="-832"/>
                  <a:pt x="149963" y="-1890"/>
                  <a:pt x="177480" y="89127"/>
                </a:cubicBezTo>
                <a:cubicBezTo>
                  <a:pt x="204997" y="180144"/>
                  <a:pt x="-235270" y="432027"/>
                  <a:pt x="177480" y="546327"/>
                </a:cubicBezTo>
                <a:cubicBezTo>
                  <a:pt x="590230" y="660627"/>
                  <a:pt x="2224297" y="749527"/>
                  <a:pt x="2653980" y="774927"/>
                </a:cubicBezTo>
              </a:path>
            </a:pathLst>
          </a:custGeom>
          <a:ln w="19050">
            <a:solidFill>
              <a:srgbClr val="1F1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87053">
            <a:off x="3213693" y="24310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Tính chất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10465">
            <a:off x="1838996" y="358727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Dấu hiệu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71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Hình thang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10350" y="1318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33724" y="716332"/>
            <a:ext cx="1303337" cy="755736"/>
            <a:chOff x="7307263" y="514350"/>
            <a:chExt cx="1303337" cy="755736"/>
          </a:xfrm>
        </p:grpSpPr>
        <p:sp>
          <p:nvSpPr>
            <p:cNvPr id="40" name="Trapezoid 39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58378" y="1983814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cạnh bên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96706" y="2537114"/>
            <a:ext cx="1303337" cy="755736"/>
            <a:chOff x="7307263" y="514350"/>
            <a:chExt cx="1303337" cy="755736"/>
          </a:xfrm>
        </p:grpSpPr>
        <p:sp>
          <p:nvSpPr>
            <p:cNvPr id="45" name="Trapezoid 44"/>
            <p:cNvSpPr/>
            <p:nvPr/>
          </p:nvSpPr>
          <p:spPr>
            <a:xfrm>
              <a:off x="7391400" y="514350"/>
              <a:ext cx="1143000" cy="609600"/>
            </a:xfrm>
            <a:prstGeom prst="trapezoi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7307263" y="993861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H="1">
              <a:off x="8382000" y="985837"/>
              <a:ext cx="228600" cy="276225"/>
            </a:xfrm>
            <a:prstGeom prst="arc">
              <a:avLst>
                <a:gd name="adj1" fmla="val 16200000"/>
                <a:gd name="adj2" fmla="val 1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71970" y="2626738"/>
            <a:ext cx="1296662" cy="369332"/>
            <a:chOff x="5371970" y="2626738"/>
            <a:chExt cx="1296662" cy="369332"/>
          </a:xfrm>
        </p:grpSpPr>
        <p:sp>
          <p:nvSpPr>
            <p:cNvPr id="48" name="TextBox 47"/>
            <p:cNvSpPr txBox="1"/>
            <p:nvPr/>
          </p:nvSpPr>
          <p:spPr>
            <a:xfrm rot="18192681">
              <a:off x="5432243" y="26468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415210">
              <a:off x="6419846" y="262673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/</a:t>
              </a:r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rot="233084">
            <a:off x="4590448" y="3203500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80843" y="2540159"/>
            <a:ext cx="990600" cy="60655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625306" y="2537114"/>
            <a:ext cx="998537" cy="60959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951201">
            <a:off x="5693304" y="27734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787708">
            <a:off x="6113606" y="27691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smtClean="0">
                <a:solidFill>
                  <a:schemeClr val="accent2">
                    <a:lumMod val="75000"/>
                  </a:schemeClr>
                </a:solidFill>
              </a:rPr>
              <a:t>//</a:t>
            </a:r>
            <a:endParaRPr lang="en-US" sz="1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852533" y="4229100"/>
            <a:ext cx="1324612" cy="207818"/>
          </a:xfrm>
          <a:custGeom>
            <a:avLst/>
            <a:gdLst>
              <a:gd name="connsiteX0" fmla="*/ 4967 w 1324612"/>
              <a:gd name="connsiteY0" fmla="*/ 0 h 207818"/>
              <a:gd name="connsiteX1" fmla="*/ 202394 w 1324612"/>
              <a:gd name="connsiteY1" fmla="*/ 93518 h 207818"/>
              <a:gd name="connsiteX2" fmla="*/ 1324612 w 1324612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4612" h="207818">
                <a:moveTo>
                  <a:pt x="4967" y="0"/>
                </a:moveTo>
                <a:cubicBezTo>
                  <a:pt x="-6290" y="29441"/>
                  <a:pt x="-17547" y="58882"/>
                  <a:pt x="202394" y="93518"/>
                </a:cubicBezTo>
                <a:cubicBezTo>
                  <a:pt x="422335" y="128154"/>
                  <a:pt x="873473" y="167986"/>
                  <a:pt x="1324612" y="207818"/>
                </a:cubicBezTo>
              </a:path>
            </a:pathLst>
          </a:cu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31826">
            <a:off x="2906493" y="39889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00"/>
                </a:solidFill>
              </a:rPr>
              <a:t>hình thang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110248" y="3950720"/>
            <a:ext cx="3337776" cy="482589"/>
          </a:xfrm>
          <a:custGeom>
            <a:avLst/>
            <a:gdLst>
              <a:gd name="connsiteX0" fmla="*/ 67179 w 3018197"/>
              <a:gd name="connsiteY0" fmla="*/ 417938 h 464079"/>
              <a:gd name="connsiteX1" fmla="*/ 233433 w 3018197"/>
              <a:gd name="connsiteY1" fmla="*/ 428329 h 464079"/>
              <a:gd name="connsiteX2" fmla="*/ 191870 w 3018197"/>
              <a:gd name="connsiteY2" fmla="*/ 23084 h 464079"/>
              <a:gd name="connsiteX3" fmla="*/ 3018197 w 3018197"/>
              <a:gd name="connsiteY3" fmla="*/ 85429 h 464079"/>
              <a:gd name="connsiteX0" fmla="*/ 0 w 3074067"/>
              <a:gd name="connsiteY0" fmla="*/ 417938 h 464079"/>
              <a:gd name="connsiteX1" fmla="*/ 289303 w 3074067"/>
              <a:gd name="connsiteY1" fmla="*/ 428329 h 464079"/>
              <a:gd name="connsiteX2" fmla="*/ 247740 w 3074067"/>
              <a:gd name="connsiteY2" fmla="*/ 23084 h 464079"/>
              <a:gd name="connsiteX3" fmla="*/ 3074067 w 3074067"/>
              <a:gd name="connsiteY3" fmla="*/ 85429 h 464079"/>
              <a:gd name="connsiteX0" fmla="*/ 0 w 3074067"/>
              <a:gd name="connsiteY0" fmla="*/ 411347 h 424164"/>
              <a:gd name="connsiteX1" fmla="*/ 265865 w 3074067"/>
              <a:gd name="connsiteY1" fmla="*/ 330877 h 424164"/>
              <a:gd name="connsiteX2" fmla="*/ 247740 w 3074067"/>
              <a:gd name="connsiteY2" fmla="*/ 16493 h 424164"/>
              <a:gd name="connsiteX3" fmla="*/ 3074067 w 3074067"/>
              <a:gd name="connsiteY3" fmla="*/ 78838 h 424164"/>
              <a:gd name="connsiteX0" fmla="*/ 0 w 3074067"/>
              <a:gd name="connsiteY0" fmla="*/ 411347 h 417388"/>
              <a:gd name="connsiteX1" fmla="*/ 265865 w 3074067"/>
              <a:gd name="connsiteY1" fmla="*/ 330877 h 417388"/>
              <a:gd name="connsiteX2" fmla="*/ 247740 w 3074067"/>
              <a:gd name="connsiteY2" fmla="*/ 16493 h 417388"/>
              <a:gd name="connsiteX3" fmla="*/ 3074067 w 3074067"/>
              <a:gd name="connsiteY3" fmla="*/ 78838 h 417388"/>
              <a:gd name="connsiteX0" fmla="*/ 0 w 3079926"/>
              <a:gd name="connsiteY0" fmla="*/ 439741 h 444047"/>
              <a:gd name="connsiteX1" fmla="*/ 271724 w 3079926"/>
              <a:gd name="connsiteY1" fmla="*/ 330877 h 444047"/>
              <a:gd name="connsiteX2" fmla="*/ 253599 w 3079926"/>
              <a:gd name="connsiteY2" fmla="*/ 16493 h 444047"/>
              <a:gd name="connsiteX3" fmla="*/ 3079926 w 3079926"/>
              <a:gd name="connsiteY3" fmla="*/ 78838 h 444047"/>
              <a:gd name="connsiteX0" fmla="*/ 0 w 3079926"/>
              <a:gd name="connsiteY0" fmla="*/ 422704 h 427917"/>
              <a:gd name="connsiteX1" fmla="*/ 271724 w 3079926"/>
              <a:gd name="connsiteY1" fmla="*/ 330877 h 427917"/>
              <a:gd name="connsiteX2" fmla="*/ 253599 w 3079926"/>
              <a:gd name="connsiteY2" fmla="*/ 16493 h 427917"/>
              <a:gd name="connsiteX3" fmla="*/ 3079926 w 3079926"/>
              <a:gd name="connsiteY3" fmla="*/ 78838 h 427917"/>
              <a:gd name="connsiteX0" fmla="*/ 0 w 3079926"/>
              <a:gd name="connsiteY0" fmla="*/ 422704 h 431581"/>
              <a:gd name="connsiteX1" fmla="*/ 271724 w 3079926"/>
              <a:gd name="connsiteY1" fmla="*/ 330877 h 431581"/>
              <a:gd name="connsiteX2" fmla="*/ 253599 w 3079926"/>
              <a:gd name="connsiteY2" fmla="*/ 16493 h 431581"/>
              <a:gd name="connsiteX3" fmla="*/ 3079926 w 3079926"/>
              <a:gd name="connsiteY3" fmla="*/ 78838 h 43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926" h="431581">
                <a:moveTo>
                  <a:pt x="0" y="422704"/>
                </a:moveTo>
                <a:cubicBezTo>
                  <a:pt x="125471" y="443767"/>
                  <a:pt x="273404" y="432652"/>
                  <a:pt x="271724" y="330877"/>
                </a:cubicBezTo>
                <a:cubicBezTo>
                  <a:pt x="270044" y="229102"/>
                  <a:pt x="-214435" y="58499"/>
                  <a:pt x="253599" y="16493"/>
                </a:cubicBezTo>
                <a:cubicBezTo>
                  <a:pt x="721633" y="-25513"/>
                  <a:pt x="1898826" y="19090"/>
                  <a:pt x="3079926" y="7883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087091" y="4436918"/>
            <a:ext cx="3311236" cy="626521"/>
          </a:xfrm>
          <a:custGeom>
            <a:avLst/>
            <a:gdLst>
              <a:gd name="connsiteX0" fmla="*/ 0 w 3273136"/>
              <a:gd name="connsiteY0" fmla="*/ 0 h 625530"/>
              <a:gd name="connsiteX1" fmla="*/ 41564 w 3273136"/>
              <a:gd name="connsiteY1" fmla="*/ 41564 h 625530"/>
              <a:gd name="connsiteX2" fmla="*/ 228600 w 3273136"/>
              <a:gd name="connsiteY2" fmla="*/ 197427 h 625530"/>
              <a:gd name="connsiteX3" fmla="*/ 301336 w 3273136"/>
              <a:gd name="connsiteY3" fmla="*/ 561109 h 625530"/>
              <a:gd name="connsiteX4" fmla="*/ 3273136 w 3273136"/>
              <a:gd name="connsiteY4" fmla="*/ 623455 h 625530"/>
              <a:gd name="connsiteX0" fmla="*/ 0 w 3273136"/>
              <a:gd name="connsiteY0" fmla="*/ 0 h 626521"/>
              <a:gd name="connsiteX1" fmla="*/ 41564 w 3273136"/>
              <a:gd name="connsiteY1" fmla="*/ 4156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273136"/>
              <a:gd name="connsiteY0" fmla="*/ 0 h 626521"/>
              <a:gd name="connsiteX1" fmla="*/ 65377 w 3273136"/>
              <a:gd name="connsiteY1" fmla="*/ 22514 h 626521"/>
              <a:gd name="connsiteX2" fmla="*/ 257175 w 3273136"/>
              <a:gd name="connsiteY2" fmla="*/ 159327 h 626521"/>
              <a:gd name="connsiteX3" fmla="*/ 301336 w 3273136"/>
              <a:gd name="connsiteY3" fmla="*/ 561109 h 626521"/>
              <a:gd name="connsiteX4" fmla="*/ 3273136 w 3273136"/>
              <a:gd name="connsiteY4" fmla="*/ 623455 h 626521"/>
              <a:gd name="connsiteX0" fmla="*/ 0 w 3311236"/>
              <a:gd name="connsiteY0" fmla="*/ 0 h 626521"/>
              <a:gd name="connsiteX1" fmla="*/ 103477 w 3311236"/>
              <a:gd name="connsiteY1" fmla="*/ 22514 h 626521"/>
              <a:gd name="connsiteX2" fmla="*/ 295275 w 3311236"/>
              <a:gd name="connsiteY2" fmla="*/ 159327 h 626521"/>
              <a:gd name="connsiteX3" fmla="*/ 339436 w 3311236"/>
              <a:gd name="connsiteY3" fmla="*/ 561109 h 626521"/>
              <a:gd name="connsiteX4" fmla="*/ 3311236 w 3311236"/>
              <a:gd name="connsiteY4" fmla="*/ 623455 h 62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236" h="626521">
                <a:moveTo>
                  <a:pt x="0" y="0"/>
                </a:moveTo>
                <a:cubicBezTo>
                  <a:pt x="1732" y="4330"/>
                  <a:pt x="54265" y="-4040"/>
                  <a:pt x="103477" y="22514"/>
                </a:cubicBezTo>
                <a:cubicBezTo>
                  <a:pt x="152689" y="49068"/>
                  <a:pt x="255949" y="69561"/>
                  <a:pt x="295275" y="159327"/>
                </a:cubicBezTo>
                <a:cubicBezTo>
                  <a:pt x="334601" y="249093"/>
                  <a:pt x="-163224" y="483754"/>
                  <a:pt x="339436" y="561109"/>
                </a:cubicBezTo>
                <a:cubicBezTo>
                  <a:pt x="842096" y="638464"/>
                  <a:pt x="2079047" y="627784"/>
                  <a:pt x="3311236" y="623455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419920" y="398579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góc </a:t>
            </a:r>
            <a:r>
              <a:rPr lang="en-US" sz="1600" smtClean="0"/>
              <a:t>kề một đáy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88690" y="4708452"/>
            <a:ext cx="286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Hai đường chéo </a:t>
            </a:r>
            <a:r>
              <a:rPr lang="en-US" sz="1600" smtClean="0">
                <a:solidFill>
                  <a:srgbClr val="1F16D0"/>
                </a:solidFill>
              </a:rPr>
              <a:t>bằng nhau</a:t>
            </a:r>
            <a:endParaRPr lang="en-US" sz="1600">
              <a:solidFill>
                <a:srgbClr val="1F1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138795"/>
            <a:ext cx="7086600" cy="5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HỌC ĐẾN ĐÂY LÀ KẾT THÚC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666750"/>
            <a:ext cx="7086600" cy="5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BẠN HỌC TỐT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3758"/>
            <a:ext cx="2291997" cy="2217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66072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+mn-lt"/>
                <a:ea typeface="Tahoma" pitchFamily="34" charset="0"/>
                <a:cs typeface="Tahoma" pitchFamily="34" charset="0"/>
              </a:rPr>
              <a:t>Tham gia nhóm Zalo học toán 8 - Thầy Luân qua link sau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4736" y="2058402"/>
            <a:ext cx="3410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https://zalo.me/g/xyenfa640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57175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+mn-lt"/>
                <a:ea typeface="Tahoma" pitchFamily="34" charset="0"/>
                <a:cs typeface="Tahoma" pitchFamily="34" charset="0"/>
              </a:rPr>
              <a:t>Hoặc quét mã:</a:t>
            </a:r>
            <a:endParaRPr lang="en-US"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6" y="1059582"/>
            <a:ext cx="2412254" cy="22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685800" y="895350"/>
            <a:ext cx="3733800" cy="946666"/>
          </a:xfrm>
          <a:prstGeom prst="wedgeEllipseCallout">
            <a:avLst>
              <a:gd name="adj1" fmla="val -38520"/>
              <a:gd name="adj2" fmla="val 75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5800" y="382032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 smtClean="0">
                <a:latin typeface="Arial" charset="0"/>
              </a:rPr>
              <a:t>Tứ giác ABCD là hình gì?</a:t>
            </a:r>
            <a:endParaRPr lang="en-US" altLang="en-US" sz="2400" b="0">
              <a:latin typeface="Arial" charset="0"/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64325"/>
              </p:ext>
            </p:extLst>
          </p:nvPr>
        </p:nvGraphicFramePr>
        <p:xfrm>
          <a:off x="2070100" y="2800350"/>
          <a:ext cx="1663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3" imgW="1663700" imgH="990600" progId="Equation.DSMT4">
                  <p:embed/>
                </p:oleObj>
              </mc:Choice>
              <mc:Fallback>
                <p:oleObj name="Equation" r:id="rId3" imgW="1663700" imgH="990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800350"/>
                        <a:ext cx="16637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2190750"/>
            <a:ext cx="4834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>
                <a:latin typeface="Arial" charset="0"/>
              </a:rPr>
              <a:t>Hình thang ABCD </a:t>
            </a:r>
            <a:r>
              <a:rPr lang="en-US" altLang="en-US" sz="2400" b="0" smtClean="0">
                <a:latin typeface="Arial" charset="0"/>
              </a:rPr>
              <a:t>có gì đặc biệt?</a:t>
            </a:r>
            <a:endParaRPr lang="en-US" altLang="en-US" sz="2400" b="0"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19200" y="388620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Hình thang ABCD là hình thang cân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68355" y="209550"/>
            <a:ext cx="3342245" cy="1632466"/>
            <a:chOff x="4296822" y="209550"/>
            <a:chExt cx="3342245" cy="1632466"/>
          </a:xfrm>
        </p:grpSpPr>
        <p:sp>
          <p:nvSpPr>
            <p:cNvPr id="2" name="Trapezoid 1"/>
            <p:cNvSpPr/>
            <p:nvPr/>
          </p:nvSpPr>
          <p:spPr>
            <a:xfrm>
              <a:off x="4648200" y="438150"/>
              <a:ext cx="2590800" cy="1219200"/>
            </a:xfrm>
            <a:prstGeom prst="trapezoid">
              <a:avLst>
                <a:gd name="adj" fmla="val 406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7822" y="2095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229416"/>
              <a:ext cx="351378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7689" y="1472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6822" y="1472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</a:t>
              </a:r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39211" y="128801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+mn-lt"/>
                </a:rPr>
                <a:t>6</a:t>
              </a:r>
              <a:r>
                <a:rPr lang="en-US" b="0" smtClean="0">
                  <a:latin typeface="+mn-lt"/>
                </a:rPr>
                <a:t>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8400" y="43815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+mn-lt"/>
                </a:rPr>
                <a:t>120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44981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+mn-lt"/>
                </a:rPr>
                <a:t>120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8529" y="126896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>
                  <a:latin typeface="+mn-lt"/>
                </a:rPr>
                <a:t>6</a:t>
              </a:r>
              <a:r>
                <a:rPr lang="en-US" b="0" smtClean="0">
                  <a:latin typeface="+mn-lt"/>
                </a:rPr>
                <a:t>0</a:t>
              </a:r>
              <a:r>
                <a:rPr lang="en-US" b="0" baseline="30000" smtClean="0">
                  <a:latin typeface="+mn-lt"/>
                </a:rPr>
                <a:t>0</a:t>
              </a:r>
              <a:endParaRPr lang="en-US" b="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82863" y="1047750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+mj-lt"/>
              </a:rPr>
              <a:t>Hình Thang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04" grpId="0"/>
      <p:bldP spid="4109" grpId="0"/>
      <p:bldP spid="41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3690938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latin typeface="Arial" charset="0"/>
              </a:rPr>
              <a:t>Hình thang ABCD là hình thang cân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42978"/>
              </p:ext>
            </p:extLst>
          </p:nvPr>
        </p:nvGraphicFramePr>
        <p:xfrm>
          <a:off x="5581650" y="3576638"/>
          <a:ext cx="1333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3" imgW="1333500" imgH="952500" progId="Equation.DSMT4">
                  <p:embed/>
                </p:oleObj>
              </mc:Choice>
              <mc:Fallback>
                <p:oleObj name="Equation" r:id="rId3" imgW="1333500" imgH="952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576638"/>
                        <a:ext cx="13335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43400" y="3805238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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343400" y="3805238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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§3. HÌNH THANG CÂN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0" y="40005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FF0000"/>
                </a:solidFill>
                <a:latin typeface="Arial" charset="0"/>
                <a:sym typeface="Symbol" charset="2"/>
              </a:rPr>
              <a:t>1. </a:t>
            </a:r>
            <a:r>
              <a:rPr lang="en-US" altLang="en-US" sz="2400" u="sng">
                <a:solidFill>
                  <a:srgbClr val="FF0000"/>
                </a:solidFill>
                <a:latin typeface="Arial" charset="0"/>
                <a:sym typeface="Symbol" charset="2"/>
              </a:rPr>
              <a:t>Định nghĩa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0" y="74295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latin typeface="Arial" charset="0"/>
              </a:rPr>
              <a:t>Hình thang ABCD (AB // CD) trên hình vẽ sau có gì đặc biệt?</a:t>
            </a: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20342"/>
              </p:ext>
            </p:extLst>
          </p:nvPr>
        </p:nvGraphicFramePr>
        <p:xfrm>
          <a:off x="5578475" y="3562350"/>
          <a:ext cx="17399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5" imgW="1739900" imgH="1485900" progId="Equation.DSMT4">
                  <p:embed/>
                </p:oleObj>
              </mc:Choice>
              <mc:Fallback>
                <p:oleObj name="Equation" r:id="rId5" imgW="1739900" imgH="1485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3562350"/>
                        <a:ext cx="17399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330700" y="3814763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ym typeface="Symbol" pitchFamily="18" charset="2"/>
              </a:rPr>
              <a:t>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85800" y="826353"/>
            <a:ext cx="8001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5D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	Hình thang cân </a:t>
            </a:r>
            <a:r>
              <a:rPr lang="en-US" altLang="en-US" sz="2400" b="0"/>
              <a:t>là</a:t>
            </a: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b="0"/>
              <a:t>hình thang có </a:t>
            </a:r>
            <a:r>
              <a:rPr lang="en-US" altLang="en-US" sz="2400" i="1">
                <a:solidFill>
                  <a:srgbClr val="FF0000"/>
                </a:solidFill>
              </a:rPr>
              <a:t>hai góc kề </a:t>
            </a:r>
            <a:r>
              <a:rPr lang="en-US" altLang="en-US" sz="2400" b="0"/>
              <a:t>một      đáy </a:t>
            </a:r>
            <a:r>
              <a:rPr lang="en-US" altLang="en-US" sz="2400" i="1">
                <a:solidFill>
                  <a:srgbClr val="FF0000"/>
                </a:solidFill>
              </a:rPr>
              <a:t>bằng nhau.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3200400" y="1962150"/>
            <a:ext cx="2209800" cy="1219200"/>
          </a:xfrm>
          <a:prstGeom prst="trapezoid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3822" y="1809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17" name="TextBox 16"/>
          <p:cNvSpPr txBox="1"/>
          <p:nvPr/>
        </p:nvSpPr>
        <p:spPr>
          <a:xfrm>
            <a:off x="5162550" y="1781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29966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C</a:t>
            </a:r>
            <a:endParaRPr lang="en-US" b="0"/>
          </a:p>
        </p:txBody>
      </p:sp>
      <p:sp>
        <p:nvSpPr>
          <p:cNvPr id="19" name="TextBox 18"/>
          <p:cNvSpPr txBox="1"/>
          <p:nvPr/>
        </p:nvSpPr>
        <p:spPr>
          <a:xfrm>
            <a:off x="2849022" y="29966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sp>
        <p:nvSpPr>
          <p:cNvPr id="5" name="Freeform 4"/>
          <p:cNvSpPr/>
          <p:nvPr/>
        </p:nvSpPr>
        <p:spPr>
          <a:xfrm>
            <a:off x="3200400" y="2959100"/>
            <a:ext cx="234950" cy="221456"/>
          </a:xfrm>
          <a:custGeom>
            <a:avLst/>
            <a:gdLst>
              <a:gd name="connsiteX0" fmla="*/ 0 w 215900"/>
              <a:gd name="connsiteY0" fmla="*/ 215900 h 247650"/>
              <a:gd name="connsiteX1" fmla="*/ 69850 w 215900"/>
              <a:gd name="connsiteY1" fmla="*/ 0 h 247650"/>
              <a:gd name="connsiteX2" fmla="*/ 120650 w 215900"/>
              <a:gd name="connsiteY2" fmla="*/ 25400 h 247650"/>
              <a:gd name="connsiteX3" fmla="*/ 139700 w 215900"/>
              <a:gd name="connsiteY3" fmla="*/ 31750 h 247650"/>
              <a:gd name="connsiteX4" fmla="*/ 146050 w 215900"/>
              <a:gd name="connsiteY4" fmla="*/ 50800 h 247650"/>
              <a:gd name="connsiteX5" fmla="*/ 165100 w 215900"/>
              <a:gd name="connsiteY5" fmla="*/ 69850 h 247650"/>
              <a:gd name="connsiteX6" fmla="*/ 190500 w 215900"/>
              <a:gd name="connsiteY6" fmla="*/ 107950 h 247650"/>
              <a:gd name="connsiteX7" fmla="*/ 215900 w 215900"/>
              <a:gd name="connsiteY7" fmla="*/ 165100 h 247650"/>
              <a:gd name="connsiteX8" fmla="*/ 215900 w 215900"/>
              <a:gd name="connsiteY8" fmla="*/ 247650 h 247650"/>
              <a:gd name="connsiteX9" fmla="*/ 0 w 215900"/>
              <a:gd name="connsiteY9" fmla="*/ 215900 h 247650"/>
              <a:gd name="connsiteX0" fmla="*/ 0 w 234950"/>
              <a:gd name="connsiteY0" fmla="*/ 215900 h 221456"/>
              <a:gd name="connsiteX1" fmla="*/ 69850 w 234950"/>
              <a:gd name="connsiteY1" fmla="*/ 0 h 221456"/>
              <a:gd name="connsiteX2" fmla="*/ 120650 w 234950"/>
              <a:gd name="connsiteY2" fmla="*/ 25400 h 221456"/>
              <a:gd name="connsiteX3" fmla="*/ 139700 w 234950"/>
              <a:gd name="connsiteY3" fmla="*/ 31750 h 221456"/>
              <a:gd name="connsiteX4" fmla="*/ 146050 w 234950"/>
              <a:gd name="connsiteY4" fmla="*/ 50800 h 221456"/>
              <a:gd name="connsiteX5" fmla="*/ 165100 w 234950"/>
              <a:gd name="connsiteY5" fmla="*/ 69850 h 221456"/>
              <a:gd name="connsiteX6" fmla="*/ 190500 w 234950"/>
              <a:gd name="connsiteY6" fmla="*/ 107950 h 221456"/>
              <a:gd name="connsiteX7" fmla="*/ 215900 w 234950"/>
              <a:gd name="connsiteY7" fmla="*/ 165100 h 221456"/>
              <a:gd name="connsiteX8" fmla="*/ 234950 w 234950"/>
              <a:gd name="connsiteY8" fmla="*/ 221456 h 221456"/>
              <a:gd name="connsiteX9" fmla="*/ 0 w 234950"/>
              <a:gd name="connsiteY9" fmla="*/ 215900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50" h="221456">
                <a:moveTo>
                  <a:pt x="0" y="215900"/>
                </a:moveTo>
                <a:lnTo>
                  <a:pt x="69850" y="0"/>
                </a:lnTo>
                <a:cubicBezTo>
                  <a:pt x="86783" y="8467"/>
                  <a:pt x="103415" y="17566"/>
                  <a:pt x="120650" y="25400"/>
                </a:cubicBezTo>
                <a:cubicBezTo>
                  <a:pt x="126744" y="28170"/>
                  <a:pt x="134967" y="27017"/>
                  <a:pt x="139700" y="31750"/>
                </a:cubicBezTo>
                <a:cubicBezTo>
                  <a:pt x="144433" y="36483"/>
                  <a:pt x="142337" y="45231"/>
                  <a:pt x="146050" y="50800"/>
                </a:cubicBezTo>
                <a:cubicBezTo>
                  <a:pt x="151031" y="58272"/>
                  <a:pt x="159587" y="62761"/>
                  <a:pt x="165100" y="69850"/>
                </a:cubicBezTo>
                <a:cubicBezTo>
                  <a:pt x="174471" y="81898"/>
                  <a:pt x="182033" y="95250"/>
                  <a:pt x="190500" y="107950"/>
                </a:cubicBezTo>
                <a:cubicBezTo>
                  <a:pt x="202010" y="125215"/>
                  <a:pt x="215900" y="142430"/>
                  <a:pt x="215900" y="165100"/>
                </a:cubicBezTo>
                <a:lnTo>
                  <a:pt x="234950" y="221456"/>
                </a:lnTo>
                <a:lnTo>
                  <a:pt x="0" y="215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00650" y="2978150"/>
            <a:ext cx="215900" cy="209550"/>
          </a:xfrm>
          <a:custGeom>
            <a:avLst/>
            <a:gdLst>
              <a:gd name="connsiteX0" fmla="*/ 215900 w 215900"/>
              <a:gd name="connsiteY0" fmla="*/ 209550 h 209550"/>
              <a:gd name="connsiteX1" fmla="*/ 146050 w 215900"/>
              <a:gd name="connsiteY1" fmla="*/ 0 h 209550"/>
              <a:gd name="connsiteX2" fmla="*/ 101600 w 215900"/>
              <a:gd name="connsiteY2" fmla="*/ 38100 h 209550"/>
              <a:gd name="connsiteX3" fmla="*/ 63500 w 215900"/>
              <a:gd name="connsiteY3" fmla="*/ 69850 h 209550"/>
              <a:gd name="connsiteX4" fmla="*/ 50800 w 215900"/>
              <a:gd name="connsiteY4" fmla="*/ 88900 h 209550"/>
              <a:gd name="connsiteX5" fmla="*/ 44450 w 215900"/>
              <a:gd name="connsiteY5" fmla="*/ 107950 h 209550"/>
              <a:gd name="connsiteX6" fmla="*/ 25400 w 215900"/>
              <a:gd name="connsiteY6" fmla="*/ 120650 h 209550"/>
              <a:gd name="connsiteX7" fmla="*/ 12700 w 215900"/>
              <a:gd name="connsiteY7" fmla="*/ 158750 h 209550"/>
              <a:gd name="connsiteX8" fmla="*/ 6350 w 215900"/>
              <a:gd name="connsiteY8" fmla="*/ 177800 h 209550"/>
              <a:gd name="connsiteX9" fmla="*/ 0 w 215900"/>
              <a:gd name="connsiteY9" fmla="*/ 203200 h 209550"/>
              <a:gd name="connsiteX10" fmla="*/ 215900 w 215900"/>
              <a:gd name="connsiteY10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" h="209550">
                <a:moveTo>
                  <a:pt x="215900" y="209550"/>
                </a:moveTo>
                <a:lnTo>
                  <a:pt x="146050" y="0"/>
                </a:lnTo>
                <a:cubicBezTo>
                  <a:pt x="131233" y="12700"/>
                  <a:pt x="116105" y="25045"/>
                  <a:pt x="101600" y="38100"/>
                </a:cubicBezTo>
                <a:cubicBezTo>
                  <a:pt x="66676" y="69531"/>
                  <a:pt x="98926" y="46233"/>
                  <a:pt x="63500" y="69850"/>
                </a:cubicBezTo>
                <a:cubicBezTo>
                  <a:pt x="59267" y="76200"/>
                  <a:pt x="54213" y="82074"/>
                  <a:pt x="50800" y="88900"/>
                </a:cubicBezTo>
                <a:cubicBezTo>
                  <a:pt x="47807" y="94887"/>
                  <a:pt x="48631" y="102723"/>
                  <a:pt x="44450" y="107950"/>
                </a:cubicBezTo>
                <a:cubicBezTo>
                  <a:pt x="39682" y="113909"/>
                  <a:pt x="31750" y="116417"/>
                  <a:pt x="25400" y="120650"/>
                </a:cubicBezTo>
                <a:lnTo>
                  <a:pt x="12700" y="158750"/>
                </a:lnTo>
                <a:cubicBezTo>
                  <a:pt x="10583" y="165100"/>
                  <a:pt x="7973" y="171306"/>
                  <a:pt x="6350" y="177800"/>
                </a:cubicBezTo>
                <a:lnTo>
                  <a:pt x="0" y="203200"/>
                </a:lnTo>
                <a:lnTo>
                  <a:pt x="215900" y="2095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60750" y="1965325"/>
            <a:ext cx="161925" cy="174625"/>
          </a:xfrm>
          <a:custGeom>
            <a:avLst/>
            <a:gdLst>
              <a:gd name="connsiteX0" fmla="*/ 47625 w 161925"/>
              <a:gd name="connsiteY0" fmla="*/ 0 h 174625"/>
              <a:gd name="connsiteX1" fmla="*/ 0 w 161925"/>
              <a:gd name="connsiteY1" fmla="*/ 174625 h 174625"/>
              <a:gd name="connsiteX2" fmla="*/ 31750 w 161925"/>
              <a:gd name="connsiteY2" fmla="*/ 165100 h 174625"/>
              <a:gd name="connsiteX3" fmla="*/ 44450 w 161925"/>
              <a:gd name="connsiteY3" fmla="*/ 158750 h 174625"/>
              <a:gd name="connsiteX4" fmla="*/ 63500 w 161925"/>
              <a:gd name="connsiteY4" fmla="*/ 152400 h 174625"/>
              <a:gd name="connsiteX5" fmla="*/ 82550 w 161925"/>
              <a:gd name="connsiteY5" fmla="*/ 139700 h 174625"/>
              <a:gd name="connsiteX6" fmla="*/ 92075 w 161925"/>
              <a:gd name="connsiteY6" fmla="*/ 133350 h 174625"/>
              <a:gd name="connsiteX7" fmla="*/ 111125 w 161925"/>
              <a:gd name="connsiteY7" fmla="*/ 123825 h 174625"/>
              <a:gd name="connsiteX8" fmla="*/ 117475 w 161925"/>
              <a:gd name="connsiteY8" fmla="*/ 114300 h 174625"/>
              <a:gd name="connsiteX9" fmla="*/ 127000 w 161925"/>
              <a:gd name="connsiteY9" fmla="*/ 107950 h 174625"/>
              <a:gd name="connsiteX10" fmla="*/ 130175 w 161925"/>
              <a:gd name="connsiteY10" fmla="*/ 98425 h 174625"/>
              <a:gd name="connsiteX11" fmla="*/ 136525 w 161925"/>
              <a:gd name="connsiteY11" fmla="*/ 85725 h 174625"/>
              <a:gd name="connsiteX12" fmla="*/ 142875 w 161925"/>
              <a:gd name="connsiteY12" fmla="*/ 76200 h 174625"/>
              <a:gd name="connsiteX13" fmla="*/ 149225 w 161925"/>
              <a:gd name="connsiteY13" fmla="*/ 57150 h 174625"/>
              <a:gd name="connsiteX14" fmla="*/ 158750 w 161925"/>
              <a:gd name="connsiteY14" fmla="*/ 28575 h 174625"/>
              <a:gd name="connsiteX15" fmla="*/ 161925 w 161925"/>
              <a:gd name="connsiteY15" fmla="*/ 19050 h 174625"/>
              <a:gd name="connsiteX16" fmla="*/ 158750 w 161925"/>
              <a:gd name="connsiteY16" fmla="*/ 0 h 174625"/>
              <a:gd name="connsiteX17" fmla="*/ 47625 w 161925"/>
              <a:gd name="connsiteY17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1925" h="174625">
                <a:moveTo>
                  <a:pt x="47625" y="0"/>
                </a:moveTo>
                <a:lnTo>
                  <a:pt x="0" y="174625"/>
                </a:lnTo>
                <a:cubicBezTo>
                  <a:pt x="10583" y="171450"/>
                  <a:pt x="21344" y="168816"/>
                  <a:pt x="31750" y="165100"/>
                </a:cubicBezTo>
                <a:cubicBezTo>
                  <a:pt x="36207" y="163508"/>
                  <a:pt x="40056" y="160508"/>
                  <a:pt x="44450" y="158750"/>
                </a:cubicBezTo>
                <a:cubicBezTo>
                  <a:pt x="50665" y="156264"/>
                  <a:pt x="57931" y="156113"/>
                  <a:pt x="63500" y="152400"/>
                </a:cubicBezTo>
                <a:lnTo>
                  <a:pt x="82550" y="139700"/>
                </a:lnTo>
                <a:cubicBezTo>
                  <a:pt x="85725" y="137583"/>
                  <a:pt x="88455" y="134557"/>
                  <a:pt x="92075" y="133350"/>
                </a:cubicBezTo>
                <a:cubicBezTo>
                  <a:pt x="105220" y="128968"/>
                  <a:pt x="98815" y="132031"/>
                  <a:pt x="111125" y="123825"/>
                </a:cubicBezTo>
                <a:cubicBezTo>
                  <a:pt x="113242" y="120650"/>
                  <a:pt x="114777" y="116998"/>
                  <a:pt x="117475" y="114300"/>
                </a:cubicBezTo>
                <a:cubicBezTo>
                  <a:pt x="120173" y="111602"/>
                  <a:pt x="124616" y="110930"/>
                  <a:pt x="127000" y="107950"/>
                </a:cubicBezTo>
                <a:cubicBezTo>
                  <a:pt x="129091" y="105337"/>
                  <a:pt x="128857" y="101501"/>
                  <a:pt x="130175" y="98425"/>
                </a:cubicBezTo>
                <a:cubicBezTo>
                  <a:pt x="132039" y="94075"/>
                  <a:pt x="134177" y="89834"/>
                  <a:pt x="136525" y="85725"/>
                </a:cubicBezTo>
                <a:cubicBezTo>
                  <a:pt x="138418" y="82412"/>
                  <a:pt x="141325" y="79687"/>
                  <a:pt x="142875" y="76200"/>
                </a:cubicBezTo>
                <a:cubicBezTo>
                  <a:pt x="145593" y="70083"/>
                  <a:pt x="147108" y="63500"/>
                  <a:pt x="149225" y="57150"/>
                </a:cubicBezTo>
                <a:lnTo>
                  <a:pt x="158750" y="28575"/>
                </a:lnTo>
                <a:lnTo>
                  <a:pt x="161925" y="19050"/>
                </a:lnTo>
                <a:lnTo>
                  <a:pt x="15875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91100" y="1958974"/>
            <a:ext cx="152400" cy="180975"/>
          </a:xfrm>
          <a:custGeom>
            <a:avLst/>
            <a:gdLst>
              <a:gd name="connsiteX0" fmla="*/ 111125 w 152400"/>
              <a:gd name="connsiteY0" fmla="*/ 0 h 143050"/>
              <a:gd name="connsiteX1" fmla="*/ 0 w 152400"/>
              <a:gd name="connsiteY1" fmla="*/ 0 h 143050"/>
              <a:gd name="connsiteX2" fmla="*/ 12700 w 152400"/>
              <a:gd name="connsiteY2" fmla="*/ 47625 h 143050"/>
              <a:gd name="connsiteX3" fmla="*/ 25400 w 152400"/>
              <a:gd name="connsiteY3" fmla="*/ 66675 h 143050"/>
              <a:gd name="connsiteX4" fmla="*/ 31750 w 152400"/>
              <a:gd name="connsiteY4" fmla="*/ 76200 h 143050"/>
              <a:gd name="connsiteX5" fmla="*/ 50800 w 152400"/>
              <a:gd name="connsiteY5" fmla="*/ 95250 h 143050"/>
              <a:gd name="connsiteX6" fmla="*/ 60325 w 152400"/>
              <a:gd name="connsiteY6" fmla="*/ 101600 h 143050"/>
              <a:gd name="connsiteX7" fmla="*/ 79375 w 152400"/>
              <a:gd name="connsiteY7" fmla="*/ 117475 h 143050"/>
              <a:gd name="connsiteX8" fmla="*/ 88900 w 152400"/>
              <a:gd name="connsiteY8" fmla="*/ 120650 h 143050"/>
              <a:gd name="connsiteX9" fmla="*/ 107950 w 152400"/>
              <a:gd name="connsiteY9" fmla="*/ 133350 h 143050"/>
              <a:gd name="connsiteX10" fmla="*/ 142875 w 152400"/>
              <a:gd name="connsiteY10" fmla="*/ 142875 h 143050"/>
              <a:gd name="connsiteX11" fmla="*/ 152400 w 152400"/>
              <a:gd name="connsiteY11" fmla="*/ 142875 h 143050"/>
              <a:gd name="connsiteX12" fmla="*/ 111125 w 152400"/>
              <a:gd name="connsiteY12" fmla="*/ 0 h 1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" h="143050">
                <a:moveTo>
                  <a:pt x="111125" y="0"/>
                </a:moveTo>
                <a:lnTo>
                  <a:pt x="0" y="0"/>
                </a:lnTo>
                <a:cubicBezTo>
                  <a:pt x="925" y="4161"/>
                  <a:pt x="7982" y="40548"/>
                  <a:pt x="12700" y="47625"/>
                </a:cubicBezTo>
                <a:lnTo>
                  <a:pt x="25400" y="66675"/>
                </a:lnTo>
                <a:cubicBezTo>
                  <a:pt x="27517" y="69850"/>
                  <a:pt x="29052" y="73502"/>
                  <a:pt x="31750" y="76200"/>
                </a:cubicBezTo>
                <a:cubicBezTo>
                  <a:pt x="38100" y="82550"/>
                  <a:pt x="43328" y="90269"/>
                  <a:pt x="50800" y="95250"/>
                </a:cubicBezTo>
                <a:cubicBezTo>
                  <a:pt x="53975" y="97367"/>
                  <a:pt x="57394" y="99157"/>
                  <a:pt x="60325" y="101600"/>
                </a:cubicBezTo>
                <a:cubicBezTo>
                  <a:pt x="70858" y="110377"/>
                  <a:pt x="67551" y="111563"/>
                  <a:pt x="79375" y="117475"/>
                </a:cubicBezTo>
                <a:cubicBezTo>
                  <a:pt x="82368" y="118972"/>
                  <a:pt x="85974" y="119025"/>
                  <a:pt x="88900" y="120650"/>
                </a:cubicBezTo>
                <a:cubicBezTo>
                  <a:pt x="95571" y="124356"/>
                  <a:pt x="100710" y="130937"/>
                  <a:pt x="107950" y="133350"/>
                </a:cubicBezTo>
                <a:cubicBezTo>
                  <a:pt x="122100" y="138067"/>
                  <a:pt x="128514" y="141080"/>
                  <a:pt x="142875" y="142875"/>
                </a:cubicBezTo>
                <a:cubicBezTo>
                  <a:pt x="146025" y="143269"/>
                  <a:pt x="149225" y="142875"/>
                  <a:pt x="152400" y="142875"/>
                </a:cubicBezTo>
                <a:lnTo>
                  <a:pt x="1111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29" grpId="1"/>
      <p:bldP spid="5130" grpId="0"/>
      <p:bldP spid="5130" grpId="1"/>
      <p:bldP spid="5135" grpId="0"/>
      <p:bldP spid="5136" grpId="0"/>
      <p:bldP spid="5136" grpId="1"/>
      <p:bldP spid="5138" grpId="0"/>
      <p:bldP spid="513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4800" y="2095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 smtClean="0">
                <a:latin typeface="Arial" charset="0"/>
              </a:rPr>
              <a:t>VD. Cho </a:t>
            </a:r>
            <a:r>
              <a:rPr lang="en-US" altLang="en-US" sz="2400" b="0">
                <a:latin typeface="Arial" charset="0"/>
              </a:rPr>
              <a:t>hình sau: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667000" y="71050"/>
            <a:ext cx="670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err="1" smtClean="0"/>
              <a:t>Tìm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các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smtClean="0"/>
              <a:t>thang </a:t>
            </a:r>
            <a:r>
              <a:rPr lang="en-US" altLang="en-US" b="0" dirty="0" err="1" smtClean="0"/>
              <a:t>cân</a:t>
            </a:r>
            <a:endParaRPr lang="en-US" altLang="en-US" b="0" dirty="0" smtClean="0"/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err="1" smtClean="0"/>
              <a:t>Tính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các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góc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còn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lại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của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thang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đo</a:t>
            </a:r>
            <a:r>
              <a:rPr lang="en-US" altLang="en-US" b="0" dirty="0" smtClean="0"/>
              <a:t>́.</a:t>
            </a:r>
          </a:p>
          <a:p>
            <a:pPr lvl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b="0" dirty="0" smtClean="0"/>
              <a:t>Có </a:t>
            </a:r>
            <a:r>
              <a:rPr lang="en-US" altLang="en-US" b="0" dirty="0" err="1" smtClean="0"/>
              <a:t>nhận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xét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gi</a:t>
            </a:r>
            <a:r>
              <a:rPr lang="en-US" altLang="en-US" b="0" dirty="0" smtClean="0"/>
              <a:t>̀ </a:t>
            </a:r>
            <a:r>
              <a:rPr lang="en-US" altLang="en-US" b="0" dirty="0" err="1" smtClean="0"/>
              <a:t>vê</a:t>
            </a:r>
            <a:r>
              <a:rPr lang="en-US" altLang="en-US" b="0" dirty="0" smtClean="0"/>
              <a:t>̀ </a:t>
            </a:r>
            <a:r>
              <a:rPr lang="en-US" altLang="en-US" b="0" dirty="0" err="1" smtClean="0"/>
              <a:t>hai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góc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đối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của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hình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thang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cân</a:t>
            </a:r>
            <a:r>
              <a:rPr lang="en-US" altLang="en-US" b="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244084"/>
            <a:ext cx="2455277" cy="1480066"/>
            <a:chOff x="381000" y="1244084"/>
            <a:chExt cx="2455277" cy="1480066"/>
          </a:xfrm>
        </p:grpSpPr>
        <p:sp>
          <p:nvSpPr>
            <p:cNvPr id="2" name="Trapezoid 1"/>
            <p:cNvSpPr/>
            <p:nvPr/>
          </p:nvSpPr>
          <p:spPr>
            <a:xfrm flipV="1">
              <a:off x="685800" y="1504950"/>
              <a:ext cx="1828800" cy="990600"/>
            </a:xfrm>
            <a:prstGeom prst="trapezoid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29042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7723" y="12440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3108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689" y="23548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1504949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221025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100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836" y="150495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0800" y="1271379"/>
            <a:ext cx="2244974" cy="1441103"/>
            <a:chOff x="2724150" y="1271379"/>
            <a:chExt cx="2244974" cy="1441103"/>
          </a:xfrm>
        </p:grpSpPr>
        <p:sp>
          <p:nvSpPr>
            <p:cNvPr id="11" name="Freeform 10"/>
            <p:cNvSpPr/>
            <p:nvPr/>
          </p:nvSpPr>
          <p:spPr>
            <a:xfrm>
              <a:off x="3048000" y="1562100"/>
              <a:ext cx="1628775" cy="923925"/>
            </a:xfrm>
            <a:custGeom>
              <a:avLst/>
              <a:gdLst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304800 w 1628775"/>
                <a:gd name="connsiteY3" fmla="*/ 219075 h 923925"/>
                <a:gd name="connsiteX4" fmla="*/ 0 w 1628775"/>
                <a:gd name="connsiteY4" fmla="*/ 923925 h 923925"/>
                <a:gd name="connsiteX0" fmla="*/ 0 w 1628775"/>
                <a:gd name="connsiteY0" fmla="*/ 923925 h 923925"/>
                <a:gd name="connsiteX1" fmla="*/ 1628775 w 1628775"/>
                <a:gd name="connsiteY1" fmla="*/ 923925 h 923925"/>
                <a:gd name="connsiteX2" fmla="*/ 1381125 w 1628775"/>
                <a:gd name="connsiteY2" fmla="*/ 0 h 923925"/>
                <a:gd name="connsiteX3" fmla="*/ 215900 w 1628775"/>
                <a:gd name="connsiteY3" fmla="*/ 219075 h 923925"/>
                <a:gd name="connsiteX4" fmla="*/ 0 w 1628775"/>
                <a:gd name="connsiteY4" fmla="*/ 9239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923925">
                  <a:moveTo>
                    <a:pt x="0" y="923925"/>
                  </a:moveTo>
                  <a:lnTo>
                    <a:pt x="1628775" y="923925"/>
                  </a:lnTo>
                  <a:lnTo>
                    <a:pt x="1381125" y="0"/>
                  </a:lnTo>
                  <a:lnTo>
                    <a:pt x="215900" y="219075"/>
                  </a:lnTo>
                  <a:lnTo>
                    <a:pt x="0" y="923925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14580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8221" y="12713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4922" y="2301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G</a:t>
              </a:r>
              <a:endParaRPr lang="en-US" b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4150" y="23431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H</a:t>
              </a:r>
              <a:endParaRPr lang="en-US" b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2178248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13269" y="2187773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80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0400" y="1754028"/>
              <a:ext cx="536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110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800" y="1217643"/>
            <a:ext cx="1992289" cy="1811307"/>
            <a:chOff x="5029200" y="1217643"/>
            <a:chExt cx="1992289" cy="1811307"/>
          </a:xfrm>
        </p:grpSpPr>
        <p:grpSp>
          <p:nvGrpSpPr>
            <p:cNvPr id="10" name="Group 9"/>
            <p:cNvGrpSpPr/>
            <p:nvPr/>
          </p:nvGrpSpPr>
          <p:grpSpPr>
            <a:xfrm rot="504272">
              <a:off x="5253055" y="1217643"/>
              <a:ext cx="1371217" cy="1213599"/>
              <a:chOff x="4793232" y="1290429"/>
              <a:chExt cx="1371217" cy="1213599"/>
            </a:xfrm>
          </p:grpSpPr>
          <p:sp>
            <p:nvSpPr>
              <p:cNvPr id="21" name="Trapezoid 20"/>
              <p:cNvSpPr/>
              <p:nvPr/>
            </p:nvSpPr>
            <p:spPr>
              <a:xfrm rot="8115643" flipV="1">
                <a:off x="4793232" y="1744125"/>
                <a:ext cx="1371217" cy="759903"/>
              </a:xfrm>
              <a:prstGeom prst="trapezoid">
                <a:avLst>
                  <a:gd name="adj" fmla="val 30195"/>
                </a:avLst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5486400" y="1290429"/>
                <a:ext cx="304800" cy="29072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029200" y="172325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I</a:t>
              </a:r>
              <a:endParaRPr lang="en-US" b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3100" y="12359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J</a:t>
              </a:r>
              <a:endParaRPr lang="en-US" b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82935" y="180891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K</a:t>
              </a:r>
              <a:endParaRPr lang="en-US" b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25894" y="26596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L</a:t>
              </a:r>
              <a:endParaRPr lang="en-US" b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4350" y="1321206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7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82347" y="2354818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7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910195"/>
              <a:ext cx="536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110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34200" y="1244084"/>
            <a:ext cx="2134680" cy="1360327"/>
            <a:chOff x="6840122" y="1244084"/>
            <a:chExt cx="2134680" cy="1360327"/>
          </a:xfrm>
        </p:grpSpPr>
        <p:sp>
          <p:nvSpPr>
            <p:cNvPr id="8" name="Rectangle 7"/>
            <p:cNvSpPr/>
            <p:nvPr/>
          </p:nvSpPr>
          <p:spPr>
            <a:xfrm>
              <a:off x="7178676" y="1504950"/>
              <a:ext cx="1508124" cy="80593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40122" y="12690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10600" y="12440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N</a:t>
              </a:r>
              <a:endParaRPr lang="en-US" b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10600" y="214870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2212" y="22350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P</a:t>
              </a: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8603571" y="1512283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7197795" y="1511950"/>
              <a:ext cx="76200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flipH="1">
              <a:off x="7189794" y="2212587"/>
              <a:ext cx="92202" cy="90259"/>
            </a:xfrm>
            <a:prstGeom prst="halfFrame">
              <a:avLst>
                <a:gd name="adj1" fmla="val 1041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5252" y="159551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5187" y="154643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72400" y="1479887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1580067"/>
            <a:ext cx="673582" cy="763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600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60822"/>
              </p:ext>
            </p:extLst>
          </p:nvPr>
        </p:nvGraphicFramePr>
        <p:xfrm>
          <a:off x="449192" y="2846656"/>
          <a:ext cx="1227208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192" y="2846656"/>
                        <a:ext cx="1227208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06271"/>
              </p:ext>
            </p:extLst>
          </p:nvPr>
        </p:nvGraphicFramePr>
        <p:xfrm>
          <a:off x="5410200" y="2952750"/>
          <a:ext cx="1114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952750"/>
                        <a:ext cx="1114425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69790"/>
              </p:ext>
            </p:extLst>
          </p:nvPr>
        </p:nvGraphicFramePr>
        <p:xfrm>
          <a:off x="7598659" y="2861468"/>
          <a:ext cx="1114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8659" y="2861468"/>
                        <a:ext cx="1114425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39312" y="3872984"/>
            <a:ext cx="724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+mj-lt"/>
              </a:rPr>
              <a:t>Hai goùc ñoái cuûa hình thang caân thì buø nhau.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5" grpId="0"/>
      <p:bldP spid="24" grpId="0"/>
      <p:bldP spid="57" grpId="0"/>
      <p:bldP spid="58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225" y="143240"/>
            <a:ext cx="2035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Tính </a:t>
            </a: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chất 1:</a:t>
            </a:r>
            <a:endParaRPr lang="en-US" altLang="en-US" sz="2400" b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32001" y="143240"/>
            <a:ext cx="708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Trong hình thang cân, hai cạnh bên bằng nhau.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6141" y="77152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8366" y="1181100"/>
            <a:ext cx="3198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16566" y="6667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8366" y="12382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8200" y="726863"/>
            <a:ext cx="1817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AB//CD,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145166" y="123825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AD = BC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14800" y="1095375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b="0">
              <a:latin typeface="Arial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343400" y="895350"/>
            <a:ext cx="42193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Chứng minh: Xét hai trường hợp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502512" y="1666374"/>
            <a:ext cx="3617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a) AD cắt BC ở O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143961" y="336550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 b="0">
                <a:latin typeface="Arial" charset="0"/>
              </a:rPr>
              <a:t>1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975823" y="336550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 b="0">
                <a:latin typeface="Arial" charset="0"/>
              </a:rPr>
              <a:t>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350867" y="2367958"/>
            <a:ext cx="1888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 OD = OC (1)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6146488" y="3396978"/>
            <a:ext cx="1854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 OA = OB (2)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502512" y="3723442"/>
            <a:ext cx="2817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Từ (1) và (2) suy ra: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4502512" y="4052471"/>
            <a:ext cx="2561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OD – OA = OC – OB 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502512" y="4381500"/>
            <a:ext cx="2305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>
                <a:sym typeface="Symbol" charset="2"/>
              </a:rPr>
              <a:t>Hay AD = BC</a:t>
            </a:r>
          </a:p>
        </p:txBody>
      </p:sp>
      <p:sp>
        <p:nvSpPr>
          <p:cNvPr id="2" name="Trapezoid 1"/>
          <p:cNvSpPr/>
          <p:nvPr/>
        </p:nvSpPr>
        <p:spPr>
          <a:xfrm>
            <a:off x="604223" y="3379130"/>
            <a:ext cx="2187575" cy="1219348"/>
          </a:xfrm>
          <a:prstGeom prst="trapezoid">
            <a:avLst>
              <a:gd name="adj" fmla="val 45094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926962"/>
              </p:ext>
            </p:extLst>
          </p:nvPr>
        </p:nvGraphicFramePr>
        <p:xfrm>
          <a:off x="1974561" y="706582"/>
          <a:ext cx="1641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" name="Equation" r:id="rId4" imgW="927000" imgH="266400" progId="Equation.DSMT4">
                  <p:embed/>
                </p:oleObj>
              </mc:Choice>
              <mc:Fallback>
                <p:oleObj name="Equation" r:id="rId4" imgW="92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561" y="706582"/>
                        <a:ext cx="16414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2823" y="30744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40" name="TextBox 39"/>
          <p:cNvSpPr txBox="1"/>
          <p:nvPr/>
        </p:nvSpPr>
        <p:spPr>
          <a:xfrm>
            <a:off x="2274303" y="3046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</a:t>
            </a:r>
            <a:endParaRPr lang="en-US" b="0"/>
          </a:p>
        </p:txBody>
      </p:sp>
      <p:sp>
        <p:nvSpPr>
          <p:cNvPr id="41" name="TextBox 40"/>
          <p:cNvSpPr txBox="1"/>
          <p:nvPr/>
        </p:nvSpPr>
        <p:spPr>
          <a:xfrm>
            <a:off x="2792900" y="44118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C</a:t>
            </a:r>
            <a:endParaRPr lang="en-US" b="0"/>
          </a:p>
        </p:txBody>
      </p:sp>
      <p:sp>
        <p:nvSpPr>
          <p:cNvPr id="42" name="TextBox 41"/>
          <p:cNvSpPr txBox="1"/>
          <p:nvPr/>
        </p:nvSpPr>
        <p:spPr>
          <a:xfrm>
            <a:off x="228600" y="44530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V="1">
            <a:off x="879149" y="2160078"/>
            <a:ext cx="818861" cy="182872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3"/>
          </p:cNvCxnSpPr>
          <p:nvPr/>
        </p:nvCxnSpPr>
        <p:spPr>
          <a:xfrm flipH="1" flipV="1">
            <a:off x="1698010" y="2160078"/>
            <a:ext cx="818862" cy="182872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45585" y="1885950"/>
            <a:ext cx="856390" cy="1453967"/>
            <a:chOff x="1245585" y="1885950"/>
            <a:chExt cx="856390" cy="1453967"/>
          </a:xfrm>
        </p:grpSpPr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245585" y="295182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2</a:t>
              </a:r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1803495" y="3001363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02934" y="188595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O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60023" y="4414328"/>
            <a:ext cx="228600" cy="190500"/>
          </a:xfrm>
          <a:custGeom>
            <a:avLst/>
            <a:gdLst>
              <a:gd name="connsiteX0" fmla="*/ 228600 w 228600"/>
              <a:gd name="connsiteY0" fmla="*/ 190500 h 190500"/>
              <a:gd name="connsiteX1" fmla="*/ 0 w 228600"/>
              <a:gd name="connsiteY1" fmla="*/ 190500 h 190500"/>
              <a:gd name="connsiteX2" fmla="*/ 19050 w 228600"/>
              <a:gd name="connsiteY2" fmla="*/ 139700 h 190500"/>
              <a:gd name="connsiteX3" fmla="*/ 57150 w 228600"/>
              <a:gd name="connsiteY3" fmla="*/ 63500 h 190500"/>
              <a:gd name="connsiteX4" fmla="*/ 76200 w 228600"/>
              <a:gd name="connsiteY4" fmla="*/ 50800 h 190500"/>
              <a:gd name="connsiteX5" fmla="*/ 127000 w 228600"/>
              <a:gd name="connsiteY5" fmla="*/ 6350 h 190500"/>
              <a:gd name="connsiteX6" fmla="*/ 146050 w 228600"/>
              <a:gd name="connsiteY6" fmla="*/ 0 h 190500"/>
              <a:gd name="connsiteX7" fmla="*/ 228600 w 228600"/>
              <a:gd name="connsiteY7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190500">
                <a:moveTo>
                  <a:pt x="228600" y="190500"/>
                </a:moveTo>
                <a:lnTo>
                  <a:pt x="0" y="190500"/>
                </a:lnTo>
                <a:cubicBezTo>
                  <a:pt x="6350" y="173567"/>
                  <a:pt x="12967" y="156731"/>
                  <a:pt x="19050" y="139700"/>
                </a:cubicBezTo>
                <a:cubicBezTo>
                  <a:pt x="26974" y="117514"/>
                  <a:pt x="35273" y="78084"/>
                  <a:pt x="57150" y="63500"/>
                </a:cubicBezTo>
                <a:lnTo>
                  <a:pt x="76200" y="50800"/>
                </a:lnTo>
                <a:cubicBezTo>
                  <a:pt x="91017" y="28575"/>
                  <a:pt x="95250" y="16933"/>
                  <a:pt x="127000" y="6350"/>
                </a:cubicBezTo>
                <a:lnTo>
                  <a:pt x="146050" y="0"/>
                </a:lnTo>
                <a:lnTo>
                  <a:pt x="228600" y="1905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4223" y="4401628"/>
            <a:ext cx="184150" cy="209550"/>
          </a:xfrm>
          <a:custGeom>
            <a:avLst/>
            <a:gdLst>
              <a:gd name="connsiteX0" fmla="*/ 0 w 184150"/>
              <a:gd name="connsiteY0" fmla="*/ 196850 h 209550"/>
              <a:gd name="connsiteX1" fmla="*/ 95250 w 184150"/>
              <a:gd name="connsiteY1" fmla="*/ 0 h 209550"/>
              <a:gd name="connsiteX2" fmla="*/ 146050 w 184150"/>
              <a:gd name="connsiteY2" fmla="*/ 63500 h 209550"/>
              <a:gd name="connsiteX3" fmla="*/ 152400 w 184150"/>
              <a:gd name="connsiteY3" fmla="*/ 82550 h 209550"/>
              <a:gd name="connsiteX4" fmla="*/ 165100 w 184150"/>
              <a:gd name="connsiteY4" fmla="*/ 101600 h 209550"/>
              <a:gd name="connsiteX5" fmla="*/ 177800 w 184150"/>
              <a:gd name="connsiteY5" fmla="*/ 139700 h 209550"/>
              <a:gd name="connsiteX6" fmla="*/ 184150 w 184150"/>
              <a:gd name="connsiteY6" fmla="*/ 158750 h 209550"/>
              <a:gd name="connsiteX7" fmla="*/ 177800 w 184150"/>
              <a:gd name="connsiteY7" fmla="*/ 209550 h 209550"/>
              <a:gd name="connsiteX8" fmla="*/ 0 w 184150"/>
              <a:gd name="connsiteY8" fmla="*/ 1968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50" h="209550">
                <a:moveTo>
                  <a:pt x="0" y="196850"/>
                </a:moveTo>
                <a:lnTo>
                  <a:pt x="95250" y="0"/>
                </a:lnTo>
                <a:cubicBezTo>
                  <a:pt x="102224" y="8137"/>
                  <a:pt x="136640" y="44680"/>
                  <a:pt x="146050" y="63500"/>
                </a:cubicBezTo>
                <a:cubicBezTo>
                  <a:pt x="149043" y="69487"/>
                  <a:pt x="149407" y="76563"/>
                  <a:pt x="152400" y="82550"/>
                </a:cubicBezTo>
                <a:cubicBezTo>
                  <a:pt x="155813" y="89376"/>
                  <a:pt x="162000" y="94626"/>
                  <a:pt x="165100" y="101600"/>
                </a:cubicBezTo>
                <a:cubicBezTo>
                  <a:pt x="170537" y="113833"/>
                  <a:pt x="173567" y="127000"/>
                  <a:pt x="177800" y="139700"/>
                </a:cubicBezTo>
                <a:lnTo>
                  <a:pt x="184150" y="158750"/>
                </a:lnTo>
                <a:lnTo>
                  <a:pt x="177800" y="209550"/>
                </a:lnTo>
                <a:lnTo>
                  <a:pt x="0" y="1968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95800" y="1986958"/>
            <a:ext cx="4102893" cy="395704"/>
            <a:chOff x="3886200" y="1986958"/>
            <a:chExt cx="4102893" cy="395704"/>
          </a:xfrm>
        </p:grpSpPr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5791200" y="2044108"/>
              <a:ext cx="21978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>
                  <a:sym typeface="Symbol" charset="2"/>
                </a:rPr>
                <a:t> ODC cân tại O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86200" y="1986958"/>
              <a:ext cx="2348345" cy="395704"/>
              <a:chOff x="3957205" y="1657350"/>
              <a:chExt cx="2348345" cy="395704"/>
            </a:xfrm>
          </p:grpSpPr>
          <p:sp>
            <p:nvSpPr>
              <p:cNvPr id="13340" name="Text Box 28"/>
              <p:cNvSpPr txBox="1">
                <a:spLocks noChangeArrowheads="1"/>
              </p:cNvSpPr>
              <p:nvPr/>
            </p:nvSpPr>
            <p:spPr bwMode="auto">
              <a:xfrm>
                <a:off x="3957205" y="1714500"/>
                <a:ext cx="234834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1600" b="0" smtClean="0"/>
                  <a:t>Ta có:                (gt)</a:t>
                </a:r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2912999"/>
                  </p:ext>
                </p:extLst>
              </p:nvPr>
            </p:nvGraphicFramePr>
            <p:xfrm>
              <a:off x="4867181" y="1657350"/>
              <a:ext cx="695419" cy="368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64" name="Equation" r:id="rId6" imgW="431640" imgH="228600" progId="Equation.DSMT4">
                      <p:embed/>
                    </p:oleObj>
                  </mc:Choice>
                  <mc:Fallback>
                    <p:oleObj name="Equation" r:id="rId6" imgW="4316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867181" y="1657350"/>
                            <a:ext cx="695419" cy="368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7" name="Group 16"/>
          <p:cNvGrpSpPr/>
          <p:nvPr/>
        </p:nvGrpSpPr>
        <p:grpSpPr>
          <a:xfrm>
            <a:off x="4502512" y="2677504"/>
            <a:ext cx="2436531" cy="429524"/>
            <a:chOff x="4061900" y="2237060"/>
            <a:chExt cx="2436531" cy="429524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61900" y="2290346"/>
              <a:ext cx="24365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/>
                <a:t>Ta lại có:                (gt)          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7412177"/>
                </p:ext>
              </p:extLst>
            </p:nvPr>
          </p:nvGraphicFramePr>
          <p:xfrm>
            <a:off x="5181600" y="2237060"/>
            <a:ext cx="756779" cy="42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5" name="Equation" r:id="rId8" imgW="469800" imgH="266400" progId="Equation.DSMT4">
                    <p:embed/>
                  </p:oleObj>
                </mc:Choice>
                <mc:Fallback>
                  <p:oleObj name="Equation" r:id="rId8" imgW="469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81600" y="2237060"/>
                          <a:ext cx="756779" cy="4295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4502512" y="3053158"/>
            <a:ext cx="3813716" cy="430213"/>
            <a:chOff x="4796884" y="3053158"/>
            <a:chExt cx="3813716" cy="430213"/>
          </a:xfrm>
        </p:grpSpPr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6412707" y="3105665"/>
              <a:ext cx="21978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1600" b="0" smtClean="0">
                  <a:sym typeface="Symbol" charset="2"/>
                </a:rPr>
                <a:t> OAB cân tại O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96884" y="3053158"/>
              <a:ext cx="1574380" cy="430213"/>
              <a:chOff x="4251577" y="2571150"/>
              <a:chExt cx="1574380" cy="430213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251577" y="2623657"/>
                <a:ext cx="15743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1600" b="0" smtClean="0"/>
                  <a:t>Nên 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8363186"/>
                  </p:ext>
                </p:extLst>
              </p:nvPr>
            </p:nvGraphicFramePr>
            <p:xfrm>
              <a:off x="4975634" y="2571150"/>
              <a:ext cx="819150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66" name="Equation" r:id="rId10" imgW="507960" imgH="266400" progId="Equation.DSMT4">
                      <p:embed/>
                    </p:oleObj>
                  </mc:Choice>
                  <mc:Fallback>
                    <p:oleObj name="Equation" r:id="rId10" imgW="507960" imgH="266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975634" y="2571150"/>
                            <a:ext cx="819150" cy="430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038600" y="1276350"/>
            <a:ext cx="3069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Trường hợp 1: giả </a:t>
            </a:r>
            <a:r>
              <a:rPr lang="en-US" altLang="en-US" sz="1600" b="0"/>
              <a:t>sử </a:t>
            </a:r>
            <a:r>
              <a:rPr lang="en-US" altLang="en-US" sz="1600" b="0" smtClean="0"/>
              <a:t>AB&lt;CD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5" grpId="0"/>
      <p:bldP spid="13344" grpId="0"/>
      <p:bldP spid="13351" grpId="0"/>
      <p:bldP spid="13352" grpId="0"/>
      <p:bldP spid="13353" grpId="0"/>
      <p:bldP spid="13354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225" y="143240"/>
            <a:ext cx="2035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  <a:sym typeface="Symbol" pitchFamily="18" charset="2"/>
              </a:rPr>
              <a:t>Tính </a:t>
            </a:r>
            <a:r>
              <a:rPr lang="en-US" altLang="en-US" sz="2400" b="0" smtClean="0">
                <a:solidFill>
                  <a:srgbClr val="FF0000"/>
                </a:solidFill>
                <a:sym typeface="Symbol" pitchFamily="18" charset="2"/>
              </a:rPr>
              <a:t>chất 1:</a:t>
            </a:r>
            <a:endParaRPr lang="en-US" altLang="en-US" sz="2400" b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32001" y="143240"/>
            <a:ext cx="708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Trong hình thang cân, hai cạnh bên bằng nhau.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6141" y="77152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8366" y="1181100"/>
            <a:ext cx="3198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16566" y="6667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8366" y="12382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38200" y="726863"/>
            <a:ext cx="1817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AB//CD,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145166" y="123825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AD = BC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14800" y="1095375"/>
            <a:ext cx="0" cy="400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b="0">
              <a:latin typeface="Arial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191000" y="1529775"/>
            <a:ext cx="441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Ta có: Hai cạnh bên // và bằng nhau theo t/c hình thang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31548"/>
              </p:ext>
            </p:extLst>
          </p:nvPr>
        </p:nvGraphicFramePr>
        <p:xfrm>
          <a:off x="1974561" y="706582"/>
          <a:ext cx="1641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4" imgW="927000" imgH="266400" progId="Equation.DSMT4">
                  <p:embed/>
                </p:oleObj>
              </mc:Choice>
              <mc:Fallback>
                <p:oleObj name="Equation" r:id="rId4" imgW="927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561" y="706582"/>
                        <a:ext cx="16414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1885950"/>
            <a:ext cx="2915678" cy="2936433"/>
            <a:chOff x="228600" y="1885950"/>
            <a:chExt cx="2915678" cy="2936433"/>
          </a:xfrm>
        </p:grpSpPr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1143961" y="336550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1</a:t>
              </a:r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1975823" y="336550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600" b="0">
                  <a:latin typeface="Arial" charset="0"/>
                </a:rPr>
                <a:t>1</a:t>
              </a:r>
            </a:p>
          </p:txBody>
        </p:sp>
        <p:sp>
          <p:nvSpPr>
            <p:cNvPr id="2" name="Trapezoid 1"/>
            <p:cNvSpPr/>
            <p:nvPr/>
          </p:nvSpPr>
          <p:spPr>
            <a:xfrm>
              <a:off x="604223" y="3379130"/>
              <a:ext cx="2187575" cy="1219348"/>
            </a:xfrm>
            <a:prstGeom prst="trapezoid">
              <a:avLst>
                <a:gd name="adj" fmla="val 45094"/>
              </a:avLst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823" y="30744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74303" y="30461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92900" y="441184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C</a:t>
              </a:r>
              <a:endParaRPr lang="en-US" b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445305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cxnSp>
          <p:nvCxnSpPr>
            <p:cNvPr id="6" name="Straight Connector 5"/>
            <p:cNvCxnSpPr>
              <a:stCxn id="2" idx="1"/>
            </p:cNvCxnSpPr>
            <p:nvPr/>
          </p:nvCxnSpPr>
          <p:spPr>
            <a:xfrm flipV="1">
              <a:off x="879149" y="2160078"/>
              <a:ext cx="818861" cy="182872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3"/>
            </p:cNvCxnSpPr>
            <p:nvPr/>
          </p:nvCxnSpPr>
          <p:spPr>
            <a:xfrm flipH="1" flipV="1">
              <a:off x="1698010" y="2160078"/>
              <a:ext cx="818862" cy="182872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245585" y="1885950"/>
              <a:ext cx="856390" cy="1453967"/>
              <a:chOff x="1245585" y="1885950"/>
              <a:chExt cx="856390" cy="1453967"/>
            </a:xfrm>
          </p:grpSpPr>
          <p:sp>
            <p:nvSpPr>
              <p:cNvPr id="13338" name="Text Box 26"/>
              <p:cNvSpPr txBox="1">
                <a:spLocks noChangeArrowheads="1"/>
              </p:cNvSpPr>
              <p:nvPr/>
            </p:nvSpPr>
            <p:spPr bwMode="auto">
              <a:xfrm>
                <a:off x="1245585" y="2951820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en-US" sz="1600" b="0">
                    <a:latin typeface="Arial" charset="0"/>
                  </a:rPr>
                  <a:t>2</a:t>
                </a:r>
              </a:p>
            </p:txBody>
          </p:sp>
          <p:sp>
            <p:nvSpPr>
              <p:cNvPr id="13339" name="Text Box 27"/>
              <p:cNvSpPr txBox="1">
                <a:spLocks noChangeArrowheads="1"/>
              </p:cNvSpPr>
              <p:nvPr/>
            </p:nvSpPr>
            <p:spPr bwMode="auto">
              <a:xfrm>
                <a:off x="1803495" y="3001363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en-US" sz="1600" b="0">
                    <a:latin typeface="Arial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02934" y="188595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/>
                  <a:t>O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560023" y="4414328"/>
              <a:ext cx="228600" cy="190500"/>
            </a:xfrm>
            <a:custGeom>
              <a:avLst/>
              <a:gdLst>
                <a:gd name="connsiteX0" fmla="*/ 228600 w 228600"/>
                <a:gd name="connsiteY0" fmla="*/ 190500 h 190500"/>
                <a:gd name="connsiteX1" fmla="*/ 0 w 228600"/>
                <a:gd name="connsiteY1" fmla="*/ 190500 h 190500"/>
                <a:gd name="connsiteX2" fmla="*/ 19050 w 228600"/>
                <a:gd name="connsiteY2" fmla="*/ 139700 h 190500"/>
                <a:gd name="connsiteX3" fmla="*/ 57150 w 228600"/>
                <a:gd name="connsiteY3" fmla="*/ 63500 h 190500"/>
                <a:gd name="connsiteX4" fmla="*/ 76200 w 228600"/>
                <a:gd name="connsiteY4" fmla="*/ 50800 h 190500"/>
                <a:gd name="connsiteX5" fmla="*/ 127000 w 228600"/>
                <a:gd name="connsiteY5" fmla="*/ 6350 h 190500"/>
                <a:gd name="connsiteX6" fmla="*/ 146050 w 228600"/>
                <a:gd name="connsiteY6" fmla="*/ 0 h 190500"/>
                <a:gd name="connsiteX7" fmla="*/ 228600 w 228600"/>
                <a:gd name="connsiteY7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90500">
                  <a:moveTo>
                    <a:pt x="228600" y="190500"/>
                  </a:moveTo>
                  <a:lnTo>
                    <a:pt x="0" y="190500"/>
                  </a:lnTo>
                  <a:cubicBezTo>
                    <a:pt x="6350" y="173567"/>
                    <a:pt x="12967" y="156731"/>
                    <a:pt x="19050" y="139700"/>
                  </a:cubicBezTo>
                  <a:cubicBezTo>
                    <a:pt x="26974" y="117514"/>
                    <a:pt x="35273" y="78084"/>
                    <a:pt x="57150" y="63500"/>
                  </a:cubicBezTo>
                  <a:lnTo>
                    <a:pt x="76200" y="50800"/>
                  </a:lnTo>
                  <a:cubicBezTo>
                    <a:pt x="91017" y="28575"/>
                    <a:pt x="95250" y="16933"/>
                    <a:pt x="127000" y="6350"/>
                  </a:cubicBezTo>
                  <a:lnTo>
                    <a:pt x="146050" y="0"/>
                  </a:lnTo>
                  <a:lnTo>
                    <a:pt x="228600" y="1905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4223" y="4401628"/>
              <a:ext cx="184150" cy="209550"/>
            </a:xfrm>
            <a:custGeom>
              <a:avLst/>
              <a:gdLst>
                <a:gd name="connsiteX0" fmla="*/ 0 w 184150"/>
                <a:gd name="connsiteY0" fmla="*/ 196850 h 209550"/>
                <a:gd name="connsiteX1" fmla="*/ 95250 w 184150"/>
                <a:gd name="connsiteY1" fmla="*/ 0 h 209550"/>
                <a:gd name="connsiteX2" fmla="*/ 146050 w 184150"/>
                <a:gd name="connsiteY2" fmla="*/ 63500 h 209550"/>
                <a:gd name="connsiteX3" fmla="*/ 152400 w 184150"/>
                <a:gd name="connsiteY3" fmla="*/ 82550 h 209550"/>
                <a:gd name="connsiteX4" fmla="*/ 165100 w 184150"/>
                <a:gd name="connsiteY4" fmla="*/ 101600 h 209550"/>
                <a:gd name="connsiteX5" fmla="*/ 177800 w 184150"/>
                <a:gd name="connsiteY5" fmla="*/ 139700 h 209550"/>
                <a:gd name="connsiteX6" fmla="*/ 184150 w 184150"/>
                <a:gd name="connsiteY6" fmla="*/ 158750 h 209550"/>
                <a:gd name="connsiteX7" fmla="*/ 177800 w 184150"/>
                <a:gd name="connsiteY7" fmla="*/ 209550 h 209550"/>
                <a:gd name="connsiteX8" fmla="*/ 0 w 184150"/>
                <a:gd name="connsiteY8" fmla="*/ 1968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50" h="209550">
                  <a:moveTo>
                    <a:pt x="0" y="196850"/>
                  </a:moveTo>
                  <a:lnTo>
                    <a:pt x="95250" y="0"/>
                  </a:lnTo>
                  <a:cubicBezTo>
                    <a:pt x="102224" y="8137"/>
                    <a:pt x="136640" y="44680"/>
                    <a:pt x="146050" y="63500"/>
                  </a:cubicBezTo>
                  <a:cubicBezTo>
                    <a:pt x="149043" y="69487"/>
                    <a:pt x="149407" y="76563"/>
                    <a:pt x="152400" y="82550"/>
                  </a:cubicBezTo>
                  <a:cubicBezTo>
                    <a:pt x="155813" y="89376"/>
                    <a:pt x="162000" y="94626"/>
                    <a:pt x="165100" y="101600"/>
                  </a:cubicBezTo>
                  <a:cubicBezTo>
                    <a:pt x="170537" y="113833"/>
                    <a:pt x="173567" y="127000"/>
                    <a:pt x="177800" y="139700"/>
                  </a:cubicBezTo>
                  <a:lnTo>
                    <a:pt x="184150" y="158750"/>
                  </a:lnTo>
                  <a:lnTo>
                    <a:pt x="177800" y="2095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114800" y="1068973"/>
            <a:ext cx="30697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1600" b="0" smtClean="0"/>
              <a:t>Trường hợp 2: giả </a:t>
            </a:r>
            <a:r>
              <a:rPr lang="en-US" altLang="en-US" sz="1600" b="0"/>
              <a:t>sử </a:t>
            </a:r>
            <a:r>
              <a:rPr lang="en-US" altLang="en-US" sz="1600" b="0" smtClean="0"/>
              <a:t>AB=CD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3629" y="2495550"/>
            <a:ext cx="2899732" cy="1862144"/>
            <a:chOff x="4525422" y="2724150"/>
            <a:chExt cx="2899732" cy="1862144"/>
          </a:xfrm>
        </p:grpSpPr>
        <p:sp>
          <p:nvSpPr>
            <p:cNvPr id="7" name="Parallelogram 6"/>
            <p:cNvSpPr/>
            <p:nvPr/>
          </p:nvSpPr>
          <p:spPr>
            <a:xfrm>
              <a:off x="4876800" y="2951820"/>
              <a:ext cx="2133600" cy="1372530"/>
            </a:xfrm>
            <a:prstGeom prst="parallelogram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27241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6600" y="27262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16448" y="42169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25422" y="42168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/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276006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52952" y="414205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0" y="2114550"/>
            <a:ext cx="143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=&gt; AD = BC</a:t>
            </a:r>
            <a:endParaRPr lang="en-US" b="0"/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495800" y="2647950"/>
            <a:ext cx="3998409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>
              <a:spcBef>
                <a:spcPts val="6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 Vậy trong hình thang cân, </a:t>
            </a:r>
          </a:p>
          <a:p>
            <a:pPr marL="0" lvl="1">
              <a:spcBef>
                <a:spcPts val="6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</a:rPr>
              <a:t>hai cạnh bên bằng nhau.</a:t>
            </a:r>
          </a:p>
        </p:txBody>
      </p:sp>
    </p:spTree>
    <p:extLst>
      <p:ext uri="{BB962C8B-B14F-4D97-AF65-F5344CB8AC3E}">
        <p14:creationId xmlns:p14="http://schemas.microsoft.com/office/powerpoint/2010/main" val="41490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59" grpId="0"/>
      <p:bldP spid="2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025" y="209550"/>
            <a:ext cx="8842375" cy="466860"/>
            <a:chOff x="0" y="400050"/>
            <a:chExt cx="8842375" cy="466860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0" y="400050"/>
              <a:ext cx="2438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>
                  <a:solidFill>
                    <a:srgbClr val="FF0000"/>
                  </a:solidFill>
                  <a:sym typeface="Symbol" pitchFamily="18" charset="2"/>
                </a:rPr>
                <a:t>2. Tính chất: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676400" y="405245"/>
              <a:ext cx="7165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just">
                <a:spcBef>
                  <a:spcPct val="50000"/>
                </a:spcBef>
                <a:defRPr/>
              </a:pPr>
              <a:r>
                <a:rPr lang="en-US" altLang="en-US" sz="2400" b="0" smtClean="0"/>
                <a:t>Trong hình thang cân, </a:t>
              </a:r>
              <a:r>
                <a:rPr lang="en-US" altLang="en-US" sz="2400" b="0" smtClean="0">
                  <a:solidFill>
                    <a:srgbClr val="FF0000"/>
                  </a:solidFill>
                </a:rPr>
                <a:t>hai đường chéo </a:t>
              </a:r>
              <a:r>
                <a:rPr lang="en-US" altLang="en-US" sz="2400" b="0" smtClean="0">
                  <a:solidFill>
                    <a:srgbClr val="1F16D0"/>
                  </a:solidFill>
                </a:rPr>
                <a:t>bằng nhau.</a:t>
              </a:r>
            </a:p>
          </p:txBody>
        </p:sp>
      </p:grp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97155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GT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2225" y="1381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000" b="0">
              <a:latin typeface="Arial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60425" y="866775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000" b="0">
              <a:latin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225" y="143827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KL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064042" y="666720"/>
            <a:ext cx="1526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AB//CD;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89025" y="1438275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/>
              <a:t>AC = BD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114800" y="1426369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70111" y="137160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Chứng minh: 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570111" y="1763339"/>
            <a:ext cx="342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Xét </a:t>
            </a:r>
            <a:r>
              <a:rPr lang="en-US" altLang="en-US" sz="2000" b="0" smtClean="0">
                <a:latin typeface="+mn-lt"/>
                <a:sym typeface="Symbol" charset="2"/>
              </a:rPr>
              <a:t>ADC và BCD, có: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570111" y="2155078"/>
            <a:ext cx="2698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000" b="0" smtClean="0">
                <a:latin typeface="+mn-lt"/>
              </a:rPr>
              <a:t>DC </a:t>
            </a:r>
            <a:r>
              <a:rPr lang="en-US" altLang="en-US" sz="2000" b="0">
                <a:latin typeface="+mn-lt"/>
              </a:rPr>
              <a:t>là cạnh chung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570111" y="2988422"/>
            <a:ext cx="1842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n-US" altLang="en-US" sz="2000" b="0">
                <a:latin typeface="+mn-lt"/>
              </a:rPr>
              <a:t>AD = BC </a:t>
            </a:r>
            <a:r>
              <a:rPr lang="en-US" altLang="en-US" sz="2000" b="0" smtClean="0">
                <a:latin typeface="+mn-lt"/>
              </a:rPr>
              <a:t>(gt)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570111" y="3380161"/>
            <a:ext cx="3591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000" b="0" smtClean="0">
                <a:latin typeface="+mn-lt"/>
              </a:rPr>
              <a:t>Vậy </a:t>
            </a:r>
            <a:r>
              <a:rPr lang="en-US" altLang="en-US" sz="2000" b="0" smtClean="0">
                <a:latin typeface="+mn-lt"/>
                <a:sym typeface="Symbol" charset="2"/>
              </a:rPr>
              <a:t>ADC = BCD (c – g – c)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4570111" y="3771900"/>
            <a:ext cx="43452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>
              <a:spcBef>
                <a:spcPct val="50000"/>
              </a:spcBef>
            </a:pPr>
            <a:r>
              <a:rPr lang="en-US" altLang="en-US" sz="2000" b="0">
                <a:latin typeface="+mn-lt"/>
              </a:rPr>
              <a:t>Suy ra </a:t>
            </a:r>
            <a:r>
              <a:rPr lang="en-US" altLang="en-US" sz="2000" b="0" smtClean="0">
                <a:latin typeface="+mn-lt"/>
              </a:rPr>
              <a:t>AC = BD </a:t>
            </a:r>
            <a:r>
              <a:rPr lang="en-US" altLang="en-US" sz="2000" b="0">
                <a:latin typeface="+mn-lt"/>
              </a:rPr>
              <a:t>(hai cạnh tương ứng)</a:t>
            </a:r>
            <a:endParaRPr lang="en-US" altLang="en-US" sz="2000" b="0">
              <a:latin typeface="+mn-lt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69262"/>
              </p:ext>
            </p:extLst>
          </p:nvPr>
        </p:nvGraphicFramePr>
        <p:xfrm>
          <a:off x="914400" y="977900"/>
          <a:ext cx="1890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77900"/>
                        <a:ext cx="18907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301719"/>
              </p:ext>
            </p:extLst>
          </p:nvPr>
        </p:nvGraphicFramePr>
        <p:xfrm>
          <a:off x="4754563" y="2546350"/>
          <a:ext cx="1439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4563" y="2546350"/>
                        <a:ext cx="14398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rapezoid 4"/>
          <p:cNvSpPr/>
          <p:nvPr/>
        </p:nvSpPr>
        <p:spPr>
          <a:xfrm>
            <a:off x="860425" y="2495550"/>
            <a:ext cx="2492375" cy="1371600"/>
          </a:xfrm>
          <a:prstGeom prst="trapezoid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219200" y="2495550"/>
            <a:ext cx="2133600" cy="13716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0425" y="2495550"/>
            <a:ext cx="2133600" cy="13716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425" y="37452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0936" y="22669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A</a:t>
            </a:r>
            <a:endParaRPr lang="en-US" b="0"/>
          </a:p>
        </p:txBody>
      </p:sp>
      <p:sp>
        <p:nvSpPr>
          <p:cNvPr id="32" name="TextBox 31"/>
          <p:cNvSpPr txBox="1"/>
          <p:nvPr/>
        </p:nvSpPr>
        <p:spPr>
          <a:xfrm>
            <a:off x="3046507" y="22694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B</a:t>
            </a:r>
            <a:endParaRPr lang="en-US" b="0"/>
          </a:p>
        </p:txBody>
      </p:sp>
      <p:sp>
        <p:nvSpPr>
          <p:cNvPr id="33" name="TextBox 32"/>
          <p:cNvSpPr txBox="1"/>
          <p:nvPr/>
        </p:nvSpPr>
        <p:spPr>
          <a:xfrm>
            <a:off x="3375660" y="3771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20698" y="29963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/</a:t>
            </a:r>
            <a:endParaRPr lang="en-US" b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058981" y="3019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/>
              <a:t>/</a:t>
            </a:r>
            <a:endParaRPr lang="en-US" b="0"/>
          </a:p>
        </p:txBody>
      </p:sp>
      <p:sp>
        <p:nvSpPr>
          <p:cNvPr id="13" name="Freeform 12"/>
          <p:cNvSpPr/>
          <p:nvPr/>
        </p:nvSpPr>
        <p:spPr>
          <a:xfrm>
            <a:off x="847725" y="3600450"/>
            <a:ext cx="323875" cy="276225"/>
          </a:xfrm>
          <a:custGeom>
            <a:avLst/>
            <a:gdLst>
              <a:gd name="connsiteX0" fmla="*/ 0 w 323875"/>
              <a:gd name="connsiteY0" fmla="*/ 257175 h 276225"/>
              <a:gd name="connsiteX1" fmla="*/ 0 w 323875"/>
              <a:gd name="connsiteY1" fmla="*/ 257175 h 276225"/>
              <a:gd name="connsiteX2" fmla="*/ 28575 w 323875"/>
              <a:gd name="connsiteY2" fmla="*/ 171450 h 276225"/>
              <a:gd name="connsiteX3" fmla="*/ 85725 w 323875"/>
              <a:gd name="connsiteY3" fmla="*/ 0 h 276225"/>
              <a:gd name="connsiteX4" fmla="*/ 161925 w 323875"/>
              <a:gd name="connsiteY4" fmla="*/ 28575 h 276225"/>
              <a:gd name="connsiteX5" fmla="*/ 209550 w 323875"/>
              <a:gd name="connsiteY5" fmla="*/ 66675 h 276225"/>
              <a:gd name="connsiteX6" fmla="*/ 276225 w 323875"/>
              <a:gd name="connsiteY6" fmla="*/ 152400 h 276225"/>
              <a:gd name="connsiteX7" fmla="*/ 295275 w 323875"/>
              <a:gd name="connsiteY7" fmla="*/ 180975 h 276225"/>
              <a:gd name="connsiteX8" fmla="*/ 314325 w 323875"/>
              <a:gd name="connsiteY8" fmla="*/ 238125 h 276225"/>
              <a:gd name="connsiteX9" fmla="*/ 323850 w 323875"/>
              <a:gd name="connsiteY9" fmla="*/ 276225 h 276225"/>
              <a:gd name="connsiteX10" fmla="*/ 0 w 323875"/>
              <a:gd name="connsiteY10" fmla="*/ 25717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75" h="276225">
                <a:moveTo>
                  <a:pt x="0" y="257175"/>
                </a:moveTo>
                <a:lnTo>
                  <a:pt x="0" y="257175"/>
                </a:lnTo>
                <a:cubicBezTo>
                  <a:pt x="29690" y="178002"/>
                  <a:pt x="28575" y="208102"/>
                  <a:pt x="28575" y="171450"/>
                </a:cubicBezTo>
                <a:lnTo>
                  <a:pt x="85725" y="0"/>
                </a:lnTo>
                <a:cubicBezTo>
                  <a:pt x="111125" y="9525"/>
                  <a:pt x="138664" y="14618"/>
                  <a:pt x="161925" y="28575"/>
                </a:cubicBezTo>
                <a:cubicBezTo>
                  <a:pt x="269635" y="93201"/>
                  <a:pt x="97240" y="29238"/>
                  <a:pt x="209550" y="66675"/>
                </a:cubicBezTo>
                <a:cubicBezTo>
                  <a:pt x="254314" y="111439"/>
                  <a:pt x="230653" y="84042"/>
                  <a:pt x="276225" y="152400"/>
                </a:cubicBezTo>
                <a:cubicBezTo>
                  <a:pt x="282575" y="161925"/>
                  <a:pt x="291655" y="170115"/>
                  <a:pt x="295275" y="180975"/>
                </a:cubicBezTo>
                <a:lnTo>
                  <a:pt x="314325" y="238125"/>
                </a:lnTo>
                <a:cubicBezTo>
                  <a:pt x="324854" y="269712"/>
                  <a:pt x="323850" y="256660"/>
                  <a:pt x="323850" y="276225"/>
                </a:cubicBezTo>
                <a:lnTo>
                  <a:pt x="0" y="25717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3028925" y="3589741"/>
            <a:ext cx="323875" cy="276225"/>
          </a:xfrm>
          <a:custGeom>
            <a:avLst/>
            <a:gdLst>
              <a:gd name="connsiteX0" fmla="*/ 0 w 323875"/>
              <a:gd name="connsiteY0" fmla="*/ 257175 h 276225"/>
              <a:gd name="connsiteX1" fmla="*/ 0 w 323875"/>
              <a:gd name="connsiteY1" fmla="*/ 257175 h 276225"/>
              <a:gd name="connsiteX2" fmla="*/ 28575 w 323875"/>
              <a:gd name="connsiteY2" fmla="*/ 171450 h 276225"/>
              <a:gd name="connsiteX3" fmla="*/ 85725 w 323875"/>
              <a:gd name="connsiteY3" fmla="*/ 0 h 276225"/>
              <a:gd name="connsiteX4" fmla="*/ 161925 w 323875"/>
              <a:gd name="connsiteY4" fmla="*/ 28575 h 276225"/>
              <a:gd name="connsiteX5" fmla="*/ 209550 w 323875"/>
              <a:gd name="connsiteY5" fmla="*/ 66675 h 276225"/>
              <a:gd name="connsiteX6" fmla="*/ 276225 w 323875"/>
              <a:gd name="connsiteY6" fmla="*/ 152400 h 276225"/>
              <a:gd name="connsiteX7" fmla="*/ 295275 w 323875"/>
              <a:gd name="connsiteY7" fmla="*/ 180975 h 276225"/>
              <a:gd name="connsiteX8" fmla="*/ 314325 w 323875"/>
              <a:gd name="connsiteY8" fmla="*/ 238125 h 276225"/>
              <a:gd name="connsiteX9" fmla="*/ 323850 w 323875"/>
              <a:gd name="connsiteY9" fmla="*/ 276225 h 276225"/>
              <a:gd name="connsiteX10" fmla="*/ 0 w 323875"/>
              <a:gd name="connsiteY10" fmla="*/ 25717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75" h="276225">
                <a:moveTo>
                  <a:pt x="0" y="257175"/>
                </a:moveTo>
                <a:lnTo>
                  <a:pt x="0" y="257175"/>
                </a:lnTo>
                <a:cubicBezTo>
                  <a:pt x="29690" y="178002"/>
                  <a:pt x="28575" y="208102"/>
                  <a:pt x="28575" y="171450"/>
                </a:cubicBezTo>
                <a:lnTo>
                  <a:pt x="85725" y="0"/>
                </a:lnTo>
                <a:cubicBezTo>
                  <a:pt x="111125" y="9525"/>
                  <a:pt x="138664" y="14618"/>
                  <a:pt x="161925" y="28575"/>
                </a:cubicBezTo>
                <a:cubicBezTo>
                  <a:pt x="269635" y="93201"/>
                  <a:pt x="97240" y="29238"/>
                  <a:pt x="209550" y="66675"/>
                </a:cubicBezTo>
                <a:cubicBezTo>
                  <a:pt x="254314" y="111439"/>
                  <a:pt x="230653" y="84042"/>
                  <a:pt x="276225" y="152400"/>
                </a:cubicBezTo>
                <a:cubicBezTo>
                  <a:pt x="282575" y="161925"/>
                  <a:pt x="291655" y="170115"/>
                  <a:pt x="295275" y="180975"/>
                </a:cubicBezTo>
                <a:lnTo>
                  <a:pt x="314325" y="238125"/>
                </a:lnTo>
                <a:cubicBezTo>
                  <a:pt x="324854" y="269712"/>
                  <a:pt x="323850" y="256660"/>
                  <a:pt x="323850" y="276225"/>
                </a:cubicBezTo>
                <a:lnTo>
                  <a:pt x="0" y="25717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76300" y="2499360"/>
            <a:ext cx="2484120" cy="1371600"/>
          </a:xfrm>
          <a:custGeom>
            <a:avLst/>
            <a:gdLst>
              <a:gd name="connsiteX0" fmla="*/ 327660 w 2484120"/>
              <a:gd name="connsiteY0" fmla="*/ 0 h 1371600"/>
              <a:gd name="connsiteX1" fmla="*/ 2484120 w 2484120"/>
              <a:gd name="connsiteY1" fmla="*/ 1371600 h 1371600"/>
              <a:gd name="connsiteX2" fmla="*/ 0 w 2484120"/>
              <a:gd name="connsiteY2" fmla="*/ 1363980 h 1371600"/>
              <a:gd name="connsiteX3" fmla="*/ 327660 w 248412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120" h="1371600">
                <a:moveTo>
                  <a:pt x="327660" y="0"/>
                </a:moveTo>
                <a:lnTo>
                  <a:pt x="2484120" y="1371600"/>
                </a:lnTo>
                <a:lnTo>
                  <a:pt x="0" y="1363980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61060" y="2491740"/>
            <a:ext cx="2499360" cy="1386840"/>
          </a:xfrm>
          <a:custGeom>
            <a:avLst/>
            <a:gdLst>
              <a:gd name="connsiteX0" fmla="*/ 2133600 w 2499360"/>
              <a:gd name="connsiteY0" fmla="*/ 0 h 1386840"/>
              <a:gd name="connsiteX1" fmla="*/ 2499360 w 2499360"/>
              <a:gd name="connsiteY1" fmla="*/ 1379220 h 1386840"/>
              <a:gd name="connsiteX2" fmla="*/ 2430780 w 2499360"/>
              <a:gd name="connsiteY2" fmla="*/ 1386840 h 1386840"/>
              <a:gd name="connsiteX3" fmla="*/ 0 w 2499360"/>
              <a:gd name="connsiteY3" fmla="*/ 1379220 h 1386840"/>
              <a:gd name="connsiteX4" fmla="*/ 2133600 w 2499360"/>
              <a:gd name="connsiteY4" fmla="*/ 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386840">
                <a:moveTo>
                  <a:pt x="2133600" y="0"/>
                </a:moveTo>
                <a:lnTo>
                  <a:pt x="2499360" y="1379220"/>
                </a:lnTo>
                <a:lnTo>
                  <a:pt x="2430780" y="1386840"/>
                </a:lnTo>
                <a:lnTo>
                  <a:pt x="0" y="1379220"/>
                </a:lnTo>
                <a:lnTo>
                  <a:pt x="2133600" y="0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752600" y="209550"/>
            <a:ext cx="716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/>
              <a:t>Trong hình thang cân, </a:t>
            </a:r>
            <a:r>
              <a:rPr lang="en-US" altLang="en-US" sz="2400" b="0" smtClean="0">
                <a:solidFill>
                  <a:srgbClr val="FF0000"/>
                </a:solidFill>
              </a:rPr>
              <a:t>hai đường chéo </a:t>
            </a:r>
            <a:r>
              <a:rPr lang="en-US" altLang="en-US" sz="2400" b="0" smtClean="0">
                <a:solidFill>
                  <a:srgbClr val="1F16D0"/>
                </a:solidFill>
              </a:rPr>
              <a:t>bằng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18451" grpId="0"/>
      <p:bldP spid="18452" grpId="0"/>
      <p:bldP spid="18454" grpId="0"/>
      <p:bldP spid="18455" grpId="0"/>
      <p:bldP spid="18456" grpId="0"/>
      <p:bldP spid="15" grpId="0" animBg="1"/>
      <p:bldP spid="15" grpId="1" animBg="1"/>
      <p:bldP spid="16" grpId="0" animBg="1"/>
      <p:bldP spid="16" grpId="1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984" y="78013"/>
            <a:ext cx="1789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  <a:latin typeface="+mn-lt"/>
              </a:rPr>
              <a:t>Bài tập: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119776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b) Hình thang có hai cạnh bên bằng nhau là hình thang cân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514350"/>
            <a:ext cx="509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Các khẳng định sau đúng hay sai?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854869"/>
            <a:ext cx="7204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a) Trong hình thang cân, hai cạnh bên bằng nhau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-76200" y="1602666"/>
            <a:ext cx="1968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solidFill>
                  <a:srgbClr val="FF0000"/>
                </a:solidFill>
                <a:latin typeface="+mn-lt"/>
              </a:rPr>
              <a:t>Trả lời: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62000" y="2055019"/>
            <a:ext cx="1897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a) Đúng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62000" y="2397919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 indent="403225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defRPr/>
            </a:pPr>
            <a:r>
              <a:rPr lang="en-US" altLang="en-US" sz="2400" b="0" smtClean="0">
                <a:latin typeface="+mn-lt"/>
              </a:rPr>
              <a:t>b) Sai. Hình thang ABCD (AB //CD) AD = BC, nhưng không là hình thang cân vì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73987"/>
              </p:ext>
            </p:extLst>
          </p:nvPr>
        </p:nvGraphicFramePr>
        <p:xfrm>
          <a:off x="6172200" y="3974753"/>
          <a:ext cx="764961" cy="4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3974753"/>
                        <a:ext cx="764961" cy="40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521091" y="3377684"/>
            <a:ext cx="3532463" cy="1512332"/>
            <a:chOff x="2521091" y="3377684"/>
            <a:chExt cx="3532463" cy="1512332"/>
          </a:xfrm>
        </p:grpSpPr>
        <p:sp>
          <p:nvSpPr>
            <p:cNvPr id="2" name="Parallelogram 1"/>
            <p:cNvSpPr/>
            <p:nvPr/>
          </p:nvSpPr>
          <p:spPr>
            <a:xfrm>
              <a:off x="2895600" y="3562350"/>
              <a:ext cx="2743200" cy="1143000"/>
            </a:xfrm>
            <a:prstGeom prst="parallelogram">
              <a:avLst>
                <a:gd name="adj" fmla="val 51353"/>
              </a:avLst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33776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A</a:t>
              </a:r>
              <a:endParaRPr lang="en-US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33776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B</a:t>
              </a:r>
              <a:endParaRPr lang="en-US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7713" y="4520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C</a:t>
              </a:r>
              <a:endParaRPr lang="en-US" b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1091" y="450432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D</a:t>
              </a:r>
              <a:endParaRPr lang="en-US" b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3498850" y="3568702"/>
              <a:ext cx="1566446" cy="113664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71800" y="4419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419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4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4164" y="4265711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363855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smtClean="0"/>
                <a:t>70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3800" y="3530600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/>
                <a:t>4</a:t>
              </a:r>
              <a:r>
                <a:rPr lang="en-US" sz="1400" b="0" smtClean="0"/>
                <a:t>0</a:t>
              </a:r>
              <a:r>
                <a:rPr lang="en-US" sz="1400" b="0" baseline="30000" smtClean="0"/>
                <a:t>0</a:t>
              </a:r>
              <a:endParaRPr lang="en-US" sz="1400" b="0"/>
            </a:p>
          </p:txBody>
        </p:sp>
        <p:sp>
          <p:nvSpPr>
            <p:cNvPr id="10" name="TextBox 9"/>
            <p:cNvSpPr txBox="1"/>
            <p:nvPr/>
          </p:nvSpPr>
          <p:spPr>
            <a:xfrm rot="18945037">
              <a:off x="3072788" y="394632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  <p:sp>
          <p:nvSpPr>
            <p:cNvPr id="29" name="TextBox 28"/>
            <p:cNvSpPr txBox="1"/>
            <p:nvPr/>
          </p:nvSpPr>
          <p:spPr>
            <a:xfrm rot="18945037">
              <a:off x="5247008" y="3920606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/>
                <a:t>/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  <p:bldP spid="26635" grpId="0"/>
      <p:bldP spid="26636" grpId="0"/>
      <p:bldP spid="266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26" y="2414587"/>
            <a:ext cx="3506933" cy="1841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31" y="2405061"/>
            <a:ext cx="3506933" cy="1841595"/>
          </a:xfrm>
          <a:prstGeom prst="rect">
            <a:avLst/>
          </a:prstGeo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3850" y="169217"/>
            <a:ext cx="2580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Dấu </a:t>
            </a:r>
            <a:r>
              <a:rPr lang="en-US" altLang="en-US" sz="2400" b="0">
                <a:solidFill>
                  <a:srgbClr val="FF0000"/>
                </a:solidFill>
                <a:latin typeface="+mn-lt"/>
                <a:sym typeface="Symbol" pitchFamily="18" charset="2"/>
              </a:rPr>
              <a:t>hiệu nhận biết: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59055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0">
                <a:latin typeface="+mn-lt"/>
              </a:rPr>
              <a:t>Cho đoạn thẳng CD và đường thẳng m song song với CD (h.29). Hãy vẽ các điểm A,B thuộc m sao cho ABCD là hình thang có hai đường chéo  CA, DB bằng nhau. Sau đó hãy đo các </a:t>
            </a:r>
            <a:r>
              <a:rPr lang="en-US" altLang="en-US" b="0" smtClean="0">
                <a:latin typeface="+mn-lt"/>
              </a:rPr>
              <a:t>góc     </a:t>
            </a:r>
            <a:r>
              <a:rPr lang="en-US" altLang="en-US" b="0">
                <a:latin typeface="+mn-lt"/>
              </a:rPr>
              <a:t>và     </a:t>
            </a:r>
            <a:r>
              <a:rPr lang="en-US" altLang="en-US" b="0" smtClean="0">
                <a:latin typeface="+mn-lt"/>
              </a:rPr>
              <a:t>của </a:t>
            </a:r>
            <a:r>
              <a:rPr lang="en-US" altLang="en-US" b="0">
                <a:latin typeface="+mn-lt"/>
              </a:rPr>
              <a:t>hình thang ABCD đó để dự đoán về dạng của các hình thang có hai đường chéo bằng nhau.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028825" y="2537222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707005" y="2335530"/>
            <a:ext cx="609600" cy="598884"/>
            <a:chOff x="2160" y="1776"/>
            <a:chExt cx="384" cy="503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224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>
                  <a:latin typeface="Arial" charset="0"/>
                </a:rPr>
                <a:t>o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160" y="177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0">
                  <a:solidFill>
                    <a:srgbClr val="640000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162425" y="230862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6448425" y="2287668"/>
            <a:ext cx="685800" cy="646509"/>
            <a:chOff x="4512" y="1736"/>
            <a:chExt cx="432" cy="543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536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>
                  <a:latin typeface="Arial" charset="0"/>
                </a:rPr>
                <a:t>o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4512" y="1736"/>
              <a:ext cx="432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 b="0">
                  <a:solidFill>
                    <a:srgbClr val="64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028825" y="2822972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0732" name="Group 20"/>
          <p:cNvGrpSpPr>
            <a:grpSpLocks/>
          </p:cNvGrpSpPr>
          <p:nvPr/>
        </p:nvGrpSpPr>
        <p:grpSpPr bwMode="auto">
          <a:xfrm>
            <a:off x="3476625" y="4194572"/>
            <a:ext cx="2819400" cy="488156"/>
            <a:chOff x="2640" y="3312"/>
            <a:chExt cx="1776" cy="410"/>
          </a:xfrm>
        </p:grpSpPr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640" y="3360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 b="0">
                  <a:solidFill>
                    <a:srgbClr val="FF0000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032" y="3360"/>
              <a:ext cx="384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 b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43225" y="2813447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3857625" y="2822972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943225" y="2822972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5686425" y="2822972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71246"/>
              </p:ext>
            </p:extLst>
          </p:nvPr>
        </p:nvGraphicFramePr>
        <p:xfrm>
          <a:off x="2135066" y="1141980"/>
          <a:ext cx="836734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066" y="1141980"/>
                        <a:ext cx="836734" cy="37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795">
            <a:off x="2147421" y="3994872"/>
            <a:ext cx="6203270" cy="11063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914">
            <a:off x="3559802" y="2810796"/>
            <a:ext cx="6203270" cy="1106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91" y="924109"/>
            <a:ext cx="1983041" cy="19830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600">
            <a:off x="3343769" y="1976763"/>
            <a:ext cx="1983041" cy="19830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937">
            <a:off x="-127933" y="3262099"/>
            <a:ext cx="6203270" cy="11063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2294329"/>
            <a:ext cx="1983041" cy="19830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5558">
            <a:off x="3839142" y="2705473"/>
            <a:ext cx="6203270" cy="11063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534">
            <a:off x="4553613" y="1914422"/>
            <a:ext cx="1983041" cy="1983041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7475933">
            <a:off x="4685603" y="3575397"/>
            <a:ext cx="2124075" cy="1883376"/>
          </a:xfrm>
          <a:prstGeom prst="arc">
            <a:avLst/>
          </a:prstGeom>
          <a:ln w="190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4124067" flipH="1">
            <a:off x="2778822" y="3576358"/>
            <a:ext cx="2124075" cy="1883376"/>
          </a:xfrm>
          <a:prstGeom prst="arc">
            <a:avLst/>
          </a:prstGeom>
          <a:ln w="190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37147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solidFill>
                  <a:srgbClr val="FFFF00"/>
                </a:solidFill>
              </a:rPr>
              <a:t>125</a:t>
            </a:r>
            <a:r>
              <a:rPr lang="en-US" b="0" baseline="30000" smtClean="0">
                <a:solidFill>
                  <a:srgbClr val="FFFF00"/>
                </a:solidFill>
              </a:rPr>
              <a:t>0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37147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solidFill>
                  <a:srgbClr val="FFFF00"/>
                </a:solidFill>
              </a:rPr>
              <a:t>125</a:t>
            </a:r>
            <a:r>
              <a:rPr lang="en-US" b="0" baseline="30000" smtClean="0">
                <a:solidFill>
                  <a:srgbClr val="FFFF00"/>
                </a:solidFill>
              </a:rPr>
              <a:t>0</a:t>
            </a:r>
            <a:endParaRPr lang="en-US" b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555 L 0.2974 0.2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213E-6 L 0.3 -0.266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3307E-6 L -0.1 -0.266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494 L 0.10764 -0.2716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2" grpId="0" animBg="1"/>
      <p:bldP spid="29723" grpId="0" animBg="1"/>
      <p:bldP spid="11" grpId="0" animBg="1"/>
      <p:bldP spid="51" grpId="0" animBg="1"/>
      <p:bldP spid="12" grpId="0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imes">
      <a:majorFont>
        <a:latin typeface="VNI-Ariston"/>
        <a:ea typeface=""/>
        <a:cs typeface=""/>
      </a:majorFont>
      <a:minorFont>
        <a:latin typeface="Times New Roman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513</TotalTime>
  <Words>887</Words>
  <Application>Microsoft Office PowerPoint</Application>
  <PresentationFormat>On-screen Show (16:9)</PresentationFormat>
  <Paragraphs>239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Austin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0985753148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Hinh thang can</dc:title>
  <dc:subject>hinh hoc 8</dc:subject>
  <dc:creator>Luân Đặng</dc:creator>
  <cp:lastModifiedBy>Administrator</cp:lastModifiedBy>
  <cp:revision>99</cp:revision>
  <dcterms:created xsi:type="dcterms:W3CDTF">2019-08-21T06:01:53Z</dcterms:created>
  <dcterms:modified xsi:type="dcterms:W3CDTF">2021-08-01T09:48:14Z</dcterms:modified>
  <cp:category>toan 8</cp:category>
</cp:coreProperties>
</file>