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352" r:id="rId3"/>
    <p:sldId id="392" r:id="rId4"/>
    <p:sldId id="292" r:id="rId5"/>
    <p:sldId id="360" r:id="rId6"/>
    <p:sldId id="334" r:id="rId7"/>
    <p:sldId id="393" r:id="rId8"/>
    <p:sldId id="396" r:id="rId9"/>
    <p:sldId id="397" r:id="rId10"/>
    <p:sldId id="419" r:id="rId11"/>
    <p:sldId id="420" r:id="rId12"/>
    <p:sldId id="395" r:id="rId13"/>
    <p:sldId id="347" r:id="rId14"/>
    <p:sldId id="398" r:id="rId15"/>
    <p:sldId id="399" r:id="rId16"/>
    <p:sldId id="418" r:id="rId17"/>
    <p:sldId id="278" r:id="rId18"/>
    <p:sldId id="408" r:id="rId19"/>
    <p:sldId id="411" r:id="rId20"/>
    <p:sldId id="414" r:id="rId21"/>
    <p:sldId id="412" r:id="rId22"/>
    <p:sldId id="413" r:id="rId23"/>
    <p:sldId id="416" r:id="rId24"/>
    <p:sldId id="410" r:id="rId25"/>
    <p:sldId id="417" r:id="rId26"/>
    <p:sldId id="415" r:id="rId27"/>
    <p:sldId id="315" r:id="rId28"/>
    <p:sldId id="400" r:id="rId29"/>
    <p:sldId id="421" r:id="rId30"/>
    <p:sldId id="385" r:id="rId31"/>
    <p:sldId id="331" r:id="rId32"/>
    <p:sldId id="407" r:id="rId33"/>
    <p:sldId id="329" r:id="rId34"/>
    <p:sldId id="342" r:id="rId35"/>
    <p:sldId id="33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4"/>
    <p:restoredTop sz="94629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duhome.com.vn/DHALesson?idGrade=3&amp;idSubject=1&amp;idSeries=119&amp;idTheme=1068&amp;IdLevel=2&amp;idThemeServer=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-open-wave-cartoon-brown-306764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Minh can paint a fish.            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01CE1-2EB6-EEC4-0FBE-3D4F2DFD13E1}"/>
              </a:ext>
            </a:extLst>
          </p:cNvPr>
          <p:cNvSpPr/>
          <p:nvPr/>
        </p:nvSpPr>
        <p:spPr>
          <a:xfrm>
            <a:off x="6525490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/>
          <p:cNvCxnSpPr/>
          <p:nvPr/>
        </p:nvCxnSpPr>
        <p:spPr>
          <a:xfrm>
            <a:off x="1026365" y="5505064"/>
            <a:ext cx="2341986" cy="9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Minh can make yellow with orange and red.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01CE1-2EB6-EEC4-0FBE-3D4F2DFD13E1}"/>
              </a:ext>
            </a:extLst>
          </p:cNvPr>
          <p:cNvSpPr/>
          <p:nvPr/>
        </p:nvSpPr>
        <p:spPr>
          <a:xfrm>
            <a:off x="10313720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/>
          <p:cNvCxnSpPr/>
          <p:nvPr/>
        </p:nvCxnSpPr>
        <p:spPr>
          <a:xfrm>
            <a:off x="1035696" y="5934272"/>
            <a:ext cx="4572002" cy="27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D122E48-157C-2EA2-A3AC-E1F3BBA66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342075"/>
            <a:ext cx="55372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cup, indoor, drink, cluttered&#10;&#10;Description automatically generated">
            <a:extLst>
              <a:ext uri="{FF2B5EF4-FFF2-40B4-BE49-F238E27FC236}">
                <a16:creationId xmlns:a16="http://schemas.microsoft.com/office/drawing/2014/main" id="{4DE7B9C8-EF45-D209-49D2-4BB45973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98" y="1657350"/>
            <a:ext cx="9843277" cy="377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CA47800-1A0F-92E0-A4D3-3DE091E6625F}"/>
              </a:ext>
            </a:extLst>
          </p:cNvPr>
          <p:cNvSpPr/>
          <p:nvPr/>
        </p:nvSpPr>
        <p:spPr>
          <a:xfrm>
            <a:off x="3325092" y="1365832"/>
            <a:ext cx="2018804" cy="13417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089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D6EF7-2BF4-DFF1-7AEE-12A76521AB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90" y="346233"/>
            <a:ext cx="92329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D84AE-C482-3835-003D-760A8E28AA87}"/>
              </a:ext>
            </a:extLst>
          </p:cNvPr>
          <p:cNvSpPr txBox="1"/>
          <p:nvPr/>
        </p:nvSpPr>
        <p:spPr>
          <a:xfrm>
            <a:off x="1674420" y="1699346"/>
            <a:ext cx="8325549" cy="64633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students read the text in Part E again.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0EF24-8D62-21EF-F9DA-389635C17854}"/>
              </a:ext>
            </a:extLst>
          </p:cNvPr>
          <p:cNvSpPr txBox="1"/>
          <p:nvPr/>
        </p:nvSpPr>
        <p:spPr>
          <a:xfrm>
            <a:off x="1726164" y="3108803"/>
            <a:ext cx="8273806" cy="1200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+mj-lt"/>
              </a:rPr>
              <a:t>Have students fill in the blanks about their favorite color.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90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4580172D-2D71-4248-147B-D6D560EA2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0730"/>
            <a:ext cx="12191999" cy="498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CF47A-43B5-806C-5E9E-0B831425A95A}"/>
              </a:ext>
            </a:extLst>
          </p:cNvPr>
          <p:cNvSpPr txBox="1"/>
          <p:nvPr/>
        </p:nvSpPr>
        <p:spPr>
          <a:xfrm>
            <a:off x="676894" y="514399"/>
            <a:ext cx="189346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C6210-DE5D-2CF8-730E-0FD6D365EBE3}"/>
              </a:ext>
            </a:extLst>
          </p:cNvPr>
          <p:cNvSpPr txBox="1"/>
          <p:nvPr/>
        </p:nvSpPr>
        <p:spPr>
          <a:xfrm>
            <a:off x="3541464" y="1887537"/>
            <a:ext cx="810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9081-3346-29B4-C3DE-25D0E8A3352E}"/>
              </a:ext>
            </a:extLst>
          </p:cNvPr>
          <p:cNvSpPr txBox="1"/>
          <p:nvPr/>
        </p:nvSpPr>
        <p:spPr>
          <a:xfrm>
            <a:off x="2088076" y="2524949"/>
            <a:ext cx="240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en-VN" sz="3600" dirty="0">
                <a:solidFill>
                  <a:srgbClr val="FF0000"/>
                </a:solidFill>
              </a:rPr>
              <a:t>red pencil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ECA07-04C4-8D18-0F5C-3A7B1E779B4A}"/>
              </a:ext>
            </a:extLst>
          </p:cNvPr>
          <p:cNvSpPr txBox="1"/>
          <p:nvPr/>
        </p:nvSpPr>
        <p:spPr>
          <a:xfrm>
            <a:off x="2088075" y="3238203"/>
            <a:ext cx="2707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</a:t>
            </a:r>
            <a:r>
              <a:rPr lang="en-VN" sz="3600" dirty="0">
                <a:solidFill>
                  <a:srgbClr val="FF0000"/>
                </a:solidFill>
              </a:rPr>
              <a:t>red pencil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980F2-A19D-13B3-93C7-F82DCF8EC373}"/>
              </a:ext>
            </a:extLst>
          </p:cNvPr>
          <p:cNvSpPr txBox="1"/>
          <p:nvPr/>
        </p:nvSpPr>
        <p:spPr>
          <a:xfrm>
            <a:off x="2667988" y="390700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en-VN" sz="3600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FD2E3-AFEF-E91E-1F51-AF553AE669D6}"/>
              </a:ext>
            </a:extLst>
          </p:cNvPr>
          <p:cNvSpPr txBox="1"/>
          <p:nvPr/>
        </p:nvSpPr>
        <p:spPr>
          <a:xfrm>
            <a:off x="2667988" y="4606233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pink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47118-ECF5-3676-5A22-E8085F4116CA}"/>
              </a:ext>
            </a:extLst>
          </p:cNvPr>
          <p:cNvSpPr txBox="1"/>
          <p:nvPr/>
        </p:nvSpPr>
        <p:spPr>
          <a:xfrm>
            <a:off x="4702629" y="4606233"/>
            <a:ext cx="278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red and white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B0E5BAA-3E1A-113B-6047-2F80977D91E3}"/>
              </a:ext>
            </a:extLst>
          </p:cNvPr>
          <p:cNvSpPr/>
          <p:nvPr/>
        </p:nvSpPr>
        <p:spPr>
          <a:xfrm>
            <a:off x="4549803" y="1525317"/>
            <a:ext cx="4249812" cy="2096658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72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554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0D19A3-72C8-1AF9-E07E-EFFCBB059973}"/>
              </a:ext>
            </a:extLst>
          </p:cNvPr>
          <p:cNvSpPr/>
          <p:nvPr/>
        </p:nvSpPr>
        <p:spPr>
          <a:xfrm>
            <a:off x="2971800" y="533400"/>
            <a:ext cx="28097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/>
                <a:solidFill>
                  <a:schemeClr val="accent3"/>
                </a:solidFill>
              </a:rPr>
              <a:t>Top</a:t>
            </a:r>
          </a:p>
          <a:p>
            <a:pPr algn="ctr"/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819C6D-2C68-1045-3576-2E12A088C6BD}"/>
              </a:ext>
            </a:extLst>
          </p:cNvPr>
          <p:cNvSpPr/>
          <p:nvPr/>
        </p:nvSpPr>
        <p:spPr>
          <a:xfrm>
            <a:off x="6248400" y="4267200"/>
            <a:ext cx="38715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/>
                <a:solidFill>
                  <a:schemeClr val="accent3"/>
                </a:solidFill>
              </a:rPr>
              <a:t>QUIZ</a:t>
            </a:r>
          </a:p>
          <a:p>
            <a:pPr algn="ctr"/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E5B18-4DB6-E619-51ED-60A0C81F67B2}"/>
              </a:ext>
            </a:extLst>
          </p:cNvPr>
          <p:cNvSpPr/>
          <p:nvPr/>
        </p:nvSpPr>
        <p:spPr>
          <a:xfrm rot="21013077">
            <a:off x="4815743" y="1505769"/>
            <a:ext cx="294151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647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1CD9A2-0BD7-65C6-D56F-14D70A0A7D81}"/>
              </a:ext>
            </a:extLst>
          </p:cNvPr>
          <p:cNvSpPr txBox="1">
            <a:spLocks/>
          </p:cNvSpPr>
          <p:nvPr/>
        </p:nvSpPr>
        <p:spPr>
          <a:xfrm>
            <a:off x="480951" y="630898"/>
            <a:ext cx="30480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/>
              <a:t>HOW TO PLAY</a:t>
            </a:r>
            <a:endParaRPr lang="en-V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91A485-A0D5-731D-6A42-A4B8499C390A}"/>
              </a:ext>
            </a:extLst>
          </p:cNvPr>
          <p:cNvSpPr txBox="1">
            <a:spLocks/>
          </p:cNvSpPr>
          <p:nvPr/>
        </p:nvSpPr>
        <p:spPr>
          <a:xfrm>
            <a:off x="2452255" y="23320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4000"/>
              <a:t>Ask students to read the questions.</a:t>
            </a:r>
          </a:p>
          <a:p>
            <a:r>
              <a:rPr lang="en-VN" sz="4000"/>
              <a:t>They write down </a:t>
            </a:r>
            <a:r>
              <a:rPr lang="en-VN" sz="4000">
                <a:solidFill>
                  <a:schemeClr val="accent6">
                    <a:lumMod val="75000"/>
                  </a:schemeClr>
                </a:solidFill>
              </a:rPr>
              <a:t>ONE</a:t>
            </a:r>
            <a:r>
              <a:rPr lang="en-VN" sz="4000"/>
              <a:t> answer.</a:t>
            </a:r>
          </a:p>
          <a:p>
            <a:r>
              <a:rPr lang="en-VN" sz="4000"/>
              <a:t>Students get points if their answer in “top 5”.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19292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VN" sz="3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# 1</a:t>
            </a:r>
          </a:p>
        </p:txBody>
      </p:sp>
    </p:spTree>
    <p:extLst>
      <p:ext uri="{BB962C8B-B14F-4D97-AF65-F5344CB8AC3E}">
        <p14:creationId xmlns:p14="http://schemas.microsoft.com/office/powerpoint/2010/main" val="369868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495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6000" b="1" dirty="0"/>
              <a:t>Name a color.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purple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pink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2797C-A60C-038F-8F3A-919D4F2C2E3C}"/>
              </a:ext>
            </a:extLst>
          </p:cNvPr>
          <p:cNvSpPr txBox="1"/>
          <p:nvPr/>
        </p:nvSpPr>
        <p:spPr>
          <a:xfrm>
            <a:off x="3467100" y="345598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orange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24278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VN" sz="34400" b="1" dirty="0">
                <a:ln w="12700" cmpd="sng">
                  <a:noFill/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# 2</a:t>
            </a:r>
          </a:p>
        </p:txBody>
      </p:sp>
    </p:spTree>
    <p:extLst>
      <p:ext uri="{BB962C8B-B14F-4D97-AF65-F5344CB8AC3E}">
        <p14:creationId xmlns:p14="http://schemas.microsoft.com/office/powerpoint/2010/main" val="123370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Name something green.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leaf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turtle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2797C-A60C-038F-8F3A-919D4F2C2E3C}"/>
              </a:ext>
            </a:extLst>
          </p:cNvPr>
          <p:cNvSpPr txBox="1"/>
          <p:nvPr/>
        </p:nvSpPr>
        <p:spPr>
          <a:xfrm>
            <a:off x="3467100" y="345598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grass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tree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frog</a:t>
            </a:r>
          </a:p>
        </p:txBody>
      </p:sp>
    </p:spTree>
    <p:extLst>
      <p:ext uri="{BB962C8B-B14F-4D97-AF65-F5344CB8AC3E}">
        <p14:creationId xmlns:p14="http://schemas.microsoft.com/office/powerpoint/2010/main" val="25551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VN" sz="34400" b="1" cap="none" spc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 3</a:t>
            </a:r>
          </a:p>
        </p:txBody>
      </p:sp>
    </p:spTree>
    <p:extLst>
      <p:ext uri="{BB962C8B-B14F-4D97-AF65-F5344CB8AC3E}">
        <p14:creationId xmlns:p14="http://schemas.microsoft.com/office/powerpoint/2010/main" val="296998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Name something blue.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balloon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sea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2797C-A60C-038F-8F3A-919D4F2C2E3C}"/>
              </a:ext>
            </a:extLst>
          </p:cNvPr>
          <p:cNvSpPr txBox="1"/>
          <p:nvPr/>
        </p:nvSpPr>
        <p:spPr>
          <a:xfrm>
            <a:off x="3550227" y="35444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Swimming pool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sky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val="5953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VN" sz="34400" b="1" cap="none" spc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# 4</a:t>
            </a:r>
          </a:p>
        </p:txBody>
      </p:sp>
    </p:spTree>
    <p:extLst>
      <p:ext uri="{BB962C8B-B14F-4D97-AF65-F5344CB8AC3E}">
        <p14:creationId xmlns:p14="http://schemas.microsoft.com/office/powerpoint/2010/main" val="2044600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Name something red.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blood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cherry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2797C-A60C-038F-8F3A-919D4F2C2E3C}"/>
              </a:ext>
            </a:extLst>
          </p:cNvPr>
          <p:cNvSpPr txBox="1"/>
          <p:nvPr/>
        </p:nvSpPr>
        <p:spPr>
          <a:xfrm>
            <a:off x="3467100" y="345598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tomato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apple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strawberry</a:t>
            </a:r>
          </a:p>
        </p:txBody>
      </p:sp>
    </p:spTree>
    <p:extLst>
      <p:ext uri="{BB962C8B-B14F-4D97-AF65-F5344CB8AC3E}">
        <p14:creationId xmlns:p14="http://schemas.microsoft.com/office/powerpoint/2010/main" val="2601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FC171-44B3-A738-CDDF-2062F2523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82" y="371352"/>
            <a:ext cx="87630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5096F5-DAE8-103B-6E4E-B7BD280B6FE8}"/>
              </a:ext>
            </a:extLst>
          </p:cNvPr>
          <p:cNvSpPr txBox="1"/>
          <p:nvPr/>
        </p:nvSpPr>
        <p:spPr>
          <a:xfrm>
            <a:off x="831273" y="1334783"/>
            <a:ext cx="509075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Divide the class into fours.</a:t>
            </a:r>
            <a:endParaRPr lang="en-VN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F55F1-5ED3-E46A-9EBD-7BCF874F588D}"/>
              </a:ext>
            </a:extLst>
          </p:cNvPr>
          <p:cNvSpPr txBox="1"/>
          <p:nvPr/>
        </p:nvSpPr>
        <p:spPr>
          <a:xfrm>
            <a:off x="831273" y="2692134"/>
            <a:ext cx="957582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students read their sentences to their group.</a:t>
            </a:r>
            <a:endParaRPr lang="en-V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35969-3F46-27E7-09B9-63ECB4F019A4}"/>
              </a:ext>
            </a:extLst>
          </p:cNvPr>
          <p:cNvSpPr txBox="1"/>
          <p:nvPr/>
        </p:nvSpPr>
        <p:spPr>
          <a:xfrm>
            <a:off x="831273" y="4049486"/>
            <a:ext cx="10129651" cy="1200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Afterwards, have some students read their sentences in front of the class. </a:t>
            </a:r>
          </a:p>
        </p:txBody>
      </p:sp>
    </p:spTree>
    <p:extLst>
      <p:ext uri="{BB962C8B-B14F-4D97-AF65-F5344CB8AC3E}">
        <p14:creationId xmlns:p14="http://schemas.microsoft.com/office/powerpoint/2010/main" val="3111970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/>
              <a:t>Click here to play the game.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303" y="1767710"/>
            <a:ext cx="9298980" cy="45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7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understand a paragraph and write about their favorite color.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green, orange, pink, purple, gray, favorite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What's your favorite color?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B05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916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A7D7F1-A58F-6F6B-32AF-10713AC28C47}"/>
              </a:ext>
            </a:extLst>
          </p:cNvPr>
          <p:cNvSpPr/>
          <p:nvPr/>
        </p:nvSpPr>
        <p:spPr>
          <a:xfrm>
            <a:off x="0" y="374536"/>
            <a:ext cx="1282889" cy="8643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34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B51E0C5-B01D-66F5-294F-2F60D6A70E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49" y="0"/>
            <a:ext cx="10776857" cy="63901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3D3163-2B27-9E7A-9517-1F55D8BCC3C1}"/>
              </a:ext>
            </a:extLst>
          </p:cNvPr>
          <p:cNvSpPr/>
          <p:nvPr/>
        </p:nvSpPr>
        <p:spPr>
          <a:xfrm>
            <a:off x="10212425" y="3755573"/>
            <a:ext cx="711389" cy="555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3FDEA2-D37F-5DA9-450B-3CF41128A6A3}"/>
              </a:ext>
            </a:extLst>
          </p:cNvPr>
          <p:cNvSpPr/>
          <p:nvPr/>
        </p:nvSpPr>
        <p:spPr>
          <a:xfrm>
            <a:off x="10923814" y="4310745"/>
            <a:ext cx="843643" cy="555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E5B9ED-8704-74F7-FBC6-B9216B54F0D5}"/>
              </a:ext>
            </a:extLst>
          </p:cNvPr>
          <p:cNvSpPr/>
          <p:nvPr/>
        </p:nvSpPr>
        <p:spPr>
          <a:xfrm>
            <a:off x="8850085" y="4996546"/>
            <a:ext cx="865415" cy="9960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43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green, orange, pink, purple, gray, favorite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What's your favorite color?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3265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35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50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>
                <a:solidFill>
                  <a:srgbClr val="0070C0"/>
                </a:solidFill>
              </a:rPr>
              <a:t>on </a:t>
            </a:r>
            <a:r>
              <a:rPr lang="en-US" sz="3600" i="1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33E79B-1A83-58C0-3171-FD3D37DCA4AD}"/>
              </a:ext>
            </a:extLst>
          </p:cNvPr>
          <p:cNvSpPr txBox="1"/>
          <p:nvPr/>
        </p:nvSpPr>
        <p:spPr>
          <a:xfrm>
            <a:off x="1211283" y="2933205"/>
            <a:ext cx="9559636" cy="175432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students run around the classroom touching things in the color that the teacher shouts out: "Touch something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green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".</a:t>
            </a:r>
            <a:endParaRPr lang="en-V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B54F2-FB16-3538-9DD6-B67534079392}"/>
              </a:ext>
            </a:extLst>
          </p:cNvPr>
          <p:cNvSpPr txBox="1"/>
          <p:nvPr/>
        </p:nvSpPr>
        <p:spPr>
          <a:xfrm>
            <a:off x="177570" y="344384"/>
            <a:ext cx="2067425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Let’s play!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62D42-5A11-B1C4-053A-AB007D201B80}"/>
              </a:ext>
            </a:extLst>
          </p:cNvPr>
          <p:cNvSpPr txBox="1"/>
          <p:nvPr/>
        </p:nvSpPr>
        <p:spPr>
          <a:xfrm>
            <a:off x="3455718" y="990716"/>
            <a:ext cx="2640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Touch</a:t>
            </a:r>
            <a:endParaRPr lang="en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4749E54-2FB4-303F-C72A-402204F63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9014362">
            <a:off x="7261318" y="450348"/>
            <a:ext cx="2265548" cy="23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0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A938F-A3DB-612C-3A9E-4DC21FAC92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376"/>
            <a:ext cx="6667500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0B0452-A6FA-07FD-A1A0-848DD113A672}"/>
              </a:ext>
            </a:extLst>
          </p:cNvPr>
          <p:cNvSpPr txBox="1"/>
          <p:nvPr/>
        </p:nvSpPr>
        <p:spPr>
          <a:xfrm>
            <a:off x="1840379" y="1781298"/>
            <a:ext cx="94310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Have students read the text individually.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843AF-C572-7D02-3C9F-738F7C294CC5}"/>
              </a:ext>
            </a:extLst>
          </p:cNvPr>
          <p:cNvSpPr txBox="1"/>
          <p:nvPr/>
        </p:nvSpPr>
        <p:spPr>
          <a:xfrm>
            <a:off x="1840379" y="2763799"/>
            <a:ext cx="94310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MyriadPro"/>
              </a:rPr>
              <a:t>Read the text as a whole class.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1C055-A99B-AAB5-7699-08FA0160D2A2}"/>
              </a:ext>
            </a:extLst>
          </p:cNvPr>
          <p:cNvSpPr txBox="1"/>
          <p:nvPr/>
        </p:nvSpPr>
        <p:spPr>
          <a:xfrm>
            <a:off x="1840379" y="3746300"/>
            <a:ext cx="949659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Demonstrate the activity using the example.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0235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Minh has a blue notebook.            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01CE1-2EB6-EEC4-0FBE-3D4F2DFD13E1}"/>
              </a:ext>
            </a:extLst>
          </p:cNvPr>
          <p:cNvSpPr/>
          <p:nvPr/>
        </p:nvSpPr>
        <p:spPr>
          <a:xfrm>
            <a:off x="8615547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07298" y="4357396"/>
            <a:ext cx="2556588" cy="9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6516</TotalTime>
  <Words>462</Words>
  <Application>Microsoft Office PowerPoint</Application>
  <PresentationFormat>Màn hình rộng</PresentationFormat>
  <Paragraphs>103</Paragraphs>
  <Slides>35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39" baseType="lpstr">
      <vt:lpstr>Arial</vt:lpstr>
      <vt:lpstr>Calibri</vt:lpstr>
      <vt:lpstr>MyriadPro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126</cp:revision>
  <dcterms:created xsi:type="dcterms:W3CDTF">2020-12-08T03:17:05Z</dcterms:created>
  <dcterms:modified xsi:type="dcterms:W3CDTF">2022-08-02T01:44:24Z</dcterms:modified>
</cp:coreProperties>
</file>