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9"/>
  </p:notesMasterIdLst>
  <p:sldIdLst>
    <p:sldId id="256" r:id="rId5"/>
    <p:sldId id="257" r:id="rId6"/>
    <p:sldId id="284" r:id="rId7"/>
    <p:sldId id="292" r:id="rId8"/>
    <p:sldId id="283" r:id="rId9"/>
    <p:sldId id="258" r:id="rId10"/>
    <p:sldId id="264" r:id="rId11"/>
    <p:sldId id="265" r:id="rId12"/>
    <p:sldId id="285" r:id="rId13"/>
    <p:sldId id="295" r:id="rId14"/>
    <p:sldId id="286" r:id="rId15"/>
    <p:sldId id="287" r:id="rId16"/>
    <p:sldId id="266" r:id="rId17"/>
    <p:sldId id="267" r:id="rId18"/>
    <p:sldId id="268" r:id="rId19"/>
    <p:sldId id="296" r:id="rId20"/>
    <p:sldId id="293" r:id="rId21"/>
    <p:sldId id="288" r:id="rId22"/>
    <p:sldId id="289" r:id="rId23"/>
    <p:sldId id="290" r:id="rId24"/>
    <p:sldId id="291" r:id="rId25"/>
    <p:sldId id="294" r:id="rId26"/>
    <p:sldId id="279" r:id="rId27"/>
    <p:sldId id="26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1F4E79"/>
    <a:srgbClr val="70AD47"/>
    <a:srgbClr val="15142A"/>
    <a:srgbClr val="FAED3B"/>
    <a:srgbClr val="3C3C84"/>
    <a:srgbClr val="CAD3F0"/>
    <a:srgbClr val="A7FDFF"/>
    <a:srgbClr val="3CDFE6"/>
    <a:srgbClr val="0C0D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0" autoAdjust="0"/>
    <p:restoredTop sz="84954" autoAdjust="0"/>
  </p:normalViewPr>
  <p:slideViewPr>
    <p:cSldViewPr snapToGrid="0">
      <p:cViewPr varScale="1">
        <p:scale>
          <a:sx n="58" d="100"/>
          <a:sy n="58" d="100"/>
        </p:scale>
        <p:origin x="118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516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03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023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051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436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99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688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445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91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33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12" Type="http://schemas.openxmlformats.org/officeDocument/2006/relationships/image" Target="../media/image26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10" Type="http://schemas.openxmlformats.org/officeDocument/2006/relationships/image" Target="../media/image25.jpeg"/><Relationship Id="rId4" Type="http://schemas.openxmlformats.org/officeDocument/2006/relationships/image" Target="../media/image22.png"/><Relationship Id="rId9" Type="http://schemas.openxmlformats.org/officeDocument/2006/relationships/image" Target="../media/image20.png"/><Relationship Id="rId1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microsoft.com/office/2007/relationships/hdphoto" Target="../media/hdphoto5.wdp"/><Relationship Id="rId12" Type="http://schemas.microsoft.com/office/2007/relationships/hdphoto" Target="../media/hdphoto4.wdp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30.png"/><Relationship Id="rId11" Type="http://schemas.openxmlformats.org/officeDocument/2006/relationships/image" Target="../media/image25.jpeg"/><Relationship Id="rId5" Type="http://schemas.openxmlformats.org/officeDocument/2006/relationships/image" Target="../media/image26.png"/><Relationship Id="rId15" Type="http://schemas.openxmlformats.org/officeDocument/2006/relationships/image" Target="../media/image28.png"/><Relationship Id="rId10" Type="http://schemas.openxmlformats.org/officeDocument/2006/relationships/image" Target="../media/image20.png"/><Relationship Id="rId4" Type="http://schemas.openxmlformats.org/officeDocument/2006/relationships/image" Target="../media/image29.jpeg"/><Relationship Id="rId9" Type="http://schemas.microsoft.com/office/2007/relationships/hdphoto" Target="../media/hdphoto6.wdp"/><Relationship Id="rId1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0.png"/><Relationship Id="rId18" Type="http://schemas.openxmlformats.org/officeDocument/2006/relationships/image" Target="../media/image2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4.png"/><Relationship Id="rId12" Type="http://schemas.microsoft.com/office/2007/relationships/hdphoto" Target="../media/hdphoto10.wdp"/><Relationship Id="rId17" Type="http://schemas.openxmlformats.org/officeDocument/2006/relationships/image" Target="../media/image18.png"/><Relationship Id="rId2" Type="http://schemas.openxmlformats.org/officeDocument/2006/relationships/audio" Target="../media/media3.wav"/><Relationship Id="rId16" Type="http://schemas.openxmlformats.org/officeDocument/2006/relationships/image" Target="../media/image26.png"/><Relationship Id="rId1" Type="http://schemas.microsoft.com/office/2007/relationships/media" Target="../media/media3.wav"/><Relationship Id="rId6" Type="http://schemas.microsoft.com/office/2007/relationships/hdphoto" Target="../media/hdphoto7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5" Type="http://schemas.microsoft.com/office/2007/relationships/hdphoto" Target="../media/hdphoto4.wdp"/><Relationship Id="rId10" Type="http://schemas.microsoft.com/office/2007/relationships/hdphoto" Target="../media/hdphoto9.wdp"/><Relationship Id="rId19" Type="http://schemas.openxmlformats.org/officeDocument/2006/relationships/image" Target="../media/image28.png"/><Relationship Id="rId4" Type="http://schemas.openxmlformats.org/officeDocument/2006/relationships/image" Target="../media/image32.jpeg"/><Relationship Id="rId9" Type="http://schemas.openxmlformats.org/officeDocument/2006/relationships/image" Target="../media/image35.png"/><Relationship Id="rId1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12" Type="http://schemas.openxmlformats.org/officeDocument/2006/relationships/image" Target="../media/image28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microsoft.com/office/2007/relationships/hdphoto" Target="../media/hdphoto11.wdp"/><Relationship Id="rId11" Type="http://schemas.openxmlformats.org/officeDocument/2006/relationships/image" Target="../media/image27.png"/><Relationship Id="rId5" Type="http://schemas.openxmlformats.org/officeDocument/2006/relationships/image" Target="../media/image38.png"/><Relationship Id="rId10" Type="http://schemas.openxmlformats.org/officeDocument/2006/relationships/image" Target="../media/image18.png"/><Relationship Id="rId4" Type="http://schemas.openxmlformats.org/officeDocument/2006/relationships/image" Target="../media/image37.jpeg"/><Relationship Id="rId9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gif"/><Relationship Id="rId5" Type="http://schemas.openxmlformats.org/officeDocument/2006/relationships/slide" Target="slide8.xml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Thu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GD&amp;ĐT …..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THCS ….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S6-C1-Bài 13 (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2375052" y="5414761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446678" y="60180"/>
            <a:ext cx="2582272" cy="615553"/>
          </a:xfrm>
          <a:prstGeom prst="rect">
            <a:avLst/>
          </a:prstGeom>
          <a:solidFill>
            <a:srgbClr val="FAED3B"/>
          </a:solidFill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2.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3734496" y="663885"/>
          <a:ext cx="738909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909">
                  <a:extLst>
                    <a:ext uri="{9D8B030D-6E8A-4147-A177-3AD203B41FA5}">
                      <a16:colId xmlns:a16="http://schemas.microsoft.com/office/drawing/2014/main" val="427833542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08972641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79143805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251356500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17156869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7280471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66275905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19612432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00286816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4430469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208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89235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205304" y="663885"/>
          <a:ext cx="3548165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8165">
                  <a:extLst>
                    <a:ext uri="{9D8B030D-6E8A-4147-A177-3AD203B41FA5}">
                      <a16:colId xmlns:a16="http://schemas.microsoft.com/office/drawing/2014/main" val="26510504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488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8536468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888845"/>
              </p:ext>
            </p:extLst>
          </p:nvPr>
        </p:nvGraphicFramePr>
        <p:xfrm>
          <a:off x="583894" y="3157133"/>
          <a:ext cx="9790344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0344">
                  <a:extLst>
                    <a:ext uri="{9D8B030D-6E8A-4147-A177-3AD203B41FA5}">
                      <a16:colId xmlns:a16="http://schemas.microsoft.com/office/drawing/2014/main" val="1868479854"/>
                    </a:ext>
                  </a:extLst>
                </a:gridCol>
              </a:tblGrid>
              <a:tr h="522257">
                <a:tc>
                  <a:txBody>
                    <a:bodyPr/>
                    <a:lstStyle/>
                    <a:p>
                      <a:r>
                        <a:rPr lang="en-US" sz="3400" b="1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Hãy</a:t>
                      </a:r>
                      <a:r>
                        <a:rPr lang="en-US" sz="3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tìm</a:t>
                      </a:r>
                      <a:r>
                        <a:rPr lang="en-US" sz="3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3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chung</a:t>
                      </a:r>
                      <a:r>
                        <a:rPr lang="en-US" sz="3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3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4,3,6 </a:t>
                      </a:r>
                      <a:r>
                        <a:rPr lang="en-US" sz="34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trong</a:t>
                      </a:r>
                      <a:r>
                        <a:rPr lang="en-US" sz="3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bảng</a:t>
                      </a:r>
                      <a:r>
                        <a:rPr lang="en-US" sz="3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4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trên</a:t>
                      </a:r>
                      <a:r>
                        <a:rPr lang="en-US" sz="3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323963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05305" y="1805940"/>
          <a:ext cx="3548165" cy="585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8165">
                  <a:extLst>
                    <a:ext uri="{9D8B030D-6E8A-4147-A177-3AD203B41FA5}">
                      <a16:colId xmlns:a16="http://schemas.microsoft.com/office/drawing/2014/main" val="2112149480"/>
                    </a:ext>
                  </a:extLst>
                </a:gridCol>
              </a:tblGrid>
              <a:tr h="585443"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 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243978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3734495" y="1806897"/>
          <a:ext cx="738909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909">
                  <a:extLst>
                    <a:ext uri="{9D8B030D-6E8A-4147-A177-3AD203B41FA5}">
                      <a16:colId xmlns:a16="http://schemas.microsoft.com/office/drawing/2014/main" val="410898061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709370549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186461985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52776097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40614410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9269021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145036003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741162773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5261494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578162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2676014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89936" y="3859801"/>
            <a:ext cx="1018430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4,3,6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12; 24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298930"/>
              </p:ext>
            </p:extLst>
          </p:nvPr>
        </p:nvGraphicFramePr>
        <p:xfrm>
          <a:off x="583894" y="4559044"/>
          <a:ext cx="9790344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0344">
                  <a:extLst>
                    <a:ext uri="{9D8B030D-6E8A-4147-A177-3AD203B41FA5}">
                      <a16:colId xmlns:a16="http://schemas.microsoft.com/office/drawing/2014/main" val="1868479854"/>
                    </a:ext>
                  </a:extLst>
                </a:gridCol>
              </a:tblGrid>
              <a:tr h="502497">
                <a:tc>
                  <a:txBody>
                    <a:bodyPr/>
                    <a:lstStyle/>
                    <a:p>
                      <a:r>
                        <a:rPr lang="en-US" sz="3400" b="1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Tìm</a:t>
                      </a:r>
                      <a:r>
                        <a:rPr lang="en-US" sz="3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BCNN(4,3,6)</a:t>
                      </a:r>
                      <a:endParaRPr lang="en-US" sz="3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323963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-2090043" y="5281576"/>
            <a:ext cx="907789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BCNN(4,3,6) = 12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011699"/>
              </p:ext>
            </p:extLst>
          </p:nvPr>
        </p:nvGraphicFramePr>
        <p:xfrm>
          <a:off x="3734494" y="670147"/>
          <a:ext cx="738909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909">
                  <a:extLst>
                    <a:ext uri="{9D8B030D-6E8A-4147-A177-3AD203B41FA5}">
                      <a16:colId xmlns:a16="http://schemas.microsoft.com/office/drawing/2014/main" val="427833542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08972641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79143805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251356500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17156869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7280471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66275905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19612432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00286816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4430469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208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892354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968563"/>
              </p:ext>
            </p:extLst>
          </p:nvPr>
        </p:nvGraphicFramePr>
        <p:xfrm>
          <a:off x="3734494" y="1819958"/>
          <a:ext cx="738909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909">
                  <a:extLst>
                    <a:ext uri="{9D8B030D-6E8A-4147-A177-3AD203B41FA5}">
                      <a16:colId xmlns:a16="http://schemas.microsoft.com/office/drawing/2014/main" val="410898061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709370549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186461985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52776097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40614410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9269021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145036003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741162773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45261494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578162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2676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58740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20337" y="1517414"/>
            <a:ext cx="111108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v"/>
            </a:pP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a,b,c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a,b,c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341523" y="3481402"/>
            <a:ext cx="109896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v"/>
            </a:pP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0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chun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a,b,c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a,b,c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01199" y="4843958"/>
            <a:ext cx="10550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BCNN(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a,b,c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6678" y="760861"/>
            <a:ext cx="2842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89030" y="2714320"/>
            <a:ext cx="35990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BC(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a,b,c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387070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4" grpId="0"/>
      <p:bldP spid="11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LUYỆN TẬP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573707" y="1697629"/>
            <a:ext cx="86648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48850" y="566891"/>
            <a:ext cx="318943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6031" y="2261442"/>
            <a:ext cx="107574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0; 5; 10; 15; 20; 25; 30; 35; 40; 45; 50; 55; 60; 65; 70; 75; 80; 85; 90; 95; 100;….; 135; 140;…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4831" y="3961101"/>
            <a:ext cx="1075747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0; 18; 27; 36; 45; 54; 63; 72; 81; 90; 99; 108; 117; 126; 135;…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3707" y="5185776"/>
            <a:ext cx="1075747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Bốn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0; 45; 90; 135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9" y="70540"/>
            <a:ext cx="1497688" cy="160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59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3518708" y="-223640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882577"/>
              </p:ext>
            </p:extLst>
          </p:nvPr>
        </p:nvGraphicFramePr>
        <p:xfrm>
          <a:off x="3898379" y="1289860"/>
          <a:ext cx="8293621" cy="1135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3889">
                  <a:extLst>
                    <a:ext uri="{9D8B030D-6E8A-4147-A177-3AD203B41FA5}">
                      <a16:colId xmlns:a16="http://schemas.microsoft.com/office/drawing/2014/main" val="4278335422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208972641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2791438056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1251356500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1171568694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172804716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1662759057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3196124324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2002868167"/>
                    </a:ext>
                  </a:extLst>
                </a:gridCol>
                <a:gridCol w="844310">
                  <a:extLst>
                    <a:ext uri="{9D8B030D-6E8A-4147-A177-3AD203B41FA5}">
                      <a16:colId xmlns:a16="http://schemas.microsoft.com/office/drawing/2014/main" val="3443046952"/>
                    </a:ext>
                  </a:extLst>
                </a:gridCol>
                <a:gridCol w="844310">
                  <a:extLst>
                    <a:ext uri="{9D8B030D-6E8A-4147-A177-3AD203B41FA5}">
                      <a16:colId xmlns:a16="http://schemas.microsoft.com/office/drawing/2014/main" val="1185195996"/>
                    </a:ext>
                  </a:extLst>
                </a:gridCol>
              </a:tblGrid>
              <a:tr h="567543"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208245"/>
                  </a:ext>
                </a:extLst>
              </a:tr>
              <a:tr h="567543"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892354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239653"/>
              </p:ext>
            </p:extLst>
          </p:nvPr>
        </p:nvGraphicFramePr>
        <p:xfrm>
          <a:off x="20275" y="1266706"/>
          <a:ext cx="3878105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8105">
                  <a:extLst>
                    <a:ext uri="{9D8B030D-6E8A-4147-A177-3AD203B41FA5}">
                      <a16:colId xmlns:a16="http://schemas.microsoft.com/office/drawing/2014/main" val="26510504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488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12 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8536468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6676" y="2561203"/>
            <a:ext cx="117707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8785" y="3088669"/>
            <a:ext cx="1002411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24; 48; 72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676" y="3685382"/>
            <a:ext cx="1002411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(8, 12)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63625" y="3710126"/>
            <a:ext cx="1002411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(8; 12) = 24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4584" y="4321368"/>
            <a:ext cx="1173312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BNNN(8,12)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54163" y="5353734"/>
            <a:ext cx="1099354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0: 24=0; 			24: 24 = 1; 			48: 24 = 2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321" y="-52394"/>
            <a:ext cx="1093647" cy="1129387"/>
          </a:xfrm>
          <a:prstGeom prst="rect">
            <a:avLst/>
          </a:prstGeom>
        </p:spPr>
      </p:pic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954588"/>
              </p:ext>
            </p:extLst>
          </p:nvPr>
        </p:nvGraphicFramePr>
        <p:xfrm>
          <a:off x="3898379" y="1303360"/>
          <a:ext cx="8293621" cy="1135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3889">
                  <a:extLst>
                    <a:ext uri="{9D8B030D-6E8A-4147-A177-3AD203B41FA5}">
                      <a16:colId xmlns:a16="http://schemas.microsoft.com/office/drawing/2014/main" val="4278335422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208972641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2791438056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1251356500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1171568694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172804716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1662759057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3196124324"/>
                    </a:ext>
                  </a:extLst>
                </a:gridCol>
                <a:gridCol w="733889">
                  <a:extLst>
                    <a:ext uri="{9D8B030D-6E8A-4147-A177-3AD203B41FA5}">
                      <a16:colId xmlns:a16="http://schemas.microsoft.com/office/drawing/2014/main" val="2002868167"/>
                    </a:ext>
                  </a:extLst>
                </a:gridCol>
                <a:gridCol w="844310">
                  <a:extLst>
                    <a:ext uri="{9D8B030D-6E8A-4147-A177-3AD203B41FA5}">
                      <a16:colId xmlns:a16="http://schemas.microsoft.com/office/drawing/2014/main" val="3443046952"/>
                    </a:ext>
                  </a:extLst>
                </a:gridCol>
                <a:gridCol w="844310">
                  <a:extLst>
                    <a:ext uri="{9D8B030D-6E8A-4147-A177-3AD203B41FA5}">
                      <a16:colId xmlns:a16="http://schemas.microsoft.com/office/drawing/2014/main" val="1185195996"/>
                    </a:ext>
                  </a:extLst>
                </a:gridCol>
              </a:tblGrid>
              <a:tr h="567543"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0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30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  <a:endParaRPr lang="en-US" sz="30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208245"/>
                  </a:ext>
                </a:extLst>
              </a:tr>
              <a:tr h="567543"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0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30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  <a:endParaRPr lang="en-US" sz="30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US" sz="3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892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61386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07272" y="1043922"/>
            <a:ext cx="10289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endParaRPr 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4989" y="2544356"/>
            <a:ext cx="95707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lượt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0, 1, 2,…</a:t>
            </a:r>
            <a:endParaRPr 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42" y="925008"/>
            <a:ext cx="1278526" cy="13192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42" y="2244251"/>
            <a:ext cx="1254250" cy="1483685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305988" y="3429000"/>
            <a:ext cx="3136324" cy="6858000"/>
            <a:chOff x="9055676" y="0"/>
            <a:chExt cx="3136324" cy="6858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05090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95"/>
            <a:ext cx="2145882" cy="176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35611" y="951098"/>
            <a:ext cx="330952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0529" y="2068669"/>
            <a:ext cx="1038600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30.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b?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29006" y="3506388"/>
            <a:ext cx="351438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0284" y="4114189"/>
            <a:ext cx="1022624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30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30; 60;90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66319" y="104315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</p:spTree>
    <p:extLst>
      <p:ext uri="{BB962C8B-B14F-4D97-AF65-F5344CB8AC3E}">
        <p14:creationId xmlns:p14="http://schemas.microsoft.com/office/powerpoint/2010/main" val="40891620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95"/>
            <a:ext cx="2145882" cy="176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423568" y="1721283"/>
            <a:ext cx="100670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300?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6869" y="2858680"/>
            <a:ext cx="351438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8464" y="3472857"/>
            <a:ext cx="988212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300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300; 600;900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466319" y="104315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05133" y="696429"/>
            <a:ext cx="136347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LT 2.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02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Kết quả hình ảnh cho hình nền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99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903143" y="2108019"/>
            <a:ext cx="98873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Trò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chơi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“GIẢI CỨU ĐẠI DƯƠNG”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4573" y="3150824"/>
            <a:ext cx="10609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đáy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bủa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vây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đám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lưới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đưa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ra.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đám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lưới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dương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36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36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02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903200" y="6045200"/>
            <a:ext cx="812800" cy="812800"/>
          </a:xfrm>
          <a:prstGeom prst="rect">
            <a:avLst/>
          </a:prstGeom>
        </p:spPr>
      </p:pic>
      <p:pic>
        <p:nvPicPr>
          <p:cNvPr id="1026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09999"/>
            <a:ext cx="121920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93584"/>
            <a:ext cx="7213600" cy="262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00010" y="343615"/>
            <a:ext cx="4224233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333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CỨU</a:t>
            </a:r>
          </a:p>
          <a:p>
            <a:pPr algn="ctr"/>
            <a:r>
              <a:rPr lang="en-US" sz="5333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 DƯƠNG</a:t>
            </a:r>
          </a:p>
        </p:txBody>
      </p:sp>
    </p:spTree>
    <p:extLst>
      <p:ext uri="{BB962C8B-B14F-4D97-AF65-F5344CB8AC3E}">
        <p14:creationId xmlns:p14="http://schemas.microsoft.com/office/powerpoint/2010/main" val="99873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Picture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4726618"/>
            <a:ext cx="1546503" cy="124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3346790" y="3868876"/>
            <a:ext cx="2808919" cy="2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514599"/>
            <a:ext cx="7759700" cy="1188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816" y="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575051" y="726217"/>
            <a:ext cx="603922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</a:t>
            </a:r>
            <a:r>
              <a:rPr lang="en-US" sz="34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34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03200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400" b="1" dirty="0">
                <a:solidFill>
                  <a:srgbClr val="0033CC"/>
                </a:solidFill>
              </a:rPr>
              <a:t>A.5 </a:t>
            </a:r>
            <a:r>
              <a:rPr lang="en-US" sz="3400" b="1" dirty="0" err="1">
                <a:solidFill>
                  <a:srgbClr val="0033CC"/>
                </a:solidFill>
              </a:rPr>
              <a:t>và</a:t>
            </a:r>
            <a:r>
              <a:rPr lang="en-US" sz="3400" b="1" dirty="0">
                <a:solidFill>
                  <a:srgbClr val="0033CC"/>
                </a:solidFill>
              </a:rPr>
              <a:t> 30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121050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400" b="1" dirty="0">
                <a:solidFill>
                  <a:srgbClr val="0033CC"/>
                </a:solidFill>
              </a:rPr>
              <a:t>B.0 </a:t>
            </a:r>
            <a:r>
              <a:rPr lang="en-US" sz="3400" b="1" dirty="0" err="1">
                <a:solidFill>
                  <a:srgbClr val="0033CC"/>
                </a:solidFill>
              </a:rPr>
              <a:t>và</a:t>
            </a:r>
            <a:r>
              <a:rPr lang="en-US" sz="3400" b="1" dirty="0">
                <a:solidFill>
                  <a:srgbClr val="0033CC"/>
                </a:solidFill>
              </a:rPr>
              <a:t> 15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76698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400" b="1" dirty="0">
                <a:solidFill>
                  <a:srgbClr val="0033CC"/>
                </a:solidFill>
              </a:rPr>
              <a:t>C. 15 </a:t>
            </a:r>
            <a:r>
              <a:rPr lang="en-US" sz="3400" b="1" dirty="0" err="1">
                <a:solidFill>
                  <a:srgbClr val="0033CC"/>
                </a:solidFill>
              </a:rPr>
              <a:t>và</a:t>
            </a:r>
            <a:r>
              <a:rPr lang="en-US" sz="3400" b="1" dirty="0">
                <a:solidFill>
                  <a:srgbClr val="0033CC"/>
                </a:solidFill>
              </a:rPr>
              <a:t> 90.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9347200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400" b="1" dirty="0">
                <a:solidFill>
                  <a:srgbClr val="0033CC"/>
                </a:solidFill>
              </a:rPr>
              <a:t>D. 9 </a:t>
            </a:r>
            <a:r>
              <a:rPr lang="en-US" sz="3400" b="1" dirty="0" err="1">
                <a:solidFill>
                  <a:srgbClr val="0033CC"/>
                </a:solidFill>
              </a:rPr>
              <a:t>và</a:t>
            </a:r>
            <a:r>
              <a:rPr lang="en-US" sz="3400" b="1" dirty="0">
                <a:solidFill>
                  <a:srgbClr val="0033CC"/>
                </a:solidFill>
              </a:rPr>
              <a:t> 15</a:t>
            </a:r>
          </a:p>
        </p:txBody>
      </p:sp>
      <p:pic>
        <p:nvPicPr>
          <p:cNvPr id="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658" y="50546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4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times up"/>
          <p:cNvGrpSpPr/>
          <p:nvPr/>
        </p:nvGrpSpPr>
        <p:grpSpPr>
          <a:xfrm>
            <a:off x="638033" y="177800"/>
            <a:ext cx="1477206" cy="500085"/>
            <a:chOff x="2989747" y="438150"/>
            <a:chExt cx="1572029" cy="683752"/>
          </a:xfrm>
        </p:grpSpPr>
        <p:sp>
          <p:nvSpPr>
            <p:cNvPr id="49" name="Rounded Rectangle 4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51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5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  <p:sp>
          <p:nvSpPr>
            <p:cNvPr id="7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400" b="1"/>
            </a:p>
          </p:txBody>
        </p:sp>
      </p:grpSp>
      <p:sp>
        <p:nvSpPr>
          <p:cNvPr id="76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3400" b="1"/>
          </a:p>
        </p:txBody>
      </p:sp>
      <p:sp>
        <p:nvSpPr>
          <p:cNvPr id="77" name="Explosion 2 76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srgbClr val="0000FF"/>
                </a:solidFill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42647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7037E-7 L -0.13398 0.02431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6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77" grpId="0" animBg="1"/>
      <p:bldP spid="7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271947" y="68572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864762" y="-2034811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sz="2800">
              <a:solidFill>
                <a:srgbClr val="C55A11"/>
              </a:solidFill>
            </a:endParaRPr>
          </a:p>
        </p:txBody>
      </p:sp>
      <p:sp>
        <p:nvSpPr>
          <p:cNvPr id="3" name="AutoShape 2" descr="data:image/png;base64,iVBORw0KGgoAAAANSUhEUgAAB4AAAANhCAYAAAAG9abyAAAAAXNSR0IArs4c6QAAIABJREFUeF7s2UERAAAIAkHpX9oeN2sDFn/sHAECBAgQIECAAAECBAgQIECAAAECBAgQIECAAAECBAgkBJZIIQQBAgQIECBAgAABAgQIECBAgAABAgQIECBAgAABAgQInAHYE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FetAZAAAAgAElEQVQ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Lw6reYAACAASURBV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gIAB2A8QIECAAAECBAgQIECAAAECBAgQIECAAAECBAgQIEAgImAAjhQpBgECBAgQIECAAAECBAgQIECAAAECBAgQIECAAAECBAzAfoAAAQIECBAgQIAAAQIECBAgQIAAAQIECBAgQIAAAQIRAQNwpEgxCBAgQIAAAQIECBAgQIAAAQIECBAgQIAAAQIECBAgYAD2AwQIECBAgAABAgQIECBAgAABAgQIECBAgAABAgQIEIgIGIAjRYpBgAABAgQIECBAgAABAgQIECBAgAABAgQIECBAgAABA7AfIECAAAECBAgQIECAAAECBAgQIECAAAECBAgQIECAQETAABwpUgwCBAgQIECAAAECBAgQIECAAAECBAgQIECAAAECBAgYgP0AAQIECBAgQIAAAQIECBAgQIAAAQIECBAgQIAAAQIEIgIG4EiRYhAgQIAAAQIECBAgQIAAAQIECBAgQIAAAQIECBAgQMAA7AcIECBAgAABAgQIECBAgAABAgQIECBAgAABAgQIECAQETAAR4oUgwABAgQIECBAgAABAgQIECBAgAABAgQIECBAgAABAgZgP0CAAAECBAgQIECAAAECBAgQIECAAAECBAgQIECAAIGIgAE4UqQYBAgQIECAAAECBAgQIECAAAECBAgQIECAAAECBAgQMAD7AQIECBAgQIAAAQIECBAgQIAAAQIECBAgQIAAAQIECEQEDMCRIsUgQIAAAQIECBAgQIAAAQIECBAgQIAAAQIECBAgQICAAdgPECBAgAABAgQIECBAgAABAgQIECBAgAABAgQIECBAICJgAI4UKQYBAgQIECBAgAABAgQIECBAgAABAgQIECBAgAABAgQMwH6AAAECBAgQIECAAAECBAgQIECAAAECBAgQIECAAAECEQEDcKRIMQgQIECAAAECBAgQIECAAAECBAgQIECAAAECBAgQIGAA9gMECBAgQIAAAQIECBAgQIAAAQIECBAgQIAAAQIECBCICBiAI0WKQYAAAQIECBAgQIAAAQIECBAgQIAAAQIECBAgQIAAAQOwHyBAgAABAgQIECBAgAABAgQIECBAgAABAgQIECBAgEBEwAAcKVIMAgQIECBAgAABAgQIECBAgAABAgQIECBAgAABAgQIGID9AAECBAgQIECAAAECBAgQIECAAAECBAgQIECAAAECBCICBuBIkWIQIECAAAECBAgQIECAAAECBAgQIECAAAECBAgQIEDAAOwHCBAgQIAAAQIECBAgQIAAAQIECBAgQIAAAQIECBAgEBEwAEeKFIMAAQIECBAgQIAAAQIECBAgQIAAAQIECBAgQIAAAQIGYD9AgAABAgQIECBAgAABAgQIECBAgAABAgQIECBAgACBiIABOFKkGAQIECBAgAABAgQIECBAgAABAgQIECBAgAABAgQIEDAA+wECBAgQIECAAAECBAgQIECAAAECBAgQIECAAAECBAhEBAzAkSLFIECAAAECBAgQIECAAAECBAgQIECAAAECBAgQIECAgAHYDxAgQIAAAQIECBAgQIAAAQIECBAgQIAAAQIECBAgQCAiYACOFCkGAQIECBAgQIAAAQIECBAgQIAAAQIECBAgQIAAAQIEDMB+gAABAgQIECBAgAABAgQIECBAgAABAgQIECBAgAABAhEBA3CkSDEIECBAgAABAgQIECBAgAABAgQIECBAgAABAgQIECBgAPYDBAgQIECAAAECBAgQIECAAAECBAgQIECAAAECBAgQiAgYgCNFikGAAAECBAgQIECAAAECBAgQIECAAAECBAgQIECAAAEDsB8gQIAAAQIECBAgQIAAAQIECBAgQIAAAQIECBAgQIBARMAAHClSDAIECBAgQIAAAQIECBAgQIAAAQIECBAgQIAAAQIECBiA/QABAgQIECBAgAABAgQIECBAgAABAgQIECBAgAABAgQiAgbgSJFiECBAgAABAgQIECBAgAABAgQIECBAgAABAgQIECBAwADsBwgQIECAAAECBAgQIECAAAECBAgQIECAAAECBAgQIBARMABHihSDAAECBAgQIECAAAECBAgQIECAAAECBAgQIECAAAECBmA/QIAAAQIECBAgQIAAAQIECBAgQIAAAQIECBAgQIAAgYiAAThSpBgECBAgQIAAAQIECBAgQIAAAQIECBAgQIAAAQIECBAwAPsBAgQIECBAgAABAgQIECBAgAABAgQIECBAgAABAgQIRAQMwJEixSBAgAABAgQIECBAgAABAgQIECBAgAABAgQIECBA4NuzgyIAABgGYf5d44OLhGX9QU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Q4IMvgAAGKxJREFU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wEBePJIZxAgQIAAAQIECBAgQIAAAQIECBAgQIAAAQIECBAgQEAAtgECBAgQIECAAAECBAgQIECAAAECBAgQIECAAAECBAhMBATgySOdQYAAAQIECBAgQIAAAQIECBAgQIAAAQIECBAgQIAAAQHYBggQIECAAAECBAgQIECAAAECBAgQIECAAAECBAgQIDAREIAnj3QGAQIECBAgQIAAAQIECBAgQIAAAQIECBAgQIAAAQIEBGAbIECAAAECBAgQIECAAAECBAgQIECAAAECBAgQIECAwERAAJ480hkECBAgQIAAAQIECBAgQIAAAQIECBAgQIAAAQIECBAQgG2AAAECBAgQIECAAAECBAgQIECAAAECBAgQIECAAAECE4EAKRkDYh4V0jw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37" y="842395"/>
            <a:ext cx="2143125" cy="2143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675" y="3454753"/>
            <a:ext cx="8397142" cy="34032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1520" y="2625769"/>
            <a:ext cx="33148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726110" y="2781116"/>
            <a:ext cx="30626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359" y="570909"/>
            <a:ext cx="2143125" cy="21431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49018" y="938138"/>
            <a:ext cx="31948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65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29" y="19050"/>
            <a:ext cx="12198729" cy="683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58" y="52197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2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32" b="98651" l="571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886" flipH="1">
            <a:off x="28381" y="2462856"/>
            <a:ext cx="7069012" cy="460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Giai cuu dai duong 2\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033" y="3797302"/>
            <a:ext cx="3310467" cy="230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1" y="-3581400"/>
            <a:ext cx="8331201" cy="135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7780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3657600" y="1092200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BC(15, 45) </a:t>
            </a:r>
            <a:r>
              <a:rPr lang="en-US" sz="3600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600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03200" y="31084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{1;3;5;15}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9475928" y="3021881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</a:p>
          <a:p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{45;90;135;…}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30144" y="3076317"/>
            <a:ext cx="3223406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  <a:p>
            <a:r>
              <a:rPr lang="en-US" sz="32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{15;30;45;90;…}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950107" y="3100718"/>
            <a:ext cx="304724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9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  <a:p>
            <a:r>
              <a:rPr lang="en-US" sz="29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{0;45;90;135;…}</a:t>
            </a:r>
          </a:p>
        </p:txBody>
      </p:sp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6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2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4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51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2" name="Explosion 2 51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6877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-0.19024 0.07431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8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52" grpId="0" animBg="1"/>
      <p:bldP spid="5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0" y="-838200"/>
            <a:ext cx="12192000" cy="814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3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222" l="0" r="100000">
                        <a14:backgroundMark x1="17714" y1="32963" x2="18714" y2="71389"/>
                        <a14:backgroundMark x1="91000" y1="21296" x2="87000" y2="80463"/>
                        <a14:backgroundMark x1="9714" y1="8333" x2="2714" y2="77870"/>
                        <a14:backgroundMark x1="29714" y1="34352" x2="22714" y2="81759"/>
                        <a14:backgroundMark x1="6714" y1="84352" x2="44857" y2="70093"/>
                        <a14:backgroundMark x1="14714" y1="3704" x2="31714" y2="8333"/>
                        <a14:backgroundMark x1="87000" y1="5648" x2="98000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685" y="3983763"/>
            <a:ext cx="1691716" cy="261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73049" y="292051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A.30</a:t>
            </a:r>
          </a:p>
        </p:txBody>
      </p:sp>
      <p:pic>
        <p:nvPicPr>
          <p:cNvPr id="32" name="Picture 3" descr="C:\Users\ADMIN\Desktop\Giai cuu dai duong 2\3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333">
                        <a14:foregroundMark x1="62593" y1="12023" x2="73148" y2="84946"/>
                        <a14:foregroundMark x1="49815" y1="18084" x2="43519" y2="28152"/>
                        <a14:foregroundMark x1="41481" y1="16422" x2="49815" y2="26491"/>
                        <a14:foregroundMark x1="63519" y1="12023" x2="76296" y2="21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4800" y="4257040"/>
            <a:ext cx="960059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ounded Rectangle 32"/>
          <p:cNvSpPr/>
          <p:nvPr/>
        </p:nvSpPr>
        <p:spPr>
          <a:xfrm>
            <a:off x="2946401" y="293624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B.120</a:t>
            </a:r>
          </a:p>
        </p:txBody>
      </p:sp>
      <p:pic>
        <p:nvPicPr>
          <p:cNvPr id="35" name="Picture 4" descr="C:\Users\ADMIN\Desktop\Giai cuu dai duong 2\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8702" y1="20433" x2="43750" y2="24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61" y="3601933"/>
            <a:ext cx="2585508" cy="258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dai duong 2\3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9510" y1="11426" x2="31189" y2="18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858" y="4651400"/>
            <a:ext cx="1498177" cy="21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75200" y="-2956560"/>
            <a:ext cx="85344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9115450" y="292051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D.12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994400" y="2936240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60</a:t>
            </a:r>
          </a:p>
        </p:txBody>
      </p:sp>
      <p:pic>
        <p:nvPicPr>
          <p:cNvPr id="4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249" y="-1016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3527449" y="1005840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BCNN(12;30)= </a:t>
            </a:r>
            <a:endParaRPr lang="en-US" sz="3733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1" y="527304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 cstate="print"/>
          <a:stretch>
            <a:fillRect/>
          </a:stretch>
        </p:blipFill>
        <p:spPr>
          <a:xfrm>
            <a:off x="13106400" y="3772021"/>
            <a:ext cx="812800" cy="812800"/>
          </a:xfrm>
          <a:prstGeom prst="rect">
            <a:avLst/>
          </a:prstGeom>
        </p:spPr>
      </p:pic>
      <p:pic>
        <p:nvPicPr>
          <p:cNvPr id="16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16" y="65036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times up"/>
          <p:cNvGrpSpPr/>
          <p:nvPr/>
        </p:nvGrpSpPr>
        <p:grpSpPr>
          <a:xfrm>
            <a:off x="682459" y="91440"/>
            <a:ext cx="1256510" cy="500085"/>
            <a:chOff x="2989747" y="438150"/>
            <a:chExt cx="1572029" cy="683752"/>
          </a:xfrm>
        </p:grpSpPr>
        <p:sp>
          <p:nvSpPr>
            <p:cNvPr id="18" name="Rounded Rectangle 17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0" name="Picture 3" descr="C:\Users\ADMIN\Desktop\Picture2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10" y="87427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42730" y="858773"/>
            <a:ext cx="120325" cy="101771"/>
            <a:chOff x="2455863" y="2411803"/>
            <a:chExt cx="566738" cy="566738"/>
          </a:xfrm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144524" y="1595172"/>
            <a:ext cx="120325" cy="101771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540571" y="1249465"/>
            <a:ext cx="120325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780926" y="1282716"/>
            <a:ext cx="120325" cy="101771"/>
            <a:chOff x="2455863" y="2411803"/>
            <a:chExt cx="566738" cy="566738"/>
          </a:xfrm>
        </p:grpSpPr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6" name="Oval 107"/>
          <p:cNvSpPr>
            <a:spLocks noChangeArrowheads="1"/>
          </p:cNvSpPr>
          <p:nvPr/>
        </p:nvSpPr>
        <p:spPr bwMode="auto">
          <a:xfrm>
            <a:off x="1157712" y="124562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373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Explosion 2 56"/>
          <p:cNvSpPr/>
          <p:nvPr/>
        </p:nvSpPr>
        <p:spPr>
          <a:xfrm>
            <a:off x="1485295" y="307258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251029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47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0.18559 0.04444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222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239 0.00834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0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0261 0.13981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3" grpId="0" animBg="1"/>
      <p:bldP spid="33" grpId="1" animBg="1"/>
      <p:bldP spid="38" grpId="0" animBg="1"/>
      <p:bldP spid="38" grpId="1" animBg="1"/>
      <p:bldP spid="39" grpId="0" animBg="1"/>
      <p:bldP spid="39" grpId="1" animBg="1"/>
      <p:bldP spid="41" grpId="0"/>
      <p:bldP spid="57" grpId="0" animBg="1"/>
      <p:bldP spid="5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42a38d613d97be6200f1154f11a2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8600"/>
            <a:ext cx="12191999" cy="833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4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01" y="3232869"/>
            <a:ext cx="8074599" cy="365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00"/>
            <a:ext cx="118872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23"/>
          <p:cNvSpPr/>
          <p:nvPr/>
        </p:nvSpPr>
        <p:spPr>
          <a:xfrm>
            <a:off x="174649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A.48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048001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B.36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217050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D.6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096000" y="3022600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733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24</a:t>
            </a:r>
          </a:p>
        </p:txBody>
      </p:sp>
      <p:pic>
        <p:nvPicPr>
          <p:cNvPr id="2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7620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29"/>
          <p:cNvSpPr txBox="1"/>
          <p:nvPr/>
        </p:nvSpPr>
        <p:spPr>
          <a:xfrm>
            <a:off x="3454400" y="1092200"/>
            <a:ext cx="558800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BCNN(6,8,1) </a:t>
            </a:r>
            <a:r>
              <a:rPr lang="en-US" sz="3733" b="1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733" b="1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1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58" y="52197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3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15" name="Rounded Rectangle 14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600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17" name="Picture 3" descr="C:\Users\ADMIN\Desktop\Picture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1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3733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3733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Explosion 2 50"/>
          <p:cNvSpPr/>
          <p:nvPr/>
        </p:nvSpPr>
        <p:spPr>
          <a:xfrm>
            <a:off x="1586895" y="315894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33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175919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474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32099E-6 L -1.05607 -0.02994 " pathEditMode="relative" rAng="0" ptsTypes="AA">
                                      <p:cBhvr>
                                        <p:cTn id="76" dur="9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95" y="-1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0" grpId="0"/>
      <p:bldP spid="51" grpId="0" animBg="1"/>
      <p:bldP spid="5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30CE9-79B6-4A34-9DE8-7F769B44A120}"/>
              </a:ext>
            </a:extLst>
          </p:cNvPr>
          <p:cNvSpPr txBox="1"/>
          <p:nvPr/>
        </p:nvSpPr>
        <p:spPr>
          <a:xfrm>
            <a:off x="2070100" y="1690724"/>
            <a:ext cx="96012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nl-NL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Học </a:t>
            </a:r>
            <a:r>
              <a:rPr lang="nl-NL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bài theo SGK và vở ghi</a:t>
            </a:r>
            <a:r>
              <a:rPr lang="nl-NL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nl-NL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Học khái niệm bội chung, bội chung nhỏ nhất, biết cách viết, tìm BCNN của nhiều số bằng cách liệt kê các bội của chúng 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nl-NL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Bài tập về nhà </a:t>
            </a:r>
            <a:r>
              <a:rPr lang="nl-NL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1, 2/57 SGK</a:t>
            </a:r>
            <a:r>
              <a:rPr lang="nl-NL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r>
              <a:rPr lang="nl-NL" sz="36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-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nội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dung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phần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còn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lại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BC, BCNN</a:t>
            </a:r>
            <a:endParaRPr lang="en-US" sz="36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Box 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399764" y="315818"/>
            <a:ext cx="5497990" cy="5847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 dirty="0" smtClean="0">
                <a:solidFill>
                  <a:srgbClr val="CD9BFF"/>
                </a:solidFill>
              </a:rPr>
              <a:t>HOẠT ĐỘNG NHÓM</a:t>
            </a:r>
            <a:endParaRPr lang="en-US" altLang="en-US" sz="3200" dirty="0">
              <a:solidFill>
                <a:srgbClr val="CD9BFF"/>
              </a:solidFill>
            </a:endParaRPr>
          </a:p>
        </p:txBody>
      </p:sp>
      <p:sp>
        <p:nvSpPr>
          <p:cNvPr id="72" name="Text Box 3"/>
          <p:cNvSpPr txBox="1">
            <a:spLocks noChangeArrowheads="1"/>
          </p:cNvSpPr>
          <p:nvPr/>
        </p:nvSpPr>
        <p:spPr bwMode="auto">
          <a:xfrm>
            <a:off x="1088624" y="1193322"/>
            <a:ext cx="8743919" cy="117570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3200" b="1" u="sng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32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u="sng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tối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10000"/>
              </a:lnSpc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3200" b="1" u="sng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3200" b="1" u="sng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u="sng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3" name="Picture 9" descr="questionsign_b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549" y="307881"/>
            <a:ext cx="87051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480581" y="2470244"/>
            <a:ext cx="11336356" cy="383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spcBef>
                <a:spcPct val="20000"/>
              </a:spcBef>
              <a:buFontTx/>
              <a:buChar char="-"/>
              <a:defRPr/>
            </a:pP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Ánh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just">
              <a:spcBef>
                <a:spcPct val="20000"/>
              </a:spcBef>
              <a:buFontTx/>
              <a:buChar char="-"/>
              <a:defRPr/>
            </a:pP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Ánh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cốc</a:t>
            </a:r>
            <a:r>
              <a:rPr lang="en-US" sz="3200" b="1" dirty="0" smtClean="0">
                <a:solidFill>
                  <a:srgbClr val="FBFE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rgbClr val="FBFE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20000"/>
              </a:spcBef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thúc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cử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5 phút đếm ngược có nh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638048" y="307881"/>
            <a:ext cx="225558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02193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71" grpId="0" animBg="1"/>
      <p:bldP spid="72" grpId="0"/>
      <p:bldP spid="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461248" y="1368972"/>
            <a:ext cx="9740371" cy="13421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bóng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bàn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cần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mua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bội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6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thể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6;12;18;24;30;..</a:t>
            </a:r>
          </a:p>
          <a:p>
            <a:pPr marL="0" indent="0" algn="just">
              <a:buNone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cốc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cần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mua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bội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8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thể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8;16;24;32,..</a:t>
            </a:r>
          </a:p>
          <a:p>
            <a:pPr marL="0" indent="0" algn="just">
              <a:buNone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bóng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bàn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cốc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ít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nhất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cần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mua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24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quả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bóng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bàn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24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cốc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hộp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cốc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ít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nhất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cần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mua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24: 6 = 4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hộp</a:t>
            </a:r>
            <a:endParaRPr lang="en-US" sz="3200" b="1" dirty="0" smtClean="0">
              <a:solidFill>
                <a:srgbClr val="0070C0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hộp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bóng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bàn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ít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nhất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mua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được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24:8 =3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hộp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.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864762" y="-2034811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1248" y="2711090"/>
            <a:ext cx="10346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6098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Thu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GD&amp;ĐT …..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THCS …..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S6-C1-Bài 13 (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1200086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!!3" descr="Wondering | Grappige gezichten, Smiley, Grappige plaatjes">
            <a:extLst>
              <a:ext uri="{FF2B5EF4-FFF2-40B4-BE49-F238E27FC236}">
                <a16:creationId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127" y="7083237"/>
            <a:ext cx="2707878" cy="324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2154020" y="354989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474781" y="3250361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782629"/>
              </p:ext>
            </p:extLst>
          </p:nvPr>
        </p:nvGraphicFramePr>
        <p:xfrm>
          <a:off x="118250" y="1171940"/>
          <a:ext cx="11245844" cy="1755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0930">
                  <a:extLst>
                    <a:ext uri="{9D8B030D-6E8A-4147-A177-3AD203B41FA5}">
                      <a16:colId xmlns:a16="http://schemas.microsoft.com/office/drawing/2014/main" val="2963238107"/>
                    </a:ext>
                  </a:extLst>
                </a:gridCol>
                <a:gridCol w="738945">
                  <a:extLst>
                    <a:ext uri="{9D8B030D-6E8A-4147-A177-3AD203B41FA5}">
                      <a16:colId xmlns:a16="http://schemas.microsoft.com/office/drawing/2014/main" val="3966109566"/>
                    </a:ext>
                  </a:extLst>
                </a:gridCol>
                <a:gridCol w="704838">
                  <a:extLst>
                    <a:ext uri="{9D8B030D-6E8A-4147-A177-3AD203B41FA5}">
                      <a16:colId xmlns:a16="http://schemas.microsoft.com/office/drawing/2014/main" val="3405002894"/>
                    </a:ext>
                  </a:extLst>
                </a:gridCol>
                <a:gridCol w="670734">
                  <a:extLst>
                    <a:ext uri="{9D8B030D-6E8A-4147-A177-3AD203B41FA5}">
                      <a16:colId xmlns:a16="http://schemas.microsoft.com/office/drawing/2014/main" val="1428853128"/>
                    </a:ext>
                  </a:extLst>
                </a:gridCol>
                <a:gridCol w="682103">
                  <a:extLst>
                    <a:ext uri="{9D8B030D-6E8A-4147-A177-3AD203B41FA5}">
                      <a16:colId xmlns:a16="http://schemas.microsoft.com/office/drawing/2014/main" val="2398672569"/>
                    </a:ext>
                  </a:extLst>
                </a:gridCol>
                <a:gridCol w="761681">
                  <a:extLst>
                    <a:ext uri="{9D8B030D-6E8A-4147-A177-3AD203B41FA5}">
                      <a16:colId xmlns:a16="http://schemas.microsoft.com/office/drawing/2014/main" val="4184921476"/>
                    </a:ext>
                  </a:extLst>
                </a:gridCol>
                <a:gridCol w="807155">
                  <a:extLst>
                    <a:ext uri="{9D8B030D-6E8A-4147-A177-3AD203B41FA5}">
                      <a16:colId xmlns:a16="http://schemas.microsoft.com/office/drawing/2014/main" val="2712046288"/>
                    </a:ext>
                  </a:extLst>
                </a:gridCol>
                <a:gridCol w="738945">
                  <a:extLst>
                    <a:ext uri="{9D8B030D-6E8A-4147-A177-3AD203B41FA5}">
                      <a16:colId xmlns:a16="http://schemas.microsoft.com/office/drawing/2014/main" val="2246576041"/>
                    </a:ext>
                  </a:extLst>
                </a:gridCol>
                <a:gridCol w="773049">
                  <a:extLst>
                    <a:ext uri="{9D8B030D-6E8A-4147-A177-3AD203B41FA5}">
                      <a16:colId xmlns:a16="http://schemas.microsoft.com/office/drawing/2014/main" val="2510093034"/>
                    </a:ext>
                  </a:extLst>
                </a:gridCol>
                <a:gridCol w="750314">
                  <a:extLst>
                    <a:ext uri="{9D8B030D-6E8A-4147-A177-3AD203B41FA5}">
                      <a16:colId xmlns:a16="http://schemas.microsoft.com/office/drawing/2014/main" val="2264510979"/>
                    </a:ext>
                  </a:extLst>
                </a:gridCol>
                <a:gridCol w="643575">
                  <a:extLst>
                    <a:ext uri="{9D8B030D-6E8A-4147-A177-3AD203B41FA5}">
                      <a16:colId xmlns:a16="http://schemas.microsoft.com/office/drawing/2014/main" val="211637799"/>
                    </a:ext>
                  </a:extLst>
                </a:gridCol>
                <a:gridCol w="643575">
                  <a:extLst>
                    <a:ext uri="{9D8B030D-6E8A-4147-A177-3AD203B41FA5}">
                      <a16:colId xmlns:a16="http://schemas.microsoft.com/office/drawing/2014/main" val="2518365445"/>
                    </a:ext>
                  </a:extLst>
                </a:gridCol>
              </a:tblGrid>
              <a:tr h="84145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2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2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7962107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2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CAD3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17427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16646" y="579554"/>
            <a:ext cx="103448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dần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      </a:t>
            </a:r>
            <a:endParaRPr lang="en-US" sz="3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17334" y="1282190"/>
            <a:ext cx="49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76510" y="1280352"/>
            <a:ext cx="49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81592" y="1291369"/>
            <a:ext cx="49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40769" y="1258318"/>
            <a:ext cx="673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43171" y="1256480"/>
            <a:ext cx="673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03327" y="1267497"/>
            <a:ext cx="673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78745" y="1256480"/>
            <a:ext cx="673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184130" y="1256480"/>
            <a:ext cx="673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93462" y="2150685"/>
            <a:ext cx="49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730606" y="2137830"/>
            <a:ext cx="4957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5406" y="2148847"/>
            <a:ext cx="63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30850" y="2135992"/>
            <a:ext cx="63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24071" y="2158026"/>
            <a:ext cx="63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638497" y="2135992"/>
            <a:ext cx="63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56517" y="2087776"/>
            <a:ext cx="63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184130" y="2087776"/>
            <a:ext cx="636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13655" y="2982600"/>
            <a:ext cx="11830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55755" y="1256480"/>
            <a:ext cx="495759" cy="523220"/>
          </a:xfrm>
          <a:prstGeom prst="rect">
            <a:avLst/>
          </a:prstGeom>
          <a:solidFill>
            <a:srgbClr val="A7FD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03708" y="2129224"/>
            <a:ext cx="495759" cy="523220"/>
          </a:xfrm>
          <a:prstGeom prst="rect">
            <a:avLst/>
          </a:prstGeom>
          <a:solidFill>
            <a:srgbClr val="A7FD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4011" y="3659280"/>
            <a:ext cx="3887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0; 6; 12; 18 </a:t>
            </a:r>
            <a:endParaRPr lang="en-US" sz="32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3554" y="4266841"/>
            <a:ext cx="11260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3?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3438197" y="3773811"/>
            <a:ext cx="713317" cy="330951"/>
          </a:xfrm>
          <a:prstGeom prst="rightArrow">
            <a:avLst/>
          </a:prstGeom>
          <a:solidFill>
            <a:srgbClr val="ED7D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334451" y="3682501"/>
            <a:ext cx="6286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endParaRPr lang="en-US" sz="32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2708" y="4892040"/>
            <a:ext cx="10510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32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1140095" y="4992580"/>
            <a:ext cx="713317" cy="330951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2082879" y="4891005"/>
            <a:ext cx="8495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endParaRPr lang="en-US" sz="32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50" y="62223"/>
            <a:ext cx="970156" cy="892664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392924" y="34867"/>
            <a:ext cx="8759685" cy="52322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BỘI CHUNG VÀ BỘI CHUNG NHỎ NHẤT 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5A11"/>
                                      </p:to>
                                    </p:animClr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11" grpId="0"/>
      <p:bldP spid="31" grpId="0" animBg="1"/>
      <p:bldP spid="32" grpId="0" animBg="1"/>
      <p:bldP spid="35" grpId="0"/>
      <p:bldP spid="36" grpId="0"/>
      <p:bldP spid="12" grpId="0" animBg="1"/>
      <p:bldP spid="13" grpId="0"/>
      <p:bldP spid="14" grpId="0"/>
      <p:bldP spid="38" grpId="0" animBg="1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0" y="1442059"/>
            <a:ext cx="111600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v"/>
            </a:pP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tự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nhiên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gọi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nếu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vừa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vừa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 </a:t>
            </a:r>
            <a:endParaRPr 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0" y="3487868"/>
            <a:ext cx="112696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v"/>
            </a:pP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nhỏ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trong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chun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gọi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nhỏ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b.</a:t>
            </a:r>
            <a:endParaRPr 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46119" y="4799401"/>
            <a:ext cx="86648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BCNN(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37" y="0"/>
            <a:ext cx="1288241" cy="132926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29878" y="2560777"/>
            <a:ext cx="34563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BC(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91369" y="99749"/>
            <a:ext cx="9625524" cy="64633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BỘI CHUNG VÀ BỘI CHUNG NHỎ NHẤT 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369" y="838107"/>
            <a:ext cx="3161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4" grpId="0"/>
      <p:bldP spid="11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000290" y="753280"/>
            <a:ext cx="10192847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</a:p>
          <a:p>
            <a:pPr marL="514350" indent="-514350" algn="ctr">
              <a:buAutoNum type="alphaLcPeriod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914169" y="2342933"/>
            <a:ext cx="9077898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6.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914169" y="3493293"/>
            <a:ext cx="10266810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914169" y="4850510"/>
            <a:ext cx="9077898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6.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!!3" descr="Wondering | Grappige gezichten, Smiley, Grappige plaatjes">
            <a:extLst>
              <a:ext uri="{FF2B5EF4-FFF2-40B4-BE49-F238E27FC236}">
                <a16:creationId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40501" cy="185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538351" y="3654725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414138" y="3161501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97417" y="771579"/>
            <a:ext cx="258227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36392" y="3624700"/>
            <a:ext cx="1053969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12; 24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423668" y="4473532"/>
            <a:ext cx="1133550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(4,3)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-1921594" y="5145039"/>
            <a:ext cx="907789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BCNN(4,3) = 12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535799"/>
              </p:ext>
            </p:extLst>
          </p:nvPr>
        </p:nvGraphicFramePr>
        <p:xfrm>
          <a:off x="3734496" y="1566855"/>
          <a:ext cx="738909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909">
                  <a:extLst>
                    <a:ext uri="{9D8B030D-6E8A-4147-A177-3AD203B41FA5}">
                      <a16:colId xmlns:a16="http://schemas.microsoft.com/office/drawing/2014/main" val="427833542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08972641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79143805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251356500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17156869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7280471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66275905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19612432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00286816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4430469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208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89235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831259"/>
              </p:ext>
            </p:extLst>
          </p:nvPr>
        </p:nvGraphicFramePr>
        <p:xfrm>
          <a:off x="201475" y="1567079"/>
          <a:ext cx="3548165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8165">
                  <a:extLst>
                    <a:ext uri="{9D8B030D-6E8A-4147-A177-3AD203B41FA5}">
                      <a16:colId xmlns:a16="http://schemas.microsoft.com/office/drawing/2014/main" val="26510504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488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b="1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Một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bội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3200" b="1" baseline="0" dirty="0" err="1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32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8536468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-303304" y="2919569"/>
            <a:ext cx="1154158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705323"/>
              </p:ext>
            </p:extLst>
          </p:nvPr>
        </p:nvGraphicFramePr>
        <p:xfrm>
          <a:off x="3730665" y="1573341"/>
          <a:ext cx="738909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909">
                  <a:extLst>
                    <a:ext uri="{9D8B030D-6E8A-4147-A177-3AD203B41FA5}">
                      <a16:colId xmlns:a16="http://schemas.microsoft.com/office/drawing/2014/main" val="4278335422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08972641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79143805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251356500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17156869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72804716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166275905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196124324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2002868167"/>
                    </a:ext>
                  </a:extLst>
                </a:gridCol>
                <a:gridCol w="738909">
                  <a:extLst>
                    <a:ext uri="{9D8B030D-6E8A-4147-A177-3AD203B41FA5}">
                      <a16:colId xmlns:a16="http://schemas.microsoft.com/office/drawing/2014/main" val="34430469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0208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ED7D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3200" b="1" dirty="0">
                        <a:solidFill>
                          <a:srgbClr val="ED7D3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32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892354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911729" y="42720"/>
            <a:ext cx="9625524" cy="64633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BỘI CHUNG VÀ BỘI CHUNG NHỎ NHẤT 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971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16c05727-aa75-4e4a-9b5f-8a80a1165891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1409</TotalTime>
  <Words>1480</Words>
  <Application>Microsoft Office PowerPoint</Application>
  <PresentationFormat>Widescreen</PresentationFormat>
  <Paragraphs>325</Paragraphs>
  <Slides>24</Slides>
  <Notes>11</Notes>
  <HiddenSlides>0</HiddenSlides>
  <MMClips>6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Rockwell</vt:lpstr>
      <vt:lpstr>Tahoma</vt:lpstr>
      <vt:lpstr>Times New Roman</vt:lpstr>
      <vt:lpstr>Wingdings</vt:lpstr>
      <vt:lpstr>Office Theme</vt:lpstr>
      <vt:lpstr> Bội chung và bội chung nhỏ nhất</vt:lpstr>
      <vt:lpstr>PowerPoint Presentation</vt:lpstr>
      <vt:lpstr>PowerPoint Presentation</vt:lpstr>
      <vt:lpstr>PowerPoint Presentation</vt:lpstr>
      <vt:lpstr> Bội chung và bội chung nhỏ nhất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PC</cp:lastModifiedBy>
  <cp:revision>91</cp:revision>
  <dcterms:created xsi:type="dcterms:W3CDTF">2021-06-07T13:44:30Z</dcterms:created>
  <dcterms:modified xsi:type="dcterms:W3CDTF">2021-08-01T13:09:12Z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