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jpg" ContentType="image/jpeg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6"/>
  </p:notesMasterIdLst>
  <p:sldIdLst>
    <p:sldId id="256" r:id="rId5"/>
    <p:sldId id="257" r:id="rId6"/>
    <p:sldId id="283" r:id="rId7"/>
    <p:sldId id="292" r:id="rId8"/>
    <p:sldId id="264" r:id="rId9"/>
    <p:sldId id="265" r:id="rId10"/>
    <p:sldId id="293" r:id="rId11"/>
    <p:sldId id="285" r:id="rId12"/>
    <p:sldId id="286" r:id="rId13"/>
    <p:sldId id="302" r:id="rId14"/>
    <p:sldId id="287" r:id="rId15"/>
    <p:sldId id="301" r:id="rId16"/>
    <p:sldId id="303" r:id="rId17"/>
    <p:sldId id="304" r:id="rId18"/>
    <p:sldId id="305" r:id="rId19"/>
    <p:sldId id="306" r:id="rId20"/>
    <p:sldId id="307" r:id="rId21"/>
    <p:sldId id="308" r:id="rId22"/>
    <p:sldId id="267" r:id="rId23"/>
    <p:sldId id="279" r:id="rId24"/>
    <p:sldId id="263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1F4E79"/>
    <a:srgbClr val="FAED3B"/>
    <a:srgbClr val="70AD47"/>
    <a:srgbClr val="15142A"/>
    <a:srgbClr val="3C3C84"/>
    <a:srgbClr val="CAD3F0"/>
    <a:srgbClr val="A7FDFF"/>
    <a:srgbClr val="3CDFE6"/>
    <a:srgbClr val="0C0D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8" autoAdjust="0"/>
    <p:restoredTop sz="84954" autoAdjust="0"/>
  </p:normalViewPr>
  <p:slideViewPr>
    <p:cSldViewPr snapToGrid="0">
      <p:cViewPr varScale="1">
        <p:scale>
          <a:sx n="58" d="100"/>
          <a:sy n="58" d="100"/>
        </p:scale>
        <p:origin x="118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t>8/1/2021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213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0516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8653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6883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3875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4453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024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751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746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5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t>8/1/2021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15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6.wmf"/><Relationship Id="rId10" Type="http://schemas.openxmlformats.org/officeDocument/2006/relationships/image" Target="../media/image18.wmf"/><Relationship Id="rId4" Type="http://schemas.openxmlformats.org/officeDocument/2006/relationships/oleObject" Target="../embeddings/oleObject9.bin"/><Relationship Id="rId9" Type="http://schemas.openxmlformats.org/officeDocument/2006/relationships/oleObject" Target="../embeddings/oleObject1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Giai%20cuu%20rung%20xanh.pptx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12" Type="http://schemas.microsoft.com/office/2007/relationships/hdphoto" Target="../media/hdphoto5.wdp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27.png"/><Relationship Id="rId5" Type="http://schemas.openxmlformats.org/officeDocument/2006/relationships/image" Target="../media/image24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26.png"/><Relationship Id="rId14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5.png"/><Relationship Id="rId18" Type="http://schemas.openxmlformats.org/officeDocument/2006/relationships/image" Target="../media/image37.png"/><Relationship Id="rId26" Type="http://schemas.microsoft.com/office/2007/relationships/hdphoto" Target="../media/hdphoto13.wdp"/><Relationship Id="rId3" Type="http://schemas.openxmlformats.org/officeDocument/2006/relationships/image" Target="../media/image30.png"/><Relationship Id="rId21" Type="http://schemas.openxmlformats.org/officeDocument/2006/relationships/image" Target="../media/image39.png"/><Relationship Id="rId7" Type="http://schemas.openxmlformats.org/officeDocument/2006/relationships/image" Target="../media/image32.png"/><Relationship Id="rId12" Type="http://schemas.openxmlformats.org/officeDocument/2006/relationships/slide" Target="slide16.xml"/><Relationship Id="rId17" Type="http://schemas.openxmlformats.org/officeDocument/2006/relationships/slide" Target="slide15.xml"/><Relationship Id="rId25" Type="http://schemas.openxmlformats.org/officeDocument/2006/relationships/image" Target="../media/image42.png"/><Relationship Id="rId2" Type="http://schemas.openxmlformats.org/officeDocument/2006/relationships/image" Target="../media/image29.jpg"/><Relationship Id="rId16" Type="http://schemas.openxmlformats.org/officeDocument/2006/relationships/slide" Target="slide18.xml"/><Relationship Id="rId20" Type="http://schemas.microsoft.com/office/2007/relationships/hdphoto" Target="../media/hdphoto11.wdp"/><Relationship Id="rId29" Type="http://schemas.openxmlformats.org/officeDocument/2006/relationships/slide" Target="slide19.xml"/><Relationship Id="rId1" Type="http://schemas.openxmlformats.org/officeDocument/2006/relationships/slideLayout" Target="../slideLayouts/slideLayout1.xml"/><Relationship Id="rId6" Type="http://schemas.microsoft.com/office/2007/relationships/hdphoto" Target="../media/hdphoto8.wdp"/><Relationship Id="rId11" Type="http://schemas.microsoft.com/office/2007/relationships/hdphoto" Target="../media/hdphoto10.wdp"/><Relationship Id="rId24" Type="http://schemas.openxmlformats.org/officeDocument/2006/relationships/image" Target="../media/image41.png"/><Relationship Id="rId5" Type="http://schemas.openxmlformats.org/officeDocument/2006/relationships/image" Target="../media/image31.png"/><Relationship Id="rId15" Type="http://schemas.openxmlformats.org/officeDocument/2006/relationships/image" Target="../media/image36.png"/><Relationship Id="rId23" Type="http://schemas.openxmlformats.org/officeDocument/2006/relationships/image" Target="../media/image40.png"/><Relationship Id="rId28" Type="http://schemas.microsoft.com/office/2007/relationships/hdphoto" Target="../media/hdphoto14.wdp"/><Relationship Id="rId10" Type="http://schemas.openxmlformats.org/officeDocument/2006/relationships/image" Target="../media/image34.png"/><Relationship Id="rId19" Type="http://schemas.openxmlformats.org/officeDocument/2006/relationships/image" Target="../media/image38.png"/><Relationship Id="rId4" Type="http://schemas.microsoft.com/office/2007/relationships/hdphoto" Target="../media/hdphoto7.wdp"/><Relationship Id="rId9" Type="http://schemas.microsoft.com/office/2007/relationships/hdphoto" Target="../media/hdphoto9.wdp"/><Relationship Id="rId14" Type="http://schemas.openxmlformats.org/officeDocument/2006/relationships/slide" Target="slide17.xml"/><Relationship Id="rId22" Type="http://schemas.microsoft.com/office/2007/relationships/hdphoto" Target="../media/hdphoto12.wdp"/><Relationship Id="rId27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microsoft.com/office/2007/relationships/hdphoto" Target="../media/hdphoto17.wdp"/><Relationship Id="rId3" Type="http://schemas.openxmlformats.org/officeDocument/2006/relationships/slide" Target="slide14.xml"/><Relationship Id="rId7" Type="http://schemas.microsoft.com/office/2007/relationships/hdphoto" Target="../media/hdphoto2.wdp"/><Relationship Id="rId12" Type="http://schemas.openxmlformats.org/officeDocument/2006/relationships/image" Target="../media/image46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microsoft.com/office/2007/relationships/hdphoto" Target="../media/hdphoto5.wdp"/><Relationship Id="rId5" Type="http://schemas.microsoft.com/office/2007/relationships/hdphoto" Target="../media/hdphoto15.wdp"/><Relationship Id="rId10" Type="http://schemas.openxmlformats.org/officeDocument/2006/relationships/image" Target="../media/image27.png"/><Relationship Id="rId4" Type="http://schemas.openxmlformats.org/officeDocument/2006/relationships/image" Target="../media/image44.png"/><Relationship Id="rId9" Type="http://schemas.microsoft.com/office/2007/relationships/hdphoto" Target="../media/hdphoto16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microsoft.com/office/2007/relationships/hdphoto" Target="../media/hdphoto17.wdp"/><Relationship Id="rId3" Type="http://schemas.openxmlformats.org/officeDocument/2006/relationships/slide" Target="slide14.xml"/><Relationship Id="rId7" Type="http://schemas.microsoft.com/office/2007/relationships/hdphoto" Target="../media/hdphoto2.wdp"/><Relationship Id="rId12" Type="http://schemas.openxmlformats.org/officeDocument/2006/relationships/image" Target="../media/image46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microsoft.com/office/2007/relationships/hdphoto" Target="../media/hdphoto5.wdp"/><Relationship Id="rId5" Type="http://schemas.microsoft.com/office/2007/relationships/hdphoto" Target="../media/hdphoto15.wdp"/><Relationship Id="rId10" Type="http://schemas.openxmlformats.org/officeDocument/2006/relationships/image" Target="../media/image27.png"/><Relationship Id="rId4" Type="http://schemas.openxmlformats.org/officeDocument/2006/relationships/image" Target="../media/image44.png"/><Relationship Id="rId9" Type="http://schemas.microsoft.com/office/2007/relationships/hdphoto" Target="../media/hdphoto16.wdp"/><Relationship Id="rId14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microsoft.com/office/2007/relationships/hdphoto" Target="../media/hdphoto17.wdp"/><Relationship Id="rId3" Type="http://schemas.openxmlformats.org/officeDocument/2006/relationships/slide" Target="slide14.xml"/><Relationship Id="rId7" Type="http://schemas.microsoft.com/office/2007/relationships/hdphoto" Target="../media/hdphoto2.wdp"/><Relationship Id="rId12" Type="http://schemas.openxmlformats.org/officeDocument/2006/relationships/image" Target="../media/image46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microsoft.com/office/2007/relationships/hdphoto" Target="../media/hdphoto5.wdp"/><Relationship Id="rId5" Type="http://schemas.microsoft.com/office/2007/relationships/hdphoto" Target="../media/hdphoto15.wdp"/><Relationship Id="rId10" Type="http://schemas.openxmlformats.org/officeDocument/2006/relationships/image" Target="../media/image27.png"/><Relationship Id="rId4" Type="http://schemas.openxmlformats.org/officeDocument/2006/relationships/image" Target="../media/image44.png"/><Relationship Id="rId9" Type="http://schemas.microsoft.com/office/2007/relationships/hdphoto" Target="../media/hdphoto16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microsoft.com/office/2007/relationships/hdphoto" Target="../media/hdphoto17.wdp"/><Relationship Id="rId3" Type="http://schemas.openxmlformats.org/officeDocument/2006/relationships/slide" Target="slide14.xml"/><Relationship Id="rId7" Type="http://schemas.microsoft.com/office/2007/relationships/hdphoto" Target="../media/hdphoto2.wdp"/><Relationship Id="rId12" Type="http://schemas.openxmlformats.org/officeDocument/2006/relationships/image" Target="../media/image46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microsoft.com/office/2007/relationships/hdphoto" Target="../media/hdphoto5.wdp"/><Relationship Id="rId5" Type="http://schemas.microsoft.com/office/2007/relationships/hdphoto" Target="../media/hdphoto15.wdp"/><Relationship Id="rId10" Type="http://schemas.openxmlformats.org/officeDocument/2006/relationships/image" Target="../media/image27.png"/><Relationship Id="rId4" Type="http://schemas.openxmlformats.org/officeDocument/2006/relationships/image" Target="../media/image44.png"/><Relationship Id="rId9" Type="http://schemas.microsoft.com/office/2007/relationships/hdphoto" Target="../media/hdphoto16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.gif"/><Relationship Id="rId5" Type="http://schemas.openxmlformats.org/officeDocument/2006/relationships/slide" Target="slide6.xml"/><Relationship Id="rId4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2.wmf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9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1.wmf"/><Relationship Id="rId5" Type="http://schemas.openxmlformats.org/officeDocument/2006/relationships/image" Target="../media/image8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28" y="2323835"/>
            <a:ext cx="11952372" cy="1417123"/>
          </a:xfrm>
        </p:spPr>
        <p:txBody>
          <a:bodyPr>
            <a:noAutofit/>
          </a:bodyPr>
          <a:lstStyle/>
          <a:p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endParaRPr lang="en-US" sz="50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Giáo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: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Nguyễn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Hương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Thu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   PHÒNG 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GD&amp;ĐT ….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TRƯỜNG 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THCS …..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4" name="!!1">
            <a:extLst>
              <a:ext uri="{FF2B5EF4-FFF2-40B4-BE49-F238E27FC236}">
                <a16:creationId xmlns:a16="http://schemas.microsoft.com/office/drawing/2014/main" id="{0E246211-C9C9-4B3E-9DDF-914AB989AE93}"/>
              </a:ext>
            </a:extLst>
          </p:cNvPr>
          <p:cNvSpPr txBox="1"/>
          <p:nvPr/>
        </p:nvSpPr>
        <p:spPr>
          <a:xfrm>
            <a:off x="4397104" y="2138683"/>
            <a:ext cx="67627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S6-C1-Bài 13 (</a:t>
            </a:r>
            <a:r>
              <a:rPr lang="en-US" sz="48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2)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3970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471243" y="3785393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40625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</a:t>
              </a:r>
              <a:r>
                <a:rPr lang="en-US" sz="24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VẬN DỤNG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2921703" y="1200368"/>
            <a:ext cx="86648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2492" y="1081814"/>
            <a:ext cx="15902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245134"/>
              </p:ext>
            </p:extLst>
          </p:nvPr>
        </p:nvGraphicFramePr>
        <p:xfrm>
          <a:off x="7015451" y="984376"/>
          <a:ext cx="2230371" cy="10167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1" name="Equation" r:id="rId4" imgW="863280" imgH="393480" progId="Equation.DSMT4">
                  <p:embed/>
                </p:oleObj>
              </mc:Choice>
              <mc:Fallback>
                <p:oleObj name="Equation" r:id="rId4" imgW="863280" imgH="393480" progId="Equation.DSMT4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15451" y="984376"/>
                        <a:ext cx="2230371" cy="10167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3048081" y="1816742"/>
            <a:ext cx="43752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BCNN (32,24,48) = 96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9009554"/>
              </p:ext>
            </p:extLst>
          </p:nvPr>
        </p:nvGraphicFramePr>
        <p:xfrm>
          <a:off x="4332026" y="2964529"/>
          <a:ext cx="3303214" cy="39157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2" name="Equation" r:id="rId6" imgW="1371600" imgH="1625400" progId="Equation.DSMT4">
                  <p:embed/>
                </p:oleObj>
              </mc:Choice>
              <mc:Fallback>
                <p:oleObj name="Equation" r:id="rId6" imgW="1371600" imgH="162540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32026" y="2964529"/>
                        <a:ext cx="3303214" cy="39157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2998545" y="2347763"/>
            <a:ext cx="5909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96:32 =3; 96:24 = 4; 96:48 = 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264404" y="63724"/>
            <a:ext cx="11130099" cy="954107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III. 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ỨNG DỤNG BỘI CHUNG NHỎ NHẤT VÀO CỘNG, TRỪ CÁC PHÂN SỐ KHÔNG CÙNG MẪU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313415"/>
              </p:ext>
            </p:extLst>
          </p:nvPr>
        </p:nvGraphicFramePr>
        <p:xfrm>
          <a:off x="1935568" y="2903230"/>
          <a:ext cx="2225025" cy="10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3" name="Equation" r:id="rId8" imgW="863280" imgH="393480" progId="Equation.DSMT4">
                  <p:embed/>
                </p:oleObj>
              </mc:Choice>
              <mc:Fallback>
                <p:oleObj name="Equation" r:id="rId8" imgW="8632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35568" y="2903230"/>
                        <a:ext cx="2225025" cy="10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11162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8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40625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</a:t>
              </a:r>
              <a:r>
                <a:rPr lang="en-US" sz="24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VẬN DỤNG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746119" y="642857"/>
            <a:ext cx="86648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1203957"/>
              </p:ext>
            </p:extLst>
          </p:nvPr>
        </p:nvGraphicFramePr>
        <p:xfrm>
          <a:off x="5875900" y="465470"/>
          <a:ext cx="2167800" cy="1002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0" name="Equation" r:id="rId4" imgW="850680" imgH="393480" progId="Equation.DSMT4">
                  <p:embed/>
                </p:oleObj>
              </mc:Choice>
              <mc:Fallback>
                <p:oleObj name="Equation" r:id="rId4" imgW="8506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75900" y="465470"/>
                        <a:ext cx="2167800" cy="10029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243577" y="1759237"/>
            <a:ext cx="1144307" cy="584775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LT 4</a:t>
            </a:r>
            <a:endParaRPr lang="en-US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42449" y="1542528"/>
            <a:ext cx="5017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BCNN (15,25,10) = 150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9132246"/>
              </p:ext>
            </p:extLst>
          </p:nvPr>
        </p:nvGraphicFramePr>
        <p:xfrm>
          <a:off x="5229800" y="2750317"/>
          <a:ext cx="3848959" cy="41076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1" name="Equation" r:id="rId6" imgW="1523880" imgH="1625400" progId="Equation.DSMT4">
                  <p:embed/>
                </p:oleObj>
              </mc:Choice>
              <mc:Fallback>
                <p:oleObj name="Equation" r:id="rId6" imgW="1523880" imgH="1625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29800" y="2750317"/>
                        <a:ext cx="3848959" cy="41076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01" y="46227"/>
            <a:ext cx="1000460" cy="1074319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107344" y="2127303"/>
            <a:ext cx="86982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150:15 =10; 150: 25 =6; 150:10= 15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8608418"/>
              </p:ext>
            </p:extLst>
          </p:nvPr>
        </p:nvGraphicFramePr>
        <p:xfrm>
          <a:off x="3246120" y="2700987"/>
          <a:ext cx="1983680" cy="9178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2" name="Equation" r:id="rId9" imgW="850680" imgH="393480" progId="Equation.DSMT4">
                  <p:embed/>
                </p:oleObj>
              </mc:Choice>
              <mc:Fallback>
                <p:oleObj name="Equation" r:id="rId9" imgW="8506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46120" y="2700987"/>
                        <a:ext cx="1983680" cy="9178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21596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 animBg="1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Kết quả hình ảnh cho hình nền powerpoi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992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698405" y="2108019"/>
            <a:ext cx="102967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Trò</a:t>
            </a: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chơi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“GIẢI CỨU RỪNG XANH”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92366" y="3150824"/>
            <a:ext cx="99592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rừng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xanh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đang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đám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thợ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săn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giam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giữ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cứu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chuồng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giam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giữ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đưa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ra.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kích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thợ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săn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cứu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cố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lên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cứu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rừng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xanh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nhé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hlinkClick r:id="rId3" action="ppaction://hlinkpres?slideindex=1&amp;slidetitle=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865" y="6197812"/>
            <a:ext cx="968230" cy="890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13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TRO CHOI POWERPOINT\Giai cuu rung xanh\Free-vector-cartoon-natur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30200"/>
            <a:ext cx="12192000" cy="718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DMIN\Desktop\Giai cuu con vat\depositphotos_8033217-stock-illustration-cartoon-hunter-with-a-blunderbus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52488" y1="58358" x2="52488" y2="583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56218" flipH="1">
            <a:off x="134762" y="3499848"/>
            <a:ext cx="2964989" cy="3868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ình ảnh có liên quan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67250" y1="27750" x2="57750" y2="32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91801" y="198217"/>
            <a:ext cx="5612191" cy="5612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ADMIN\Desktop\Giai cuu con vat\historieta-linda-de-los-ciervos-4710854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7000" y1="15657" x2="20500" y2="27086"/>
                        <a14:foregroundMark x1="27625" y1="69029" x2="30750" y2="75657"/>
                        <a14:foregroundMark x1="96375" y1="86171" x2="98625" y2="89486"/>
                        <a14:foregroundMark x1="90625" y1="96457" x2="91125" y2="993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36336">
            <a:off x="2729177" y="2817157"/>
            <a:ext cx="1040815" cy="971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C:\Users\ADMIN\Desktop\Giai cuu con vat\dessin-animé-mignon-de-tigre-43198987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792" y="4547141"/>
            <a:ext cx="2934896" cy="2831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Kết quả hình ảnh cho elephant cartoon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19332" y1="31000" x2="47017" y2="41400"/>
                        <a14:foregroundMark x1="21480" y1="93800" x2="29117" y2="94400"/>
                        <a14:foregroundMark x1="43437" y1="94800" x2="52745" y2="96200"/>
                        <a14:foregroundMark x1="64200" y1="94400" x2="71360" y2="95600"/>
                        <a14:foregroundMark x1="83055" y1="98000" x2="92124" y2="97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192" y="2314074"/>
            <a:ext cx="4595363" cy="5483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" descr="C:\Users\ADMIN\Desktop\Tai nguyen thiet ke tro choi\Bảng gỗ\images.jpg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192" y="-950823"/>
            <a:ext cx="35560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4498768" y="628807"/>
            <a:ext cx="271420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 CỨU</a:t>
            </a:r>
          </a:p>
          <a:p>
            <a:pPr algn="ctr"/>
            <a:r>
              <a:rPr lang="en-US" sz="32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RỪNG XANH</a:t>
            </a:r>
          </a:p>
        </p:txBody>
      </p:sp>
    </p:spTree>
    <p:extLst>
      <p:ext uri="{BB962C8B-B14F-4D97-AF65-F5344CB8AC3E}">
        <p14:creationId xmlns:p14="http://schemas.microsoft.com/office/powerpoint/2010/main" val="342618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G:\TRO CHOI POWERPOINT\Giai cuu rung xanh\flores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8800" y="-939800"/>
            <a:ext cx="14020800" cy="802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C:\Users\ADMIN\Desktop\Giai cuu con vat\depositphotos_8033217-stock-illustration-cartoon-hunter-with-a-blunderbus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6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4801" y="2789767"/>
            <a:ext cx="1092047" cy="1314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5" descr="C:\Users\ADMIN\Desktop\Giai cuu con vat\860b43d1f72858179212c60650ccfc01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6356" y1="4000" x2="13136" y2="15667"/>
                        <a14:foregroundMark x1="64831" y1="1333" x2="64831" y2="15000"/>
                        <a14:foregroundMark x1="16525" y1="33667" x2="20763" y2="39000"/>
                        <a14:foregroundMark x1="58051" y1="29667" x2="51695" y2="36667"/>
                        <a14:foregroundMark x1="30932" y1="42667" x2="27542" y2="5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1" y="4531684"/>
            <a:ext cx="1342159" cy="1706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C:\Users\ADMIN\Desktop\Giai cuu con vat\Baby-Elephant-Clipart_7.png.137942904405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5613" y="4211831"/>
            <a:ext cx="2330787" cy="2330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8" descr="C:\Users\ADMIN\Desktop\Giai cuu con vat\clipbear4.gif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40102" y1="27511" x2="40102" y2="28603"/>
                        <a14:backgroundMark x1="33249" y1="35153" x2="32487" y2="366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40800" y="2933238"/>
            <a:ext cx="2641600" cy="3070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9" descr="C:\Users\ADMIN\Desktop\Giai cuu con vat\cute-deer-cartoon-illustration-4717131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3720" y1="4667" x2="13786" y2="12778"/>
                        <a14:foregroundMark x1="72429" y1="4444" x2="68928" y2="12222"/>
                        <a14:foregroundMark x1="38293" y1="30333" x2="29540" y2="52333"/>
                        <a14:foregroundMark x1="46608" y1="69222" x2="69803" y2="67333"/>
                        <a14:foregroundMark x1="89934" y1="52111" x2="92123" y2="56222"/>
                        <a14:foregroundMark x1="32385" y1="97000" x2="40700" y2="98889"/>
                        <a14:foregroundMark x1="59300" y1="97222" x2="63895" y2="95333"/>
                        <a14:foregroundMark x1="92560" y1="98889" x2="95405" y2="97444"/>
                        <a14:backgroundMark x1="97155" y1="99000" x2="98249" y2="9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341" y="4319135"/>
            <a:ext cx="933521" cy="1839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AutoShape 11" descr="Hình ảnh có liên quan"/>
          <p:cNvSpPr>
            <a:spLocks noChangeAspect="1" noChangeArrowheads="1"/>
          </p:cNvSpPr>
          <p:nvPr/>
        </p:nvSpPr>
        <p:spPr bwMode="auto">
          <a:xfrm>
            <a:off x="207433" y="-126999"/>
            <a:ext cx="406400" cy="40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pic>
        <p:nvPicPr>
          <p:cNvPr id="41" name="Picture 13" descr="C:\Users\ADMIN\Desktop\Picture1 (2)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397175"/>
            <a:ext cx="2345011" cy="2043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3" descr="C:\Users\ADMIN\Desktop\Picture1 (2).pn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800" y="4409018"/>
            <a:ext cx="2819400" cy="220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3" descr="C:\Users\ADMIN\Desktop\Picture1 (2).pn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3225800"/>
            <a:ext cx="2819400" cy="3108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3" descr="C:\Users\ADMIN\Desktop\Picture1 (2).png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41" y="4409017"/>
            <a:ext cx="1757927" cy="193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C:\Users\ADMIN\Desktop\Giai cuu con vat\historieta-linda-de-los-ciervos-47108548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100000">
                        <a14:foregroundMark x1="17000" y1="15657" x2="20500" y2="27086"/>
                        <a14:foregroundMark x1="27625" y1="69029" x2="30750" y2="75657"/>
                        <a14:foregroundMark x1="96375" y1="86171" x2="98625" y2="89486"/>
                        <a14:foregroundMark x1="90625" y1="96457" x2="91125" y2="993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29338">
            <a:off x="588638" y="4893055"/>
            <a:ext cx="1695065" cy="1582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" descr="C:\Users\ADMIN\Desktop\Giai cuu con vat\dessin-animé-mignon-de-tigre-43198987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100000" l="0" r="100000">
                        <a14:foregroundMark x1="12308" y1="14741" x2="6538" y2="26693"/>
                        <a14:foregroundMark x1="16154" y1="17928" x2="14231" y2="30279"/>
                        <a14:foregroundMark x1="32692" y1="17530" x2="26538" y2="35060"/>
                        <a14:foregroundMark x1="46538" y1="13944" x2="50000" y2="20319"/>
                        <a14:foregroundMark x1="7692" y1="7968" x2="6538" y2="15139"/>
                        <a14:foregroundMark x1="35000" y1="4781" x2="38462" y2="11554"/>
                        <a14:foregroundMark x1="34231" y1="3984" x2="23077" y2="2390"/>
                        <a14:foregroundMark x1="35385" y1="57371" x2="34615" y2="91633"/>
                        <a14:foregroundMark x1="31538" y1="73307" x2="30385" y2="83665"/>
                        <a14:foregroundMark x1="40000" y1="62948" x2="36923" y2="81673"/>
                        <a14:foregroundMark x1="34231" y1="56175" x2="57692" y2="63347"/>
                        <a14:foregroundMark x1="56538" y1="54980" x2="46538" y2="56574"/>
                        <a14:foregroundMark x1="68077" y1="54183" x2="66923" y2="83267"/>
                        <a14:foregroundMark x1="61538" y1="60558" x2="61538" y2="80478"/>
                        <a14:foregroundMark x1="76923" y1="81275" x2="76154" y2="88446"/>
                        <a14:foregroundMark x1="93462" y1="15538" x2="77692" y2="21116"/>
                        <a14:foregroundMark x1="93077" y1="12749" x2="96154" y2="18327"/>
                        <a14:foregroundMark x1="76923" y1="22311" x2="67308" y2="509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789" y="4757348"/>
            <a:ext cx="1442953" cy="139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6" descr="C:\Users\ADMIN\Desktop\Giai cuu con vat\elephant-cartoon-clip-art.pn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9642" y="4189628"/>
            <a:ext cx="2579291" cy="252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7" descr="C:\Users\ADMIN\Desktop\Giai cuu con vat\bear  mother and baby cartoon image 5.pn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3520" y="3115397"/>
            <a:ext cx="3742603" cy="3742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8" descr="C:\Users\ADMIN\Desktop\vector-fruits-cartoon-icons (2).jp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9664" b="96218" l="9886" r="8973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56" y="-56492"/>
            <a:ext cx="830904" cy="75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Explosion 2 49"/>
          <p:cNvSpPr/>
          <p:nvPr/>
        </p:nvSpPr>
        <p:spPr>
          <a:xfrm rot="1364045">
            <a:off x="258667" y="2425183"/>
            <a:ext cx="1336984" cy="949579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1" name="TextBox 50"/>
          <p:cNvSpPr txBox="1"/>
          <p:nvPr/>
        </p:nvSpPr>
        <p:spPr>
          <a:xfrm rot="560109">
            <a:off x="481766" y="2828529"/>
            <a:ext cx="1546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POW!</a:t>
            </a:r>
          </a:p>
        </p:txBody>
      </p:sp>
      <p:pic>
        <p:nvPicPr>
          <p:cNvPr id="52" name="Picture 2" descr="C:\Users\ADMIN\Desktop\Giai cuu con vat\depositphotos_8033217-stock-illustration-cartoon-hunter-with-a-blunderbus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6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43971" flipH="1">
            <a:off x="499242" y="3208496"/>
            <a:ext cx="1092047" cy="1314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52" descr="C:\Users\ADMIN\Desktop\monkey_drawing_branch_hang_54278_2048x2048 (2).jp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0" b="100000" l="0" r="100000">
                        <a14:foregroundMark x1="59619" y1="6027" x2="62549" y2="13058"/>
                        <a14:foregroundMark x1="58984" y1="6027" x2="52246" y2="12612"/>
                        <a14:foregroundMark x1="35693" y1="19420" x2="28760" y2="19085"/>
                        <a14:foregroundMark x1="13135" y1="4464" x2="17188" y2="10268"/>
                        <a14:foregroundMark x1="17188" y1="10268" x2="22314" y2="15067"/>
                        <a14:foregroundMark x1="26514" y1="17634" x2="22607" y2="15625"/>
                        <a14:foregroundMark x1="37109" y1="18862" x2="38770" y2="18192"/>
                        <a14:backgroundMark x1="7715" y1="23438" x2="20166" y2="77790"/>
                        <a14:backgroundMark x1="7715" y1="71987" x2="26660" y2="91071"/>
                        <a14:backgroundMark x1="42627" y1="84152" x2="40625" y2="84152"/>
                        <a14:backgroundMark x1="39453" y1="84487" x2="36621" y2="81138"/>
                        <a14:backgroundMark x1="36914" y1="81920" x2="36182" y2="78571"/>
                        <a14:backgroundMark x1="60010" y1="25446" x2="70215" y2="56362"/>
                        <a14:backgroundMark x1="53760" y1="62388" x2="53662" y2="66406"/>
                        <a14:backgroundMark x1="54688" y1="78906" x2="50928" y2="84710"/>
                        <a14:backgroundMark x1="43994" y1="20647" x2="41846" y2="22991"/>
                        <a14:backgroundMark x1="75146" y1="39397" x2="78125" y2="65179"/>
                        <a14:backgroundMark x1="42041" y1="26786" x2="42969" y2="256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7215"/>
            <a:ext cx="1763300" cy="825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rved Left Arrow 1">
            <a:hlinkClick r:id="rId29" action="ppaction://hlinksldjump"/>
          </p:cNvPr>
          <p:cNvSpPr/>
          <p:nvPr/>
        </p:nvSpPr>
        <p:spPr>
          <a:xfrm>
            <a:off x="11220450" y="179202"/>
            <a:ext cx="723900" cy="72643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39200" y="194310"/>
            <a:ext cx="2381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Kích</a:t>
            </a: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tượng</a:t>
            </a: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tiêp</a:t>
            </a: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tục</a:t>
            </a: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486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44444E-6 L -0.23056 0.00186 " pathEditMode="relative" rAng="0" ptsTypes="AA">
                                      <p:cBhvr>
                                        <p:cTn id="29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28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80913E-6 L -0.50833 0.01079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17" y="5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96296E-6 L -0.00312 0.37407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1870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1.11111E-6 L -0.75247 0.03611 " pathEditMode="relative" rAng="0" ptsTypes="AA">
                                      <p:cBhvr>
                                        <p:cTn id="85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630" y="1806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33333E-6 L -1.12148 0.02107 " pathEditMode="relative" rAng="0" ptsTypes="AA">
                                      <p:cBhvr>
                                        <p:cTn id="110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81" y="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50" grpId="0" animBg="1"/>
      <p:bldP spid="50" grpId="1" animBg="1"/>
      <p:bldP spid="51" grpId="0"/>
      <p:bldP spid="5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TRO CHOI POWERPOINT\Giai cuu rung xanh\Free-vector-cartoon-natur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30200"/>
            <a:ext cx="12192000" cy="718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DMIN\Desktop\Giai cuu con vat\depositphotos_8033217-stock-illustration-cartoon-hunter-with-a-blunderbus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52488" y1="58358" x2="52488" y2="583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56218" flipH="1">
            <a:off x="-157900" y="4386210"/>
            <a:ext cx="2204517" cy="287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ình ảnh có liên quan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67250" y1="27750" x2="57750" y2="32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55200" y="3408716"/>
            <a:ext cx="2971400" cy="297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C:\Users\ADMIN\Desktop\Giai cuu con vat\dessin-animé-mignon-de-tigre-4319898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7823" y="5879592"/>
            <a:ext cx="1553895" cy="1499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Kết quả hình ảnh cho elephant cartoon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19332" y1="31000" x2="47017" y2="41400"/>
                        <a14:foregroundMark x1="21480" y1="93800" x2="29117" y2="94400"/>
                        <a14:foregroundMark x1="43437" y1="94800" x2="52745" y2="96200"/>
                        <a14:foregroundMark x1="64200" y1="94400" x2="71360" y2="95600"/>
                        <a14:foregroundMark x1="83055" y1="98000" x2="92124" y2="97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5201" y="4707505"/>
            <a:ext cx="2433036" cy="2903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-160631"/>
            <a:ext cx="8331200" cy="4416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941" y="3632201"/>
            <a:ext cx="6554860" cy="347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57600" y="1492647"/>
            <a:ext cx="457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6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BCNN(7,8)?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60800" y="4894416"/>
            <a:ext cx="457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BCNN(7,8)= 7.8 = 56</a:t>
            </a:r>
          </a:p>
        </p:txBody>
      </p:sp>
    </p:spTree>
    <p:extLst>
      <p:ext uri="{BB962C8B-B14F-4D97-AF65-F5344CB8AC3E}">
        <p14:creationId xmlns:p14="http://schemas.microsoft.com/office/powerpoint/2010/main" val="864768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TRO CHOI POWERPOINT\Giai cuu rung xanh\Free-vector-cartoon-natur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30200"/>
            <a:ext cx="12192000" cy="718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DMIN\Desktop\Giai cuu con vat\depositphotos_8033217-stock-illustration-cartoon-hunter-with-a-blunderbus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52488" y1="58358" x2="52488" y2="583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56218" flipH="1">
            <a:off x="-157900" y="4386210"/>
            <a:ext cx="2204517" cy="287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ình ảnh có liên quan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67250" y1="27750" x2="57750" y2="32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55200" y="3408716"/>
            <a:ext cx="2971400" cy="297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C:\Users\ADMIN\Desktop\Giai cuu con vat\dessin-animé-mignon-de-tigre-4319898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7823" y="5879592"/>
            <a:ext cx="1553895" cy="1499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Kết quả hình ảnh cho elephant cartoon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19332" y1="31000" x2="47017" y2="41400"/>
                        <a14:foregroundMark x1="21480" y1="93800" x2="29117" y2="94400"/>
                        <a14:foregroundMark x1="43437" y1="94800" x2="52745" y2="96200"/>
                        <a14:foregroundMark x1="64200" y1="94400" x2="71360" y2="95600"/>
                        <a14:foregroundMark x1="83055" y1="98000" x2="92124" y2="97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5201" y="4707505"/>
            <a:ext cx="2433036" cy="2903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-160631"/>
            <a:ext cx="8331200" cy="4416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941" y="3632201"/>
            <a:ext cx="6554860" cy="347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777540" y="1141211"/>
                <a:ext cx="5835224" cy="11387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400" b="1" dirty="0" err="1" smtClean="0">
                    <a:solidFill>
                      <a:srgbClr val="008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sz="3400" b="1" dirty="0" smtClean="0">
                    <a:solidFill>
                      <a:srgbClr val="008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8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400" b="1" dirty="0" smtClean="0">
                    <a:solidFill>
                      <a:srgbClr val="008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8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tự</a:t>
                </a:r>
                <a:r>
                  <a:rPr lang="en-US" sz="3400" b="1" dirty="0">
                    <a:solidFill>
                      <a:srgbClr val="008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8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nhiên</a:t>
                </a:r>
                <a:r>
                  <a:rPr lang="en-US" sz="3400" b="1" dirty="0">
                    <a:solidFill>
                      <a:srgbClr val="008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x </a:t>
                </a:r>
                <a:r>
                  <a:rPr lang="en-US" sz="3400" b="1" dirty="0" err="1">
                    <a:solidFill>
                      <a:srgbClr val="008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nhỏ</a:t>
                </a:r>
                <a:r>
                  <a:rPr lang="en-US" sz="3400" b="1" dirty="0">
                    <a:solidFill>
                      <a:srgbClr val="008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8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3400" b="1" dirty="0">
                    <a:solidFill>
                      <a:srgbClr val="008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>
                    <a:solidFill>
                      <a:srgbClr val="008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khác</a:t>
                </a:r>
                <a:r>
                  <a:rPr lang="en-US" sz="3400" b="1" dirty="0">
                    <a:solidFill>
                      <a:srgbClr val="008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0 </a:t>
                </a:r>
                <a:r>
                  <a:rPr lang="en-US" sz="3400" b="1" dirty="0" err="1" smtClean="0">
                    <a:solidFill>
                      <a:srgbClr val="008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mà</a:t>
                </a:r>
                <a:r>
                  <a:rPr lang="en-US" sz="3400" b="1" dirty="0" smtClean="0">
                    <a:solidFill>
                      <a:srgbClr val="008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x</a:t>
                </a:r>
                <a:r>
                  <a:rPr lang="en-US" sz="3400" b="1" dirty="0" smtClean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400" b="1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⋮</m:t>
                    </m:r>
                  </m:oMath>
                </a14:m>
                <a:r>
                  <a:rPr lang="en-US" sz="3400" b="1" dirty="0" smtClean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smtClean="0">
                    <a:solidFill>
                      <a:srgbClr val="008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15, x </a:t>
                </a:r>
                <a14:m>
                  <m:oMath xmlns:m="http://schemas.openxmlformats.org/officeDocument/2006/math">
                    <m:r>
                      <a:rPr lang="en-US" sz="3400" b="1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⋮</m:t>
                    </m:r>
                  </m:oMath>
                </a14:m>
                <a:r>
                  <a:rPr lang="en-US" sz="3400" b="1" dirty="0" smtClean="0">
                    <a:solidFill>
                      <a:srgbClr val="008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27?  </a:t>
                </a:r>
                <a:endParaRPr lang="en-US" sz="3400" b="1" dirty="0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7540" y="1141211"/>
                <a:ext cx="5835224" cy="1138773"/>
              </a:xfrm>
              <a:prstGeom prst="rect">
                <a:avLst/>
              </a:prstGeom>
              <a:blipFill>
                <a:blip r:embed="rId14"/>
                <a:stretch>
                  <a:fillRect l="-1985" t="-7487" r="-1985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3692925" y="4160894"/>
            <a:ext cx="519029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x= BCNN(15,27)</a:t>
            </a:r>
          </a:p>
          <a:p>
            <a:r>
              <a:rPr lang="en-US" sz="32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15= 3.5; 27= 3</a:t>
            </a:r>
            <a:r>
              <a:rPr lang="en-US" sz="3200" b="1" baseline="30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pPr algn="ctr"/>
            <a:r>
              <a:rPr lang="en-US" sz="32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BCNN(15,27)= 3</a:t>
            </a:r>
            <a:r>
              <a:rPr lang="en-US" sz="3200" b="1" baseline="300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32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.5= 135</a:t>
            </a:r>
          </a:p>
          <a:p>
            <a:r>
              <a:rPr lang="en-US" sz="32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nên</a:t>
            </a:r>
            <a:r>
              <a:rPr lang="en-US" sz="32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= 135</a:t>
            </a:r>
          </a:p>
        </p:txBody>
      </p:sp>
    </p:spTree>
    <p:extLst>
      <p:ext uri="{BB962C8B-B14F-4D97-AF65-F5344CB8AC3E}">
        <p14:creationId xmlns:p14="http://schemas.microsoft.com/office/powerpoint/2010/main" val="3148310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TRO CHOI POWERPOINT\Giai cuu rung xanh\Free-vector-cartoon-natur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30200"/>
            <a:ext cx="12192000" cy="718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DMIN\Desktop\Giai cuu con vat\depositphotos_8033217-stock-illustration-cartoon-hunter-with-a-blunderbus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52488" y1="58358" x2="52488" y2="583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56218" flipH="1">
            <a:off x="-157900" y="4386210"/>
            <a:ext cx="2204517" cy="287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ình ảnh có liên quan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67250" y1="27750" x2="57750" y2="32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55200" y="3408716"/>
            <a:ext cx="2971400" cy="297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C:\Users\ADMIN\Desktop\Giai cuu con vat\dessin-animé-mignon-de-tigre-4319898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7823" y="5879592"/>
            <a:ext cx="1553895" cy="1499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Kết quả hình ảnh cho elephant cartoon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19332" y1="31000" x2="47017" y2="41400"/>
                        <a14:foregroundMark x1="21480" y1="93800" x2="29117" y2="94400"/>
                        <a14:foregroundMark x1="43437" y1="94800" x2="52745" y2="96200"/>
                        <a14:foregroundMark x1="64200" y1="94400" x2="71360" y2="95600"/>
                        <a14:foregroundMark x1="83055" y1="98000" x2="92124" y2="97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5201" y="4707505"/>
            <a:ext cx="2433036" cy="2903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-339910"/>
            <a:ext cx="8331200" cy="4416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941" y="3632201"/>
            <a:ext cx="6554860" cy="347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44379" y="990601"/>
            <a:ext cx="61484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Khẳng</a:t>
            </a:r>
            <a:r>
              <a:rPr lang="en-US" sz="32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32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32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32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hay </a:t>
            </a:r>
            <a:r>
              <a:rPr lang="en-US" sz="32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32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algn="ctr"/>
            <a:r>
              <a:rPr lang="en-US" sz="3200" b="1" dirty="0" smtClean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3200" b="1" dirty="0" err="1" smtClean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 smtClean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en-US" sz="3200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200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200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3200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200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mọi</a:t>
            </a:r>
            <a:r>
              <a:rPr lang="en-US" sz="3200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3200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3200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sz="3200" b="1" dirty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smtClean="0">
                <a:solidFill>
                  <a:srgbClr val="1F4E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0”</a:t>
            </a:r>
            <a:endParaRPr lang="en-US" sz="3200" b="1" dirty="0">
              <a:solidFill>
                <a:srgbClr val="1F4E7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63460" y="4317339"/>
            <a:ext cx="52437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 </a:t>
            </a:r>
            <a:r>
              <a:rPr lang="en-US" sz="2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2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2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2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mọi</a:t>
            </a:r>
            <a:r>
              <a:rPr lang="en-US" sz="2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2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sz="2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  </a:t>
            </a:r>
            <a:r>
              <a:rPr lang="en-US" sz="2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2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2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sz="2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 </a:t>
            </a:r>
            <a:r>
              <a:rPr lang="en-US" sz="2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2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2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266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TRO CHOI POWERPOINT\Giai cuu rung xanh\Free-vector-cartoon-natur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30200"/>
            <a:ext cx="12192000" cy="718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DMIN\Desktop\Giai cuu con vat\depositphotos_8033217-stock-illustration-cartoon-hunter-with-a-blunderbuss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52488" y1="58358" x2="52488" y2="583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56218" flipH="1">
            <a:off x="-157900" y="4386210"/>
            <a:ext cx="2204517" cy="287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ình ảnh có liên quan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67250" y1="27750" x2="57750" y2="32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55200" y="3408716"/>
            <a:ext cx="2971400" cy="297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C:\Users\ADMIN\Desktop\Giai cuu con vat\dessin-animé-mignon-de-tigre-4319898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7823" y="5879592"/>
            <a:ext cx="1553895" cy="1499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Kết quả hình ảnh cho elephant cartoon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19332" y1="31000" x2="47017" y2="41400"/>
                        <a14:foregroundMark x1="21480" y1="93800" x2="29117" y2="94400"/>
                        <a14:foregroundMark x1="43437" y1="94800" x2="52745" y2="96200"/>
                        <a14:foregroundMark x1="64200" y1="94400" x2="71360" y2="95600"/>
                        <a14:foregroundMark x1="83055" y1="98000" x2="92124" y2="97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5201" y="4707505"/>
            <a:ext cx="2433036" cy="2903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-160631"/>
            <a:ext cx="8331200" cy="4416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DMIN\Desktop\Giai cuu con vat\wooden-board-theme-image-1-vector-clip-art_csp9738361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7111" y1="5870" x2="2889" y2="16771"/>
                        <a14:foregroundMark x1="6667" y1="66876" x2="9222" y2="84696"/>
                        <a14:foregroundMark x1="92333" y1="6918" x2="96556" y2="16771"/>
                        <a14:foregroundMark x1="96556" y1="70860" x2="91778" y2="87841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941" y="3632201"/>
            <a:ext cx="6554860" cy="3474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44800" y="889000"/>
            <a:ext cx="6197600" cy="181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733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733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733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3733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733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733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733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733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733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45. </a:t>
            </a:r>
            <a:r>
              <a:rPr lang="en-US" sz="3733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3733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733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733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sz="3733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sz="3733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99643" y="4212452"/>
            <a:ext cx="5210507" cy="181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733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45=5.9</a:t>
            </a:r>
          </a:p>
          <a:p>
            <a:pPr algn="ctr"/>
            <a:r>
              <a:rPr lang="en-US" sz="3733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733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sz="3733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sz="3733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733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3733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733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733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 </a:t>
            </a:r>
            <a:r>
              <a:rPr lang="en-US" sz="3733" b="1" dirty="0" err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3733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45</a:t>
            </a:r>
          </a:p>
        </p:txBody>
      </p:sp>
    </p:spTree>
    <p:extLst>
      <p:ext uri="{BB962C8B-B14F-4D97-AF65-F5344CB8AC3E}">
        <p14:creationId xmlns:p14="http://schemas.microsoft.com/office/powerpoint/2010/main" val="3208956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7447" y="1142753"/>
            <a:ext cx="101795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>
              <a:buFont typeface="Wingdings" panose="05000000000000000000" pitchFamily="2" charset="2"/>
              <a:buChar char="ü"/>
            </a:pP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03" y="721013"/>
            <a:ext cx="1267160" cy="1498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0901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7817359" y="97197"/>
            <a:ext cx="4189224" cy="653685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F9BD0EA-8A82-4EEC-BF24-49675928EA0D}"/>
              </a:ext>
            </a:extLst>
          </p:cNvPr>
          <p:cNvSpPr txBox="1">
            <a:spLocks/>
          </p:cNvSpPr>
          <p:nvPr/>
        </p:nvSpPr>
        <p:spPr>
          <a:xfrm>
            <a:off x="2158714" y="934849"/>
            <a:ext cx="9767526" cy="46257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BCNN (40;48)?</a:t>
            </a:r>
          </a:p>
          <a:p>
            <a:pPr marL="0" indent="0" algn="just">
              <a:buNone/>
            </a:pP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</a:endParaRPr>
          </a:p>
        </p:txBody>
      </p: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7897702" y="104849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MỞ ĐẦU</a:t>
            </a:r>
            <a:endParaRPr lang="en-US" sz="2800" dirty="0">
              <a:solidFill>
                <a:srgbClr val="C55A1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F9BD0EA-8A82-4EEC-BF24-49675928EA0D}"/>
              </a:ext>
            </a:extLst>
          </p:cNvPr>
          <p:cNvSpPr txBox="1">
            <a:spLocks/>
          </p:cNvSpPr>
          <p:nvPr/>
        </p:nvSpPr>
        <p:spPr>
          <a:xfrm>
            <a:off x="1456720" y="2002716"/>
            <a:ext cx="9767526" cy="46257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Một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40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0;40;120;160;240;300;..</a:t>
            </a:r>
          </a:p>
          <a:p>
            <a:pPr marL="0" indent="0" algn="just">
              <a:buNone/>
            </a:pP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F9BD0EA-8A82-4EEC-BF24-49675928EA0D}"/>
              </a:ext>
            </a:extLst>
          </p:cNvPr>
          <p:cNvSpPr txBox="1">
            <a:spLocks/>
          </p:cNvSpPr>
          <p:nvPr/>
        </p:nvSpPr>
        <p:spPr>
          <a:xfrm>
            <a:off x="1561800" y="2696443"/>
            <a:ext cx="9767526" cy="46257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Một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bội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48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là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0;48; 96;144;192; 240;...</a:t>
            </a:r>
          </a:p>
          <a:p>
            <a:pPr marL="0" indent="0" algn="just">
              <a:buNone/>
            </a:pP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" name="Rectangle 2"/>
          <p:cNvSpPr/>
          <p:nvPr/>
        </p:nvSpPr>
        <p:spPr>
          <a:xfrm>
            <a:off x="1561800" y="3900360"/>
            <a:ext cx="39501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BCNN(40;48)=240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88066" y="4644146"/>
            <a:ext cx="1014126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đơn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giản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mới</a:t>
            </a:r>
            <a:r>
              <a:rPr lang="en-US" sz="34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4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61800" y="3221914"/>
            <a:ext cx="43172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BC(40;48)={0;240;..}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5" y="40483"/>
            <a:ext cx="1550885" cy="2089133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250236" y="3360817"/>
            <a:ext cx="3136324" cy="6858000"/>
            <a:chOff x="9055676" y="0"/>
            <a:chExt cx="3136324" cy="68580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904991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2" grpId="0"/>
      <p:bldP spid="13" grpId="0"/>
      <p:bldP spid="3" grpId="0"/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225504" y="328207"/>
            <a:ext cx="5717294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TỰ HỌC Ở NHÀ</a:t>
            </a:r>
          </a:p>
        </p:txBody>
      </p:sp>
      <p:sp>
        <p:nvSpPr>
          <p:cNvPr id="7" name="Rectangle 6"/>
          <p:cNvSpPr/>
          <p:nvPr/>
        </p:nvSpPr>
        <p:spPr>
          <a:xfrm>
            <a:off x="771181" y="1986049"/>
            <a:ext cx="10598225" cy="2353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nl-NL" sz="32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Đọc lại toàn bộ nội dung bài đã học.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nl-NL" sz="32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Học thuộc: khái niệm BC,BCNN, quy tắc </a:t>
            </a:r>
            <a:r>
              <a:rPr lang="nl-NL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tìm </a:t>
            </a:r>
            <a:r>
              <a:rPr lang="nl-NL" sz="32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BCNN cùng các chú ý.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Bef>
                <a:spcPts val="300"/>
              </a:spcBef>
              <a:spcAft>
                <a:spcPts val="300"/>
              </a:spcAft>
            </a:pPr>
            <a:r>
              <a:rPr lang="nl-NL" sz="32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Làm bài tập 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</a:t>
            </a:r>
            <a:r>
              <a:rPr lang="vi-VN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vi-VN" sz="32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đến </a:t>
            </a:r>
            <a:r>
              <a:rPr lang="vi-VN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/57,58</a:t>
            </a:r>
            <a:r>
              <a:rPr lang="nl-NL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nl-NL" sz="32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SGK để tiết sau luyện tập .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2759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2207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Remember…</a:t>
            </a:r>
            <a:b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</a:b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Safety First!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3620366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you!</a:t>
            </a:r>
            <a:endParaRPr lang="en-US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135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p14:dur="10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28" y="2323835"/>
            <a:ext cx="11952372" cy="1417123"/>
          </a:xfrm>
        </p:spPr>
        <p:txBody>
          <a:bodyPr>
            <a:noAutofit/>
          </a:bodyPr>
          <a:lstStyle/>
          <a:p>
            <a: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Bội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bội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5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sz="5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Giáo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viên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: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Nguyễn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Hương</a:t>
            </a:r>
            <a:r>
              <a:rPr 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Thu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PHÒNG 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GD&amp;ĐT …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l"/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TRƯỜNG </a:t>
            </a:r>
            <a:r>
              <a:rPr lang="en-US" sz="2800" smtClean="0">
                <a:solidFill>
                  <a:schemeClr val="bg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THCS …..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!!1">
            <a:extLst>
              <a:ext uri="{FF2B5EF4-FFF2-40B4-BE49-F238E27FC236}">
                <a16:creationId xmlns:a16="http://schemas.microsoft.com/office/drawing/2014/main" id="{0E246211-C9C9-4B3E-9DDF-914AB989AE93}"/>
              </a:ext>
            </a:extLst>
          </p:cNvPr>
          <p:cNvSpPr txBox="1"/>
          <p:nvPr/>
        </p:nvSpPr>
        <p:spPr>
          <a:xfrm>
            <a:off x="4397104" y="2138683"/>
            <a:ext cx="67627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S6-C1-Bài 13 (</a:t>
            </a:r>
            <a:r>
              <a:rPr lang="en-US" sz="48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1200086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723794" y="-16005"/>
            <a:ext cx="10647847" cy="1040328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F9BD0EA-8A82-4EEC-BF24-49675928EA0D}"/>
              </a:ext>
            </a:extLst>
          </p:cNvPr>
          <p:cNvSpPr txBox="1">
            <a:spLocks/>
          </p:cNvSpPr>
          <p:nvPr/>
        </p:nvSpPr>
        <p:spPr>
          <a:xfrm>
            <a:off x="1173653" y="1130393"/>
            <a:ext cx="9767526" cy="134211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Tìm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BCNN (6;8)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</a:endParaRPr>
          </a:p>
        </p:txBody>
      </p: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0" y="176580"/>
            <a:ext cx="1194779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TÌM BCNN BẰNG CÁCH PHÂN TÍCH CÁC SỐ RA THỪA SỐ NGUYÊN TỐ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89882" y="2276706"/>
            <a:ext cx="40462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=    .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42115" y="2247648"/>
            <a:ext cx="3743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46570" y="2269442"/>
            <a:ext cx="430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89882" y="2830704"/>
            <a:ext cx="40462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=    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42115" y="2816175"/>
            <a:ext cx="6044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200" b="1" baseline="30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b="1" baseline="300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1654" y="1689799"/>
            <a:ext cx="10355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16851" y="3501399"/>
            <a:ext cx="10355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2: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riêng</a:t>
            </a: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63132" y="4214814"/>
            <a:ext cx="111681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3: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riêng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lũy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mũ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50875" y="2817861"/>
            <a:ext cx="6044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200" b="1" baseline="30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3200" b="1" baseline="300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61172" y="2271322"/>
            <a:ext cx="430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endParaRPr lang="en-US" sz="32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23795" y="5860557"/>
            <a:ext cx="109177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4: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lũy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ta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(6,8)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056573" y="5439736"/>
            <a:ext cx="111681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BCNN(6,8) =        .         = 24     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7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26098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Cha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5F92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4.07407E-6 L 0.00521 0.38218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1909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2.96296E-6 L 0.04323 0.45648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1" y="2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" grpId="0"/>
      <p:bldP spid="15" grpId="0"/>
      <p:bldP spid="15" grpId="1"/>
      <p:bldP spid="16" grpId="0"/>
      <p:bldP spid="16" grpId="1"/>
      <p:bldP spid="17" grpId="0"/>
      <p:bldP spid="19" grpId="0"/>
      <p:bldP spid="19" grpId="1"/>
      <p:bldP spid="6" grpId="0"/>
      <p:bldP spid="21" grpId="0"/>
      <p:bldP spid="22" grpId="0"/>
      <p:bldP spid="24" grpId="0"/>
      <p:bldP spid="24" grpId="1"/>
      <p:bldP spid="24" grpId="2"/>
      <p:bldP spid="25" grpId="0"/>
      <p:bldP spid="25" grpId="1"/>
      <p:bldP spid="26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312066" y="1360985"/>
            <a:ext cx="11159362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bội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chung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nhỏ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thừa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1.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mỗi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thừa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tố</a:t>
            </a:r>
            <a:endParaRPr lang="en-US" sz="3600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2.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thừa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chung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thừa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riêng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3.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mỗi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thừa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tố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chung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riêng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ta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lũy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thừa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mũ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lớn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4.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Lấy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lũy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thừa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ta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bội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chung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nhỏ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cần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16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339662" y="128072"/>
            <a:ext cx="10647847" cy="1040328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-445623" y="224314"/>
            <a:ext cx="1194779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TÌM BCNN BẰNG CÁCH PHÂN TÍCH CÁC SỐ RA THỪA SỐ NGUYÊN TỐ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150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59262" y="3187539"/>
            <a:ext cx="7028764" cy="653685"/>
            <a:chOff x="4871258" y="83128"/>
            <a:chExt cx="7501722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8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693778" y="213659"/>
              <a:ext cx="667920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</a:t>
              </a:r>
              <a:r>
                <a:rPr lang="en-US" sz="24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 TẬP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-4373528" y="1215587"/>
            <a:ext cx="113355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4. </a:t>
            </a:r>
          </a:p>
          <a:p>
            <a:pPr algn="ctr"/>
            <a:endParaRPr lang="en-US" sz="36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723794" y="2801148"/>
            <a:ext cx="828350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40= 2</a:t>
            </a:r>
            <a:r>
              <a:rPr lang="en-US" sz="3600" b="1" baseline="30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.5; </a:t>
            </a:r>
          </a:p>
          <a:p>
            <a:pPr algn="ctr"/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 = 2</a:t>
            </a:r>
            <a:r>
              <a:rPr lang="en-US" sz="3600" b="1" baseline="30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.3</a:t>
            </a:r>
            <a:endParaRPr lang="en-US" sz="36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-461820" y="4316213"/>
            <a:ext cx="113355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BCNN(40;48)= 2</a:t>
            </a:r>
            <a:r>
              <a:rPr lang="en-US" sz="3600" b="1" baseline="30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.3.5 = 240</a:t>
            </a:r>
            <a:endParaRPr lang="en-US" sz="36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36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F9BD0EA-8A82-4EEC-BF24-49675928EA0D}"/>
              </a:ext>
            </a:extLst>
          </p:cNvPr>
          <p:cNvSpPr txBox="1">
            <a:spLocks/>
          </p:cNvSpPr>
          <p:nvPr/>
        </p:nvSpPr>
        <p:spPr>
          <a:xfrm>
            <a:off x="2597482" y="2245502"/>
            <a:ext cx="9767526" cy="46257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Tìm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BCNN (40;48)?</a:t>
            </a:r>
          </a:p>
          <a:p>
            <a:pPr marL="0" indent="0" algn="just">
              <a:buNone/>
            </a:pP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/>
                <a:cs typeface="Arial" panose="020B0604020202020204" pitchFamily="34" charset="0"/>
              </a:rPr>
              <a:t> </a:t>
            </a:r>
            <a:endParaRPr lang="en-US" sz="3600" b="1" dirty="0">
              <a:solidFill>
                <a:srgbClr val="0070C0"/>
              </a:solidFill>
              <a:latin typeface="Arial" panose="020B0604020202020204" pitchFamily="34" charset="0"/>
              <a:ea typeface="Tahoma"/>
              <a:cs typeface="Arial" panose="020B0604020202020204" pitchFamily="34" charset="0"/>
            </a:endParaRPr>
          </a:p>
        </p:txBody>
      </p:sp>
      <p:sp>
        <p:nvSpPr>
          <p:cNvPr id="16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723794" y="-16005"/>
            <a:ext cx="10647847" cy="1040328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0" y="176580"/>
            <a:ext cx="1194779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TÌM BCNN BẰNG CÁCH PHÂN TÍCH CÁC SỐ RA THỪA SỐ NGUYÊN TỐ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6939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4" grpId="0"/>
      <p:bldP spid="15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 Box 2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733800" y="304801"/>
            <a:ext cx="4953000" cy="615553"/>
          </a:xfrm>
          <a:prstGeom prst="rect">
            <a:avLst/>
          </a:prstGeom>
          <a:noFill/>
          <a:ln w="76200" cmpd="tri">
            <a:solidFill>
              <a:srgbClr val="99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400" dirty="0" smtClean="0">
                <a:solidFill>
                  <a:srgbClr val="0070C0"/>
                </a:solidFill>
              </a:rPr>
              <a:t>HOẠT ĐỘNG NHÓM</a:t>
            </a:r>
            <a:endParaRPr lang="en-US" altLang="en-US" sz="3400" dirty="0">
              <a:solidFill>
                <a:srgbClr val="0070C0"/>
              </a:solidFill>
            </a:endParaRPr>
          </a:p>
        </p:txBody>
      </p:sp>
      <p:sp>
        <p:nvSpPr>
          <p:cNvPr id="72" name="Text Box 3"/>
          <p:cNvSpPr txBox="1">
            <a:spLocks noChangeArrowheads="1"/>
          </p:cNvSpPr>
          <p:nvPr/>
        </p:nvSpPr>
        <p:spPr bwMode="auto">
          <a:xfrm>
            <a:off x="1620398" y="1322518"/>
            <a:ext cx="7877175" cy="124341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457200" indent="-457200">
              <a:lnSpc>
                <a:spcPct val="110000"/>
              </a:lnSpc>
              <a:buFontTx/>
              <a:buAutoNum type="arabicPeriod"/>
              <a:defRPr/>
            </a:pPr>
            <a:r>
              <a:rPr lang="en-US" sz="3400" b="1" u="sng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34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u="sng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tối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đa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phút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10000"/>
              </a:lnSpc>
              <a:defRPr/>
            </a:pP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3400" b="1" u="sng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Nhiệm</a:t>
            </a:r>
            <a:r>
              <a:rPr lang="en-US" sz="3400" b="1" u="sng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u="sng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vụ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3" name="Picture 9" descr="questionsign_b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1" y="296864"/>
            <a:ext cx="784225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 Box 4"/>
          <p:cNvSpPr txBox="1">
            <a:spLocks noChangeArrowheads="1"/>
          </p:cNvSpPr>
          <p:nvPr/>
        </p:nvSpPr>
        <p:spPr bwMode="auto">
          <a:xfrm>
            <a:off x="1307449" y="2637282"/>
            <a:ext cx="10532125" cy="365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defRPr/>
            </a:pP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Thảo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luận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just">
              <a:spcBef>
                <a:spcPct val="20000"/>
              </a:spcBef>
              <a:defRPr/>
            </a:pP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(32,24,48)</a:t>
            </a:r>
          </a:p>
          <a:p>
            <a:pPr algn="just">
              <a:spcBef>
                <a:spcPct val="20000"/>
              </a:spcBef>
              <a:defRPr/>
            </a:pP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BCNN(12,18,27)</a:t>
            </a:r>
          </a:p>
          <a:p>
            <a:pPr algn="just">
              <a:spcBef>
                <a:spcPct val="20000"/>
              </a:spcBef>
              <a:defRPr/>
            </a:pP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BCNN(48,16)</a:t>
            </a:r>
          </a:p>
          <a:p>
            <a:pPr algn="just">
              <a:spcBef>
                <a:spcPct val="20000"/>
              </a:spcBef>
              <a:defRPr/>
            </a:pP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thúc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cử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đại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diện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5 phút đếm ngược có nhạ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807574" y="296864"/>
            <a:ext cx="20320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56839"/>
      </p:ext>
    </p:ext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71" grpId="0" animBg="1"/>
      <p:bldP spid="72" grpId="0"/>
      <p:bldP spid="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b="1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b="1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b="1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b="1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b="1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75667" y="3210804"/>
            <a:ext cx="6891246" cy="669138"/>
            <a:chOff x="4871257" y="83128"/>
            <a:chExt cx="7501721" cy="669138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400" b="1" dirty="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136713"/>
              <a:ext cx="7104248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3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</a:t>
              </a:r>
              <a:r>
                <a:rPr lang="en-US" sz="34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LUYỆN TẬP</a:t>
              </a:r>
              <a:endParaRPr lang="en-US" sz="34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435492" y="3327213"/>
            <a:ext cx="11335502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BCNN (48,16)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684746" y="3958991"/>
            <a:ext cx="6383309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48 = 3.2</a:t>
            </a:r>
            <a:r>
              <a:rPr lang="en-US" sz="3400" b="1" baseline="300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3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   16= 2</a:t>
            </a:r>
            <a:r>
              <a:rPr lang="en-US" sz="3400" b="1" baseline="300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  <a:p>
            <a:r>
              <a:rPr lang="en-US" sz="3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BCNN(48,16) = 3.2</a:t>
            </a:r>
            <a:r>
              <a:rPr lang="en-US" sz="3400" b="1" baseline="300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3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48 </a:t>
            </a:r>
            <a:endParaRPr lang="en-US" sz="3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684746" y="172360"/>
            <a:ext cx="965814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BCNN( 32,24,48)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28400" y="764757"/>
            <a:ext cx="60960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 = 2</a:t>
            </a:r>
            <a:r>
              <a:rPr lang="en-US" sz="3400" b="1" baseline="30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3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24 = 2</a:t>
            </a:r>
            <a:r>
              <a:rPr lang="en-US" sz="3400" b="1" baseline="30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3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.3 ; 48 = 2</a:t>
            </a:r>
            <a:r>
              <a:rPr lang="en-US" sz="3400" b="1" baseline="30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3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.3</a:t>
            </a:r>
          </a:p>
          <a:p>
            <a:r>
              <a:rPr lang="en-US" sz="3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BCNN(32,24,48) = 2</a:t>
            </a:r>
            <a:r>
              <a:rPr lang="en-US" sz="3400" b="1" baseline="300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3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.3= 96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74815" y="1844500"/>
            <a:ext cx="340509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BCNN(12,18,27)</a:t>
            </a:r>
            <a:endParaRPr lang="en-US" sz="3400" b="1" dirty="0"/>
          </a:p>
        </p:txBody>
      </p:sp>
      <p:sp>
        <p:nvSpPr>
          <p:cNvPr id="27" name="Rectangle 26"/>
          <p:cNvSpPr/>
          <p:nvPr/>
        </p:nvSpPr>
        <p:spPr>
          <a:xfrm>
            <a:off x="972055" y="2360383"/>
            <a:ext cx="60960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</a:t>
            </a:r>
            <a:r>
              <a:rPr lang="en-US" sz="3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3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400" b="1" baseline="300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.3;  18 </a:t>
            </a:r>
            <a:r>
              <a:rPr lang="en-US" sz="3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3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2.3</a:t>
            </a:r>
            <a:r>
              <a:rPr lang="en-US" sz="3400" b="1" baseline="300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3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 </a:t>
            </a:r>
            <a:r>
              <a:rPr lang="en-US" sz="3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3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3400" b="1" baseline="300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3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BCNN(12,18,27) </a:t>
            </a:r>
            <a:r>
              <a:rPr lang="en-US" sz="3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3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400" b="1" baseline="300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.3</a:t>
            </a:r>
            <a:r>
              <a:rPr lang="en-US" sz="3400" b="1" baseline="300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34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108</a:t>
            </a:r>
            <a:endParaRPr lang="en-US" sz="3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A3A062DA-93BF-4842-B601-4404401BCCE3}"/>
                  </a:ext>
                </a:extLst>
              </p:cNvPr>
              <p:cNvSpPr txBox="1"/>
              <p:nvPr/>
            </p:nvSpPr>
            <p:spPr>
              <a:xfrm>
                <a:off x="663828" y="4999353"/>
                <a:ext cx="9077898" cy="11387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3400" b="1" dirty="0" smtClean="0">
                    <a:solidFill>
                      <a:schemeClr val="accent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Nhận </a:t>
                </a:r>
                <a:r>
                  <a:rPr lang="en-US" sz="3400" b="1" dirty="0" err="1" smtClean="0">
                    <a:solidFill>
                      <a:schemeClr val="accent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xét</a:t>
                </a:r>
                <a:r>
                  <a:rPr lang="en-US" sz="3400" b="1" dirty="0">
                    <a:solidFill>
                      <a:schemeClr val="accent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smtClean="0">
                    <a:solidFill>
                      <a:schemeClr val="accent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48 </a:t>
                </a:r>
                <a14:m>
                  <m:oMath xmlns:m="http://schemas.openxmlformats.org/officeDocument/2006/math">
                    <m:r>
                      <a:rPr lang="en-US" sz="3400" b="1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⋮</m:t>
                    </m:r>
                  </m:oMath>
                </a14:m>
                <a:r>
                  <a:rPr lang="en-US" sz="3400" b="1" dirty="0" smtClean="0">
                    <a:solidFill>
                      <a:schemeClr val="accent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16 </a:t>
                </a:r>
                <a:r>
                  <a:rPr lang="en-US" sz="3400" b="1" dirty="0" err="1" smtClean="0">
                    <a:solidFill>
                      <a:schemeClr val="accent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nên</a:t>
                </a:r>
                <a:r>
                  <a:rPr lang="en-US" sz="3400" b="1" dirty="0" smtClean="0">
                    <a:solidFill>
                      <a:schemeClr val="accent2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BCNN (48,16) = 48 </a:t>
                </a:r>
                <a:endParaRPr lang="en-US" sz="34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endParaRPr lang="en-US" sz="3400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A3A062DA-93BF-4842-B601-4404401BCC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828" y="4999353"/>
                <a:ext cx="9077898" cy="1138773"/>
              </a:xfrm>
              <a:prstGeom prst="rect">
                <a:avLst/>
              </a:prstGeom>
              <a:blipFill>
                <a:blip r:embed="rId2"/>
                <a:stretch>
                  <a:fillRect t="-74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1301000" y="5870990"/>
                <a:ext cx="7655713" cy="615553"/>
              </a:xfrm>
              <a:prstGeom prst="rect">
                <a:avLst/>
              </a:prstGeom>
              <a:solidFill>
                <a:srgbClr val="FAED3B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3400" b="1" dirty="0" smtClean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Chú ý: </a:t>
                </a:r>
                <a:r>
                  <a:rPr lang="en-US" sz="3400" b="1" dirty="0" err="1" smtClean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3400" b="1" dirty="0" smtClean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en-US" sz="3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⋮</m:t>
                    </m:r>
                    <m:r>
                      <a:rPr lang="en-US" sz="3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3400" b="1" dirty="0" smtClean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 </a:t>
                </a:r>
                <a:r>
                  <a:rPr lang="en-US" sz="3400" b="1" dirty="0" err="1" smtClean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sz="3400" b="1" dirty="0" smtClean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BCNN(</a:t>
                </a:r>
                <a:r>
                  <a:rPr lang="en-US" sz="3400" b="1" dirty="0" err="1" smtClean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a,b</a:t>
                </a:r>
                <a:r>
                  <a:rPr lang="en-US" sz="3400" b="1" dirty="0" smtClean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 = a </a:t>
                </a:r>
                <a:endParaRPr lang="en-US" sz="3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1000" y="5870990"/>
                <a:ext cx="7655713" cy="615553"/>
              </a:xfrm>
              <a:prstGeom prst="rect">
                <a:avLst/>
              </a:prstGeom>
              <a:blipFill>
                <a:blip r:embed="rId3"/>
                <a:stretch>
                  <a:fillRect l="-2229" t="-13861" b="-346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47971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7" grpId="0"/>
      <p:bldP spid="19" grpId="0"/>
      <p:bldP spid="27" grpId="0"/>
      <p:bldP spid="22" grpId="0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269771" y="488996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41768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</a:t>
              </a:r>
              <a:r>
                <a:rPr lang="en-US" sz="24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ĐỘNG  VẬN DỤNG</a:t>
              </a:r>
              <a:endParaRPr lang="en-US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A3A062DA-93BF-4842-B601-4404401BCCE3}"/>
              </a:ext>
            </a:extLst>
          </p:cNvPr>
          <p:cNvSpPr txBox="1"/>
          <p:nvPr/>
        </p:nvSpPr>
        <p:spPr>
          <a:xfrm>
            <a:off x="257" y="22465"/>
            <a:ext cx="11189832" cy="954107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III. </a:t>
            </a:r>
            <a:r>
              <a:rPr lang="en-US" sz="2800" b="1" dirty="0" smtClean="0">
                <a:solidFill>
                  <a:srgbClr val="FFFF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ỨNG DỤNG BỘI CHUNG NHỎ NHẤT VÀO CỘNG, TRỪ CÁC PHÂN SỐ KHÔNG CÙNG MẪU</a:t>
            </a:r>
            <a:endParaRPr lang="en-US" sz="28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9014" y="1041193"/>
            <a:ext cx="86648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0478413"/>
              </p:ext>
            </p:extLst>
          </p:nvPr>
        </p:nvGraphicFramePr>
        <p:xfrm>
          <a:off x="4046538" y="890588"/>
          <a:ext cx="1363662" cy="960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3" name="Equation" r:id="rId4" imgW="558720" imgH="393480" progId="Equation.DSMT4">
                  <p:embed/>
                </p:oleObj>
              </mc:Choice>
              <mc:Fallback>
                <p:oleObj name="Equation" r:id="rId4" imgW="5587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46538" y="890588"/>
                        <a:ext cx="1363662" cy="960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>
            <a:off x="5637382" y="2127708"/>
            <a:ext cx="8984" cy="44919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5277636"/>
              </p:ext>
            </p:extLst>
          </p:nvPr>
        </p:nvGraphicFramePr>
        <p:xfrm>
          <a:off x="1186105" y="2046383"/>
          <a:ext cx="1379034" cy="9715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4" name="Equation" r:id="rId6" imgW="558720" imgH="393480" progId="Equation.DSMT4">
                  <p:embed/>
                </p:oleObj>
              </mc:Choice>
              <mc:Fallback>
                <p:oleObj name="Equation" r:id="rId6" imgW="5587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86105" y="2046383"/>
                        <a:ext cx="1379034" cy="9715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21428" y="1564413"/>
            <a:ext cx="2822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Tiểu</a:t>
            </a:r>
            <a:r>
              <a:rPr lang="en-US" sz="32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3200" b="1" dirty="0" smtClean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200" b="1" dirty="0">
              <a:solidFill>
                <a:srgbClr val="ED7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69194" y="2127708"/>
            <a:ext cx="31695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MC= 12.18= 216</a:t>
            </a:r>
            <a:endParaRPr lang="en-US" sz="2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3998089"/>
              </p:ext>
            </p:extLst>
          </p:nvPr>
        </p:nvGraphicFramePr>
        <p:xfrm>
          <a:off x="977625" y="2937134"/>
          <a:ext cx="2653594" cy="39048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5" name="Equation" r:id="rId8" imgW="1104840" imgH="1625400" progId="Equation.DSMT4">
                  <p:embed/>
                </p:oleObj>
              </mc:Choice>
              <mc:Fallback>
                <p:oleObj name="Equation" r:id="rId8" imgW="1104840" imgH="1625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77625" y="2937134"/>
                        <a:ext cx="2653594" cy="39048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6087687" y="1078039"/>
            <a:ext cx="2822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32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endParaRPr lang="en-US" sz="32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541590"/>
              </p:ext>
            </p:extLst>
          </p:nvPr>
        </p:nvGraphicFramePr>
        <p:xfrm>
          <a:off x="5793640" y="1632357"/>
          <a:ext cx="1467131" cy="10336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6" name="Equation" r:id="rId10" imgW="558720" imgH="393480" progId="Equation.DSMT4">
                  <p:embed/>
                </p:oleObj>
              </mc:Choice>
              <mc:Fallback>
                <p:oleObj name="Equation" r:id="rId10" imgW="558720" imgH="39348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793640" y="1632357"/>
                        <a:ext cx="1467131" cy="10336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7146053" y="1750836"/>
            <a:ext cx="4488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MC= BCNN(12,18)=36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06316"/>
              </p:ext>
            </p:extLst>
          </p:nvPr>
        </p:nvGraphicFramePr>
        <p:xfrm>
          <a:off x="5822950" y="3589972"/>
          <a:ext cx="2485012" cy="32680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7" name="Equation" r:id="rId12" imgW="927000" imgH="1218960" progId="Equation.DSMT4">
                  <p:embed/>
                </p:oleObj>
              </mc:Choice>
              <mc:Fallback>
                <p:oleObj name="Equation" r:id="rId12" imgW="927000" imgH="121896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822950" y="3589972"/>
                        <a:ext cx="2485012" cy="32680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6068217" y="2607133"/>
            <a:ext cx="54450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phụ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36:12 =3; 38:18 =2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7070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11" grpId="0"/>
      <p:bldP spid="17" grpId="0"/>
      <p:bldP spid="23" grpId="0"/>
      <p:bldP spid="25" grpId="0"/>
      <p:bldP spid="27" grpId="0"/>
      <p:bldP spid="2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0096A91-93C8-4C7A-BF68-944591874A6D}">
  <ds:schemaRefs>
    <ds:schemaRef ds:uri="http://schemas.microsoft.com/office/2006/documentManagement/types"/>
    <ds:schemaRef ds:uri="http://schemas.microsoft.com/office/2006/metadata/properties"/>
    <ds:schemaRef ds:uri="71af3243-3dd4-4a8d-8c0d-dd76da1f02a5"/>
    <ds:schemaRef ds:uri="http://purl.org/dc/dcmitype/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16c05727-aa75-4e4a-9b5f-8a80a1165891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1573</TotalTime>
  <Words>927</Words>
  <Application>Microsoft Office PowerPoint</Application>
  <PresentationFormat>Widescreen</PresentationFormat>
  <Paragraphs>121</Paragraphs>
  <Slides>21</Slides>
  <Notes>7</Notes>
  <HiddenSlides>0</HiddenSlides>
  <MMClips>1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2" baseType="lpstr">
      <vt:lpstr>Arial</vt:lpstr>
      <vt:lpstr>Calibri</vt:lpstr>
      <vt:lpstr>Calibri Light</vt:lpstr>
      <vt:lpstr>Cambria Math</vt:lpstr>
      <vt:lpstr>Comic Sans MS</vt:lpstr>
      <vt:lpstr>Rockwell</vt:lpstr>
      <vt:lpstr>Tahoma</vt:lpstr>
      <vt:lpstr>Times New Roman</vt:lpstr>
      <vt:lpstr>Wingdings</vt:lpstr>
      <vt:lpstr>Office Theme</vt:lpstr>
      <vt:lpstr>Equation</vt:lpstr>
      <vt:lpstr> Bội chung và bội chung nhỏ nhất</vt:lpstr>
      <vt:lpstr>PowerPoint Presentation</vt:lpstr>
      <vt:lpstr> Bội chung và bội chung nhỏ nhất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Remember… Safety First!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PC</cp:lastModifiedBy>
  <cp:revision>113</cp:revision>
  <dcterms:created xsi:type="dcterms:W3CDTF">2021-06-07T13:44:30Z</dcterms:created>
  <dcterms:modified xsi:type="dcterms:W3CDTF">2021-08-01T13:59:51Z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