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wma" ContentType="audio/x-ms-wma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Default Extension="mp4" ContentType="video/mp4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6"/>
  </p:notesMasterIdLst>
  <p:sldIdLst>
    <p:sldId id="313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256" r:id="rId13"/>
    <p:sldId id="264" r:id="rId14"/>
    <p:sldId id="314" r:id="rId15"/>
    <p:sldId id="315" r:id="rId16"/>
    <p:sldId id="257" r:id="rId17"/>
    <p:sldId id="292" r:id="rId18"/>
    <p:sldId id="316" r:id="rId19"/>
    <p:sldId id="303" r:id="rId20"/>
    <p:sldId id="317" r:id="rId21"/>
    <p:sldId id="304" r:id="rId22"/>
    <p:sldId id="318" r:id="rId23"/>
    <p:sldId id="279" r:id="rId24"/>
    <p:sldId id="312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335C"/>
    <a:srgbClr val="373E4D"/>
    <a:srgbClr val="3CDFE6"/>
    <a:srgbClr val="15142A"/>
    <a:srgbClr val="ED7D31"/>
    <a:srgbClr val="70AD47"/>
    <a:srgbClr val="FAED3B"/>
    <a:srgbClr val="1F4E79"/>
    <a:srgbClr val="3C3C84"/>
    <a:srgbClr val="CAD3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8" autoAdjust="0"/>
    <p:restoredTop sz="84954" autoAdjust="0"/>
  </p:normalViewPr>
  <p:slideViewPr>
    <p:cSldViewPr snapToGrid="0">
      <p:cViewPr varScale="1">
        <p:scale>
          <a:sx n="58" d="100"/>
          <a:sy n="58" d="100"/>
        </p:scale>
        <p:origin x="118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4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9B0E6-B9BF-4E2D-AE08-8C7EBB196A2E}" type="datetimeFigureOut">
              <a:rPr lang="en-US" smtClean="0"/>
              <a:t>8/1/2021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3816F-A1CF-4485-B308-1B9F14B36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3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051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536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024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751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746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56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40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44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0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661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56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19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/>
              <a:t>8/1/2021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3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8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3.bin"/><Relationship Id="rId10" Type="http://schemas.openxmlformats.org/officeDocument/2006/relationships/image" Target="../media/image32.wmf"/><Relationship Id="rId4" Type="http://schemas.openxmlformats.org/officeDocument/2006/relationships/image" Target="../media/image29.wmf"/><Relationship Id="rId9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g"/><Relationship Id="rId13" Type="http://schemas.openxmlformats.org/officeDocument/2006/relationships/image" Target="../media/image42.jp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6.jpg"/><Relationship Id="rId12" Type="http://schemas.openxmlformats.org/officeDocument/2006/relationships/image" Target="../media/image41.jpg"/><Relationship Id="rId17" Type="http://schemas.openxmlformats.org/officeDocument/2006/relationships/image" Target="../media/image45.png"/><Relationship Id="rId2" Type="http://schemas.openxmlformats.org/officeDocument/2006/relationships/video" Target="../media/media2.mp4"/><Relationship Id="rId16" Type="http://schemas.openxmlformats.org/officeDocument/2006/relationships/image" Target="../media/image50.png"/><Relationship Id="rId1" Type="http://schemas.microsoft.com/office/2007/relationships/media" Target="../media/media2.mp4"/><Relationship Id="rId6" Type="http://schemas.openxmlformats.org/officeDocument/2006/relationships/image" Target="../media/image35.jpg"/><Relationship Id="rId11" Type="http://schemas.openxmlformats.org/officeDocument/2006/relationships/image" Target="../media/image40.jpg"/><Relationship Id="rId5" Type="http://schemas.openxmlformats.org/officeDocument/2006/relationships/image" Target="../media/image34.jpg"/><Relationship Id="rId15" Type="http://schemas.openxmlformats.org/officeDocument/2006/relationships/image" Target="../media/image44.jpg"/><Relationship Id="rId10" Type="http://schemas.openxmlformats.org/officeDocument/2006/relationships/image" Target="../media/image39.jpg"/><Relationship Id="rId4" Type="http://schemas.openxmlformats.org/officeDocument/2006/relationships/image" Target="../media/image33.jpg"/><Relationship Id="rId9" Type="http://schemas.openxmlformats.org/officeDocument/2006/relationships/image" Target="../media/image38.jpg"/><Relationship Id="rId14" Type="http://schemas.openxmlformats.org/officeDocument/2006/relationships/image" Target="../media/image43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gif"/><Relationship Id="rId18" Type="http://schemas.openxmlformats.org/officeDocument/2006/relationships/slide" Target="slide9.xml"/><Relationship Id="rId26" Type="http://schemas.openxmlformats.org/officeDocument/2006/relationships/image" Target="../media/image22.png"/><Relationship Id="rId3" Type="http://schemas.openxmlformats.org/officeDocument/2006/relationships/slideLayout" Target="../slideLayouts/slideLayout2.xml"/><Relationship Id="rId21" Type="http://schemas.openxmlformats.org/officeDocument/2006/relationships/slide" Target="slide3.xml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gif"/><Relationship Id="rId25" Type="http://schemas.openxmlformats.org/officeDocument/2006/relationships/slide" Target="slide5.xml"/><Relationship Id="rId2" Type="http://schemas.openxmlformats.org/officeDocument/2006/relationships/audio" Target="../media/media1.wma"/><Relationship Id="rId16" Type="http://schemas.openxmlformats.org/officeDocument/2006/relationships/image" Target="../media/image16.png"/><Relationship Id="rId20" Type="http://schemas.openxmlformats.org/officeDocument/2006/relationships/image" Target="../media/image19.png"/><Relationship Id="rId29" Type="http://schemas.openxmlformats.org/officeDocument/2006/relationships/slide" Target="slide7.xml"/><Relationship Id="rId1" Type="http://schemas.microsoft.com/office/2007/relationships/media" Target="../media/media1.wma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1.png"/><Relationship Id="rId32" Type="http://schemas.openxmlformats.org/officeDocument/2006/relationships/image" Target="../media/image25.png"/><Relationship Id="rId5" Type="http://schemas.openxmlformats.org/officeDocument/2006/relationships/image" Target="../media/image5.png"/><Relationship Id="rId15" Type="http://schemas.openxmlformats.org/officeDocument/2006/relationships/image" Target="../media/image15.gif"/><Relationship Id="rId23" Type="http://schemas.openxmlformats.org/officeDocument/2006/relationships/slide" Target="slide4.xml"/><Relationship Id="rId28" Type="http://schemas.openxmlformats.org/officeDocument/2006/relationships/image" Target="../media/image23.png"/><Relationship Id="rId10" Type="http://schemas.openxmlformats.org/officeDocument/2006/relationships/image" Target="../media/image10.png"/><Relationship Id="rId19" Type="http://schemas.openxmlformats.org/officeDocument/2006/relationships/image" Target="../media/image18.png"/><Relationship Id="rId31" Type="http://schemas.openxmlformats.org/officeDocument/2006/relationships/slide" Target="slide8.xml"/><Relationship Id="rId4" Type="http://schemas.openxmlformats.org/officeDocument/2006/relationships/audio" Target="../media/audio1.wav"/><Relationship Id="rId9" Type="http://schemas.openxmlformats.org/officeDocument/2006/relationships/image" Target="../media/image9.png"/><Relationship Id="rId14" Type="http://schemas.openxmlformats.org/officeDocument/2006/relationships/image" Target="../media/image14.gif"/><Relationship Id="rId22" Type="http://schemas.openxmlformats.org/officeDocument/2006/relationships/image" Target="../media/image20.png"/><Relationship Id="rId27" Type="http://schemas.openxmlformats.org/officeDocument/2006/relationships/slide" Target="slide6.xml"/><Relationship Id="rId30" Type="http://schemas.openxmlformats.org/officeDocument/2006/relationships/image" Target="../media/image2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7" Type="http://schemas.openxmlformats.org/officeDocument/2006/relationships/image" Target="../media/image70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0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33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2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628" y="2323835"/>
            <a:ext cx="11952372" cy="1417123"/>
          </a:xfrm>
        </p:spPr>
        <p:txBody>
          <a:bodyPr>
            <a:noAutofit/>
          </a:bodyPr>
          <a:lstStyle/>
          <a:p>
            <a: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endParaRPr lang="en-US" sz="50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5177912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Giáo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viên</a:t>
            </a:r>
            <a:r>
              <a:rPr 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: </a:t>
            </a:r>
            <a:r>
              <a:rPr lang="en-US" sz="32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Nguyễn</a:t>
            </a:r>
            <a:r>
              <a:rPr 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Hương</a:t>
            </a:r>
            <a:r>
              <a:rPr 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Thu</a:t>
            </a:r>
            <a:endParaRPr lang="en-US" sz="32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262360" y="16089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   PHÒNG 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GD&amp;ĐT ….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TRƯỜNG 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THCS …..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4" name="!!1">
            <a:extLst>
              <a:ext uri="{FF2B5EF4-FFF2-40B4-BE49-F238E27FC236}">
                <a16:creationId xmlns:a16="http://schemas.microsoft.com/office/drawing/2014/main" id="{0E246211-C9C9-4B3E-9DDF-914AB989AE93}"/>
              </a:ext>
            </a:extLst>
          </p:cNvPr>
          <p:cNvSpPr txBox="1"/>
          <p:nvPr/>
        </p:nvSpPr>
        <p:spPr>
          <a:xfrm>
            <a:off x="4397104" y="2138683"/>
            <a:ext cx="676275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S6-C1-Bài 13 (</a:t>
            </a:r>
            <a:r>
              <a:rPr lang="en-US" sz="48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3)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8188099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06189" y="49216"/>
            <a:ext cx="4292906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KIẾN THỨC CẦN NHỚ 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39423" y="692535"/>
            <a:ext cx="12280135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en-US" sz="34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1. </a:t>
            </a:r>
            <a:r>
              <a:rPr lang="en-US" sz="34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tự</a:t>
            </a:r>
            <a:r>
              <a:rPr lang="en-US" sz="34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nhiên</a:t>
            </a:r>
            <a:r>
              <a:rPr lang="en-US" sz="34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 </a:t>
            </a:r>
            <a:r>
              <a:rPr lang="en-US" sz="34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được</a:t>
            </a:r>
            <a:r>
              <a:rPr lang="en-US" sz="34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gọi</a:t>
            </a:r>
            <a:r>
              <a:rPr lang="en-US" sz="34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hai</a:t>
            </a:r>
            <a:r>
              <a:rPr lang="en-US" sz="34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 </a:t>
            </a:r>
            <a:r>
              <a:rPr lang="en-US" sz="34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b </a:t>
            </a:r>
            <a:r>
              <a:rPr lang="en-US" sz="34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nếu</a:t>
            </a:r>
            <a:r>
              <a:rPr lang="en-US" sz="34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n </a:t>
            </a:r>
            <a:r>
              <a:rPr lang="en-US" sz="34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vừa</a:t>
            </a:r>
            <a:r>
              <a:rPr lang="en-US" sz="34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 </a:t>
            </a:r>
            <a:r>
              <a:rPr lang="en-US" sz="34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vừa</a:t>
            </a:r>
            <a:r>
              <a:rPr lang="en-US" sz="34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b 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127558" y="1796877"/>
            <a:ext cx="12192000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en-US" sz="34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2. </a:t>
            </a:r>
            <a:r>
              <a:rPr lang="en-US" sz="34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nhỏ</a:t>
            </a:r>
            <a:r>
              <a:rPr lang="en-US" sz="34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nhất</a:t>
            </a:r>
            <a:r>
              <a:rPr lang="en-US" sz="34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khác</a:t>
            </a:r>
            <a:r>
              <a:rPr lang="en-US" sz="34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0 </a:t>
            </a:r>
            <a:r>
              <a:rPr lang="en-US" sz="34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trong</a:t>
            </a:r>
            <a:r>
              <a:rPr lang="en-US" sz="34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các</a:t>
            </a:r>
            <a:r>
              <a:rPr lang="en-US" sz="34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chun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b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được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gọi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nhỏ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nhất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b.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8136" y="2978263"/>
            <a:ext cx="121038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lấy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lượt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0,1,2,... 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609135" y="3042511"/>
            <a:ext cx="3037864" cy="6964593"/>
            <a:chOff x="9055676" y="0"/>
            <a:chExt cx="3136324" cy="685800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n-US" dirty="0">
                <a:solidFill>
                  <a:srgbClr val="0070C0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n-US" dirty="0">
                <a:solidFill>
                  <a:srgbClr val="0070C0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n-US" dirty="0">
                <a:solidFill>
                  <a:srgbClr val="0070C0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n-US" dirty="0">
                <a:solidFill>
                  <a:srgbClr val="0070C0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n-US" dirty="0">
                <a:solidFill>
                  <a:srgbClr val="0070C0"/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27558" y="4026890"/>
            <a:ext cx="121038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1500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>
            <a:off x="5604131" y="97117"/>
            <a:ext cx="6488808" cy="653685"/>
            <a:chOff x="2206639" y="-3420744"/>
            <a:chExt cx="7232072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2206639" y="-3420744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b="1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2369259" y="-3351834"/>
              <a:ext cx="690683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II. HOẠT </a:t>
              </a:r>
              <a:r>
                <a:rPr lang="en-US" sz="32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ĐỘNG </a:t>
              </a:r>
              <a:r>
                <a:rPr lang="en-US" sz="32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 TẬP</a:t>
              </a:r>
              <a:endParaRPr lang="en-US" sz="3200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>
            <a:off x="92365" y="855972"/>
            <a:ext cx="9594293" cy="623953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vi-VN" sz="34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Dạng </a:t>
            </a:r>
            <a:r>
              <a:rPr lang="vi-VN" sz="3400" b="1" dirty="0" smtClean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1: </a:t>
            </a:r>
            <a:r>
              <a:rPr lang="vi-VN" sz="34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Tìm </a:t>
            </a:r>
            <a:r>
              <a:rPr lang="vi-VN" sz="3400" b="1" dirty="0" smtClean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BCNN</a:t>
            </a:r>
            <a:r>
              <a:rPr lang="en-US" sz="3400" b="1" dirty="0" smtClean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BC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 các số cho trước: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184731" y="1479925"/>
            <a:ext cx="11136382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altLang="en-US" sz="3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Bài tập 1</a:t>
            </a:r>
            <a:r>
              <a:rPr kumimoji="0" lang="en-US" altLang="en-US" sz="3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kumimoji="0" lang="en-US" altLang="en-US" sz="3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Tìm</a:t>
            </a:r>
            <a:r>
              <a:rPr kumimoji="0" lang="en-US" altLang="en-US" sz="3400" b="1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BCNN </a:t>
            </a:r>
            <a:r>
              <a:rPr kumimoji="0" lang="en-US" altLang="en-US" sz="3400" b="1" i="0" u="none" strike="noStrike" cap="none" normalizeH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sz="3400" b="1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3400" b="1" baseline="0" dirty="0" smtClean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a.</a:t>
            </a:r>
            <a:r>
              <a:rPr lang="en-US" alt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7 </a:t>
            </a:r>
            <a:r>
              <a:rPr lang="en-US" alt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alt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13			b. 54 </a:t>
            </a:r>
            <a:r>
              <a:rPr lang="en-US" alt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alt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108              c.21, 30,70</a:t>
            </a:r>
            <a:endParaRPr kumimoji="0" lang="en-US" altLang="en-US" sz="3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0" y="304271"/>
            <a:ext cx="184731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400" b="1"/>
          </a:p>
        </p:txBody>
      </p:sp>
      <p:sp>
        <p:nvSpPr>
          <p:cNvPr id="36" name="Rectangle 13"/>
          <p:cNvSpPr>
            <a:spLocks noChangeArrowheads="1"/>
          </p:cNvSpPr>
          <p:nvPr/>
        </p:nvSpPr>
        <p:spPr bwMode="auto">
          <a:xfrm>
            <a:off x="639525" y="2708021"/>
            <a:ext cx="10004486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400" b="1" i="0" u="none" strike="noStrike" cap="none" normalizeH="0" baseline="0" dirty="0" smtClean="0">
                <a:ln>
                  <a:noFill/>
                </a:ln>
                <a:solidFill>
                  <a:srgbClr val="ED7D3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a) </a:t>
            </a:r>
            <a:r>
              <a:rPr kumimoji="0" lang="en-US" altLang="en-US" sz="3400" b="1" i="0" u="none" strike="noStrike" cap="none" normalizeH="0" baseline="0" dirty="0" err="1" smtClean="0">
                <a:ln>
                  <a:noFill/>
                </a:ln>
                <a:solidFill>
                  <a:srgbClr val="ED7D3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Vì</a:t>
            </a:r>
            <a:r>
              <a:rPr kumimoji="0" lang="en-US" altLang="en-US" sz="3400" b="1" i="0" u="none" strike="noStrike" cap="none" normalizeH="0" dirty="0" smtClean="0">
                <a:ln>
                  <a:noFill/>
                </a:ln>
                <a:solidFill>
                  <a:srgbClr val="ED7D3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7 </a:t>
            </a:r>
            <a:r>
              <a:rPr kumimoji="0" lang="en-US" altLang="en-US" sz="3400" b="1" i="0" u="none" strike="noStrike" cap="none" normalizeH="0" dirty="0" err="1" smtClean="0">
                <a:ln>
                  <a:noFill/>
                </a:ln>
                <a:solidFill>
                  <a:srgbClr val="ED7D3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kumimoji="0" lang="en-US" altLang="en-US" sz="3400" b="1" i="0" u="none" strike="noStrike" cap="none" normalizeH="0" dirty="0" smtClean="0">
                <a:ln>
                  <a:noFill/>
                </a:ln>
                <a:solidFill>
                  <a:srgbClr val="ED7D3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13 </a:t>
            </a:r>
            <a:r>
              <a:rPr kumimoji="0" lang="en-US" altLang="en-US" sz="3400" b="1" i="0" u="none" strike="noStrike" cap="none" normalizeH="0" dirty="0" err="1" smtClean="0">
                <a:ln>
                  <a:noFill/>
                </a:ln>
                <a:solidFill>
                  <a:srgbClr val="ED7D3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kumimoji="0" lang="en-US" altLang="en-US" sz="3400" b="1" i="0" u="none" strike="noStrike" cap="none" normalizeH="0" dirty="0" smtClean="0">
                <a:ln>
                  <a:noFill/>
                </a:ln>
                <a:solidFill>
                  <a:srgbClr val="ED7D3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400" b="1" i="0" u="none" strike="noStrike" cap="none" normalizeH="0" dirty="0" err="1" smtClean="0">
                <a:ln>
                  <a:noFill/>
                </a:ln>
                <a:solidFill>
                  <a:srgbClr val="ED7D3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hai</a:t>
            </a:r>
            <a:r>
              <a:rPr kumimoji="0" lang="en-US" altLang="en-US" sz="3400" b="1" i="0" u="none" strike="noStrike" cap="none" normalizeH="0" dirty="0" smtClean="0">
                <a:ln>
                  <a:noFill/>
                </a:ln>
                <a:solidFill>
                  <a:srgbClr val="ED7D3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400" b="1" i="0" u="none" strike="noStrike" cap="none" normalizeH="0" dirty="0" err="1" smtClean="0">
                <a:ln>
                  <a:noFill/>
                </a:ln>
                <a:solidFill>
                  <a:srgbClr val="ED7D3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kumimoji="0" lang="en-US" altLang="en-US" sz="3400" b="1" i="0" u="none" strike="noStrike" cap="none" normalizeH="0" dirty="0" smtClean="0">
                <a:ln>
                  <a:noFill/>
                </a:ln>
                <a:solidFill>
                  <a:srgbClr val="ED7D3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400" b="1" i="0" u="none" strike="noStrike" cap="none" normalizeH="0" dirty="0" err="1" smtClean="0">
                <a:ln>
                  <a:noFill/>
                </a:ln>
                <a:solidFill>
                  <a:srgbClr val="ED7D3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nguyên</a:t>
            </a:r>
            <a:r>
              <a:rPr kumimoji="0" lang="en-US" altLang="en-US" sz="3400" b="1" i="0" u="none" strike="noStrike" cap="none" normalizeH="0" dirty="0" smtClean="0">
                <a:ln>
                  <a:noFill/>
                </a:ln>
                <a:solidFill>
                  <a:srgbClr val="ED7D3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400" b="1" i="0" u="none" strike="noStrike" cap="none" normalizeH="0" dirty="0" err="1" smtClean="0">
                <a:ln>
                  <a:noFill/>
                </a:ln>
                <a:solidFill>
                  <a:srgbClr val="ED7D3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tố</a:t>
            </a:r>
            <a:r>
              <a:rPr kumimoji="0" lang="en-US" altLang="en-US" sz="3400" b="1" i="0" u="none" strike="noStrike" cap="none" normalizeH="0" dirty="0" smtClean="0">
                <a:ln>
                  <a:noFill/>
                </a:ln>
                <a:solidFill>
                  <a:srgbClr val="ED7D3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400" b="1" i="0" u="none" strike="noStrike" cap="none" normalizeH="0" dirty="0" err="1" smtClean="0">
                <a:ln>
                  <a:noFill/>
                </a:ln>
                <a:solidFill>
                  <a:srgbClr val="ED7D3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cùng</a:t>
            </a:r>
            <a:r>
              <a:rPr kumimoji="0" lang="en-US" altLang="en-US" sz="3400" b="1" i="0" u="none" strike="noStrike" cap="none" normalizeH="0" dirty="0" smtClean="0">
                <a:ln>
                  <a:noFill/>
                </a:ln>
                <a:solidFill>
                  <a:srgbClr val="ED7D3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400" b="1" i="0" u="none" strike="noStrike" cap="none" normalizeH="0" dirty="0" err="1" smtClean="0">
                <a:ln>
                  <a:noFill/>
                </a:ln>
                <a:solidFill>
                  <a:srgbClr val="ED7D3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nhau</a:t>
            </a:r>
            <a:r>
              <a:rPr kumimoji="0" lang="en-US" altLang="en-US" sz="3400" b="1" i="0" u="none" strike="noStrike" cap="none" normalizeH="0" dirty="0" smtClean="0">
                <a:ln>
                  <a:noFill/>
                </a:ln>
                <a:solidFill>
                  <a:srgbClr val="ED7D3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400" b="1" i="0" u="none" strike="noStrike" cap="none" normalizeH="0" dirty="0" err="1" smtClean="0">
                <a:ln>
                  <a:noFill/>
                </a:ln>
                <a:solidFill>
                  <a:srgbClr val="ED7D3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nên</a:t>
            </a:r>
            <a:r>
              <a:rPr kumimoji="0" lang="en-US" altLang="en-US" sz="3400" b="1" i="0" u="none" strike="noStrike" cap="none" normalizeH="0" dirty="0" smtClean="0">
                <a:ln>
                  <a:noFill/>
                </a:ln>
                <a:solidFill>
                  <a:srgbClr val="ED7D3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BCNN(7,8) =7.8 = 56 </a:t>
            </a:r>
            <a:endParaRPr kumimoji="0" lang="en-US" altLang="en-US" sz="3400" b="1" i="0" u="none" strike="noStrike" cap="none" normalizeH="0" baseline="0" dirty="0" smtClean="0">
              <a:ln>
                <a:noFill/>
              </a:ln>
              <a:solidFill>
                <a:srgbClr val="ED7D3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Rectangle 17"/>
          <p:cNvSpPr>
            <a:spLocks noChangeArrowheads="1"/>
          </p:cNvSpPr>
          <p:nvPr/>
        </p:nvSpPr>
        <p:spPr bwMode="auto">
          <a:xfrm>
            <a:off x="3083770" y="3977413"/>
            <a:ext cx="2133918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</a:t>
            </a:r>
            <a:endParaRPr kumimoji="0" lang="en-US" altLang="en-US" sz="3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3629639"/>
              </p:ext>
            </p:extLst>
          </p:nvPr>
        </p:nvGraphicFramePr>
        <p:xfrm>
          <a:off x="518087" y="3896604"/>
          <a:ext cx="5962650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8" name="Equation" r:id="rId3" imgW="2286000" imgH="215640" progId="Equation.DSMT4">
                  <p:embed/>
                </p:oleObj>
              </mc:Choice>
              <mc:Fallback>
                <p:oleObj name="Equation" r:id="rId3" imgW="2286000" imgH="215640" progId="Equation.DSMT4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8087" y="3896604"/>
                        <a:ext cx="5962650" cy="563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Rectangle 13"/>
          <p:cNvSpPr>
            <a:spLocks noChangeArrowheads="1"/>
          </p:cNvSpPr>
          <p:nvPr/>
        </p:nvSpPr>
        <p:spPr bwMode="auto">
          <a:xfrm>
            <a:off x="526870" y="4486595"/>
            <a:ext cx="11420160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400" b="1" i="0" u="none" strike="noStrike" cap="none" normalizeH="0" baseline="0" dirty="0" smtClean="0">
                <a:ln>
                  <a:noFill/>
                </a:ln>
                <a:solidFill>
                  <a:srgbClr val="ED7D3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c) 21 =3.7; 30</a:t>
            </a:r>
            <a:r>
              <a:rPr kumimoji="0" lang="en-US" altLang="en-US" sz="3400" b="1" i="0" u="none" strike="noStrike" cap="none" normalizeH="0" dirty="0" smtClean="0">
                <a:ln>
                  <a:noFill/>
                </a:ln>
                <a:solidFill>
                  <a:srgbClr val="ED7D3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= 2.3.5; 70 = 2.5.7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3400" b="1" baseline="0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BCNN(21,30,70)</a:t>
            </a:r>
            <a:r>
              <a:rPr lang="en-US" alt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2.3.5.7= 210</a:t>
            </a:r>
            <a:endParaRPr kumimoji="0" lang="en-US" altLang="en-US" sz="3400" b="1" i="0" u="none" strike="noStrike" cap="none" normalizeH="0" baseline="0" dirty="0" smtClean="0">
              <a:ln>
                <a:noFill/>
              </a:ln>
              <a:solidFill>
                <a:srgbClr val="ED7D3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956530" y="3207764"/>
            <a:ext cx="3037864" cy="6964593"/>
            <a:chOff x="9055676" y="0"/>
            <a:chExt cx="3136324" cy="68580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n-US" dirty="0">
                <a:solidFill>
                  <a:srgbClr val="0070C0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n-US" dirty="0">
                <a:solidFill>
                  <a:srgbClr val="0070C0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n-US" dirty="0">
                <a:solidFill>
                  <a:srgbClr val="0070C0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n-US" dirty="0">
                <a:solidFill>
                  <a:srgbClr val="0070C0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en-US" dirty="0">
                <a:solidFill>
                  <a:srgbClr val="0070C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63888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6" grpId="0"/>
      <p:bldP spid="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>
            <a:off x="5604131" y="97117"/>
            <a:ext cx="6488808" cy="653685"/>
            <a:chOff x="2206639" y="-3420744"/>
            <a:chExt cx="7232072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2206639" y="-3420744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b="1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2369259" y="-3351834"/>
              <a:ext cx="690683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II. HOẠT </a:t>
              </a:r>
              <a:r>
                <a:rPr lang="en-US" sz="32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ĐỘNG </a:t>
              </a:r>
              <a:r>
                <a:rPr lang="en-US" sz="32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 TẬP</a:t>
              </a:r>
              <a:endParaRPr lang="en-US" sz="3200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>
            <a:off x="92365" y="995925"/>
            <a:ext cx="9594293" cy="623953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vi-VN" sz="34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Dạng </a:t>
            </a:r>
            <a:r>
              <a:rPr lang="vi-VN" sz="3400" b="1" dirty="0" smtClean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1: </a:t>
            </a:r>
            <a:r>
              <a:rPr lang="vi-VN" sz="34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Tìm </a:t>
            </a:r>
            <a:r>
              <a:rPr lang="vi-VN" sz="3400" b="1" dirty="0" smtClean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BCNN</a:t>
            </a:r>
            <a:r>
              <a:rPr lang="en-US" sz="3400" b="1" dirty="0" smtClean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BC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 các số cho trước: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184731" y="1701743"/>
            <a:ext cx="11136382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altLang="en-US" sz="3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Bài tập 1</a:t>
            </a:r>
            <a:r>
              <a:rPr kumimoji="0" lang="en-US" altLang="en-US" sz="3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kumimoji="0" lang="en-US" altLang="en-US" sz="3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Tìm</a:t>
            </a:r>
            <a:r>
              <a:rPr kumimoji="0" lang="en-US" altLang="en-US" sz="3400" b="1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BCNN </a:t>
            </a:r>
            <a:r>
              <a:rPr kumimoji="0" lang="en-US" altLang="en-US" sz="3400" b="1" i="0" u="none" strike="noStrike" cap="none" normalizeH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sz="3400" b="1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3400" b="1" baseline="0" dirty="0" smtClean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a.</a:t>
            </a:r>
            <a:r>
              <a:rPr lang="en-US" alt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7 </a:t>
            </a:r>
            <a:r>
              <a:rPr lang="en-US" alt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alt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13			b. 54 </a:t>
            </a:r>
            <a:r>
              <a:rPr lang="en-US" alt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alt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108              c.21, 30,70</a:t>
            </a:r>
            <a:endParaRPr kumimoji="0" lang="en-US" altLang="en-US" sz="3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0" y="954272"/>
            <a:ext cx="184731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3400" b="1"/>
          </a:p>
        </p:txBody>
      </p:sp>
      <p:sp>
        <p:nvSpPr>
          <p:cNvPr id="45" name="Rectangle 17"/>
          <p:cNvSpPr>
            <a:spLocks noChangeArrowheads="1"/>
          </p:cNvSpPr>
          <p:nvPr/>
        </p:nvSpPr>
        <p:spPr bwMode="auto">
          <a:xfrm>
            <a:off x="3083770" y="4627414"/>
            <a:ext cx="2133918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</a:t>
            </a:r>
            <a:endParaRPr kumimoji="0" lang="en-US" altLang="en-US" sz="3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84731" y="2940622"/>
            <a:ext cx="11360946" cy="1211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d.Có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bao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nhiêu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tự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nhiên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có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chữ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6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14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tangle 13"/>
          <p:cNvSpPr>
            <a:spLocks noChangeArrowheads="1"/>
          </p:cNvSpPr>
          <p:nvPr/>
        </p:nvSpPr>
        <p:spPr bwMode="auto">
          <a:xfrm>
            <a:off x="404281" y="4150360"/>
            <a:ext cx="10160895" cy="218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400" b="1" i="0" u="none" strike="noStrike" cap="none" normalizeH="0" baseline="0" dirty="0" smtClean="0">
                <a:ln>
                  <a:noFill/>
                </a:ln>
                <a:solidFill>
                  <a:srgbClr val="ED7D3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 =3.2;  14= 2.7</a:t>
            </a:r>
            <a:endParaRPr kumimoji="0" lang="en-US" altLang="en-US" sz="3400" b="1" i="0" u="none" strike="noStrike" cap="none" normalizeH="0" dirty="0" smtClean="0">
              <a:ln>
                <a:noFill/>
              </a:ln>
              <a:solidFill>
                <a:srgbClr val="ED7D3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3400" b="1" baseline="0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BCNN(6,14)</a:t>
            </a:r>
            <a:r>
              <a:rPr lang="en-US" alt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2.3.7= 42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alt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alt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alt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US" alt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alt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14 </a:t>
            </a:r>
            <a:r>
              <a:rPr lang="en-US" alt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alt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alt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alt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alt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42; 84. </a:t>
            </a:r>
            <a:r>
              <a:rPr lang="en-US" alt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cần</a:t>
            </a:r>
            <a:r>
              <a:rPr lang="en-US" alt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alt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alt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42; 84</a:t>
            </a:r>
            <a:endParaRPr kumimoji="0" lang="en-US" altLang="en-US" sz="3400" b="1" i="0" u="none" strike="noStrike" cap="none" normalizeH="0" baseline="0" dirty="0" smtClean="0">
              <a:ln>
                <a:noFill/>
              </a:ln>
              <a:solidFill>
                <a:srgbClr val="ED7D3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42026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9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83517" y="49875"/>
            <a:ext cx="11867924" cy="65368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516" y="-13018"/>
            <a:ext cx="12211308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vi-VN" sz="28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Dạng 2: Ứng dụng BCNN vào cộng, trừ các phân số không cùng </a:t>
            </a:r>
            <a:r>
              <a:rPr lang="en-US" sz="2800" b="1" dirty="0" smtClean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vi-VN" sz="2800" b="1" dirty="0" smtClean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ẫu</a:t>
            </a:r>
            <a:r>
              <a:rPr lang="vi-VN" sz="2800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2800" dirty="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976196" y="3693846"/>
            <a:ext cx="3136324" cy="6858000"/>
            <a:chOff x="9055676" y="0"/>
            <a:chExt cx="3136324" cy="68580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232696" y="687249"/>
            <a:ext cx="780694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altLang="en-US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Bài tập </a:t>
            </a:r>
            <a:r>
              <a:rPr kumimoji="0" lang="en-US" altLang="en-US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kumimoji="0" lang="en-US" altLang="en-US" sz="32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Thực</a:t>
            </a:r>
            <a:r>
              <a:rPr kumimoji="0" lang="en-US" altLang="en-US" sz="3200" b="1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kumimoji="0" lang="en-US" altLang="en-US" sz="3200" b="1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kumimoji="0" lang="en-US" altLang="en-US" sz="3200" b="1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phép</a:t>
            </a:r>
            <a:r>
              <a:rPr kumimoji="0" lang="en-US" altLang="en-US" sz="3200" b="1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kumimoji="0" lang="en-US" altLang="en-US" sz="3200" b="1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cap="none" normalizeH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kumimoji="0" lang="en-US" altLang="en-US" sz="3200" b="1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kumimoji="0" lang="en-US" altLang="en-US" sz="3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6457950" y="1284436"/>
            <a:ext cx="11430" cy="517351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8716592"/>
              </p:ext>
            </p:extLst>
          </p:nvPr>
        </p:nvGraphicFramePr>
        <p:xfrm>
          <a:off x="1973263" y="1284288"/>
          <a:ext cx="1876425" cy="1077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1" name="Equation" r:id="rId3" imgW="685800" imgH="393480" progId="Equation.DSMT4">
                  <p:embed/>
                </p:oleObj>
              </mc:Choice>
              <mc:Fallback>
                <p:oleObj name="Equation" r:id="rId3" imgW="6858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73263" y="1284288"/>
                        <a:ext cx="1876425" cy="1077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3708291"/>
              </p:ext>
            </p:extLst>
          </p:nvPr>
        </p:nvGraphicFramePr>
        <p:xfrm>
          <a:off x="7870825" y="1241425"/>
          <a:ext cx="2492375" cy="103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2" name="Equation" r:id="rId5" imgW="952200" imgH="393480" progId="Equation.DSMT4">
                  <p:embed/>
                </p:oleObj>
              </mc:Choice>
              <mc:Fallback>
                <p:oleObj name="Equation" r:id="rId5" imgW="9522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70825" y="1241425"/>
                        <a:ext cx="2492375" cy="1030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1559176" y="2336964"/>
            <a:ext cx="4118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BCNN (48, 40) = 240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0397565"/>
              </p:ext>
            </p:extLst>
          </p:nvPr>
        </p:nvGraphicFramePr>
        <p:xfrm>
          <a:off x="2133610" y="3104385"/>
          <a:ext cx="2514455" cy="3353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3" name="Equation" r:id="rId7" imgW="914400" imgH="1218960" progId="Equation.DSMT4">
                  <p:embed/>
                </p:oleObj>
              </mc:Choice>
              <mc:Fallback>
                <p:oleObj name="Equation" r:id="rId7" imgW="914400" imgH="1218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33610" y="3104385"/>
                        <a:ext cx="2514455" cy="3353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7212330" y="2336964"/>
            <a:ext cx="4118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BCNN (6,27,18) = 54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5277397"/>
              </p:ext>
            </p:extLst>
          </p:nvPr>
        </p:nvGraphicFramePr>
        <p:xfrm>
          <a:off x="7440326" y="2995614"/>
          <a:ext cx="3763829" cy="35090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4" name="Equation" r:id="rId9" imgW="1307880" imgH="1218960" progId="Equation.DSMT4">
                  <p:embed/>
                </p:oleObj>
              </mc:Choice>
              <mc:Fallback>
                <p:oleObj name="Equation" r:id="rId9" imgW="1307880" imgH="1218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440326" y="2995614"/>
                        <a:ext cx="3763829" cy="35090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CEF5EE85-C87E-4391-B9D7-C957829925F2}"/>
              </a:ext>
            </a:extLst>
          </p:cNvPr>
          <p:cNvSpPr txBox="1"/>
          <p:nvPr/>
        </p:nvSpPr>
        <p:spPr>
          <a:xfrm rot="5400000">
            <a:off x="9011204" y="3584973"/>
            <a:ext cx="5886394" cy="523220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</a:t>
            </a:r>
            <a:r>
              <a:rPr lang="en-US" sz="28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LUYỆN TẬP</a:t>
            </a:r>
            <a:endParaRPr lang="en-US" sz="28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49914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960120" y="153010"/>
            <a:ext cx="10389870" cy="707863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32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155537" y="153010"/>
            <a:ext cx="1194779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32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3. </a:t>
            </a:r>
            <a:r>
              <a:rPr lang="en-US" sz="32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32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32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32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sz="32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2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2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r>
              <a:rPr lang="en-US" sz="32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2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BC,BCNN</a:t>
            </a:r>
            <a:endParaRPr lang="en-US" sz="32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EF5EE85-C87E-4391-B9D7-C957829925F2}"/>
              </a:ext>
            </a:extLst>
          </p:cNvPr>
          <p:cNvSpPr txBox="1"/>
          <p:nvPr/>
        </p:nvSpPr>
        <p:spPr>
          <a:xfrm rot="5400000">
            <a:off x="8595406" y="3239789"/>
            <a:ext cx="6526119" cy="523220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</a:t>
            </a:r>
            <a:r>
              <a:rPr lang="en-US" sz="28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VẬN DỤNG</a:t>
            </a:r>
            <a:endParaRPr lang="en-US" sz="28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60120" y="1359813"/>
            <a:ext cx="1029843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3.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6/58 SGK. </a:t>
            </a:r>
          </a:p>
          <a:p>
            <a:pPr algn="just"/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lạc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thao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trung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sở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quá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50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tham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rằng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lạc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từng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vừa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lạc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bao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nhiêu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3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-4051215" y="8739104"/>
            <a:ext cx="71609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28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</a:t>
            </a:r>
            <a:endParaRPr lang="en-US" sz="28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343742" y="3866903"/>
            <a:ext cx="3136324" cy="6858000"/>
            <a:chOff x="9055676" y="0"/>
            <a:chExt cx="3136324" cy="685800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3260983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1268730" y="72130"/>
            <a:ext cx="9441180" cy="707863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0" y="176580"/>
            <a:ext cx="119477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28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3. </a:t>
            </a:r>
            <a:r>
              <a:rPr lang="en-US" sz="28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28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8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28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sz="28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r>
              <a:rPr lang="en-US" sz="28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28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BC,BCNN</a:t>
            </a:r>
            <a:endParaRPr lang="en-US" sz="28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EF5EE85-C87E-4391-B9D7-C957829925F2}"/>
              </a:ext>
            </a:extLst>
          </p:cNvPr>
          <p:cNvSpPr txBox="1"/>
          <p:nvPr/>
        </p:nvSpPr>
        <p:spPr>
          <a:xfrm rot="5400000">
            <a:off x="8595406" y="3239789"/>
            <a:ext cx="6526119" cy="523220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</a:t>
            </a:r>
            <a:r>
              <a:rPr lang="en-US" sz="28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VẬN DỤNG</a:t>
            </a:r>
            <a:endParaRPr lang="en-US" sz="28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9287" y="804250"/>
            <a:ext cx="1145122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3.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6/58 SGK. </a:t>
            </a:r>
            <a:endParaRPr lang="en-US" sz="3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5392" y="1555462"/>
            <a:ext cx="847197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400" b="1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465392" y="2564945"/>
                <a:ext cx="11138055" cy="16619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Khi 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chia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sinh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trong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câu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lạc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bộ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thành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từng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nhóm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5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sinh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hoặc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8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sinh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thì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vừa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hết</a:t>
                </a:r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nên</a:t>
                </a:r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ta </a:t>
                </a:r>
                <a:r>
                  <a:rPr lang="en-US" sz="3400" b="1" dirty="0" err="1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x </a:t>
                </a:r>
                <a14:m>
                  <m:oMath xmlns:m="http://schemas.openxmlformats.org/officeDocument/2006/math">
                    <m:r>
                      <a:rPr lang="en-US" sz="3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⋮</m:t>
                    </m:r>
                    <m:r>
                      <a:rPr lang="en-US" sz="3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5; x </a:t>
                </a:r>
                <a14:m>
                  <m:oMath xmlns:m="http://schemas.openxmlformats.org/officeDocument/2006/math">
                    <m:r>
                      <a:rPr lang="en-US" sz="3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⋮</m:t>
                    </m:r>
                  </m:oMath>
                </a14:m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8</a:t>
                </a:r>
                <a:r>
                  <a:rPr lang="en-US" sz="3400" b="1" dirty="0">
                    <a:solidFill>
                      <a:srgbClr val="0070C0"/>
                    </a:solidFill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⇒</m:t>
                    </m:r>
                  </m:oMath>
                </a14:m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x </a:t>
                </a:r>
                <a14:m>
                  <m:oMath xmlns:m="http://schemas.openxmlformats.org/officeDocument/2006/math">
                    <m:r>
                      <a:rPr lang="en-US" sz="3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∈</m:t>
                    </m:r>
                  </m:oMath>
                </a14:m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BC(5,8)</a:t>
                </a:r>
                <a:endParaRPr lang="en-US" sz="3400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392" y="2564945"/>
                <a:ext cx="11138055" cy="1661993"/>
              </a:xfrm>
              <a:prstGeom prst="rect">
                <a:avLst/>
              </a:prstGeom>
              <a:blipFill>
                <a:blip r:embed="rId2"/>
                <a:stretch>
                  <a:fillRect l="-1533" t="-5147" b="-113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-517348" y="4111329"/>
            <a:ext cx="719401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5 = 5; 8 = 2</a:t>
            </a:r>
            <a:r>
              <a:rPr lang="en-US" sz="3400" b="1" baseline="300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  <a:p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BCNN(5;8)= 5.8 = 40 </a:t>
            </a:r>
            <a:endParaRPr lang="en-US" sz="3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1367465" y="5110914"/>
                <a:ext cx="7160963" cy="11387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BC (5; 8) = {0, 40, 80; 120,…}</a:t>
                </a:r>
              </a:p>
              <a:p>
                <a:r>
                  <a:rPr lang="en-US" sz="3400" b="1" dirty="0" err="1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Vì</a:t>
                </a:r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x </a:t>
                </a:r>
                <a14:m>
                  <m:oMath xmlns:m="http://schemas.openxmlformats.org/officeDocument/2006/math">
                    <m:r>
                      <a:rPr lang="en-US" sz="3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∈</m:t>
                    </m:r>
                  </m:oMath>
                </a14:m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BC(5,8), x </a:t>
                </a:r>
                <a14:m>
                  <m:oMath xmlns:m="http://schemas.openxmlformats.org/officeDocument/2006/math">
                    <m:r>
                      <a:rPr lang="en-US" sz="3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≤</m:t>
                    </m:r>
                  </m:oMath>
                </a14:m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50 </a:t>
                </a:r>
                <a14:m>
                  <m:oMath xmlns:m="http://schemas.openxmlformats.org/officeDocument/2006/math">
                    <m:r>
                      <a:rPr lang="en-US" sz="3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⇒</m:t>
                    </m:r>
                  </m:oMath>
                </a14:m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x </a:t>
                </a:r>
                <a14:m>
                  <m:oMath xmlns:m="http://schemas.openxmlformats.org/officeDocument/2006/math">
                    <m:r>
                      <a:rPr lang="en-US" sz="3400" b="1" i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3400" b="1" i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𝟒𝟎</m:t>
                    </m:r>
                  </m:oMath>
                </a14:m>
                <a:endParaRPr lang="en-US" sz="3400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7465" y="5110914"/>
                <a:ext cx="7160963" cy="1138773"/>
              </a:xfrm>
              <a:prstGeom prst="rect">
                <a:avLst/>
              </a:prstGeom>
              <a:blipFill>
                <a:blip r:embed="rId3"/>
                <a:stretch>
                  <a:fillRect l="-2383" t="-7487"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/>
          <p:cNvSpPr txBox="1"/>
          <p:nvPr/>
        </p:nvSpPr>
        <p:spPr>
          <a:xfrm>
            <a:off x="-4051215" y="8739104"/>
            <a:ext cx="71609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28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</a:t>
            </a:r>
            <a:endParaRPr lang="en-US" sz="28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758921" y="6187034"/>
            <a:ext cx="71384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Vậy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lạc</a:t>
            </a:r>
            <a:r>
              <a:rPr lang="en-US" sz="3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3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3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343742" y="3866903"/>
            <a:ext cx="3136324" cy="6858000"/>
            <a:chOff x="9055676" y="0"/>
            <a:chExt cx="3136324" cy="685800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359287" y="1927221"/>
                <a:ext cx="10578537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Gọi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học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sinh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câu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lạc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bộ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a (a </a:t>
                </a:r>
                <a14:m>
                  <m:oMath xmlns:m="http://schemas.openxmlformats.org/officeDocument/2006/math">
                    <m:r>
                      <a:rPr lang="en-US" sz="3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≤</m:t>
                    </m:r>
                  </m:oMath>
                </a14:m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50, a </a:t>
                </a:r>
                <a14:m>
                  <m:oMath xmlns:m="http://schemas.openxmlformats.org/officeDocument/2006/math">
                    <m:r>
                      <a:rPr lang="en-US" sz="3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∈</m:t>
                    </m:r>
                  </m:oMath>
                </a14:m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N).</a:t>
                </a: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287" y="1927221"/>
                <a:ext cx="10578537" cy="615553"/>
              </a:xfrm>
              <a:prstGeom prst="rect">
                <a:avLst/>
              </a:prstGeom>
              <a:blipFill>
                <a:blip r:embed="rId4"/>
                <a:stretch>
                  <a:fillRect l="-1614" t="-13861" r="-692" b="-346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0496823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2" grpId="0"/>
      <p:bldP spid="14" grpId="0"/>
      <p:bldP spid="17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457199" y="72130"/>
            <a:ext cx="10967375" cy="707863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0" y="176580"/>
            <a:ext cx="1194779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3.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BC,BCNN</a:t>
            </a:r>
            <a:endParaRPr lang="en-US" sz="3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EF5EE85-C87E-4391-B9D7-C957829925F2}"/>
              </a:ext>
            </a:extLst>
          </p:cNvPr>
          <p:cNvSpPr txBox="1"/>
          <p:nvPr/>
        </p:nvSpPr>
        <p:spPr>
          <a:xfrm rot="5400000">
            <a:off x="8595406" y="3239789"/>
            <a:ext cx="6526119" cy="523220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</a:t>
            </a:r>
            <a:r>
              <a:rPr lang="en-US" sz="28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VẬN DỤNG</a:t>
            </a:r>
            <a:endParaRPr lang="en-US" sz="28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2940" y="1170010"/>
            <a:ext cx="1056132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4.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7/58 SGK</a:t>
            </a:r>
          </a:p>
          <a:p>
            <a:pPr algn="just"/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Lịch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cập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cảng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tàu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tàu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cứ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cập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cảng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tàu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cứ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12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cập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cảng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tàu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cứ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15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cập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cảng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tàu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cập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cảng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ít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bao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nhiêu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tàu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cập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cảng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?</a:t>
            </a:r>
            <a:endParaRPr lang="en-US" sz="3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-4051215" y="8739104"/>
            <a:ext cx="71609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28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</a:t>
            </a:r>
            <a:endParaRPr lang="en-US" sz="28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343742" y="3866903"/>
            <a:ext cx="3136324" cy="6858000"/>
            <a:chOff x="9055676" y="0"/>
            <a:chExt cx="3136324" cy="685800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34570401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471149" y="71074"/>
            <a:ext cx="11036339" cy="707863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3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0" y="176580"/>
            <a:ext cx="1194779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3.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BC,BCNN</a:t>
            </a:r>
            <a:endParaRPr lang="en-US" sz="3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EF5EE85-C87E-4391-B9D7-C957829925F2}"/>
              </a:ext>
            </a:extLst>
          </p:cNvPr>
          <p:cNvSpPr txBox="1"/>
          <p:nvPr/>
        </p:nvSpPr>
        <p:spPr>
          <a:xfrm rot="5400000">
            <a:off x="8595406" y="3193623"/>
            <a:ext cx="6526119" cy="615553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 algn="ctr"/>
            <a:r>
              <a:rPr lang="en-US" sz="3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VẬN DỤNG</a:t>
            </a:r>
            <a:endParaRPr lang="en-US" sz="3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6407" y="804250"/>
            <a:ext cx="1145122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4.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7/58 SGK</a:t>
            </a:r>
            <a:endParaRPr lang="en-US" sz="3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6612" y="1323489"/>
            <a:ext cx="847197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400" b="1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053995" y="1746467"/>
                <a:ext cx="10453493" cy="11387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400" b="1" dirty="0" err="1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Gọi</a:t>
                </a:r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ngày</a:t>
                </a:r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ít</a:t>
                </a:r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nhất</a:t>
                </a:r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ba</a:t>
                </a:r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tàu</a:t>
                </a:r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lại</a:t>
                </a:r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cùng</a:t>
                </a:r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cập</a:t>
                </a:r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cảng</a:t>
                </a:r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x 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(x </a:t>
                </a:r>
                <a14:m>
                  <m:oMath xmlns:m="http://schemas.openxmlformats.org/officeDocument/2006/math">
                    <m:r>
                      <a:rPr lang="en-US" sz="3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∈</m:t>
                    </m:r>
                  </m:oMath>
                </a14:m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N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*)</a:t>
                </a:r>
                <a:endParaRPr lang="en-US" sz="3400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3995" y="1746467"/>
                <a:ext cx="10453493" cy="1138773"/>
              </a:xfrm>
              <a:prstGeom prst="rect">
                <a:avLst/>
              </a:prstGeom>
              <a:blipFill>
                <a:blip r:embed="rId3"/>
                <a:stretch>
                  <a:fillRect l="-1633" t="-7487"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-533398" y="5319774"/>
            <a:ext cx="1085946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10 = 2.5; 12 = 2</a:t>
            </a:r>
            <a:r>
              <a:rPr lang="en-US" sz="3400" b="1" baseline="300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.3; 15 = 3.5</a:t>
            </a:r>
            <a:endParaRPr lang="en-US" sz="3400" b="1" baseline="30000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BCNN(10; 12;15) = 2</a:t>
            </a:r>
            <a:r>
              <a:rPr lang="en-US" sz="3400" b="1" baseline="300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.3.5 = 120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nên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= 120 </a:t>
            </a:r>
            <a:endParaRPr lang="en-US" sz="3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-4051215" y="8739104"/>
            <a:ext cx="716096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</a:t>
            </a:r>
            <a:endParaRPr lang="en-US" sz="3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761308" y="6243838"/>
            <a:ext cx="97818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ít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120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tàu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cập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cảng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.</a:t>
            </a:r>
            <a:endParaRPr lang="en-US" sz="3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343742" y="3866903"/>
            <a:ext cx="3136324" cy="6858000"/>
            <a:chOff x="9055676" y="0"/>
            <a:chExt cx="3136324" cy="685800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b="1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b="1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b="1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b="1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b="1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728525" y="2748290"/>
                <a:ext cx="10684397" cy="27084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Tàu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thứ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nhất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cứ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10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ngày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cập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cảng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lần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;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tàu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thứ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hai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cứ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12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ngày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cập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cảng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lần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;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tàu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thứ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ba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cứ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15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ngày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cập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cảng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một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lần</a:t>
                </a:r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⇒</m:t>
                    </m:r>
                  </m:oMath>
                </a14:m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x </a:t>
                </a:r>
                <a14:m>
                  <m:oMath xmlns:m="http://schemas.openxmlformats.org/officeDocument/2006/math">
                    <m:r>
                      <a:rPr lang="en-US" sz="3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⋮ </m:t>
                    </m:r>
                  </m:oMath>
                </a14:m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10; 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x </a:t>
                </a:r>
                <a14:m>
                  <m:oMath xmlns:m="http://schemas.openxmlformats.org/officeDocument/2006/math">
                    <m:r>
                      <a:rPr lang="en-US" sz="3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⋮</m:t>
                    </m:r>
                  </m:oMath>
                </a14:m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12, x</a:t>
                </a:r>
                <a:r>
                  <a:rPr lang="en-US" sz="3400" b="1" dirty="0">
                    <a:solidFill>
                      <a:srgbClr val="0070C0"/>
                    </a:solidFill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⋮</m:t>
                    </m:r>
                  </m:oMath>
                </a14:m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15, x </a:t>
                </a:r>
                <a:r>
                  <a:rPr lang="en-US" sz="3400" b="1" dirty="0" err="1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nhỏ</a:t>
                </a:r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nhất</a:t>
                </a:r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khác</a:t>
                </a:r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0 </a:t>
                </a:r>
              </a:p>
              <a:p>
                <a14:m>
                  <m:oMath xmlns:m="http://schemas.openxmlformats.org/officeDocument/2006/math">
                    <m:r>
                      <a:rPr lang="en-US" sz="34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⇒</m:t>
                    </m:r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ea typeface="Cambria Math" panose="02040503050406030204" pitchFamily="18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x </a:t>
                </a:r>
                <a14:m>
                  <m:oMath xmlns:m="http://schemas.openxmlformats.org/officeDocument/2006/math">
                    <m:r>
                      <a:rPr lang="en-US" sz="3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</m:oMath>
                </a14:m>
                <a:r>
                  <a:rPr lang="en-US" sz="3400" b="1" dirty="0" smtClean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BCNN(5,8</a:t>
                </a:r>
                <a:r>
                  <a:rPr lang="en-US" sz="3400" b="1" dirty="0">
                    <a:solidFill>
                      <a:schemeClr val="accent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  <a:endParaRPr lang="en-US" sz="3400" b="1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525" y="2748290"/>
                <a:ext cx="10684397" cy="2708434"/>
              </a:xfrm>
              <a:prstGeom prst="rect">
                <a:avLst/>
              </a:prstGeom>
              <a:blipFill>
                <a:blip r:embed="rId4"/>
                <a:stretch>
                  <a:fillRect l="-1598" t="-3153" r="-1084" b="-65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2464318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  <p:bldP spid="17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47"/>
          <p:cNvSpPr txBox="1"/>
          <p:nvPr/>
        </p:nvSpPr>
        <p:spPr>
          <a:xfrm>
            <a:off x="6632096" y="229242"/>
            <a:ext cx="526239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Ở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Việt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Nam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gọi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tên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năm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âm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lịch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ghép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tên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 can (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Giáp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Ất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Bính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Đinh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Mậu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Kỷ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Canh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Tân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Nhâm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Quý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tên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12 chi (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Tý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Sửu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Dần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Mão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Thìn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Tỵ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Ngọ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Mùi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Thân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Dậu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Tuất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Hợi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tiên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Giáp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ghép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Tý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năm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Giáp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Tý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Cứ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năm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Giáp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lặp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Cứ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12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năm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Tý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lặp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sz="3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,... </a:t>
            </a:r>
            <a:endParaRPr lang="en-US" sz="3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253388" y="484743"/>
            <a:ext cx="6026227" cy="6048260"/>
          </a:xfrm>
          <a:prstGeom prst="ellipse">
            <a:avLst/>
          </a:prstGeom>
          <a:noFill/>
          <a:ln w="38100">
            <a:solidFill>
              <a:srgbClr val="1514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982" y="0"/>
            <a:ext cx="748263" cy="9196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329" y="601670"/>
            <a:ext cx="696576" cy="8949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9148" y="1691087"/>
            <a:ext cx="691342" cy="10245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664" y="3842052"/>
            <a:ext cx="701651" cy="9891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905" y="5095644"/>
            <a:ext cx="675543" cy="80113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0337" y="5938091"/>
            <a:ext cx="630429" cy="6799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204" y="6001302"/>
            <a:ext cx="700547" cy="86463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521" y="5803252"/>
            <a:ext cx="646668" cy="91962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49" y="4719478"/>
            <a:ext cx="773780" cy="92631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625" y="3219196"/>
            <a:ext cx="718025" cy="83751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64" y="1691062"/>
            <a:ext cx="700922" cy="86536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94" y="524552"/>
            <a:ext cx="655803" cy="790137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1237682" y="1586233"/>
            <a:ext cx="3954733" cy="395473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2871463" y="1073061"/>
            <a:ext cx="1057620" cy="662606"/>
            <a:chOff x="5714242" y="1073061"/>
            <a:chExt cx="1057620" cy="662606"/>
          </a:xfrm>
        </p:grpSpPr>
        <p:sp>
          <p:nvSpPr>
            <p:cNvPr id="16" name="Rounded Rectangle 15"/>
            <p:cNvSpPr/>
            <p:nvPr/>
          </p:nvSpPr>
          <p:spPr>
            <a:xfrm>
              <a:off x="5714242" y="1073061"/>
              <a:ext cx="1057620" cy="66260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725259" y="1142754"/>
              <a:ext cx="10466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GIÁP </a:t>
              </a:r>
              <a:endParaRPr lang="en-US" sz="280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384490" y="1665974"/>
            <a:ext cx="714607" cy="614664"/>
            <a:chOff x="10532125" y="1761105"/>
            <a:chExt cx="1057620" cy="662606"/>
          </a:xfrm>
        </p:grpSpPr>
        <p:sp>
          <p:nvSpPr>
            <p:cNvPr id="20" name="Rounded Rectangle 19"/>
            <p:cNvSpPr/>
            <p:nvPr/>
          </p:nvSpPr>
          <p:spPr>
            <a:xfrm>
              <a:off x="10532125" y="1761105"/>
              <a:ext cx="1057620" cy="66260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0537633" y="1818205"/>
              <a:ext cx="1046604" cy="5640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ẤT</a:t>
              </a:r>
              <a:endParaRPr lang="en-US" sz="280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773985" y="5218655"/>
            <a:ext cx="705080" cy="540275"/>
            <a:chOff x="10532125" y="1761105"/>
            <a:chExt cx="1057620" cy="662606"/>
          </a:xfrm>
        </p:grpSpPr>
        <p:sp>
          <p:nvSpPr>
            <p:cNvPr id="23" name="Rounded Rectangle 22"/>
            <p:cNvSpPr/>
            <p:nvPr/>
          </p:nvSpPr>
          <p:spPr>
            <a:xfrm>
              <a:off x="10532125" y="1761105"/>
              <a:ext cx="1057620" cy="66260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0543142" y="1830798"/>
              <a:ext cx="10466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KỶ </a:t>
              </a:r>
              <a:endParaRPr lang="en-US" sz="280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682907" y="2712797"/>
            <a:ext cx="1057620" cy="662606"/>
            <a:chOff x="10532125" y="1761105"/>
            <a:chExt cx="1057620" cy="662606"/>
          </a:xfrm>
        </p:grpSpPr>
        <p:sp>
          <p:nvSpPr>
            <p:cNvPr id="26" name="Rounded Rectangle 25"/>
            <p:cNvSpPr/>
            <p:nvPr/>
          </p:nvSpPr>
          <p:spPr>
            <a:xfrm>
              <a:off x="10532125" y="1761105"/>
              <a:ext cx="1057620" cy="66260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0543142" y="1830798"/>
              <a:ext cx="10466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BÍNH </a:t>
              </a:r>
              <a:endParaRPr lang="en-US" sz="280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560193" y="3904387"/>
            <a:ext cx="1081587" cy="774004"/>
            <a:chOff x="10532125" y="1761105"/>
            <a:chExt cx="1057620" cy="1023800"/>
          </a:xfrm>
        </p:grpSpPr>
        <p:sp>
          <p:nvSpPr>
            <p:cNvPr id="29" name="Rounded Rectangle 28"/>
            <p:cNvSpPr/>
            <p:nvPr/>
          </p:nvSpPr>
          <p:spPr>
            <a:xfrm>
              <a:off x="10532125" y="1761105"/>
              <a:ext cx="1057620" cy="66260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0543142" y="1830798"/>
              <a:ext cx="104660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ĐINH </a:t>
              </a:r>
              <a:endParaRPr lang="en-US" sz="280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704380" y="3407373"/>
            <a:ext cx="1109272" cy="662606"/>
            <a:chOff x="10532125" y="1761105"/>
            <a:chExt cx="1109272" cy="662606"/>
          </a:xfrm>
        </p:grpSpPr>
        <p:sp>
          <p:nvSpPr>
            <p:cNvPr id="32" name="Rounded Rectangle 31"/>
            <p:cNvSpPr/>
            <p:nvPr/>
          </p:nvSpPr>
          <p:spPr>
            <a:xfrm>
              <a:off x="10532125" y="1761105"/>
              <a:ext cx="1057620" cy="66260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0594794" y="1786429"/>
              <a:ext cx="10466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TÂN </a:t>
              </a:r>
              <a:endParaRPr lang="en-US" sz="280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942810" y="4654685"/>
            <a:ext cx="1057620" cy="662606"/>
            <a:chOff x="10532125" y="1761105"/>
            <a:chExt cx="1057620" cy="662606"/>
          </a:xfrm>
        </p:grpSpPr>
        <p:sp>
          <p:nvSpPr>
            <p:cNvPr id="35" name="Rounded Rectangle 34"/>
            <p:cNvSpPr/>
            <p:nvPr/>
          </p:nvSpPr>
          <p:spPr>
            <a:xfrm>
              <a:off x="10532125" y="1761105"/>
              <a:ext cx="1057620" cy="66260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0543142" y="1830798"/>
              <a:ext cx="10466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MẬU </a:t>
              </a:r>
              <a:endParaRPr lang="en-US" sz="280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219839" y="4628337"/>
            <a:ext cx="1233323" cy="662606"/>
            <a:chOff x="14496495" y="5747472"/>
            <a:chExt cx="1233323" cy="662606"/>
          </a:xfrm>
        </p:grpSpPr>
        <p:sp>
          <p:nvSpPr>
            <p:cNvPr id="38" name="Rounded Rectangle 37"/>
            <p:cNvSpPr/>
            <p:nvPr/>
          </p:nvSpPr>
          <p:spPr>
            <a:xfrm>
              <a:off x="14509585" y="5747472"/>
              <a:ext cx="1057620" cy="66260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4496495" y="5806719"/>
              <a:ext cx="12333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CANH </a:t>
              </a:r>
              <a:endParaRPr lang="en-US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723760" y="2323417"/>
            <a:ext cx="1125980" cy="952813"/>
            <a:chOff x="10532125" y="1761105"/>
            <a:chExt cx="1068070" cy="946342"/>
          </a:xfrm>
        </p:grpSpPr>
        <p:sp>
          <p:nvSpPr>
            <p:cNvPr id="41" name="Rounded Rectangle 40"/>
            <p:cNvSpPr/>
            <p:nvPr/>
          </p:nvSpPr>
          <p:spPr>
            <a:xfrm>
              <a:off x="10532125" y="1761105"/>
              <a:ext cx="1057620" cy="66260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0553592" y="1876450"/>
              <a:ext cx="104660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NHÂM </a:t>
              </a:r>
              <a:endParaRPr lang="en-US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522172" y="1374416"/>
            <a:ext cx="1073154" cy="662606"/>
            <a:chOff x="10578702" y="1635224"/>
            <a:chExt cx="1073154" cy="662606"/>
          </a:xfrm>
        </p:grpSpPr>
        <p:sp>
          <p:nvSpPr>
            <p:cNvPr id="44" name="Rounded Rectangle 43"/>
            <p:cNvSpPr/>
            <p:nvPr/>
          </p:nvSpPr>
          <p:spPr>
            <a:xfrm>
              <a:off x="10578702" y="1635224"/>
              <a:ext cx="1057620" cy="66260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0605253" y="1696682"/>
              <a:ext cx="10466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QUÝ </a:t>
              </a:r>
              <a:endParaRPr lang="en-US" sz="280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6657223" y="37416"/>
            <a:ext cx="5534776" cy="2554545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HOẠT ĐỘNG NHÓM</a:t>
            </a:r>
          </a:p>
          <a:p>
            <a:pPr algn="ctr"/>
            <a:r>
              <a:rPr lang="en-US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(5 PHÚT)</a:t>
            </a:r>
          </a:p>
          <a:p>
            <a:pPr algn="just"/>
            <a:r>
              <a:rPr lang="en-US" sz="32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Năm</a:t>
            </a:r>
            <a:r>
              <a:rPr lang="en-US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2021 </a:t>
            </a:r>
            <a:r>
              <a:rPr lang="en-US" sz="32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năm</a:t>
            </a:r>
            <a:r>
              <a:rPr lang="en-US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Tân</a:t>
            </a:r>
            <a:r>
              <a:rPr lang="en-US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Sửu</a:t>
            </a:r>
            <a:r>
              <a:rPr lang="en-US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2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Vậy</a:t>
            </a:r>
            <a:r>
              <a:rPr lang="en-US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năm</a:t>
            </a:r>
            <a:r>
              <a:rPr lang="en-US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Tân</a:t>
            </a:r>
            <a:r>
              <a:rPr lang="en-US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Sửu</a:t>
            </a:r>
            <a:r>
              <a:rPr lang="en-US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US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năm</a:t>
            </a:r>
            <a:r>
              <a:rPr lang="en-US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en-US" sz="32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3200" b="1" dirty="0">
              <a:solidFill>
                <a:schemeClr val="accent4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6640583" y="2704428"/>
                <a:ext cx="5639452" cy="3989810"/>
              </a:xfrm>
              <a:prstGeom prst="rect">
                <a:avLst/>
              </a:prstGeom>
              <a:solidFill>
                <a:srgbClr val="002060"/>
              </a:solidFill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800" b="1" dirty="0" err="1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Gọi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năm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để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đến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năm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Tân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Sửu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tiếp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theo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x (x </a:t>
                </a:r>
                <a14:m>
                  <m:oMath xmlns:m="http://schemas.openxmlformats.org/officeDocument/2006/math">
                    <m:r>
                      <a:rPr lang="en-US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∈</m:t>
                    </m:r>
                  </m:oMath>
                </a14:m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N* )</a:t>
                </a:r>
              </a:p>
              <a:p>
                <a:pPr algn="just"/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  <a:r>
                  <a:rPr lang="en-US" sz="2800" b="1" dirty="0" smtClean="0">
                    <a:solidFill>
                      <a:srgbClr val="0070C0"/>
                    </a:solidFill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⋮</m:t>
                    </m:r>
                  </m:oMath>
                </a14:m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10, x</a:t>
                </a:r>
                <a:r>
                  <a:rPr lang="en-US" sz="2800" b="1" dirty="0">
                    <a:solidFill>
                      <a:srgbClr val="0070C0"/>
                    </a:solidFill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⋮</m:t>
                    </m:r>
                  </m:oMath>
                </a14:m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12 , x </a:t>
                </a:r>
                <a:r>
                  <a:rPr lang="en-US" sz="2800" b="1" dirty="0" err="1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nhỏ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nhất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khác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0 </a:t>
                </a:r>
                <a:r>
                  <a:rPr lang="en-US" sz="2800" b="1" dirty="0" err="1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nên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x = BCNN(10,12) </a:t>
                </a:r>
              </a:p>
              <a:p>
                <a:pPr algn="just"/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 = 2.5; 12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800" b="1" i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2800" b="1" i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800" b="1" dirty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.3.</a:t>
                </a:r>
              </a:p>
              <a:p>
                <a:pPr algn="just"/>
                <a:r>
                  <a:rPr lang="en-US" sz="2800" b="1" dirty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BCNN(10,12)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800" b="1" i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2800" b="1" i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800" b="1" dirty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.3.5 = 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60</a:t>
                </a:r>
                <a:endParaRPr lang="en-US" sz="28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just"/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x = 60.</a:t>
                </a:r>
              </a:p>
              <a:p>
                <a:pPr algn="just"/>
                <a:r>
                  <a:rPr lang="en-US" sz="2800" b="1" dirty="0" err="1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Năm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Tân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Sửu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tiếp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theo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sẽ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dirty="0" err="1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2800" b="1" dirty="0" smtClean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2021 +60 =2081. </a:t>
                </a:r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0583" y="2704428"/>
                <a:ext cx="5639452" cy="3989810"/>
              </a:xfrm>
              <a:prstGeom prst="rect">
                <a:avLst/>
              </a:prstGeom>
              <a:blipFill>
                <a:blip r:embed="rId16"/>
                <a:stretch>
                  <a:fillRect l="-2162" t="-1682" r="-2270" b="-33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2" name="5 phút đếm ngược có nhạ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631276" y="5961503"/>
            <a:ext cx="1560723" cy="877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535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video>
              <p:cMediaNode vol="80000">
                <p:cTn id="26" fill="hold" display="0">
                  <p:stCondLst>
                    <p:cond delay="indefinite"/>
                  </p:stCondLst>
                </p:cTn>
                <p:tgtEl>
                  <p:spTgt spid="52"/>
                </p:tgtEl>
              </p:cMediaNode>
            </p:video>
          </p:childTnLst>
        </p:cTn>
      </p:par>
    </p:tnLst>
    <p:bldLst>
      <p:bldP spid="48" grpId="0"/>
      <p:bldP spid="48" grpId="1"/>
      <p:bldP spid="46" grpId="0" animBg="1"/>
      <p:bldP spid="4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467460" y="191205"/>
            <a:ext cx="11036339" cy="707863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BC, BCNN</a:t>
            </a:r>
            <a:endParaRPr lang="en-US" sz="3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98292" y="1502701"/>
            <a:ext cx="10809196" cy="652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vi-VN" sz="34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Dạng </a:t>
            </a:r>
            <a:r>
              <a:rPr lang="vi-VN" sz="3400" b="1" dirty="0" smtClean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1: </a:t>
            </a:r>
            <a:r>
              <a:rPr lang="vi-VN" sz="34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Tìm </a:t>
            </a:r>
            <a:r>
              <a:rPr lang="vi-VN" sz="3400" b="1" dirty="0" smtClean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BCNN</a:t>
            </a:r>
            <a:r>
              <a:rPr lang="en-US" sz="3400" b="1" dirty="0" smtClean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BC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của các số cho 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trước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81603" y="2476208"/>
            <a:ext cx="11042573" cy="1211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vi-VN" sz="34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Dạng 2: Ứng dụng BCNN vào cộng, trừ các phân số không cùng </a:t>
            </a:r>
            <a:r>
              <a:rPr lang="en-US" sz="3400" b="1" dirty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vi-VN" sz="3400" b="1" dirty="0" smtClean="0">
                <a:solidFill>
                  <a:srgbClr val="0070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ẫu</a:t>
            </a:r>
            <a:endParaRPr lang="en-US" sz="3400" dirty="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81603" y="3842247"/>
            <a:ext cx="1159644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en-US" sz="34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3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3. </a:t>
            </a:r>
            <a:r>
              <a:rPr lang="en-US" sz="34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3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3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3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tế</a:t>
            </a:r>
            <a:r>
              <a:rPr lang="en-US" sz="3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r>
              <a:rPr lang="en-US" sz="3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BC,BCNN</a:t>
            </a:r>
          </a:p>
        </p:txBody>
      </p:sp>
    </p:spTree>
    <p:extLst>
      <p:ext uri="{BB962C8B-B14F-4D97-AF65-F5344CB8AC3E}">
        <p14:creationId xmlns:p14="http://schemas.microsoft.com/office/powerpoint/2010/main" val="343694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5959" y="728667"/>
            <a:ext cx="7564229" cy="5292154"/>
          </a:xfrm>
          <a:prstGeom prst="rect">
            <a:avLst/>
          </a:prstGeom>
        </p:spPr>
      </p:pic>
      <p:pic>
        <p:nvPicPr>
          <p:cNvPr id="138" name="Picture 13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" y="0"/>
            <a:ext cx="12187269" cy="6858767"/>
          </a:xfrm>
          <a:prstGeom prst="rect">
            <a:avLst/>
          </a:prstGeom>
        </p:spPr>
      </p:pic>
      <p:pic>
        <p:nvPicPr>
          <p:cNvPr id="124" name="den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199" y="739513"/>
            <a:ext cx="2651990" cy="2651990"/>
          </a:xfrm>
          <a:prstGeom prst="rect">
            <a:avLst/>
          </a:prstGeom>
        </p:spPr>
      </p:pic>
      <p:pic>
        <p:nvPicPr>
          <p:cNvPr id="125" name="den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326" y="1090663"/>
            <a:ext cx="2639810" cy="2639810"/>
          </a:xfrm>
          <a:prstGeom prst="rect">
            <a:avLst/>
          </a:prstGeom>
        </p:spPr>
      </p:pic>
      <p:pic>
        <p:nvPicPr>
          <p:cNvPr id="126" name="den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0378" y="738002"/>
            <a:ext cx="2639810" cy="2645893"/>
          </a:xfrm>
          <a:prstGeom prst="rect">
            <a:avLst/>
          </a:prstGeom>
        </p:spPr>
      </p:pic>
      <p:pic>
        <p:nvPicPr>
          <p:cNvPr id="127" name="den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959" y="3020060"/>
            <a:ext cx="2651990" cy="2651990"/>
          </a:xfrm>
          <a:prstGeom prst="rect">
            <a:avLst/>
          </a:prstGeom>
        </p:spPr>
      </p:pic>
      <p:pic>
        <p:nvPicPr>
          <p:cNvPr id="128" name="den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992" y="3371485"/>
            <a:ext cx="2639810" cy="2639810"/>
          </a:xfrm>
          <a:prstGeom prst="rect">
            <a:avLst/>
          </a:prstGeom>
        </p:spPr>
      </p:pic>
      <p:pic>
        <p:nvPicPr>
          <p:cNvPr id="129" name="den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4994" y="3018790"/>
            <a:ext cx="2651990" cy="2651990"/>
          </a:xfrm>
          <a:prstGeom prst="rect">
            <a:avLst/>
          </a:prstGeom>
        </p:spPr>
      </p:pic>
      <p:pic>
        <p:nvPicPr>
          <p:cNvPr id="146" name="Picture 14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968" y="1101452"/>
            <a:ext cx="1168595" cy="1168595"/>
          </a:xfrm>
          <a:prstGeom prst="rect">
            <a:avLst/>
          </a:prstGeom>
        </p:spPr>
      </p:pic>
      <p:pic>
        <p:nvPicPr>
          <p:cNvPr id="147" name="Picture 14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3" y="883975"/>
            <a:ext cx="1061107" cy="1061107"/>
          </a:xfrm>
          <a:prstGeom prst="rect">
            <a:avLst/>
          </a:prstGeom>
        </p:spPr>
      </p:pic>
      <p:pic>
        <p:nvPicPr>
          <p:cNvPr id="148" name="Picture 14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250" y="1738168"/>
            <a:ext cx="1127571" cy="1127571"/>
          </a:xfrm>
          <a:prstGeom prst="rect">
            <a:avLst/>
          </a:prstGeom>
        </p:spPr>
      </p:pic>
      <p:pic>
        <p:nvPicPr>
          <p:cNvPr id="149" name="Picture 14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91" y="-974833"/>
            <a:ext cx="1761897" cy="6059949"/>
          </a:xfrm>
          <a:prstGeom prst="rect">
            <a:avLst/>
          </a:prstGeom>
        </p:spPr>
      </p:pic>
      <p:pic>
        <p:nvPicPr>
          <p:cNvPr id="150" name="Picture 14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939" y="5085116"/>
            <a:ext cx="647700" cy="904875"/>
          </a:xfrm>
          <a:prstGeom prst="rect">
            <a:avLst/>
          </a:prstGeom>
        </p:spPr>
      </p:pic>
      <p:pic>
        <p:nvPicPr>
          <p:cNvPr id="159" name="Picture 158">
            <a:hlinkClick r:id="rId18" action="ppaction://hlinksldjump"/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3419" y="5852160"/>
            <a:ext cx="1180821" cy="998220"/>
          </a:xfrm>
          <a:prstGeom prst="rect">
            <a:avLst/>
          </a:prstGeom>
        </p:spPr>
      </p:pic>
      <p:pic>
        <p:nvPicPr>
          <p:cNvPr id="4" name="vuidehoc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12703" y="-671549"/>
            <a:ext cx="609600" cy="609600"/>
          </a:xfrm>
          <a:prstGeom prst="rect">
            <a:avLst/>
          </a:prstGeom>
        </p:spPr>
      </p:pic>
      <p:pic>
        <p:nvPicPr>
          <p:cNvPr id="139" name="mau1">
            <a:hlinkClick r:id="rId21" action="ppaction://hlinksldjump"/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199" y="739513"/>
            <a:ext cx="2651990" cy="2651990"/>
          </a:xfrm>
          <a:prstGeom prst="rect">
            <a:avLst/>
          </a:prstGeom>
        </p:spPr>
      </p:pic>
      <p:pic>
        <p:nvPicPr>
          <p:cNvPr id="140" name="mau2">
            <a:hlinkClick r:id="rId23" action="ppaction://hlinksldjump"/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326" y="1090663"/>
            <a:ext cx="2633741" cy="2639810"/>
          </a:xfrm>
          <a:prstGeom prst="rect">
            <a:avLst/>
          </a:prstGeom>
        </p:spPr>
      </p:pic>
      <p:pic>
        <p:nvPicPr>
          <p:cNvPr id="141" name="mau3">
            <a:hlinkClick r:id="rId25" action="ppaction://hlinksldjump"/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709" y="734243"/>
            <a:ext cx="2639810" cy="2639810"/>
          </a:xfrm>
          <a:prstGeom prst="rect">
            <a:avLst/>
          </a:prstGeom>
        </p:spPr>
      </p:pic>
      <p:pic>
        <p:nvPicPr>
          <p:cNvPr id="142" name="mau4">
            <a:hlinkClick r:id="rId27" action="ppaction://hlinksldjump"/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609" y="3041289"/>
            <a:ext cx="2651990" cy="2651990"/>
          </a:xfrm>
          <a:prstGeom prst="rect">
            <a:avLst/>
          </a:prstGeom>
        </p:spPr>
      </p:pic>
      <p:pic>
        <p:nvPicPr>
          <p:cNvPr id="143" name="mau5">
            <a:hlinkClick r:id="rId29" action="ppaction://hlinksldjump"/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992" y="3381011"/>
            <a:ext cx="2633741" cy="2639810"/>
          </a:xfrm>
          <a:prstGeom prst="rect">
            <a:avLst/>
          </a:prstGeom>
        </p:spPr>
      </p:pic>
      <p:pic>
        <p:nvPicPr>
          <p:cNvPr id="144" name="mau6">
            <a:hlinkClick r:id="rId31" action="ppaction://hlinksldjump"/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4994" y="3018790"/>
            <a:ext cx="2651990" cy="2651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64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550" fill="hold">
                                          <p:stCondLst>
                                            <p:cond delay="55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550" fill="hold">
                                          <p:stCondLst>
                                            <p:cond delay="110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550" fill="hold">
                                          <p:stCondLst>
                                            <p:cond delay="165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550" fill="hold">
                                          <p:stCondLst>
                                            <p:cond delay="220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0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=""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225504" y="328207"/>
            <a:ext cx="5717294" cy="956117"/>
          </a:xfrm>
          <a:prstGeom prst="roundRect">
            <a:avLst>
              <a:gd name="adj" fmla="val 50000"/>
            </a:avLst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TỰ HỌC Ở NHÀ</a:t>
            </a:r>
          </a:p>
        </p:txBody>
      </p:sp>
      <p:sp>
        <p:nvSpPr>
          <p:cNvPr id="7" name="Rectangle 6"/>
          <p:cNvSpPr/>
          <p:nvPr/>
        </p:nvSpPr>
        <p:spPr>
          <a:xfrm>
            <a:off x="771181" y="1986049"/>
            <a:ext cx="10598225" cy="2617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nl-NL" sz="36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Đọc lại toàn bộ nội dung bài đã học.</a:t>
            </a:r>
            <a:endParaRPr lang="en-US" sz="3600" b="1" dirty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nl-NL" sz="36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Học thuộc: khái niệm BC,BCNN, quy tắc </a:t>
            </a:r>
            <a:r>
              <a:rPr lang="nl-NL" sz="36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tìm </a:t>
            </a:r>
            <a:r>
              <a:rPr lang="nl-NL" sz="36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BCNN cùng các chú ý.</a:t>
            </a:r>
            <a:endParaRPr lang="en-US" sz="3600" b="1" dirty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nl-NL" sz="36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Làm bài tập 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122</a:t>
            </a:r>
            <a:r>
              <a:rPr lang="vi-VN" sz="36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vi-VN" sz="36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đến 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125 /36, 37</a:t>
            </a:r>
            <a:r>
              <a:rPr lang="nl-NL" sz="36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SBT.</a:t>
            </a:r>
            <a:endParaRPr lang="en-US" sz="3600" b="1" dirty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27595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52207"/>
            <a:ext cx="9144000" cy="2387600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Remember…</a:t>
            </a:r>
            <a:b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</a:b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Safety First!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579677" y="327833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3620366"/>
            <a:ext cx="9144000" cy="1655762"/>
          </a:xfrm>
        </p:spPr>
        <p:txBody>
          <a:bodyPr>
            <a:normAutofit/>
          </a:bodyPr>
          <a:lstStyle/>
          <a:p>
            <a:r>
              <a:rPr lang="en-US" sz="2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you!</a:t>
            </a:r>
            <a:endParaRPr lang="en-US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" name="Graphic 14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31394">
            <a:off x="-514584" y="4127150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56150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p14:dur="10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300559" cy="6919064"/>
          </a:xfrm>
          <a:prstGeom prst="rect">
            <a:avLst/>
          </a:prstGeom>
        </p:spPr>
      </p:pic>
      <p:sp>
        <p:nvSpPr>
          <p:cNvPr id="40" name="Snip Diagonal Corner Rectangle 39"/>
          <p:cNvSpPr/>
          <p:nvPr/>
        </p:nvSpPr>
        <p:spPr>
          <a:xfrm>
            <a:off x="834572" y="410935"/>
            <a:ext cx="10522857" cy="2227943"/>
          </a:xfrm>
          <a:prstGeom prst="snip2DiagRect">
            <a:avLst/>
          </a:prstGeom>
          <a:solidFill>
            <a:srgbClr val="00206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1. </a:t>
            </a:r>
            <a:r>
              <a:rPr lang="en-US" sz="36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BCNN(</a:t>
            </a:r>
            <a:r>
              <a:rPr lang="en-US" sz="36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a,b</a:t>
            </a:r>
            <a:r>
              <a:rPr lang="en-U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= b </a:t>
            </a:r>
            <a:r>
              <a:rPr lang="en-US" sz="36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 </a:t>
            </a:r>
            <a:r>
              <a:rPr lang="en-US" sz="36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thế</a:t>
            </a:r>
            <a:r>
              <a:rPr lang="en-U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a?</a:t>
            </a:r>
            <a:endParaRPr 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Snip Diagonal Corner Rectangle 49"/>
          <p:cNvSpPr/>
          <p:nvPr/>
        </p:nvSpPr>
        <p:spPr>
          <a:xfrm>
            <a:off x="1032068" y="3404683"/>
            <a:ext cx="10522857" cy="2227943"/>
          </a:xfrm>
          <a:prstGeom prst="snip2DiagRect">
            <a:avLst/>
          </a:prstGeom>
          <a:solidFill>
            <a:srgbClr val="7030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chia </a:t>
            </a:r>
            <a:r>
              <a:rPr lang="en-US" sz="36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</a:t>
            </a:r>
            <a:endParaRPr 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Picture 4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5388205"/>
            <a:ext cx="2400300" cy="1468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73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5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53901" cy="6836569"/>
          </a:xfrm>
          <a:prstGeom prst="rect">
            <a:avLst/>
          </a:prstGeom>
        </p:spPr>
      </p:pic>
      <p:sp>
        <p:nvSpPr>
          <p:cNvPr id="40" name="Snip Diagonal Corner Rectangle 39"/>
          <p:cNvSpPr/>
          <p:nvPr/>
        </p:nvSpPr>
        <p:spPr>
          <a:xfrm>
            <a:off x="834572" y="410935"/>
            <a:ext cx="10522857" cy="2227943"/>
          </a:xfrm>
          <a:prstGeom prst="snip2DiagRect">
            <a:avLst/>
          </a:prstGeom>
          <a:solidFill>
            <a:srgbClr val="00206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2.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Khẳng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“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m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0 chia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b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m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ƯCLN(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a,b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)”  </a:t>
            </a:r>
            <a:r>
              <a:rPr lang="en-US" sz="3600" b="1" noProof="0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úng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hay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Snip Diagonal Corner Rectangle 49"/>
          <p:cNvSpPr/>
          <p:nvPr/>
        </p:nvSpPr>
        <p:spPr>
          <a:xfrm>
            <a:off x="829227" y="2832623"/>
            <a:ext cx="10522857" cy="2227943"/>
          </a:xfrm>
          <a:prstGeom prst="snip2DiagRect">
            <a:avLst/>
          </a:prstGeom>
          <a:solidFill>
            <a:srgbClr val="7030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Sai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m = BCNN(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a,b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Picture 4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5388205"/>
            <a:ext cx="2400300" cy="1468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633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5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00559" cy="6919064"/>
          </a:xfrm>
          <a:prstGeom prst="rect">
            <a:avLst/>
          </a:prstGeom>
        </p:spPr>
      </p:pic>
      <p:sp>
        <p:nvSpPr>
          <p:cNvPr id="40" name="Snip Diagonal Corner Rectangle 39"/>
          <p:cNvSpPr/>
          <p:nvPr/>
        </p:nvSpPr>
        <p:spPr>
          <a:xfrm>
            <a:off x="834572" y="410935"/>
            <a:ext cx="10522857" cy="2227943"/>
          </a:xfrm>
          <a:prstGeom prst="snip2DiagRect">
            <a:avLst/>
          </a:prstGeom>
          <a:solidFill>
            <a:srgbClr val="00206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3.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b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BCNN (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a,b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) =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Snip Diagonal Corner Rectangle 49"/>
          <p:cNvSpPr/>
          <p:nvPr/>
        </p:nvSpPr>
        <p:spPr>
          <a:xfrm>
            <a:off x="829227" y="2832623"/>
            <a:ext cx="10522857" cy="2227943"/>
          </a:xfrm>
          <a:prstGeom prst="snip2DiagRect">
            <a:avLst/>
          </a:prstGeom>
          <a:solidFill>
            <a:srgbClr val="7030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BCNN(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a,b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) =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a.b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Picture 4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5388205"/>
            <a:ext cx="2400300" cy="1468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56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5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300559" cy="6919064"/>
          </a:xfrm>
          <a:prstGeom prst="rect">
            <a:avLst/>
          </a:prstGeom>
        </p:spPr>
      </p:pic>
      <p:sp>
        <p:nvSpPr>
          <p:cNvPr id="40" name="Snip Diagonal Corner Rectangle 39"/>
          <p:cNvSpPr/>
          <p:nvPr/>
        </p:nvSpPr>
        <p:spPr>
          <a:xfrm>
            <a:off x="834572" y="410935"/>
            <a:ext cx="10522857" cy="2227943"/>
          </a:xfrm>
          <a:prstGeom prst="snip2DiagRect">
            <a:avLst/>
          </a:prstGeom>
          <a:solidFill>
            <a:srgbClr val="00206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4. </a:t>
            </a:r>
            <a:r>
              <a:rPr lang="en-US" sz="36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sz="3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 </a:t>
            </a:r>
            <a:r>
              <a:rPr lang="en-US" sz="36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36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 </a:t>
            </a:r>
            <a:r>
              <a:rPr lang="en-US" sz="36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3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 </a:t>
            </a:r>
            <a:r>
              <a:rPr lang="en-US" sz="36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3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sz="3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sz="3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thế</a:t>
            </a:r>
            <a:r>
              <a:rPr lang="en-US" sz="3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3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36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b? 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Snip Diagonal Corner Rectangle 49"/>
          <p:cNvSpPr/>
          <p:nvPr/>
        </p:nvSpPr>
        <p:spPr>
          <a:xfrm>
            <a:off x="829227" y="2832623"/>
            <a:ext cx="10522857" cy="2227943"/>
          </a:xfrm>
          <a:prstGeom prst="snip2DiagRect">
            <a:avLst/>
          </a:prstGeom>
          <a:solidFill>
            <a:srgbClr val="7030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 chia </a:t>
            </a:r>
            <a:r>
              <a:rPr lang="en-US" sz="36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36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 chia </a:t>
            </a:r>
            <a:r>
              <a:rPr lang="en-US" sz="36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sz="3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 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Picture 4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5388205"/>
            <a:ext cx="2400300" cy="1468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14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5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300559" cy="6919064"/>
          </a:xfrm>
          <a:prstGeom prst="rect">
            <a:avLst/>
          </a:prstGeom>
        </p:spPr>
      </p:pic>
      <p:sp>
        <p:nvSpPr>
          <p:cNvPr id="40" name="Snip Diagonal Corner Rectangle 39"/>
          <p:cNvSpPr/>
          <p:nvPr/>
        </p:nvSpPr>
        <p:spPr>
          <a:xfrm>
            <a:off x="829226" y="193765"/>
            <a:ext cx="10522857" cy="2227943"/>
          </a:xfrm>
          <a:prstGeom prst="snip2DiagRect">
            <a:avLst/>
          </a:prstGeom>
          <a:solidFill>
            <a:srgbClr val="00206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5.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thế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chúng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Snip Diagonal Corner Rectangle 49"/>
          <p:cNvSpPr/>
          <p:nvPr/>
        </p:nvSpPr>
        <p:spPr>
          <a:xfrm>
            <a:off x="829227" y="2832623"/>
            <a:ext cx="10522857" cy="2227943"/>
          </a:xfrm>
          <a:prstGeom prst="snip2DiagRect">
            <a:avLst/>
          </a:prstGeom>
          <a:solidFill>
            <a:srgbClr val="7030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chúng</a:t>
            </a:r>
            <a:r>
              <a:rPr lang="en-US" sz="3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Picture 4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5388205"/>
            <a:ext cx="2400300" cy="1468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130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5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300559" cy="6919064"/>
          </a:xfrm>
          <a:prstGeom prst="rect">
            <a:avLst/>
          </a:prstGeom>
        </p:spPr>
      </p:pic>
      <p:sp>
        <p:nvSpPr>
          <p:cNvPr id="40" name="Snip Diagonal Corner Rectangle 39"/>
          <p:cNvSpPr/>
          <p:nvPr/>
        </p:nvSpPr>
        <p:spPr>
          <a:xfrm>
            <a:off x="385551" y="162078"/>
            <a:ext cx="2261975" cy="870333"/>
          </a:xfrm>
          <a:prstGeom prst="snip2DiagRect">
            <a:avLst/>
          </a:prstGeom>
          <a:solidFill>
            <a:srgbClr val="00206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Câu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hỏi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6 ?</a:t>
            </a:r>
          </a:p>
        </p:txBody>
      </p:sp>
      <p:pic>
        <p:nvPicPr>
          <p:cNvPr id="46" name="Picture 4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5388205"/>
            <a:ext cx="2400300" cy="1468203"/>
          </a:xfrm>
          <a:prstGeom prst="rect">
            <a:avLst/>
          </a:prstGeom>
        </p:spPr>
      </p:pic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3033078" y="129064"/>
            <a:ext cx="5734050" cy="673617"/>
          </a:xfrm>
          <a:solidFill>
            <a:srgbClr val="FFC000"/>
          </a:solidFill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 </a:t>
            </a:r>
            <a:r>
              <a:rPr lang="en-US" sz="3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sánh</a:t>
            </a:r>
            <a:r>
              <a:rPr 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cách</a:t>
            </a:r>
            <a:r>
              <a:rPr 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tìm</a:t>
            </a:r>
            <a:r>
              <a:rPr 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ƯCLN</a:t>
            </a:r>
            <a:r>
              <a:rPr 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và</a:t>
            </a:r>
            <a:r>
              <a:rPr 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BCNN</a:t>
            </a:r>
            <a:endParaRPr lang="en-US" sz="2688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8" name="Group 31"/>
          <p:cNvGraphicFramePr>
            <a:graphicFrameLocks noGrp="1"/>
          </p:cNvGraphicFramePr>
          <p:nvPr>
            <p:ph idx="1"/>
          </p:nvPr>
        </p:nvGraphicFramePr>
        <p:xfrm>
          <a:off x="1762125" y="1106488"/>
          <a:ext cx="8715375" cy="4999037"/>
        </p:xfrm>
        <a:graphic>
          <a:graphicData uri="http://schemas.openxmlformats.org/drawingml/2006/table">
            <a:tbl>
              <a:tblPr/>
              <a:tblGrid>
                <a:gridCol w="4358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566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7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4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3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ƯCLN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4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3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BCNN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317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4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3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2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3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3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</a:rPr>
                        <a:t>   </a:t>
                      </a:r>
                      <a:r>
                        <a:rPr kumimoji="0" lang="en-US" sz="2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</a:rPr>
                        <a:t>Bước</a:t>
                      </a:r>
                      <a:r>
                        <a:rPr kumimoji="0" lang="en-US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</a:rPr>
                        <a:t> 1:</a:t>
                      </a:r>
                      <a:r>
                        <a:rPr kumimoji="0" lang="en-US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 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Phân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tích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mỗi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số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ra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thừa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số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nguyên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tố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</a:rPr>
                        <a:t>   </a:t>
                      </a:r>
                      <a:r>
                        <a:rPr kumimoji="0" lang="en-US" sz="2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</a:rPr>
                        <a:t>Bước</a:t>
                      </a:r>
                      <a:r>
                        <a:rPr kumimoji="0" lang="en-US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</a:rPr>
                        <a:t> 2:</a:t>
                      </a:r>
                      <a:r>
                        <a:rPr kumimoji="0" lang="en-US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</a:rPr>
                        <a:t>  </a:t>
                      </a:r>
                      <a:r>
                        <a:rPr kumimoji="0" lang="en-US" sz="3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Chọn</a:t>
                      </a:r>
                      <a:r>
                        <a:rPr kumimoji="0" lang="en-US" sz="3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en-US" sz="3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  <a:r>
                        <a:rPr kumimoji="0" lang="en-US" sz="3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en-US" sz="3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các</a:t>
                      </a:r>
                      <a:r>
                        <a:rPr kumimoji="0" lang="en-US" sz="3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en-US" sz="3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thừa</a:t>
                      </a:r>
                      <a:r>
                        <a:rPr kumimoji="0" lang="en-US" sz="3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en-US" sz="3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số</a:t>
                      </a:r>
                      <a:r>
                        <a:rPr kumimoji="0" lang="en-US" sz="3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en-US" sz="3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nguyên</a:t>
                      </a:r>
                      <a:r>
                        <a:rPr kumimoji="0" lang="en-US" sz="3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en-US" sz="3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tố</a:t>
                      </a:r>
                      <a:r>
                        <a:rPr kumimoji="0" lang="en-US" sz="3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en-US" sz="2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</a:rPr>
                        <a:t>Bước</a:t>
                      </a:r>
                      <a:r>
                        <a:rPr kumimoji="0" lang="en-US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Arial" panose="020B0604020202020204" pitchFamily="34" charset="0"/>
                        </a:rPr>
                        <a:t> 3:</a:t>
                      </a:r>
                      <a:r>
                        <a:rPr kumimoji="0" lang="en-US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</a:rPr>
                        <a:t>  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Lập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tích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các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thừa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số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đã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chọn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mỗi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thừa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số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lấy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với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số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mũ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3503613" y="3527425"/>
            <a:ext cx="1830387" cy="447675"/>
          </a:xfrm>
          <a:prstGeom prst="rect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defTabSz="14636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1838" defTabSz="14636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463675" defTabSz="14636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193925" defTabSz="14636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925763" defTabSz="14636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382963" defTabSz="1463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840163" defTabSz="1463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297363" defTabSz="1463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754563" defTabSz="1463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63">
                <a:effectLst>
                  <a:outerShdw blurRad="38100" dist="38100" dir="2700000" algn="tl">
                    <a:srgbClr val="FFFFFF"/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3063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anose="020B0604020202020204" pitchFamily="34" charset="0"/>
              </a:rPr>
              <a:t>Chung</a:t>
            </a: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6619875" y="3432175"/>
            <a:ext cx="3524250" cy="666750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defTabSz="14636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1838" defTabSz="14636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463675" defTabSz="14636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193925" defTabSz="14636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925763" defTabSz="14636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382963" defTabSz="1463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840163" defTabSz="1463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297363" defTabSz="1463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754563" defTabSz="1463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63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anose="020B0604020202020204" pitchFamily="34" charset="0"/>
              </a:rPr>
              <a:t>Chung v</a:t>
            </a:r>
            <a:r>
              <a:rPr lang="en-US" sz="3063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NI Helve"/>
                <a:cs typeface="Arial" panose="020B0604020202020204" pitchFamily="34" charset="0"/>
              </a:rPr>
              <a:t>à</a:t>
            </a:r>
            <a:r>
              <a:rPr lang="en-US" sz="3063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anose="020B0604020202020204" pitchFamily="34" charset="0"/>
              </a:rPr>
              <a:t> riêng</a:t>
            </a:r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3143250" y="5099050"/>
            <a:ext cx="2428875" cy="600075"/>
          </a:xfrm>
          <a:prstGeom prst="rect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defTabSz="14636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1838" defTabSz="14636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463675" defTabSz="14636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193925" defTabSz="14636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925763" defTabSz="14636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382963" defTabSz="1463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840163" defTabSz="1463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297363" defTabSz="1463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754563" defTabSz="1463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63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anose="020B0604020202020204" pitchFamily="34" charset="0"/>
              </a:rPr>
              <a:t>Nhỏ nhất</a:t>
            </a:r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7381875" y="5146675"/>
            <a:ext cx="2114550" cy="600075"/>
          </a:xfrm>
          <a:prstGeom prst="rect">
            <a:avLst/>
          </a:prstGeom>
          <a:solidFill>
            <a:srgbClr val="66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defTabSz="14636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1838" defTabSz="14636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463675" defTabSz="14636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193925" defTabSz="14636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925763" defTabSz="14636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382963" defTabSz="1463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840163" defTabSz="1463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297363" defTabSz="1463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754563" defTabSz="14636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63">
                <a:latin typeface="VNI Helve" pitchFamily="2" charset="0"/>
                <a:cs typeface="Arial" panose="020B0604020202020204" pitchFamily="34" charset="0"/>
              </a:rPr>
              <a:t> </a:t>
            </a:r>
            <a:r>
              <a:rPr lang="en-US" sz="3063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anose="020B0604020202020204" pitchFamily="34" charset="0"/>
              </a:rPr>
              <a:t>Lớn nhất</a:t>
            </a:r>
          </a:p>
        </p:txBody>
      </p:sp>
      <p:sp>
        <p:nvSpPr>
          <p:cNvPr id="13" name="Line 17"/>
          <p:cNvSpPr>
            <a:spLocks noChangeShapeType="1"/>
          </p:cNvSpPr>
          <p:nvPr/>
        </p:nvSpPr>
        <p:spPr bwMode="auto">
          <a:xfrm>
            <a:off x="6096000" y="3413125"/>
            <a:ext cx="0" cy="7921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125">
              <a:latin typeface="+mn-lt"/>
            </a:endParaRPr>
          </a:p>
        </p:txBody>
      </p: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6096000" y="5087938"/>
            <a:ext cx="0" cy="7921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125">
              <a:latin typeface="+mn-lt"/>
            </a:endParaRPr>
          </a:p>
        </p:txBody>
      </p:sp>
      <p:sp>
        <p:nvSpPr>
          <p:cNvPr id="15" name="Text Box 21"/>
          <p:cNvSpPr txBox="1">
            <a:spLocks noChangeArrowheads="1"/>
          </p:cNvSpPr>
          <p:nvPr/>
        </p:nvSpPr>
        <p:spPr bwMode="auto">
          <a:xfrm>
            <a:off x="7532688" y="-306388"/>
            <a:ext cx="1963737" cy="1016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4636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4636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4636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4636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4636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4636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4636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4636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4636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en-US" altLang="en-US" sz="600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267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2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628" y="2323835"/>
            <a:ext cx="11952372" cy="1417123"/>
          </a:xfrm>
        </p:spPr>
        <p:txBody>
          <a:bodyPr>
            <a:noAutofit/>
          </a:bodyPr>
          <a:lstStyle/>
          <a:p>
            <a: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Bội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bội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endParaRPr lang="en-US" sz="50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5177912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Giáo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: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Nguyễn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Hương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Thu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262360" y="16089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PHÒNG 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GD&amp;ĐT ….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l"/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TRƯỜNG 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THCS …..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!!1">
            <a:extLst>
              <a:ext uri="{FF2B5EF4-FFF2-40B4-BE49-F238E27FC236}">
                <a16:creationId xmlns:a16="http://schemas.microsoft.com/office/drawing/2014/main" id="{0E246211-C9C9-4B3E-9DDF-914AB989AE93}"/>
              </a:ext>
            </a:extLst>
          </p:cNvPr>
          <p:cNvSpPr txBox="1"/>
          <p:nvPr/>
        </p:nvSpPr>
        <p:spPr>
          <a:xfrm>
            <a:off x="4397104" y="2138683"/>
            <a:ext cx="676275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S6-C1-Bài 13 (</a:t>
            </a:r>
            <a:r>
              <a:rPr lang="en-US" sz="48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3)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90639705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787325_Lab safety_AAS_v3" id="{898BC5E2-691B-4B41-A97D-F35AD4FFF20D}" vid="{295F60D3-032D-43CA-A300-E4752067AD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04BA817-A03C-4EA3-86C4-6E42BD37F52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096A91-93C8-4C7A-BF68-944591874A6D}">
  <ds:schemaRefs>
    <ds:schemaRef ds:uri="http://purl.org/dc/elements/1.1/"/>
    <ds:schemaRef ds:uri="71af3243-3dd4-4a8d-8c0d-dd76da1f02a5"/>
    <ds:schemaRef ds:uri="http://purl.org/dc/terms/"/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16c05727-aa75-4e4a-9b5f-8a80a1165891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9E59094-1E6F-42D5-A62B-D0344AFFFA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2166</TotalTime>
  <Words>1330</Words>
  <Application>Microsoft Office PowerPoint</Application>
  <PresentationFormat>Widescreen</PresentationFormat>
  <Paragraphs>128</Paragraphs>
  <Slides>21</Slides>
  <Notes>3</Notes>
  <HiddenSlides>0</HiddenSlides>
  <MMClips>2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33" baseType="lpstr">
      <vt:lpstr>Arial</vt:lpstr>
      <vt:lpstr>Calibri</vt:lpstr>
      <vt:lpstr>Calibri Light</vt:lpstr>
      <vt:lpstr>Cambria Math</vt:lpstr>
      <vt:lpstr>Rockwell</vt:lpstr>
      <vt:lpstr>Tahoma</vt:lpstr>
      <vt:lpstr>Times New Roman</vt:lpstr>
      <vt:lpstr>VNI Helve</vt:lpstr>
      <vt:lpstr>Wingdings</vt:lpstr>
      <vt:lpstr>Office Theme</vt:lpstr>
      <vt:lpstr>Equation</vt:lpstr>
      <vt:lpstr>MathType 7.0 Equation</vt:lpstr>
      <vt:lpstr> Bội chung và bội chung nhỏ nhất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 sánh cách tìm ƯCLN và BCNN</vt:lpstr>
      <vt:lpstr> Bội chung và bội chung nhỏ nhất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Remember… Safety First!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Safety</dc:title>
  <dc:creator>Lê Hải</dc:creator>
  <cp:lastModifiedBy>PC</cp:lastModifiedBy>
  <cp:revision>181</cp:revision>
  <dcterms:created xsi:type="dcterms:W3CDTF">2021-06-07T13:44:30Z</dcterms:created>
  <dcterms:modified xsi:type="dcterms:W3CDTF">2021-08-01T13:28:25Z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