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85" r:id="rId1"/>
  </p:sldMasterIdLst>
  <p:notesMasterIdLst>
    <p:notesMasterId r:id="rId54"/>
  </p:notesMasterIdLst>
  <p:sldIdLst>
    <p:sldId id="256" r:id="rId2"/>
    <p:sldId id="257" r:id="rId3"/>
    <p:sldId id="258" r:id="rId4"/>
    <p:sldId id="259" r:id="rId5"/>
    <p:sldId id="261" r:id="rId6"/>
    <p:sldId id="263" r:id="rId7"/>
    <p:sldId id="265" r:id="rId8"/>
    <p:sldId id="273" r:id="rId9"/>
    <p:sldId id="269" r:id="rId10"/>
    <p:sldId id="289" r:id="rId11"/>
    <p:sldId id="270" r:id="rId12"/>
    <p:sldId id="312" r:id="rId13"/>
    <p:sldId id="313" r:id="rId14"/>
    <p:sldId id="267" r:id="rId15"/>
    <p:sldId id="314" r:id="rId16"/>
    <p:sldId id="315" r:id="rId17"/>
    <p:sldId id="274" r:id="rId18"/>
    <p:sldId id="316" r:id="rId19"/>
    <p:sldId id="317" r:id="rId20"/>
    <p:sldId id="318" r:id="rId21"/>
    <p:sldId id="276" r:id="rId22"/>
    <p:sldId id="319" r:id="rId23"/>
    <p:sldId id="275" r:id="rId24"/>
    <p:sldId id="322" r:id="rId25"/>
    <p:sldId id="321" r:id="rId26"/>
    <p:sldId id="320" r:id="rId27"/>
    <p:sldId id="277" r:id="rId28"/>
    <p:sldId id="262" r:id="rId29"/>
    <p:sldId id="268" r:id="rId30"/>
    <p:sldId id="278" r:id="rId31"/>
    <p:sldId id="324" r:id="rId32"/>
    <p:sldId id="325" r:id="rId33"/>
    <p:sldId id="323" r:id="rId34"/>
    <p:sldId id="326" r:id="rId35"/>
    <p:sldId id="327" r:id="rId36"/>
    <p:sldId id="330" r:id="rId37"/>
    <p:sldId id="335" r:id="rId38"/>
    <p:sldId id="329" r:id="rId39"/>
    <p:sldId id="332" r:id="rId40"/>
    <p:sldId id="333" r:id="rId41"/>
    <p:sldId id="331" r:id="rId42"/>
    <p:sldId id="336" r:id="rId43"/>
    <p:sldId id="260" r:id="rId44"/>
    <p:sldId id="264" r:id="rId45"/>
    <p:sldId id="281" r:id="rId46"/>
    <p:sldId id="280" r:id="rId47"/>
    <p:sldId id="282" r:id="rId48"/>
    <p:sldId id="337" r:id="rId49"/>
    <p:sldId id="338" r:id="rId50"/>
    <p:sldId id="284" r:id="rId51"/>
    <p:sldId id="272" r:id="rId52"/>
    <p:sldId id="293" r:id="rId53"/>
  </p:sldIdLst>
  <p:sldSz cx="9144000" cy="5143500" type="screen16x9"/>
  <p:notesSz cx="6858000" cy="9144000"/>
  <p:embeddedFontLst>
    <p:embeddedFont>
      <p:font typeface="Gochi Hand" panose="020B0604020202020204" charset="-93"/>
      <p:regular r:id="rId55"/>
    </p:embeddedFont>
    <p:embeddedFont>
      <p:font typeface="Nunito" pitchFamily="2" charset="-93"/>
      <p:regular r:id="rId56"/>
      <p:bold r:id="rId57"/>
      <p:italic r:id="rId58"/>
      <p:boldItalic r:id="rId59"/>
    </p:embeddedFont>
    <p:embeddedFont>
      <p:font typeface="Nunito SemiBold" pitchFamily="2" charset="-93"/>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D43"/>
    <a:srgbClr val="F7AC08"/>
    <a:srgbClr val="6497B8"/>
    <a:srgbClr val="F5C329"/>
    <a:srgbClr val="EE532A"/>
    <a:srgbClr val="F0F1D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620B68-7B40-4678-AF2F-323CC8257B99}">
  <a:tblStyle styleId="{57620B68-7B40-4678-AF2F-323CC8257B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784"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67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5e3ec5be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5e3ec5be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01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5e3ec5be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5e3ec5be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84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65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b5e3ec5bec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b5e3ec5be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10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b5e3ec5bec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b5e3ec5bec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66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973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5e6390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5e6390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923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87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58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b5e3ec5be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b5e3ec5be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b5e6390668_2_2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b5e6390668_2_2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b5e639066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b5e639066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b5e6390668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0" name="Google Shape;2490;gb5e6390668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gb5e6390668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0" name="Google Shape;2490;gb5e6390668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639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00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b5e6390668_2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b5e6390668_2_2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b5e6390668_2_4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b5e6390668_2_4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84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b9fc0899eb_0_6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b9fc0899eb_0_6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a33d7c17_0_6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a33d7c17_0_6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b5e3ec5be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b5e3ec5be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b5e6390668_2_4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b5e6390668_2_4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badbdc033f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badbdc033f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3000" y="2733107"/>
            <a:ext cx="7278000" cy="1043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1">
                <a:latin typeface="Gochi Hand"/>
                <a:ea typeface="Gochi Hand"/>
                <a:cs typeface="Gochi Hand"/>
                <a:sym typeface="Gochi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52450" y="4135175"/>
            <a:ext cx="4239000" cy="42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2241120">
            <a:off x="7485409" y="374620"/>
            <a:ext cx="167533" cy="235734"/>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583875">
            <a:off x="8562185" y="4442843"/>
            <a:ext cx="159799" cy="224852"/>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2700000">
            <a:off x="1551164" y="652423"/>
            <a:ext cx="104613" cy="147198"/>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3320916">
            <a:off x="8589994" y="783670"/>
            <a:ext cx="104615" cy="147200"/>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7179494">
            <a:off x="8192007" y="1857762"/>
            <a:ext cx="900754" cy="124245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98118" y="284488"/>
            <a:ext cx="924215" cy="1230069"/>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rot="-263120">
            <a:off x="-731781" y="2172447"/>
            <a:ext cx="1833316" cy="377748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88696" flipH="1">
            <a:off x="7867796" y="3276445"/>
            <a:ext cx="1517007" cy="312596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22">
    <p:spTree>
      <p:nvGrpSpPr>
        <p:cNvPr id="1" name="Shape 360"/>
        <p:cNvGrpSpPr/>
        <p:nvPr/>
      </p:nvGrpSpPr>
      <p:grpSpPr>
        <a:xfrm>
          <a:off x="0" y="0"/>
          <a:ext cx="0" cy="0"/>
          <a:chOff x="0" y="0"/>
          <a:chExt cx="0" cy="0"/>
        </a:xfrm>
      </p:grpSpPr>
      <p:sp>
        <p:nvSpPr>
          <p:cNvPr id="361" name="Google Shape;361;p13"/>
          <p:cNvSpPr txBox="1">
            <a:spLocks noGrp="1"/>
          </p:cNvSpPr>
          <p:nvPr>
            <p:ph type="subTitle" idx="1"/>
          </p:nvPr>
        </p:nvSpPr>
        <p:spPr>
          <a:xfrm>
            <a:off x="2479461" y="20008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2" name="Google Shape;362;p13"/>
          <p:cNvSpPr txBox="1">
            <a:spLocks noGrp="1"/>
          </p:cNvSpPr>
          <p:nvPr>
            <p:ph type="subTitle" idx="2"/>
          </p:nvPr>
        </p:nvSpPr>
        <p:spPr>
          <a:xfrm>
            <a:off x="6177811" y="1994200"/>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3" name="Google Shape;363;p13"/>
          <p:cNvSpPr txBox="1">
            <a:spLocks noGrp="1"/>
          </p:cNvSpPr>
          <p:nvPr>
            <p:ph type="subTitle" idx="3"/>
          </p:nvPr>
        </p:nvSpPr>
        <p:spPr>
          <a:xfrm>
            <a:off x="2479461" y="35271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4" name="Google Shape;364;p13"/>
          <p:cNvSpPr txBox="1">
            <a:spLocks noGrp="1"/>
          </p:cNvSpPr>
          <p:nvPr>
            <p:ph type="subTitle" idx="4"/>
          </p:nvPr>
        </p:nvSpPr>
        <p:spPr>
          <a:xfrm>
            <a:off x="247948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5" name="Google Shape;365;p13"/>
          <p:cNvSpPr txBox="1">
            <a:spLocks noGrp="1"/>
          </p:cNvSpPr>
          <p:nvPr>
            <p:ph type="subTitle" idx="5"/>
          </p:nvPr>
        </p:nvSpPr>
        <p:spPr>
          <a:xfrm>
            <a:off x="617783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6" name="Google Shape;366;p13"/>
          <p:cNvSpPr txBox="1">
            <a:spLocks noGrp="1"/>
          </p:cNvSpPr>
          <p:nvPr>
            <p:ph type="subTitle" idx="6"/>
          </p:nvPr>
        </p:nvSpPr>
        <p:spPr>
          <a:xfrm>
            <a:off x="2479481" y="3142391"/>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7" name="Google Shape;367;p13"/>
          <p:cNvSpPr txBox="1">
            <a:spLocks noGrp="1"/>
          </p:cNvSpPr>
          <p:nvPr>
            <p:ph type="subTitle" idx="7"/>
          </p:nvPr>
        </p:nvSpPr>
        <p:spPr>
          <a:xfrm>
            <a:off x="6177811" y="3523323"/>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8" name="Google Shape;368;p13"/>
          <p:cNvSpPr txBox="1">
            <a:spLocks noGrp="1"/>
          </p:cNvSpPr>
          <p:nvPr>
            <p:ph type="subTitle" idx="8"/>
          </p:nvPr>
        </p:nvSpPr>
        <p:spPr>
          <a:xfrm>
            <a:off x="6177831" y="3138537"/>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9" name="Google Shape;369;p13"/>
          <p:cNvSpPr txBox="1">
            <a:spLocks noGrp="1"/>
          </p:cNvSpPr>
          <p:nvPr>
            <p:ph type="title" hasCustomPrompt="1"/>
          </p:nvPr>
        </p:nvSpPr>
        <p:spPr>
          <a:xfrm>
            <a:off x="1184068" y="1764118"/>
            <a:ext cx="1041300" cy="81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0" name="Google Shape;370;p13"/>
          <p:cNvSpPr txBox="1">
            <a:spLocks noGrp="1"/>
          </p:cNvSpPr>
          <p:nvPr>
            <p:ph type="title" idx="9" hasCustomPrompt="1"/>
          </p:nvPr>
        </p:nvSpPr>
        <p:spPr>
          <a:xfrm>
            <a:off x="1184068" y="3324400"/>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1" name="Google Shape;371;p13"/>
          <p:cNvSpPr txBox="1">
            <a:spLocks noGrp="1"/>
          </p:cNvSpPr>
          <p:nvPr>
            <p:ph type="title" idx="13" hasCustomPrompt="1"/>
          </p:nvPr>
        </p:nvSpPr>
        <p:spPr>
          <a:xfrm>
            <a:off x="4882468" y="1764113"/>
            <a:ext cx="10413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200">
                <a:solidFill>
                  <a:schemeClr val="lt2"/>
                </a:solidFill>
              </a:defRPr>
            </a:lvl1pPr>
            <a:lvl2pPr lvl="1" algn="ctr" rtl="0">
              <a:spcBef>
                <a:spcPts val="100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2" name="Google Shape;372;p13"/>
          <p:cNvSpPr txBox="1">
            <a:spLocks noGrp="1"/>
          </p:cNvSpPr>
          <p:nvPr>
            <p:ph type="title" idx="14" hasCustomPrompt="1"/>
          </p:nvPr>
        </p:nvSpPr>
        <p:spPr>
          <a:xfrm>
            <a:off x="4882468" y="3324918"/>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grpSp>
        <p:nvGrpSpPr>
          <p:cNvPr id="373" name="Google Shape;373;p13"/>
          <p:cNvGrpSpPr/>
          <p:nvPr/>
        </p:nvGrpSpPr>
        <p:grpSpPr>
          <a:xfrm rot="7179494">
            <a:off x="7817307" y="163912"/>
            <a:ext cx="900754" cy="1242451"/>
            <a:chOff x="330281" y="38723"/>
            <a:chExt cx="1614914" cy="2227176"/>
          </a:xfrm>
        </p:grpSpPr>
        <p:sp>
          <p:nvSpPr>
            <p:cNvPr id="374" name="Google Shape;374;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4940312">
            <a:off x="3996688" y="3920049"/>
            <a:ext cx="924230" cy="1230127"/>
            <a:chOff x="330281" y="38723"/>
            <a:chExt cx="1614914" cy="2227176"/>
          </a:xfrm>
        </p:grpSpPr>
        <p:sp>
          <p:nvSpPr>
            <p:cNvPr id="378" name="Google Shape;378;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3"/>
          <p:cNvGrpSpPr/>
          <p:nvPr/>
        </p:nvGrpSpPr>
        <p:grpSpPr>
          <a:xfrm rot="-5856778">
            <a:off x="1516898" y="176233"/>
            <a:ext cx="900826" cy="1242356"/>
            <a:chOff x="330281" y="38723"/>
            <a:chExt cx="1614914" cy="2227176"/>
          </a:xfrm>
        </p:grpSpPr>
        <p:sp>
          <p:nvSpPr>
            <p:cNvPr id="382" name="Google Shape;382;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3"/>
          <p:cNvGrpSpPr/>
          <p:nvPr/>
        </p:nvGrpSpPr>
        <p:grpSpPr>
          <a:xfrm rot="-2241120">
            <a:off x="7485409" y="374620"/>
            <a:ext cx="167533" cy="235734"/>
            <a:chOff x="5248950" y="2607450"/>
            <a:chExt cx="27575" cy="38800"/>
          </a:xfrm>
        </p:grpSpPr>
        <p:sp>
          <p:nvSpPr>
            <p:cNvPr id="386" name="Google Shape;386;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13"/>
          <p:cNvGrpSpPr/>
          <p:nvPr/>
        </p:nvGrpSpPr>
        <p:grpSpPr>
          <a:xfrm rot="1583875">
            <a:off x="8562185" y="4442843"/>
            <a:ext cx="159799" cy="224852"/>
            <a:chOff x="5248950" y="2607450"/>
            <a:chExt cx="27575" cy="38800"/>
          </a:xfrm>
        </p:grpSpPr>
        <p:sp>
          <p:nvSpPr>
            <p:cNvPr id="389" name="Google Shape;389;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13"/>
          <p:cNvGrpSpPr/>
          <p:nvPr/>
        </p:nvGrpSpPr>
        <p:grpSpPr>
          <a:xfrm rot="4025085">
            <a:off x="701273" y="4694761"/>
            <a:ext cx="105656" cy="148667"/>
            <a:chOff x="5248950" y="2607450"/>
            <a:chExt cx="27575" cy="38800"/>
          </a:xfrm>
        </p:grpSpPr>
        <p:sp>
          <p:nvSpPr>
            <p:cNvPr id="392" name="Google Shape;392;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3"/>
          <p:cNvGrpSpPr/>
          <p:nvPr/>
        </p:nvGrpSpPr>
        <p:grpSpPr>
          <a:xfrm rot="-5243946">
            <a:off x="-84370" y="2799655"/>
            <a:ext cx="167534" cy="235732"/>
            <a:chOff x="5248950" y="2607450"/>
            <a:chExt cx="27575" cy="38800"/>
          </a:xfrm>
        </p:grpSpPr>
        <p:sp>
          <p:nvSpPr>
            <p:cNvPr id="395" name="Google Shape;395;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3"/>
          <p:cNvGrpSpPr/>
          <p:nvPr/>
        </p:nvGrpSpPr>
        <p:grpSpPr>
          <a:xfrm rot="-2700000">
            <a:off x="1974639" y="463473"/>
            <a:ext cx="104613" cy="147198"/>
            <a:chOff x="5248950" y="2607450"/>
            <a:chExt cx="27575" cy="38800"/>
          </a:xfrm>
        </p:grpSpPr>
        <p:sp>
          <p:nvSpPr>
            <p:cNvPr id="398" name="Google Shape;398;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13"/>
          <p:cNvGrpSpPr/>
          <p:nvPr/>
        </p:nvGrpSpPr>
        <p:grpSpPr>
          <a:xfrm rot="3320916">
            <a:off x="8639381" y="548345"/>
            <a:ext cx="104615" cy="147200"/>
            <a:chOff x="5248950" y="2607450"/>
            <a:chExt cx="27575" cy="38800"/>
          </a:xfrm>
        </p:grpSpPr>
        <p:sp>
          <p:nvSpPr>
            <p:cNvPr id="401" name="Google Shape;401;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txBox="1">
            <a:spLocks noGrp="1"/>
          </p:cNvSpPr>
          <p:nvPr>
            <p:ph type="title" idx="15"/>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6345350" y="1050645"/>
            <a:ext cx="1268700" cy="943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7700" b="0">
                <a:solidFill>
                  <a:schemeClr val="lt2"/>
                </a:solidFill>
              </a:defRPr>
            </a:lvl1pPr>
            <a:lvl2pPr lvl="1" algn="r" rtl="0">
              <a:spcBef>
                <a:spcPts val="0"/>
              </a:spcBef>
              <a:spcAft>
                <a:spcPts val="0"/>
              </a:spcAft>
              <a:buSzPts val="6900"/>
              <a:buNone/>
              <a:defRPr sz="6900"/>
            </a:lvl2pPr>
            <a:lvl3pPr lvl="2" algn="r" rtl="0">
              <a:spcBef>
                <a:spcPts val="0"/>
              </a:spcBef>
              <a:spcAft>
                <a:spcPts val="0"/>
              </a:spcAft>
              <a:buSzPts val="6900"/>
              <a:buNone/>
              <a:defRPr sz="6900"/>
            </a:lvl3pPr>
            <a:lvl4pPr lvl="3" algn="r" rtl="0">
              <a:spcBef>
                <a:spcPts val="0"/>
              </a:spcBef>
              <a:spcAft>
                <a:spcPts val="0"/>
              </a:spcAft>
              <a:buSzPts val="6900"/>
              <a:buNone/>
              <a:defRPr sz="6900"/>
            </a:lvl4pPr>
            <a:lvl5pPr lvl="4" algn="r" rtl="0">
              <a:spcBef>
                <a:spcPts val="0"/>
              </a:spcBef>
              <a:spcAft>
                <a:spcPts val="0"/>
              </a:spcAft>
              <a:buSzPts val="6900"/>
              <a:buNone/>
              <a:defRPr sz="6900"/>
            </a:lvl5pPr>
            <a:lvl6pPr lvl="5" algn="r" rtl="0">
              <a:spcBef>
                <a:spcPts val="0"/>
              </a:spcBef>
              <a:spcAft>
                <a:spcPts val="0"/>
              </a:spcAft>
              <a:buSzPts val="6900"/>
              <a:buNone/>
              <a:defRPr sz="6900"/>
            </a:lvl6pPr>
            <a:lvl7pPr lvl="6" algn="r" rtl="0">
              <a:spcBef>
                <a:spcPts val="0"/>
              </a:spcBef>
              <a:spcAft>
                <a:spcPts val="0"/>
              </a:spcAft>
              <a:buSzPts val="6900"/>
              <a:buNone/>
              <a:defRPr sz="6900"/>
            </a:lvl7pPr>
            <a:lvl8pPr lvl="7" algn="r" rtl="0">
              <a:spcBef>
                <a:spcPts val="0"/>
              </a:spcBef>
              <a:spcAft>
                <a:spcPts val="0"/>
              </a:spcAft>
              <a:buSzPts val="6900"/>
              <a:buNone/>
              <a:defRPr sz="6900"/>
            </a:lvl8pPr>
            <a:lvl9pPr lvl="8" algn="r" rtl="0">
              <a:spcBef>
                <a:spcPts val="0"/>
              </a:spcBef>
              <a:spcAft>
                <a:spcPts val="0"/>
              </a:spcAft>
              <a:buSzPts val="6900"/>
              <a:buNone/>
              <a:defRPr sz="6900"/>
            </a:lvl9pPr>
          </a:lstStyle>
          <a:p>
            <a:r>
              <a:t>xx%</a:t>
            </a:r>
          </a:p>
        </p:txBody>
      </p:sp>
      <p:sp>
        <p:nvSpPr>
          <p:cNvPr id="411" name="Google Shape;411;p14"/>
          <p:cNvSpPr txBox="1">
            <a:spLocks noGrp="1"/>
          </p:cNvSpPr>
          <p:nvPr>
            <p:ph type="title" idx="2"/>
          </p:nvPr>
        </p:nvSpPr>
        <p:spPr>
          <a:xfrm>
            <a:off x="3055800" y="2299450"/>
            <a:ext cx="4787400" cy="9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5800"/>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5126850" y="3289450"/>
            <a:ext cx="2716200" cy="943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600"/>
            </a:lvl1pPr>
            <a:lvl2pPr lvl="1" algn="r" rtl="0">
              <a:spcBef>
                <a:spcPts val="0"/>
              </a:spcBef>
              <a:spcAft>
                <a:spcPts val="0"/>
              </a:spcAft>
              <a:buClr>
                <a:schemeClr val="dk2"/>
              </a:buClr>
              <a:buSzPts val="1400"/>
              <a:buNone/>
              <a:defRPr>
                <a:solidFill>
                  <a:schemeClr val="dk2"/>
                </a:solidFill>
              </a:defRPr>
            </a:lvl2pPr>
            <a:lvl3pPr lvl="2" algn="r" rtl="0">
              <a:spcBef>
                <a:spcPts val="1600"/>
              </a:spcBef>
              <a:spcAft>
                <a:spcPts val="0"/>
              </a:spcAft>
              <a:buClr>
                <a:schemeClr val="dk2"/>
              </a:buClr>
              <a:buSzPts val="1400"/>
              <a:buNone/>
              <a:defRPr>
                <a:solidFill>
                  <a:schemeClr val="dk2"/>
                </a:solidFill>
              </a:defRPr>
            </a:lvl3pPr>
            <a:lvl4pPr lvl="3" algn="r" rtl="0">
              <a:spcBef>
                <a:spcPts val="1600"/>
              </a:spcBef>
              <a:spcAft>
                <a:spcPts val="0"/>
              </a:spcAft>
              <a:buClr>
                <a:schemeClr val="dk2"/>
              </a:buClr>
              <a:buSzPts val="1400"/>
              <a:buNone/>
              <a:defRPr>
                <a:solidFill>
                  <a:schemeClr val="dk2"/>
                </a:solidFill>
              </a:defRPr>
            </a:lvl4pPr>
            <a:lvl5pPr lvl="4" algn="r" rtl="0">
              <a:spcBef>
                <a:spcPts val="1600"/>
              </a:spcBef>
              <a:spcAft>
                <a:spcPts val="0"/>
              </a:spcAft>
              <a:buClr>
                <a:schemeClr val="dk2"/>
              </a:buClr>
              <a:buSzPts val="1400"/>
              <a:buNone/>
              <a:defRPr>
                <a:solidFill>
                  <a:schemeClr val="dk2"/>
                </a:solidFill>
              </a:defRPr>
            </a:lvl5pPr>
            <a:lvl6pPr lvl="5" algn="r" rtl="0">
              <a:spcBef>
                <a:spcPts val="1600"/>
              </a:spcBef>
              <a:spcAft>
                <a:spcPts val="0"/>
              </a:spcAft>
              <a:buClr>
                <a:schemeClr val="dk2"/>
              </a:buClr>
              <a:buSzPts val="1400"/>
              <a:buNone/>
              <a:defRPr>
                <a:solidFill>
                  <a:schemeClr val="dk2"/>
                </a:solidFill>
              </a:defRPr>
            </a:lvl6pPr>
            <a:lvl7pPr lvl="6" algn="r" rtl="0">
              <a:spcBef>
                <a:spcPts val="1600"/>
              </a:spcBef>
              <a:spcAft>
                <a:spcPts val="0"/>
              </a:spcAft>
              <a:buClr>
                <a:schemeClr val="dk2"/>
              </a:buClr>
              <a:buSzPts val="1400"/>
              <a:buNone/>
              <a:defRPr>
                <a:solidFill>
                  <a:schemeClr val="dk2"/>
                </a:solidFill>
              </a:defRPr>
            </a:lvl7pPr>
            <a:lvl8pPr lvl="7" algn="r" rtl="0">
              <a:spcBef>
                <a:spcPts val="1600"/>
              </a:spcBef>
              <a:spcAft>
                <a:spcPts val="0"/>
              </a:spcAft>
              <a:buClr>
                <a:schemeClr val="dk2"/>
              </a:buClr>
              <a:buSzPts val="1400"/>
              <a:buNone/>
              <a:defRPr>
                <a:solidFill>
                  <a:schemeClr val="dk2"/>
                </a:solidFill>
              </a:defRPr>
            </a:lvl8pPr>
            <a:lvl9pPr lvl="8" algn="r" rtl="0">
              <a:spcBef>
                <a:spcPts val="1600"/>
              </a:spcBef>
              <a:spcAft>
                <a:spcPts val="1600"/>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7817307" y="163912"/>
            <a:ext cx="900754" cy="124245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4"/>
          <p:cNvGrpSpPr/>
          <p:nvPr/>
        </p:nvGrpSpPr>
        <p:grpSpPr>
          <a:xfrm rot="-4940312">
            <a:off x="3996688" y="3920049"/>
            <a:ext cx="924230" cy="1230127"/>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14"/>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4"/>
          <p:cNvGrpSpPr/>
          <p:nvPr/>
        </p:nvGrpSpPr>
        <p:grpSpPr>
          <a:xfrm rot="-5856778">
            <a:off x="4008398" y="805683"/>
            <a:ext cx="900826" cy="1242356"/>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4"/>
          <p:cNvGrpSpPr/>
          <p:nvPr/>
        </p:nvGrpSpPr>
        <p:grpSpPr>
          <a:xfrm rot="-2241120">
            <a:off x="7485409" y="374620"/>
            <a:ext cx="167533" cy="235734"/>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14"/>
          <p:cNvGrpSpPr/>
          <p:nvPr/>
        </p:nvGrpSpPr>
        <p:grpSpPr>
          <a:xfrm rot="1583875">
            <a:off x="8562185" y="4442843"/>
            <a:ext cx="159799" cy="224852"/>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4"/>
          <p:cNvGrpSpPr/>
          <p:nvPr/>
        </p:nvGrpSpPr>
        <p:grpSpPr>
          <a:xfrm rot="4025085">
            <a:off x="701273" y="4694761"/>
            <a:ext cx="105656" cy="148667"/>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4"/>
          <p:cNvGrpSpPr/>
          <p:nvPr/>
        </p:nvGrpSpPr>
        <p:grpSpPr>
          <a:xfrm rot="-5243946">
            <a:off x="-84370" y="2799655"/>
            <a:ext cx="167534" cy="235732"/>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4"/>
          <p:cNvGrpSpPr/>
          <p:nvPr/>
        </p:nvGrpSpPr>
        <p:grpSpPr>
          <a:xfrm rot="-2700000">
            <a:off x="1974639" y="463473"/>
            <a:ext cx="104613" cy="147198"/>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4"/>
          <p:cNvGrpSpPr/>
          <p:nvPr/>
        </p:nvGrpSpPr>
        <p:grpSpPr>
          <a:xfrm rot="3320916">
            <a:off x="8639381" y="548345"/>
            <a:ext cx="104615" cy="147200"/>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4"/>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8_1">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2364750" y="1309025"/>
            <a:ext cx="4414500" cy="31797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3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51" name="Google Shape;451;p15"/>
          <p:cNvGrpSpPr/>
          <p:nvPr/>
        </p:nvGrpSpPr>
        <p:grpSpPr>
          <a:xfrm rot="-2241120">
            <a:off x="8738497" y="374620"/>
            <a:ext cx="167533" cy="235734"/>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rot="-2700000">
            <a:off x="492264" y="460448"/>
            <a:ext cx="104613" cy="147198"/>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5"/>
          <p:cNvGrpSpPr/>
          <p:nvPr/>
        </p:nvGrpSpPr>
        <p:grpSpPr>
          <a:xfrm rot="3488692">
            <a:off x="8748287" y="833987"/>
            <a:ext cx="900823" cy="1242470"/>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5"/>
          <p:cNvGrpSpPr/>
          <p:nvPr/>
        </p:nvGrpSpPr>
        <p:grpSpPr>
          <a:xfrm rot="3488692">
            <a:off x="-426263" y="1239987"/>
            <a:ext cx="900823" cy="1242470"/>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5"/>
          <p:cNvSpPr/>
          <p:nvPr/>
        </p:nvSpPr>
        <p:spPr>
          <a:xfrm>
            <a:off x="1134775" y="2803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5"/>
          <p:cNvGrpSpPr/>
          <p:nvPr/>
        </p:nvGrpSpPr>
        <p:grpSpPr>
          <a:xfrm rot="3488692">
            <a:off x="3920212" y="4108050"/>
            <a:ext cx="900823" cy="1242470"/>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5"/>
          <p:cNvGrpSpPr/>
          <p:nvPr/>
        </p:nvGrpSpPr>
        <p:grpSpPr>
          <a:xfrm>
            <a:off x="8111235" y="2621601"/>
            <a:ext cx="1796017" cy="3700632"/>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5"/>
          <p:cNvGrpSpPr/>
          <p:nvPr/>
        </p:nvGrpSpPr>
        <p:grpSpPr>
          <a:xfrm>
            <a:off x="-938590" y="2704726"/>
            <a:ext cx="1796017" cy="3700632"/>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8_1_1">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076600" y="1559197"/>
            <a:ext cx="5204100" cy="25593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96" name="Google Shape;496;p16"/>
          <p:cNvGrpSpPr/>
          <p:nvPr/>
        </p:nvGrpSpPr>
        <p:grpSpPr>
          <a:xfrm rot="-2241120">
            <a:off x="8738497" y="374620"/>
            <a:ext cx="167533" cy="235734"/>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6"/>
          <p:cNvGrpSpPr/>
          <p:nvPr/>
        </p:nvGrpSpPr>
        <p:grpSpPr>
          <a:xfrm rot="1583875">
            <a:off x="2633760" y="4531781"/>
            <a:ext cx="159799" cy="224852"/>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rot="-2700000">
            <a:off x="1551164" y="652423"/>
            <a:ext cx="104613" cy="147198"/>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rot="3320916">
            <a:off x="8769944" y="3376070"/>
            <a:ext cx="104615" cy="147200"/>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rot="7179494">
            <a:off x="4078620" y="4264262"/>
            <a:ext cx="900754" cy="124245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198118" y="284488"/>
            <a:ext cx="924215" cy="1230069"/>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3421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351188" y="4606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6"/>
          <p:cNvGrpSpPr/>
          <p:nvPr/>
        </p:nvGrpSpPr>
        <p:grpSpPr>
          <a:xfrm rot="-263155">
            <a:off x="-358235" y="3069046"/>
            <a:ext cx="1321198" cy="2722237"/>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16"/>
          <p:cNvSpPr/>
          <p:nvPr/>
        </p:nvSpPr>
        <p:spPr>
          <a:xfrm rot="10369893">
            <a:off x="8075080" y="4081232"/>
            <a:ext cx="2350761" cy="146570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588300" y="25339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9">
  <p:cSld name="CUSTOM_28">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9086424" y="2338001"/>
            <a:ext cx="154298" cy="217108"/>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8"/>
          <p:cNvGrpSpPr/>
          <p:nvPr/>
        </p:nvGrpSpPr>
        <p:grpSpPr>
          <a:xfrm rot="7179494">
            <a:off x="7705682" y="2391212"/>
            <a:ext cx="900754" cy="124245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8"/>
          <p:cNvGrpSpPr/>
          <p:nvPr/>
        </p:nvGrpSpPr>
        <p:grpSpPr>
          <a:xfrm>
            <a:off x="843143" y="-133449"/>
            <a:ext cx="924215" cy="1230069"/>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18"/>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18"/>
          <p:cNvGrpSpPr/>
          <p:nvPr/>
        </p:nvGrpSpPr>
        <p:grpSpPr>
          <a:xfrm rot="-5118020">
            <a:off x="298649" y="4032467"/>
            <a:ext cx="900759" cy="1242486"/>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18"/>
          <p:cNvGrpSpPr/>
          <p:nvPr/>
        </p:nvGrpSpPr>
        <p:grpSpPr>
          <a:xfrm rot="-2241120">
            <a:off x="8397909" y="240645"/>
            <a:ext cx="167533" cy="235734"/>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8"/>
          <p:cNvGrpSpPr/>
          <p:nvPr/>
        </p:nvGrpSpPr>
        <p:grpSpPr>
          <a:xfrm rot="1583875">
            <a:off x="8562185" y="4442843"/>
            <a:ext cx="159799" cy="224852"/>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8"/>
          <p:cNvGrpSpPr/>
          <p:nvPr/>
        </p:nvGrpSpPr>
        <p:grpSpPr>
          <a:xfrm rot="4025085">
            <a:off x="701273" y="4694761"/>
            <a:ext cx="105656" cy="148667"/>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18"/>
          <p:cNvGrpSpPr/>
          <p:nvPr/>
        </p:nvGrpSpPr>
        <p:grpSpPr>
          <a:xfrm rot="-5243946">
            <a:off x="-84370" y="2799655"/>
            <a:ext cx="167534" cy="235732"/>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rot="-2700000">
            <a:off x="573714" y="1750823"/>
            <a:ext cx="104613" cy="147198"/>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8"/>
          <p:cNvGrpSpPr/>
          <p:nvPr/>
        </p:nvGrpSpPr>
        <p:grpSpPr>
          <a:xfrm rot="3320916">
            <a:off x="8639394" y="1145770"/>
            <a:ext cx="104615" cy="147200"/>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8"/>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4597450" y="4846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23_1">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453288"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453300"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1" name="Google Shape;641;p19"/>
          <p:cNvSpPr txBox="1">
            <a:spLocks noGrp="1"/>
          </p:cNvSpPr>
          <p:nvPr>
            <p:ph type="subTitle" idx="3"/>
          </p:nvPr>
        </p:nvSpPr>
        <p:spPr>
          <a:xfrm>
            <a:off x="3672563"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3672567"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3" name="Google Shape;643;p19"/>
          <p:cNvSpPr txBox="1">
            <a:spLocks noGrp="1"/>
          </p:cNvSpPr>
          <p:nvPr>
            <p:ph type="subTitle" idx="5"/>
          </p:nvPr>
        </p:nvSpPr>
        <p:spPr>
          <a:xfrm>
            <a:off x="5899412"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5891846"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5" name="Google Shape;645;p19"/>
          <p:cNvSpPr txBox="1">
            <a:spLocks noGrp="1"/>
          </p:cNvSpPr>
          <p:nvPr>
            <p:ph type="subTitle" idx="7"/>
          </p:nvPr>
        </p:nvSpPr>
        <p:spPr>
          <a:xfrm>
            <a:off x="1453288"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453300"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7" name="Google Shape;647;p19"/>
          <p:cNvSpPr txBox="1">
            <a:spLocks noGrp="1"/>
          </p:cNvSpPr>
          <p:nvPr>
            <p:ph type="subTitle" idx="9"/>
          </p:nvPr>
        </p:nvSpPr>
        <p:spPr>
          <a:xfrm>
            <a:off x="3672563"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3672568"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9" name="Google Shape;649;p19"/>
          <p:cNvSpPr txBox="1">
            <a:spLocks noGrp="1"/>
          </p:cNvSpPr>
          <p:nvPr>
            <p:ph type="subTitle" idx="14"/>
          </p:nvPr>
        </p:nvSpPr>
        <p:spPr>
          <a:xfrm>
            <a:off x="5899412"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5891849"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651" name="Google Shape;651;p19"/>
          <p:cNvGrpSpPr/>
          <p:nvPr/>
        </p:nvGrpSpPr>
        <p:grpSpPr>
          <a:xfrm rot="-2241120">
            <a:off x="8707522" y="755420"/>
            <a:ext cx="167533" cy="235734"/>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9"/>
          <p:cNvGrpSpPr/>
          <p:nvPr/>
        </p:nvGrpSpPr>
        <p:grpSpPr>
          <a:xfrm rot="-2700000">
            <a:off x="492264" y="460448"/>
            <a:ext cx="104613" cy="147198"/>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19"/>
          <p:cNvSpPr/>
          <p:nvPr/>
        </p:nvSpPr>
        <p:spPr>
          <a:xfrm>
            <a:off x="5962800" y="47670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8598263"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19"/>
          <p:cNvGrpSpPr/>
          <p:nvPr/>
        </p:nvGrpSpPr>
        <p:grpSpPr>
          <a:xfrm rot="6049710">
            <a:off x="237627" y="3739445"/>
            <a:ext cx="900852" cy="1242392"/>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19"/>
          <p:cNvGrpSpPr/>
          <p:nvPr/>
        </p:nvGrpSpPr>
        <p:grpSpPr>
          <a:xfrm rot="3488692">
            <a:off x="8441137" y="1239987"/>
            <a:ext cx="900823" cy="1242470"/>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9"/>
          <p:cNvSpPr/>
          <p:nvPr/>
        </p:nvSpPr>
        <p:spPr>
          <a:xfrm rot="10386966">
            <a:off x="-1417866" y="2175526"/>
            <a:ext cx="1892098" cy="117970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8598275" y="29465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24">
    <p:spTree>
      <p:nvGrpSpPr>
        <p:cNvPr id="1" name="Shape 734"/>
        <p:cNvGrpSpPr/>
        <p:nvPr/>
      </p:nvGrpSpPr>
      <p:grpSpPr>
        <a:xfrm>
          <a:off x="0" y="0"/>
          <a:ext cx="0" cy="0"/>
          <a:chOff x="0" y="0"/>
          <a:chExt cx="0" cy="0"/>
        </a:xfrm>
      </p:grpSpPr>
      <p:grpSp>
        <p:nvGrpSpPr>
          <p:cNvPr id="735" name="Google Shape;735;p21"/>
          <p:cNvGrpSpPr/>
          <p:nvPr/>
        </p:nvGrpSpPr>
        <p:grpSpPr>
          <a:xfrm rot="-2241120">
            <a:off x="8738497" y="374620"/>
            <a:ext cx="167533" cy="235734"/>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1"/>
          <p:cNvGrpSpPr/>
          <p:nvPr/>
        </p:nvGrpSpPr>
        <p:grpSpPr>
          <a:xfrm rot="-2700000">
            <a:off x="492264" y="460448"/>
            <a:ext cx="104613" cy="147198"/>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1"/>
          <p:cNvGrpSpPr/>
          <p:nvPr/>
        </p:nvGrpSpPr>
        <p:grpSpPr>
          <a:xfrm rot="3488692">
            <a:off x="8748287" y="833987"/>
            <a:ext cx="900823" cy="1242470"/>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1"/>
          <p:cNvGrpSpPr/>
          <p:nvPr/>
        </p:nvGrpSpPr>
        <p:grpSpPr>
          <a:xfrm rot="3488692">
            <a:off x="-426263" y="1239987"/>
            <a:ext cx="900823" cy="1242470"/>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1"/>
          <p:cNvGrpSpPr/>
          <p:nvPr/>
        </p:nvGrpSpPr>
        <p:grpSpPr>
          <a:xfrm rot="3488692">
            <a:off x="3920212" y="4108050"/>
            <a:ext cx="900823" cy="1242470"/>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21"/>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CUSTOM_24_1">
    <p:spTree>
      <p:nvGrpSpPr>
        <p:cNvPr id="1" name="Shape 758"/>
        <p:cNvGrpSpPr/>
        <p:nvPr/>
      </p:nvGrpSpPr>
      <p:grpSpPr>
        <a:xfrm>
          <a:off x="0" y="0"/>
          <a:ext cx="0" cy="0"/>
          <a:chOff x="0" y="0"/>
          <a:chExt cx="0" cy="0"/>
        </a:xfrm>
      </p:grpSpPr>
      <p:grpSp>
        <p:nvGrpSpPr>
          <p:cNvPr id="759" name="Google Shape;759;p22"/>
          <p:cNvGrpSpPr/>
          <p:nvPr/>
        </p:nvGrpSpPr>
        <p:grpSpPr>
          <a:xfrm rot="-2241120">
            <a:off x="8738497" y="374620"/>
            <a:ext cx="167533" cy="235734"/>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rot="-2700000">
            <a:off x="492264" y="460448"/>
            <a:ext cx="104613" cy="147198"/>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2"/>
          <p:cNvGrpSpPr/>
          <p:nvPr/>
        </p:nvGrpSpPr>
        <p:grpSpPr>
          <a:xfrm rot="3488692">
            <a:off x="8748287" y="833987"/>
            <a:ext cx="900823" cy="1242470"/>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2"/>
          <p:cNvGrpSpPr/>
          <p:nvPr/>
        </p:nvGrpSpPr>
        <p:grpSpPr>
          <a:xfrm rot="3488692">
            <a:off x="-426263" y="1239987"/>
            <a:ext cx="900823" cy="1242470"/>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2"/>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777;p22"/>
          <p:cNvGrpSpPr/>
          <p:nvPr/>
        </p:nvGrpSpPr>
        <p:grpSpPr>
          <a:xfrm rot="3488692">
            <a:off x="3920212" y="4108050"/>
            <a:ext cx="900823" cy="1242470"/>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22"/>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2"/>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CUSTOM_24_1_1">
    <p:spTree>
      <p:nvGrpSpPr>
        <p:cNvPr id="1" name="Shape 784"/>
        <p:cNvGrpSpPr/>
        <p:nvPr/>
      </p:nvGrpSpPr>
      <p:grpSpPr>
        <a:xfrm>
          <a:off x="0" y="0"/>
          <a:ext cx="0" cy="0"/>
          <a:chOff x="0" y="0"/>
          <a:chExt cx="0" cy="0"/>
        </a:xfrm>
      </p:grpSpPr>
      <p:grpSp>
        <p:nvGrpSpPr>
          <p:cNvPr id="785" name="Google Shape;785;p23"/>
          <p:cNvGrpSpPr/>
          <p:nvPr/>
        </p:nvGrpSpPr>
        <p:grpSpPr>
          <a:xfrm rot="-2241120">
            <a:off x="8738497" y="374620"/>
            <a:ext cx="167533" cy="235734"/>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3"/>
          <p:cNvGrpSpPr/>
          <p:nvPr/>
        </p:nvGrpSpPr>
        <p:grpSpPr>
          <a:xfrm rot="-2700000">
            <a:off x="492264" y="460448"/>
            <a:ext cx="104613" cy="147198"/>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3"/>
          <p:cNvGrpSpPr/>
          <p:nvPr/>
        </p:nvGrpSpPr>
        <p:grpSpPr>
          <a:xfrm rot="3488692">
            <a:off x="5944562" y="4108062"/>
            <a:ext cx="900823" cy="1242470"/>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3"/>
          <p:cNvSpPr/>
          <p:nvPr/>
        </p:nvSpPr>
        <p:spPr>
          <a:xfrm>
            <a:off x="8183375"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7555438"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23"/>
          <p:cNvGrpSpPr/>
          <p:nvPr/>
        </p:nvGrpSpPr>
        <p:grpSpPr>
          <a:xfrm rot="3488692">
            <a:off x="-426263" y="1239987"/>
            <a:ext cx="900823" cy="1242470"/>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3"/>
          <p:cNvGrpSpPr/>
          <p:nvPr/>
        </p:nvGrpSpPr>
        <p:grpSpPr>
          <a:xfrm rot="3488692">
            <a:off x="8746262" y="712362"/>
            <a:ext cx="900823" cy="1242470"/>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23"/>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152418" y="745845"/>
            <a:ext cx="1268700" cy="9435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7700" b="0">
                <a:solidFill>
                  <a:schemeClr val="lt2"/>
                </a:solidFill>
              </a:defRPr>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60" name="Google Shape;60;p3"/>
          <p:cNvSpPr txBox="1">
            <a:spLocks noGrp="1"/>
          </p:cNvSpPr>
          <p:nvPr>
            <p:ph type="title" idx="2"/>
          </p:nvPr>
        </p:nvSpPr>
        <p:spPr>
          <a:xfrm>
            <a:off x="874550" y="1804425"/>
            <a:ext cx="4530300" cy="1635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58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874550" y="3759275"/>
            <a:ext cx="2589300" cy="7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600"/>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7817307" y="163912"/>
            <a:ext cx="900754" cy="124245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rot="-4940312">
            <a:off x="3996688" y="3920049"/>
            <a:ext cx="924230" cy="1230127"/>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rot="-5856778">
            <a:off x="3086798" y="596383"/>
            <a:ext cx="900826" cy="1242356"/>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rot="-2241120">
            <a:off x="7485409" y="374620"/>
            <a:ext cx="167533" cy="235734"/>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rot="1583875">
            <a:off x="8562185" y="4442843"/>
            <a:ext cx="159799" cy="224852"/>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rot="4025085">
            <a:off x="701273" y="4694761"/>
            <a:ext cx="105656" cy="148667"/>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rot="-5243946">
            <a:off x="-84370" y="2799655"/>
            <a:ext cx="167534" cy="235732"/>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3"/>
          <p:cNvGrpSpPr/>
          <p:nvPr/>
        </p:nvGrpSpPr>
        <p:grpSpPr>
          <a:xfrm rot="-2700000">
            <a:off x="1974639" y="463473"/>
            <a:ext cx="104613" cy="147198"/>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3320916">
            <a:off x="8639381" y="548345"/>
            <a:ext cx="104615" cy="147200"/>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CUSTOM_24_1_1_1_1">
    <p:spTree>
      <p:nvGrpSpPr>
        <p:cNvPr id="1" name="Shape 847"/>
        <p:cNvGrpSpPr/>
        <p:nvPr/>
      </p:nvGrpSpPr>
      <p:grpSpPr>
        <a:xfrm>
          <a:off x="0" y="0"/>
          <a:ext cx="0" cy="0"/>
          <a:chOff x="0" y="0"/>
          <a:chExt cx="0" cy="0"/>
        </a:xfrm>
      </p:grpSpPr>
      <p:grpSp>
        <p:nvGrpSpPr>
          <p:cNvPr id="848" name="Google Shape;848;p25"/>
          <p:cNvGrpSpPr/>
          <p:nvPr/>
        </p:nvGrpSpPr>
        <p:grpSpPr>
          <a:xfrm rot="-2241120">
            <a:off x="8738497" y="374620"/>
            <a:ext cx="167533" cy="235734"/>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5"/>
          <p:cNvGrpSpPr/>
          <p:nvPr/>
        </p:nvGrpSpPr>
        <p:grpSpPr>
          <a:xfrm rot="-2700000">
            <a:off x="492264" y="460448"/>
            <a:ext cx="104613" cy="147198"/>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5"/>
          <p:cNvGrpSpPr/>
          <p:nvPr/>
        </p:nvGrpSpPr>
        <p:grpSpPr>
          <a:xfrm rot="3488692">
            <a:off x="3920212" y="4108050"/>
            <a:ext cx="900823" cy="1242470"/>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8" name="Google Shape;858;p25"/>
          <p:cNvSpPr/>
          <p:nvPr/>
        </p:nvSpPr>
        <p:spPr>
          <a:xfrm>
            <a:off x="733647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a:off x="472650" y="36602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25"/>
          <p:cNvGrpSpPr/>
          <p:nvPr/>
        </p:nvGrpSpPr>
        <p:grpSpPr>
          <a:xfrm rot="3488692">
            <a:off x="-380938" y="1041112"/>
            <a:ext cx="900823" cy="1242470"/>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25"/>
          <p:cNvGrpSpPr/>
          <p:nvPr/>
        </p:nvGrpSpPr>
        <p:grpSpPr>
          <a:xfrm rot="3488692">
            <a:off x="8500387" y="937262"/>
            <a:ext cx="900823" cy="1242470"/>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25"/>
          <p:cNvGrpSpPr/>
          <p:nvPr/>
        </p:nvGrpSpPr>
        <p:grpSpPr>
          <a:xfrm>
            <a:off x="8052785" y="2805289"/>
            <a:ext cx="1796017" cy="3700632"/>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5"/>
          <p:cNvGrpSpPr/>
          <p:nvPr/>
        </p:nvGrpSpPr>
        <p:grpSpPr>
          <a:xfrm>
            <a:off x="-1020278" y="3996989"/>
            <a:ext cx="1796017" cy="3700632"/>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CUSTOM_21">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2933300" y="2505599"/>
            <a:ext cx="3277500" cy="82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2316750" y="1267112"/>
            <a:ext cx="4510500" cy="125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893" name="Google Shape;893;p26"/>
          <p:cNvGrpSpPr/>
          <p:nvPr/>
        </p:nvGrpSpPr>
        <p:grpSpPr>
          <a:xfrm rot="3320949">
            <a:off x="9086424" y="2338001"/>
            <a:ext cx="154298" cy="217108"/>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rot="7179494">
            <a:off x="7705682" y="2391212"/>
            <a:ext cx="900754" cy="124245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26"/>
          <p:cNvGrpSpPr/>
          <p:nvPr/>
        </p:nvGrpSpPr>
        <p:grpSpPr>
          <a:xfrm>
            <a:off x="843143" y="-133449"/>
            <a:ext cx="924215" cy="1230069"/>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26"/>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6"/>
          <p:cNvGrpSpPr/>
          <p:nvPr/>
        </p:nvGrpSpPr>
        <p:grpSpPr>
          <a:xfrm rot="-5118020">
            <a:off x="724374" y="2590167"/>
            <a:ext cx="900759" cy="1242486"/>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6"/>
          <p:cNvGrpSpPr/>
          <p:nvPr/>
        </p:nvGrpSpPr>
        <p:grpSpPr>
          <a:xfrm rot="-2241120">
            <a:off x="6881534" y="363720"/>
            <a:ext cx="167533" cy="235734"/>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26"/>
          <p:cNvGrpSpPr/>
          <p:nvPr/>
        </p:nvGrpSpPr>
        <p:grpSpPr>
          <a:xfrm rot="1583875">
            <a:off x="8562185" y="4442843"/>
            <a:ext cx="159799" cy="224852"/>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rot="4025085">
            <a:off x="701273" y="4694761"/>
            <a:ext cx="105656" cy="148667"/>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6"/>
          <p:cNvGrpSpPr/>
          <p:nvPr/>
        </p:nvGrpSpPr>
        <p:grpSpPr>
          <a:xfrm rot="-5243946">
            <a:off x="-84370" y="2799655"/>
            <a:ext cx="167534" cy="235732"/>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26"/>
          <p:cNvGrpSpPr/>
          <p:nvPr/>
        </p:nvGrpSpPr>
        <p:grpSpPr>
          <a:xfrm rot="-2700000">
            <a:off x="1974639" y="463473"/>
            <a:ext cx="104613" cy="147198"/>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26"/>
          <p:cNvGrpSpPr/>
          <p:nvPr/>
        </p:nvGrpSpPr>
        <p:grpSpPr>
          <a:xfrm rot="3320916">
            <a:off x="8639394" y="1145770"/>
            <a:ext cx="104615" cy="147200"/>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6"/>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8">
  <p:cSld name="CUSTOM_24_1_1_1_1_1_1_1_1_1">
    <p:spTree>
      <p:nvGrpSpPr>
        <p:cNvPr id="1" name="Shape 1037"/>
        <p:cNvGrpSpPr/>
        <p:nvPr/>
      </p:nvGrpSpPr>
      <p:grpSpPr>
        <a:xfrm>
          <a:off x="0" y="0"/>
          <a:ext cx="0" cy="0"/>
          <a:chOff x="0" y="0"/>
          <a:chExt cx="0" cy="0"/>
        </a:xfrm>
      </p:grpSpPr>
      <p:grpSp>
        <p:nvGrpSpPr>
          <p:cNvPr id="1038" name="Google Shape;1038;p29"/>
          <p:cNvGrpSpPr/>
          <p:nvPr/>
        </p:nvGrpSpPr>
        <p:grpSpPr>
          <a:xfrm rot="-2700000">
            <a:off x="492264" y="460448"/>
            <a:ext cx="104613" cy="147198"/>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9"/>
          <p:cNvGrpSpPr/>
          <p:nvPr/>
        </p:nvGrpSpPr>
        <p:grpSpPr>
          <a:xfrm rot="3488692">
            <a:off x="3920212" y="4108050"/>
            <a:ext cx="900823" cy="1242470"/>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29"/>
          <p:cNvSpPr/>
          <p:nvPr/>
        </p:nvSpPr>
        <p:spPr>
          <a:xfrm>
            <a:off x="7971850" y="4773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1825750"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29"/>
          <p:cNvGrpSpPr/>
          <p:nvPr/>
        </p:nvGrpSpPr>
        <p:grpSpPr>
          <a:xfrm rot="3488692">
            <a:off x="94162" y="1041112"/>
            <a:ext cx="900823" cy="1242470"/>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9"/>
          <p:cNvGrpSpPr/>
          <p:nvPr/>
        </p:nvGrpSpPr>
        <p:grpSpPr>
          <a:xfrm rot="3488692">
            <a:off x="8500387" y="937262"/>
            <a:ext cx="900823" cy="1242470"/>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29"/>
          <p:cNvGrpSpPr/>
          <p:nvPr/>
        </p:nvGrpSpPr>
        <p:grpSpPr>
          <a:xfrm>
            <a:off x="-814260" y="2701614"/>
            <a:ext cx="2047865" cy="4219527"/>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29"/>
          <p:cNvSpPr/>
          <p:nvPr/>
        </p:nvSpPr>
        <p:spPr>
          <a:xfrm>
            <a:off x="8115700" y="6924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1140"/>
        <p:cNvGrpSpPr/>
        <p:nvPr/>
      </p:nvGrpSpPr>
      <p:grpSpPr>
        <a:xfrm>
          <a:off x="0" y="0"/>
          <a:ext cx="0" cy="0"/>
          <a:chOff x="0" y="0"/>
          <a:chExt cx="0" cy="0"/>
        </a:xfrm>
      </p:grpSpPr>
      <p:sp>
        <p:nvSpPr>
          <p:cNvPr id="1141" name="Google Shape;1141;p32"/>
          <p:cNvSpPr txBox="1">
            <a:spLocks noGrp="1"/>
          </p:cNvSpPr>
          <p:nvPr>
            <p:ph type="title"/>
          </p:nvPr>
        </p:nvSpPr>
        <p:spPr>
          <a:xfrm>
            <a:off x="5558625" y="1508210"/>
            <a:ext cx="2542800" cy="1065900"/>
          </a:xfrm>
          <a:prstGeom prst="rect">
            <a:avLst/>
          </a:prstGeom>
        </p:spPr>
        <p:txBody>
          <a:bodyPr spcFirstLastPara="1" wrap="square" lIns="91425" tIns="91425" rIns="91425" bIns="91425" anchor="ctr" anchorCtr="0">
            <a:noAutofit/>
          </a:bodyPr>
          <a:lstStyle>
            <a:lvl1pPr lvl="0" algn="r" rtl="0">
              <a:lnSpc>
                <a:spcPct val="97900"/>
              </a:lnSpc>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42" name="Google Shape;1142;p32"/>
          <p:cNvSpPr txBox="1">
            <a:spLocks noGrp="1"/>
          </p:cNvSpPr>
          <p:nvPr>
            <p:ph type="subTitle" idx="1"/>
          </p:nvPr>
        </p:nvSpPr>
        <p:spPr>
          <a:xfrm>
            <a:off x="4472125" y="2714275"/>
            <a:ext cx="3629400" cy="996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143" name="Google Shape;1143;p32"/>
          <p:cNvGrpSpPr/>
          <p:nvPr/>
        </p:nvGrpSpPr>
        <p:grpSpPr>
          <a:xfrm rot="-2241120">
            <a:off x="8738497" y="374620"/>
            <a:ext cx="167533" cy="235734"/>
            <a:chOff x="5248950" y="2607450"/>
            <a:chExt cx="27575" cy="38800"/>
          </a:xfrm>
        </p:grpSpPr>
        <p:sp>
          <p:nvSpPr>
            <p:cNvPr id="1144" name="Google Shape;1144;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2"/>
          <p:cNvGrpSpPr/>
          <p:nvPr/>
        </p:nvGrpSpPr>
        <p:grpSpPr>
          <a:xfrm rot="-2700000">
            <a:off x="492264" y="460448"/>
            <a:ext cx="104613" cy="147198"/>
            <a:chOff x="5248950" y="2607450"/>
            <a:chExt cx="27575" cy="38800"/>
          </a:xfrm>
        </p:grpSpPr>
        <p:sp>
          <p:nvSpPr>
            <p:cNvPr id="1147" name="Google Shape;1147;p3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32"/>
          <p:cNvGrpSpPr/>
          <p:nvPr/>
        </p:nvGrpSpPr>
        <p:grpSpPr>
          <a:xfrm rot="3488692">
            <a:off x="3920212" y="4108050"/>
            <a:ext cx="900823" cy="1242470"/>
            <a:chOff x="330281" y="38723"/>
            <a:chExt cx="1614914" cy="2227176"/>
          </a:xfrm>
        </p:grpSpPr>
        <p:sp>
          <p:nvSpPr>
            <p:cNvPr id="1150" name="Google Shape;1150;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32"/>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32"/>
          <p:cNvGrpSpPr/>
          <p:nvPr/>
        </p:nvGrpSpPr>
        <p:grpSpPr>
          <a:xfrm rot="3488692">
            <a:off x="-426263" y="1239987"/>
            <a:ext cx="900823" cy="1242470"/>
            <a:chOff x="330281" y="38723"/>
            <a:chExt cx="1614914" cy="2227176"/>
          </a:xfrm>
        </p:grpSpPr>
        <p:sp>
          <p:nvSpPr>
            <p:cNvPr id="1158" name="Google Shape;1158;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2"/>
          <p:cNvGrpSpPr/>
          <p:nvPr/>
        </p:nvGrpSpPr>
        <p:grpSpPr>
          <a:xfrm rot="3488692">
            <a:off x="4803187" y="250987"/>
            <a:ext cx="900823" cy="1242470"/>
            <a:chOff x="330281" y="38723"/>
            <a:chExt cx="1614914" cy="2227176"/>
          </a:xfrm>
        </p:grpSpPr>
        <p:sp>
          <p:nvSpPr>
            <p:cNvPr id="1162" name="Google Shape;1162;p3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2"/>
          <p:cNvGrpSpPr/>
          <p:nvPr/>
        </p:nvGrpSpPr>
        <p:grpSpPr>
          <a:xfrm rot="295930">
            <a:off x="-1305124" y="2675896"/>
            <a:ext cx="2658545" cy="5477844"/>
            <a:chOff x="6239025" y="396475"/>
            <a:chExt cx="480900" cy="990825"/>
          </a:xfrm>
        </p:grpSpPr>
        <p:sp>
          <p:nvSpPr>
            <p:cNvPr id="1166" name="Google Shape;1166;p3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32"/>
          <p:cNvSpPr/>
          <p:nvPr/>
        </p:nvSpPr>
        <p:spPr>
          <a:xfrm>
            <a:off x="8431350" y="35316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21_1">
    <p:spTree>
      <p:nvGrpSpPr>
        <p:cNvPr id="1" name="Shape 1271"/>
        <p:cNvGrpSpPr/>
        <p:nvPr/>
      </p:nvGrpSpPr>
      <p:grpSpPr>
        <a:xfrm>
          <a:off x="0" y="0"/>
          <a:ext cx="0" cy="0"/>
          <a:chOff x="0" y="0"/>
          <a:chExt cx="0" cy="0"/>
        </a:xfrm>
      </p:grpSpPr>
      <p:grpSp>
        <p:nvGrpSpPr>
          <p:cNvPr id="1272" name="Google Shape;1272;p35"/>
          <p:cNvGrpSpPr/>
          <p:nvPr/>
        </p:nvGrpSpPr>
        <p:grpSpPr>
          <a:xfrm rot="3320949">
            <a:off x="9086424" y="2338001"/>
            <a:ext cx="154298" cy="217108"/>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5"/>
          <p:cNvGrpSpPr/>
          <p:nvPr/>
        </p:nvGrpSpPr>
        <p:grpSpPr>
          <a:xfrm rot="7179494">
            <a:off x="7705682" y="2391212"/>
            <a:ext cx="900754" cy="124245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35"/>
          <p:cNvGrpSpPr/>
          <p:nvPr/>
        </p:nvGrpSpPr>
        <p:grpSpPr>
          <a:xfrm>
            <a:off x="843143" y="-133449"/>
            <a:ext cx="924215" cy="1230069"/>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5"/>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5"/>
          <p:cNvGrpSpPr/>
          <p:nvPr/>
        </p:nvGrpSpPr>
        <p:grpSpPr>
          <a:xfrm rot="-5118020">
            <a:off x="724374" y="2590167"/>
            <a:ext cx="900759" cy="1242486"/>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5"/>
          <p:cNvGrpSpPr/>
          <p:nvPr/>
        </p:nvGrpSpPr>
        <p:grpSpPr>
          <a:xfrm rot="-2241120">
            <a:off x="6881534" y="363720"/>
            <a:ext cx="167533" cy="235734"/>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5"/>
          <p:cNvGrpSpPr/>
          <p:nvPr/>
        </p:nvGrpSpPr>
        <p:grpSpPr>
          <a:xfrm rot="1583875">
            <a:off x="8562185" y="4442843"/>
            <a:ext cx="159799" cy="224852"/>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35"/>
          <p:cNvGrpSpPr/>
          <p:nvPr/>
        </p:nvGrpSpPr>
        <p:grpSpPr>
          <a:xfrm rot="4025085">
            <a:off x="701273" y="4694761"/>
            <a:ext cx="105656" cy="148667"/>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35"/>
          <p:cNvGrpSpPr/>
          <p:nvPr/>
        </p:nvGrpSpPr>
        <p:grpSpPr>
          <a:xfrm rot="-5243946">
            <a:off x="-84370" y="2799655"/>
            <a:ext cx="167534" cy="235732"/>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5"/>
          <p:cNvGrpSpPr/>
          <p:nvPr/>
        </p:nvGrpSpPr>
        <p:grpSpPr>
          <a:xfrm rot="-2700000">
            <a:off x="1974639" y="463473"/>
            <a:ext cx="104613" cy="147198"/>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5"/>
          <p:cNvGrpSpPr/>
          <p:nvPr/>
        </p:nvGrpSpPr>
        <p:grpSpPr>
          <a:xfrm rot="3320916">
            <a:off x="8639394" y="1145770"/>
            <a:ext cx="104615" cy="147200"/>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35"/>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2805900" y="4135185"/>
            <a:ext cx="3532200" cy="4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16" name="Google Shape;1316;p36"/>
          <p:cNvGrpSpPr/>
          <p:nvPr/>
        </p:nvGrpSpPr>
        <p:grpSpPr>
          <a:xfrm rot="-2241120">
            <a:off x="7485409" y="374620"/>
            <a:ext cx="167533" cy="235734"/>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36"/>
          <p:cNvGrpSpPr/>
          <p:nvPr/>
        </p:nvGrpSpPr>
        <p:grpSpPr>
          <a:xfrm rot="1583875">
            <a:off x="8562185" y="4442843"/>
            <a:ext cx="159799" cy="224852"/>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6"/>
          <p:cNvGrpSpPr/>
          <p:nvPr/>
        </p:nvGrpSpPr>
        <p:grpSpPr>
          <a:xfrm rot="-2700000">
            <a:off x="1551164" y="652423"/>
            <a:ext cx="104613" cy="147198"/>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6"/>
          <p:cNvGrpSpPr/>
          <p:nvPr/>
        </p:nvGrpSpPr>
        <p:grpSpPr>
          <a:xfrm rot="3320916">
            <a:off x="8589994" y="783670"/>
            <a:ext cx="104615" cy="147200"/>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6"/>
          <p:cNvGrpSpPr/>
          <p:nvPr/>
        </p:nvGrpSpPr>
        <p:grpSpPr>
          <a:xfrm rot="7179494">
            <a:off x="8192007" y="1857762"/>
            <a:ext cx="900754" cy="124245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6"/>
          <p:cNvGrpSpPr/>
          <p:nvPr/>
        </p:nvGrpSpPr>
        <p:grpSpPr>
          <a:xfrm>
            <a:off x="198118" y="284488"/>
            <a:ext cx="924215" cy="1230069"/>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6"/>
          <p:cNvGrpSpPr/>
          <p:nvPr/>
        </p:nvGrpSpPr>
        <p:grpSpPr>
          <a:xfrm rot="-263120">
            <a:off x="-731781" y="2172447"/>
            <a:ext cx="1833316" cy="377748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36"/>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36"/>
          <p:cNvGrpSpPr/>
          <p:nvPr/>
        </p:nvGrpSpPr>
        <p:grpSpPr>
          <a:xfrm rot="288696" flipH="1">
            <a:off x="7867796" y="3276445"/>
            <a:ext cx="1517007" cy="312596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SECTION_HEADER_1_1">
    <p:spTree>
      <p:nvGrpSpPr>
        <p:cNvPr id="1" name="Shape 1363"/>
        <p:cNvGrpSpPr/>
        <p:nvPr/>
      </p:nvGrpSpPr>
      <p:grpSpPr>
        <a:xfrm>
          <a:off x="0" y="0"/>
          <a:ext cx="0" cy="0"/>
          <a:chOff x="0" y="0"/>
          <a:chExt cx="0" cy="0"/>
        </a:xfrm>
      </p:grpSpPr>
      <p:grpSp>
        <p:nvGrpSpPr>
          <p:cNvPr id="1364" name="Google Shape;1364;p37"/>
          <p:cNvGrpSpPr/>
          <p:nvPr/>
        </p:nvGrpSpPr>
        <p:grpSpPr>
          <a:xfrm rot="7179494">
            <a:off x="7817307" y="163912"/>
            <a:ext cx="900754" cy="124245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7"/>
          <p:cNvGrpSpPr/>
          <p:nvPr/>
        </p:nvGrpSpPr>
        <p:grpSpPr>
          <a:xfrm rot="-4940312">
            <a:off x="3996688" y="3920049"/>
            <a:ext cx="924230" cy="1230127"/>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37"/>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37"/>
          <p:cNvGrpSpPr/>
          <p:nvPr/>
        </p:nvGrpSpPr>
        <p:grpSpPr>
          <a:xfrm rot="-5856778">
            <a:off x="4008398" y="805683"/>
            <a:ext cx="900826" cy="1242356"/>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37"/>
          <p:cNvGrpSpPr/>
          <p:nvPr/>
        </p:nvGrpSpPr>
        <p:grpSpPr>
          <a:xfrm rot="-2241120">
            <a:off x="7485409" y="374620"/>
            <a:ext cx="167533" cy="235734"/>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7"/>
          <p:cNvGrpSpPr/>
          <p:nvPr/>
        </p:nvGrpSpPr>
        <p:grpSpPr>
          <a:xfrm rot="1583875">
            <a:off x="8562185" y="4442843"/>
            <a:ext cx="159799" cy="224852"/>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7"/>
          <p:cNvGrpSpPr/>
          <p:nvPr/>
        </p:nvGrpSpPr>
        <p:grpSpPr>
          <a:xfrm rot="4025085">
            <a:off x="701273" y="4694761"/>
            <a:ext cx="105656" cy="148667"/>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7"/>
          <p:cNvGrpSpPr/>
          <p:nvPr/>
        </p:nvGrpSpPr>
        <p:grpSpPr>
          <a:xfrm rot="-5243946">
            <a:off x="-84370" y="2799655"/>
            <a:ext cx="167534" cy="235732"/>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7"/>
          <p:cNvGrpSpPr/>
          <p:nvPr/>
        </p:nvGrpSpPr>
        <p:grpSpPr>
          <a:xfrm rot="-2700000">
            <a:off x="1974639" y="463473"/>
            <a:ext cx="104613" cy="147198"/>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rot="3320916">
            <a:off x="8639381" y="548345"/>
            <a:ext cx="104615" cy="147200"/>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37"/>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685100" y="1152475"/>
            <a:ext cx="7773900" cy="3577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grpSp>
        <p:nvGrpSpPr>
          <p:cNvPr id="101" name="Google Shape;101;p4"/>
          <p:cNvGrpSpPr/>
          <p:nvPr/>
        </p:nvGrpSpPr>
        <p:grpSpPr>
          <a:xfrm rot="-2241120">
            <a:off x="7485409" y="374620"/>
            <a:ext cx="167533" cy="235734"/>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rot="1583875">
            <a:off x="8630860" y="4521443"/>
            <a:ext cx="159799" cy="224852"/>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rot="4025085">
            <a:off x="820773" y="4733536"/>
            <a:ext cx="105656" cy="148667"/>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4"/>
          <p:cNvGrpSpPr/>
          <p:nvPr/>
        </p:nvGrpSpPr>
        <p:grpSpPr>
          <a:xfrm rot="-5243946">
            <a:off x="-84370" y="2241930"/>
            <a:ext cx="167534" cy="235732"/>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rot="-2700000">
            <a:off x="1974639" y="463473"/>
            <a:ext cx="104613" cy="147198"/>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rot="3320916">
            <a:off x="8627169" y="1083195"/>
            <a:ext cx="104615" cy="147200"/>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a:off x="311700" y="43203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7769250" y="4770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359425"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732600" y="3647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640725" y="4992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1744675" y="3171022"/>
            <a:ext cx="2502300" cy="376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1744675"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5"/>
          <p:cNvSpPr txBox="1">
            <a:spLocks noGrp="1"/>
          </p:cNvSpPr>
          <p:nvPr>
            <p:ph type="subTitle" idx="3"/>
          </p:nvPr>
        </p:nvSpPr>
        <p:spPr>
          <a:xfrm>
            <a:off x="5091591" y="3171022"/>
            <a:ext cx="2502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5091600"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29" name="Google Shape;129;p5"/>
          <p:cNvGrpSpPr/>
          <p:nvPr/>
        </p:nvGrpSpPr>
        <p:grpSpPr>
          <a:xfrm rot="-2241120">
            <a:off x="8738497" y="374620"/>
            <a:ext cx="167533" cy="235734"/>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5"/>
          <p:cNvGrpSpPr/>
          <p:nvPr/>
        </p:nvGrpSpPr>
        <p:grpSpPr>
          <a:xfrm rot="-2700000">
            <a:off x="492264" y="460448"/>
            <a:ext cx="104613" cy="147198"/>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5"/>
          <p:cNvGrpSpPr/>
          <p:nvPr/>
        </p:nvGrpSpPr>
        <p:grpSpPr>
          <a:xfrm rot="3488692">
            <a:off x="3920212" y="4108050"/>
            <a:ext cx="900823" cy="1242470"/>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5"/>
          <p:cNvGrpSpPr/>
          <p:nvPr/>
        </p:nvGrpSpPr>
        <p:grpSpPr>
          <a:xfrm rot="3488692">
            <a:off x="-426263" y="1239987"/>
            <a:ext cx="900823" cy="1242470"/>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5"/>
          <p:cNvGrpSpPr/>
          <p:nvPr/>
        </p:nvGrpSpPr>
        <p:grpSpPr>
          <a:xfrm rot="3488692">
            <a:off x="8748287" y="833987"/>
            <a:ext cx="900823" cy="1242470"/>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grpSp>
        <p:nvGrpSpPr>
          <p:cNvPr id="155" name="Google Shape;155;p6"/>
          <p:cNvGrpSpPr/>
          <p:nvPr/>
        </p:nvGrpSpPr>
        <p:grpSpPr>
          <a:xfrm rot="-2241120">
            <a:off x="8738497" y="374620"/>
            <a:ext cx="167533" cy="235734"/>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rot="-2700000">
            <a:off x="492264" y="460448"/>
            <a:ext cx="104613" cy="147198"/>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6"/>
          <p:cNvGrpSpPr/>
          <p:nvPr/>
        </p:nvGrpSpPr>
        <p:grpSpPr>
          <a:xfrm rot="3488692">
            <a:off x="8748287" y="833987"/>
            <a:ext cx="900823" cy="1242470"/>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rot="3488692">
            <a:off x="-426263" y="1239987"/>
            <a:ext cx="900823" cy="1242470"/>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6"/>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rot="3488692">
            <a:off x="3920212" y="4108050"/>
            <a:ext cx="900823" cy="1242470"/>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1893425" y="1364070"/>
            <a:ext cx="5357100" cy="168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2275675" y="3037830"/>
            <a:ext cx="4592700" cy="7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81" name="Google Shape;181;p7"/>
          <p:cNvGrpSpPr/>
          <p:nvPr/>
        </p:nvGrpSpPr>
        <p:grpSpPr>
          <a:xfrm rot="7179494">
            <a:off x="7403820" y="3286475"/>
            <a:ext cx="900754" cy="124245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7"/>
          <p:cNvGrpSpPr/>
          <p:nvPr/>
        </p:nvGrpSpPr>
        <p:grpSpPr>
          <a:xfrm>
            <a:off x="686105" y="410551"/>
            <a:ext cx="924215" cy="1230069"/>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rot="-2241120">
            <a:off x="7485409" y="374620"/>
            <a:ext cx="167533" cy="235734"/>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583875">
            <a:off x="8562185" y="4442843"/>
            <a:ext cx="159799" cy="224852"/>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7"/>
          <p:cNvGrpSpPr/>
          <p:nvPr/>
        </p:nvGrpSpPr>
        <p:grpSpPr>
          <a:xfrm rot="4025085">
            <a:off x="540311" y="4647486"/>
            <a:ext cx="105656" cy="148667"/>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rot="-5243946">
            <a:off x="462830" y="508230"/>
            <a:ext cx="167534" cy="235732"/>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7"/>
          <p:cNvGrpSpPr/>
          <p:nvPr/>
        </p:nvGrpSpPr>
        <p:grpSpPr>
          <a:xfrm rot="-2700000">
            <a:off x="1930139" y="287898"/>
            <a:ext cx="104613" cy="147198"/>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7"/>
          <p:cNvGrpSpPr/>
          <p:nvPr/>
        </p:nvGrpSpPr>
        <p:grpSpPr>
          <a:xfrm rot="3320916">
            <a:off x="8589994" y="783670"/>
            <a:ext cx="104615" cy="147200"/>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7"/>
          <p:cNvSpPr/>
          <p:nvPr/>
        </p:nvSpPr>
        <p:spPr>
          <a:xfrm>
            <a:off x="281200" y="3793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273600" y="6369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5579650" y="4824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8457850" y="1438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4178625"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1593675" y="1514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4566175" y="1150700"/>
            <a:ext cx="3563700" cy="17049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7" name="Google Shape;217;p9"/>
          <p:cNvSpPr txBox="1">
            <a:spLocks noGrp="1"/>
          </p:cNvSpPr>
          <p:nvPr>
            <p:ph type="subTitle" idx="1"/>
          </p:nvPr>
        </p:nvSpPr>
        <p:spPr>
          <a:xfrm>
            <a:off x="4566175" y="2943325"/>
            <a:ext cx="3563700" cy="94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18" name="Google Shape;218;p9"/>
          <p:cNvGrpSpPr/>
          <p:nvPr/>
        </p:nvGrpSpPr>
        <p:grpSpPr>
          <a:xfrm rot="-2241120">
            <a:off x="8738497" y="374620"/>
            <a:ext cx="167533" cy="235734"/>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rot="-2700000">
            <a:off x="492264" y="460448"/>
            <a:ext cx="104613" cy="147198"/>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rot="3488692">
            <a:off x="3920212" y="4108050"/>
            <a:ext cx="900823" cy="1242470"/>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9"/>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880250"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89750" y="13078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9"/>
          <p:cNvGrpSpPr/>
          <p:nvPr/>
        </p:nvGrpSpPr>
        <p:grpSpPr>
          <a:xfrm rot="3488692">
            <a:off x="-426263" y="1239987"/>
            <a:ext cx="900823" cy="1242470"/>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9"/>
          <p:cNvGrpSpPr/>
          <p:nvPr/>
        </p:nvGrpSpPr>
        <p:grpSpPr>
          <a:xfrm rot="3488692">
            <a:off x="8748287" y="833987"/>
            <a:ext cx="900823" cy="1242470"/>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3243850" y="-687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8738175" y="28994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388100" y="1179600"/>
            <a:ext cx="6367800" cy="20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rot="-2241120">
            <a:off x="8084872" y="360695"/>
            <a:ext cx="167533" cy="235734"/>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rot="-8254088">
            <a:off x="2940009" y="551146"/>
            <a:ext cx="104613" cy="147198"/>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0"/>
          <p:cNvGrpSpPr/>
          <p:nvPr/>
        </p:nvGrpSpPr>
        <p:grpSpPr>
          <a:xfrm rot="3488692">
            <a:off x="3920212" y="4108050"/>
            <a:ext cx="900823" cy="1242470"/>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p:nvPr/>
        </p:nvSpPr>
        <p:spPr>
          <a:xfrm>
            <a:off x="1888975" y="29356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0"/>
          <p:cNvGrpSpPr/>
          <p:nvPr/>
        </p:nvGrpSpPr>
        <p:grpSpPr>
          <a:xfrm rot="3488692">
            <a:off x="931412" y="220712"/>
            <a:ext cx="900823" cy="1242470"/>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0"/>
          <p:cNvGrpSpPr/>
          <p:nvPr/>
        </p:nvGrpSpPr>
        <p:grpSpPr>
          <a:xfrm rot="3488692">
            <a:off x="7980937" y="802987"/>
            <a:ext cx="900823" cy="1242470"/>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0"/>
          <p:cNvGrpSpPr/>
          <p:nvPr/>
        </p:nvGrpSpPr>
        <p:grpSpPr>
          <a:xfrm>
            <a:off x="6017620" y="4266068"/>
            <a:ext cx="3275298" cy="1153214"/>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0"/>
          <p:cNvGrpSpPr/>
          <p:nvPr/>
        </p:nvGrpSpPr>
        <p:grpSpPr>
          <a:xfrm>
            <a:off x="-551684" y="4152667"/>
            <a:ext cx="3275298" cy="1153214"/>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0"/>
          <p:cNvGrpSpPr/>
          <p:nvPr/>
        </p:nvGrpSpPr>
        <p:grpSpPr>
          <a:xfrm>
            <a:off x="6708435" y="2571751"/>
            <a:ext cx="1796017" cy="3700632"/>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0"/>
          <p:cNvGrpSpPr/>
          <p:nvPr/>
        </p:nvGrpSpPr>
        <p:grpSpPr>
          <a:xfrm>
            <a:off x="236810" y="2756101"/>
            <a:ext cx="1796017" cy="3700632"/>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0"/>
          <p:cNvSpPr/>
          <p:nvPr/>
        </p:nvSpPr>
        <p:spPr>
          <a:xfrm>
            <a:off x="3480100" y="-8456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0"/>
          <p:cNvGrpSpPr/>
          <p:nvPr/>
        </p:nvGrpSpPr>
        <p:grpSpPr>
          <a:xfrm rot="-1447079">
            <a:off x="3339603" y="4034867"/>
            <a:ext cx="104613" cy="147198"/>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311700" y="1287625"/>
            <a:ext cx="8520600" cy="143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8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5" name="Google Shape;305;p11"/>
          <p:cNvSpPr txBox="1">
            <a:spLocks noGrp="1"/>
          </p:cNvSpPr>
          <p:nvPr>
            <p:ph type="subTitle" idx="1"/>
          </p:nvPr>
        </p:nvSpPr>
        <p:spPr>
          <a:xfrm>
            <a:off x="2549400" y="2879275"/>
            <a:ext cx="4045200" cy="4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06" name="Google Shape;306;p11"/>
          <p:cNvGrpSpPr/>
          <p:nvPr/>
        </p:nvGrpSpPr>
        <p:grpSpPr>
          <a:xfrm>
            <a:off x="5556995" y="4266068"/>
            <a:ext cx="3275298" cy="1153214"/>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1"/>
          <p:cNvGrpSpPr/>
          <p:nvPr/>
        </p:nvGrpSpPr>
        <p:grpSpPr>
          <a:xfrm>
            <a:off x="-551684" y="4152667"/>
            <a:ext cx="3275298" cy="1153214"/>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1"/>
          <p:cNvGrpSpPr/>
          <p:nvPr/>
        </p:nvGrpSpPr>
        <p:grpSpPr>
          <a:xfrm rot="-2241120">
            <a:off x="8738497" y="374620"/>
            <a:ext cx="167533" cy="235734"/>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1"/>
          <p:cNvGrpSpPr/>
          <p:nvPr/>
        </p:nvGrpSpPr>
        <p:grpSpPr>
          <a:xfrm rot="-2700000">
            <a:off x="492264" y="460448"/>
            <a:ext cx="104613" cy="147198"/>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1"/>
          <p:cNvGrpSpPr/>
          <p:nvPr/>
        </p:nvGrpSpPr>
        <p:grpSpPr>
          <a:xfrm rot="3488692">
            <a:off x="3920212" y="4108050"/>
            <a:ext cx="900823" cy="1242470"/>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1"/>
          <p:cNvSpPr/>
          <p:nvPr/>
        </p:nvSpPr>
        <p:spPr>
          <a:xfrm>
            <a:off x="7460425" y="39913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1"/>
          <p:cNvGrpSpPr/>
          <p:nvPr/>
        </p:nvGrpSpPr>
        <p:grpSpPr>
          <a:xfrm rot="3488692">
            <a:off x="94162" y="1041112"/>
            <a:ext cx="900823" cy="1242470"/>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1"/>
          <p:cNvGrpSpPr/>
          <p:nvPr/>
        </p:nvGrpSpPr>
        <p:grpSpPr>
          <a:xfrm rot="3488692">
            <a:off x="8500387" y="937262"/>
            <a:ext cx="900823" cy="1242470"/>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1"/>
          <p:cNvGrpSpPr/>
          <p:nvPr/>
        </p:nvGrpSpPr>
        <p:grpSpPr>
          <a:xfrm>
            <a:off x="7851960" y="2600326"/>
            <a:ext cx="1796017" cy="3700632"/>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1"/>
          <p:cNvGrpSpPr/>
          <p:nvPr/>
        </p:nvGrpSpPr>
        <p:grpSpPr>
          <a:xfrm>
            <a:off x="-1058190" y="2808739"/>
            <a:ext cx="1796017" cy="3700632"/>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7" r:id="rId17"/>
    <p:sldLayoutId id="2147483668" r:id="rId18"/>
    <p:sldLayoutId id="2147483669" r:id="rId19"/>
    <p:sldLayoutId id="2147483671" r:id="rId20"/>
    <p:sldLayoutId id="2147483672" r:id="rId21"/>
    <p:sldLayoutId id="2147483675" r:id="rId22"/>
    <p:sldLayoutId id="2147483678" r:id="rId23"/>
    <p:sldLayoutId id="2147483681" r:id="rId24"/>
    <p:sldLayoutId id="2147483682" r:id="rId25"/>
    <p:sldLayoutId id="214748368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fif"/><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6.jpg"/><Relationship Id="rId5" Type="http://schemas.openxmlformats.org/officeDocument/2006/relationships/image" Target="../media/image30.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48.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grpSp>
        <p:nvGrpSpPr>
          <p:cNvPr id="1408" name="Google Shape;1408;p40"/>
          <p:cNvGrpSpPr/>
          <p:nvPr/>
        </p:nvGrpSpPr>
        <p:grpSpPr>
          <a:xfrm>
            <a:off x="1001335" y="369284"/>
            <a:ext cx="1147187" cy="2363811"/>
            <a:chOff x="1001335" y="369284"/>
            <a:chExt cx="1147187" cy="2363811"/>
          </a:xfrm>
        </p:grpSpPr>
        <p:sp>
          <p:nvSpPr>
            <p:cNvPr id="1409" name="Google Shape;1409;p40"/>
            <p:cNvSpPr/>
            <p:nvPr/>
          </p:nvSpPr>
          <p:spPr>
            <a:xfrm flipH="1">
              <a:off x="1001335" y="369284"/>
              <a:ext cx="1147187" cy="1774603"/>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flipH="1">
              <a:off x="1535031" y="1176843"/>
              <a:ext cx="58981" cy="1556252"/>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flipH="1">
              <a:off x="1517737" y="757437"/>
              <a:ext cx="110926" cy="100557"/>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flipH="1">
              <a:off x="1240482" y="1239229"/>
              <a:ext cx="100549" cy="100557"/>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flipH="1">
              <a:off x="1829641" y="1759073"/>
              <a:ext cx="110926" cy="10753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flipH="1">
              <a:off x="1687524" y="1481795"/>
              <a:ext cx="110985" cy="100617"/>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flipH="1">
              <a:off x="1230045" y="1731340"/>
              <a:ext cx="110985" cy="11099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flipH="1">
              <a:off x="1365243" y="1544181"/>
              <a:ext cx="225310" cy="391732"/>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flipH="1">
              <a:off x="1562763" y="1270422"/>
              <a:ext cx="253042" cy="124832"/>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40"/>
          <p:cNvGrpSpPr/>
          <p:nvPr/>
        </p:nvGrpSpPr>
        <p:grpSpPr>
          <a:xfrm flipH="1">
            <a:off x="7481092" y="645136"/>
            <a:ext cx="1013352" cy="2087966"/>
            <a:chOff x="6239025" y="396475"/>
            <a:chExt cx="480900" cy="990825"/>
          </a:xfrm>
        </p:grpSpPr>
        <p:sp>
          <p:nvSpPr>
            <p:cNvPr id="1419" name="Google Shape;1419;p4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40"/>
          <p:cNvSpPr/>
          <p:nvPr/>
        </p:nvSpPr>
        <p:spPr>
          <a:xfrm>
            <a:off x="1652750" y="2496843"/>
            <a:ext cx="5782446"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flipH="1">
            <a:off x="4876712" y="1007720"/>
            <a:ext cx="2375484" cy="1564030"/>
            <a:chOff x="244150" y="926200"/>
            <a:chExt cx="3327475" cy="2190825"/>
          </a:xfrm>
        </p:grpSpPr>
        <p:sp>
          <p:nvSpPr>
            <p:cNvPr id="1433" name="Google Shape;1433;p40"/>
            <p:cNvSpPr/>
            <p:nvPr/>
          </p:nvSpPr>
          <p:spPr>
            <a:xfrm>
              <a:off x="244150" y="1950175"/>
              <a:ext cx="422500" cy="293750"/>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1262100" y="2374650"/>
              <a:ext cx="468750" cy="742375"/>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2595900" y="2374650"/>
              <a:ext cx="197175" cy="742375"/>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588150" y="946325"/>
              <a:ext cx="2653550" cy="1909175"/>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2111050" y="1016725"/>
              <a:ext cx="1100475" cy="1156775"/>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1915925" y="1014725"/>
              <a:ext cx="466750" cy="269600"/>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3173275" y="1008675"/>
              <a:ext cx="398350" cy="229375"/>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1954150" y="1042875"/>
              <a:ext cx="400350" cy="229375"/>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7400" y="926200"/>
              <a:ext cx="1229200" cy="1209075"/>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76025" y="1024775"/>
              <a:ext cx="1034075" cy="1024000"/>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76025" y="1024775"/>
              <a:ext cx="987800" cy="989800"/>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968375" y="2374650"/>
              <a:ext cx="468775" cy="742375"/>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968375" y="2374650"/>
              <a:ext cx="468775" cy="195175"/>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229750" y="2374650"/>
              <a:ext cx="197175" cy="742375"/>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229750" y="2374650"/>
              <a:ext cx="197175" cy="17505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a:off x="3062625" y="1330550"/>
              <a:ext cx="72450" cy="74475"/>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a:off x="2607975" y="1350675"/>
              <a:ext cx="72425" cy="72450"/>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a:off x="2976125" y="1803325"/>
              <a:ext cx="16100" cy="237400"/>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a:off x="904000" y="2147325"/>
              <a:ext cx="671950" cy="368175"/>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a:off x="2151300" y="2245900"/>
              <a:ext cx="382250" cy="231375"/>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a:off x="2821200" y="1702725"/>
              <a:ext cx="281675" cy="126775"/>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a:off x="2843350" y="1680600"/>
              <a:ext cx="241425" cy="130800"/>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0"/>
            <p:cNvSpPr/>
            <p:nvPr/>
          </p:nvSpPr>
          <p:spPr>
            <a:xfrm>
              <a:off x="1137375" y="1742975"/>
              <a:ext cx="513025" cy="265575"/>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0"/>
            <p:cNvSpPr/>
            <p:nvPr/>
          </p:nvSpPr>
          <p:spPr>
            <a:xfrm>
              <a:off x="1783150" y="2278100"/>
              <a:ext cx="446625" cy="156925"/>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a:off x="1571900" y="1260150"/>
              <a:ext cx="378250" cy="197175"/>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a:off x="791350" y="2141300"/>
              <a:ext cx="346050" cy="126750"/>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0"/>
          <p:cNvGrpSpPr/>
          <p:nvPr/>
        </p:nvGrpSpPr>
        <p:grpSpPr>
          <a:xfrm rot="154138">
            <a:off x="5895061" y="1908814"/>
            <a:ext cx="2593322" cy="913094"/>
            <a:chOff x="5142175" y="4369850"/>
            <a:chExt cx="1625700" cy="572400"/>
          </a:xfrm>
        </p:grpSpPr>
        <p:sp>
          <p:nvSpPr>
            <p:cNvPr id="1460" name="Google Shape;1460;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40"/>
          <p:cNvGrpSpPr/>
          <p:nvPr/>
        </p:nvGrpSpPr>
        <p:grpSpPr>
          <a:xfrm>
            <a:off x="2418130" y="1178719"/>
            <a:ext cx="2153875" cy="1418121"/>
            <a:chOff x="2418130" y="340519"/>
            <a:chExt cx="2153875" cy="1418121"/>
          </a:xfrm>
        </p:grpSpPr>
        <p:sp>
          <p:nvSpPr>
            <p:cNvPr id="1466" name="Google Shape;1466;p40"/>
            <p:cNvSpPr/>
            <p:nvPr/>
          </p:nvSpPr>
          <p:spPr>
            <a:xfrm>
              <a:off x="2640801" y="353546"/>
              <a:ext cx="1717643" cy="1235809"/>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3626574" y="399116"/>
              <a:ext cx="712337" cy="748780"/>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3663049" y="340519"/>
              <a:ext cx="795661" cy="782634"/>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2418130" y="1003338"/>
              <a:ext cx="273484" cy="190144"/>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3077049" y="1278101"/>
              <a:ext cx="303422" cy="480539"/>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3940417" y="1278101"/>
              <a:ext cx="127631" cy="480539"/>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a:off x="3500270" y="397822"/>
              <a:ext cx="302127" cy="174512"/>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a:off x="4314152" y="393905"/>
              <a:ext cx="257852" cy="148474"/>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3525013" y="416043"/>
              <a:ext cx="259147" cy="148474"/>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3733362" y="404327"/>
              <a:ext cx="669357" cy="662835"/>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3733362" y="404327"/>
              <a:ext cx="639403" cy="640698"/>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2886920" y="1278101"/>
              <a:ext cx="303438" cy="480539"/>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2886920" y="1278101"/>
              <a:ext cx="303438" cy="126337"/>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3703408" y="1278101"/>
              <a:ext cx="127631" cy="480539"/>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3703408" y="1278101"/>
              <a:ext cx="127631" cy="11331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0"/>
            <p:cNvSpPr/>
            <p:nvPr/>
          </p:nvSpPr>
          <p:spPr>
            <a:xfrm>
              <a:off x="4242528" y="602255"/>
              <a:ext cx="46897" cy="48208"/>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0"/>
            <p:cNvSpPr/>
            <p:nvPr/>
          </p:nvSpPr>
          <p:spPr>
            <a:xfrm>
              <a:off x="3948234" y="615282"/>
              <a:ext cx="46881" cy="46897"/>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4186537" y="908282"/>
              <a:ext cx="10422" cy="153669"/>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2845251" y="1130953"/>
              <a:ext cx="434953" cy="238320"/>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3652628" y="1194761"/>
              <a:ext cx="247430" cy="149769"/>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4086254" y="843164"/>
              <a:ext cx="182328" cy="82061"/>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4100592" y="828842"/>
              <a:ext cx="156274" cy="84667"/>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2996314" y="869218"/>
              <a:ext cx="332081" cy="171907"/>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3414324" y="1215604"/>
              <a:ext cx="289100" cy="101578"/>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3277582" y="556685"/>
              <a:ext cx="244841" cy="127631"/>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2772332" y="1127054"/>
              <a:ext cx="223998" cy="82045"/>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40"/>
          <p:cNvGrpSpPr/>
          <p:nvPr/>
        </p:nvGrpSpPr>
        <p:grpSpPr>
          <a:xfrm rot="-152846">
            <a:off x="801318" y="1908755"/>
            <a:ext cx="2593278" cy="913079"/>
            <a:chOff x="5142175" y="4369850"/>
            <a:chExt cx="1625700" cy="572400"/>
          </a:xfrm>
        </p:grpSpPr>
        <p:sp>
          <p:nvSpPr>
            <p:cNvPr id="1493" name="Google Shape;1493;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3C683214-795F-7665-88E9-B1AFAA521010}"/>
              </a:ext>
            </a:extLst>
          </p:cNvPr>
          <p:cNvSpPr txBox="1"/>
          <p:nvPr/>
        </p:nvSpPr>
        <p:spPr>
          <a:xfrm>
            <a:off x="460289" y="3064716"/>
            <a:ext cx="8223422" cy="1651671"/>
          </a:xfrm>
          <a:prstGeom prst="rect">
            <a:avLst/>
          </a:prstGeom>
          <a:noFill/>
        </p:spPr>
        <p:txBody>
          <a:bodyPr wrap="square">
            <a:spAutoFit/>
          </a:bodyPr>
          <a:lstStyle/>
          <a:p>
            <a:pPr algn="ctr">
              <a:lnSpc>
                <a:spcPct val="150000"/>
              </a:lnSpc>
            </a:pPr>
            <a:r>
              <a:rPr lang="en-US" sz="3600" b="1">
                <a:solidFill>
                  <a:srgbClr val="EE532A"/>
                </a:solidFill>
                <a:latin typeface="Arial" panose="020B0604020202020204" pitchFamily="34" charset="0"/>
                <a:cs typeface="Arial" panose="020B0604020202020204" pitchFamily="34" charset="0"/>
              </a:rPr>
              <a:t>THÂN MẾN CHÀO CÁC EM </a:t>
            </a:r>
          </a:p>
          <a:p>
            <a:pPr algn="ctr">
              <a:lnSpc>
                <a:spcPct val="150000"/>
              </a:lnSpc>
            </a:pPr>
            <a:r>
              <a:rPr lang="en-US" sz="3600" b="1">
                <a:solidFill>
                  <a:srgbClr val="F7AC08"/>
                </a:solidFill>
                <a:latin typeface="Arial" panose="020B0604020202020204" pitchFamily="34" charset="0"/>
                <a:cs typeface="Arial" panose="020B0604020202020204" pitchFamily="34" charset="0"/>
              </a:rPr>
              <a:t>HỌC SINH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id="{1638B567-7B0D-335A-62CE-F9DA1A033DB4}"/>
              </a:ext>
            </a:extLst>
          </p:cNvPr>
          <p:cNvSpPr txBox="1"/>
          <p:nvPr/>
        </p:nvSpPr>
        <p:spPr>
          <a:xfrm>
            <a:off x="2284914" y="299242"/>
            <a:ext cx="635108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h</a:t>
            </a:r>
            <a:r>
              <a:rPr lang="vi-VN" sz="1800"/>
              <a:t>ình dáng bên ngoài của vật nuôi, liên quan đến sức khỏe, cấu tạo, chức năng của các bộ phận bên trong cơ thể và khả năng sản xuất.</a:t>
            </a:r>
            <a:endParaRPr lang="en-US" sz="1800"/>
          </a:p>
        </p:txBody>
      </p:sp>
      <p:sp>
        <p:nvSpPr>
          <p:cNvPr id="2" name="Arrow: Pentagon 1">
            <a:extLst>
              <a:ext uri="{FF2B5EF4-FFF2-40B4-BE49-F238E27FC236}">
                <a16:creationId xmlns:a16="http://schemas.microsoft.com/office/drawing/2014/main" id="{FF9A3625-2BE3-3D35-FC54-D21CA323354A}"/>
              </a:ext>
            </a:extLst>
          </p:cNvPr>
          <p:cNvSpPr/>
          <p:nvPr/>
        </p:nvSpPr>
        <p:spPr>
          <a:xfrm>
            <a:off x="-1" y="1843313"/>
            <a:ext cx="3790463"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Tiêu chí trong chọn giống</a:t>
            </a:r>
          </a:p>
        </p:txBody>
      </p:sp>
      <p:grpSp>
        <p:nvGrpSpPr>
          <p:cNvPr id="103" name="Group 102">
            <a:extLst>
              <a:ext uri="{FF2B5EF4-FFF2-40B4-BE49-F238E27FC236}">
                <a16:creationId xmlns:a16="http://schemas.microsoft.com/office/drawing/2014/main" id="{DAD799E0-C3E4-1F4B-026A-342974C73772}"/>
              </a:ext>
            </a:extLst>
          </p:cNvPr>
          <p:cNvGrpSpPr/>
          <p:nvPr/>
        </p:nvGrpSpPr>
        <p:grpSpPr>
          <a:xfrm>
            <a:off x="539661" y="2738980"/>
            <a:ext cx="4055652" cy="2047631"/>
            <a:chOff x="336463" y="2660828"/>
            <a:chExt cx="4055652" cy="2047631"/>
          </a:xfrm>
        </p:grpSpPr>
        <p:sp>
          <p:nvSpPr>
            <p:cNvPr id="3" name="Rectangle: Rounded Corners 2">
              <a:extLst>
                <a:ext uri="{FF2B5EF4-FFF2-40B4-BE49-F238E27FC236}">
                  <a16:creationId xmlns:a16="http://schemas.microsoft.com/office/drawing/2014/main" id="{3495794C-0D89-E9C6-4429-2B3261C5F053}"/>
                </a:ext>
              </a:extLst>
            </p:cNvPr>
            <p:cNvSpPr/>
            <p:nvPr/>
          </p:nvSpPr>
          <p:spPr>
            <a:xfrm>
              <a:off x="1945900" y="2660828"/>
              <a:ext cx="2446215" cy="2047631"/>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Hình dáng toàn thân, màu sắc da, lông, tai, mõm, bụng, số núm vú, sừng, chân </a:t>
              </a:r>
            </a:p>
          </p:txBody>
        </p:sp>
        <p:grpSp>
          <p:nvGrpSpPr>
            <p:cNvPr id="98" name="Group 97">
              <a:extLst>
                <a:ext uri="{FF2B5EF4-FFF2-40B4-BE49-F238E27FC236}">
                  <a16:creationId xmlns:a16="http://schemas.microsoft.com/office/drawing/2014/main" id="{43EE5298-A9DC-706D-96A7-155FBABD7F0A}"/>
                </a:ext>
              </a:extLst>
            </p:cNvPr>
            <p:cNvGrpSpPr/>
            <p:nvPr/>
          </p:nvGrpSpPr>
          <p:grpSpPr>
            <a:xfrm>
              <a:off x="336463" y="2967660"/>
              <a:ext cx="1503933" cy="1396251"/>
              <a:chOff x="202806" y="3089205"/>
              <a:chExt cx="1503933" cy="1396251"/>
            </a:xfrm>
          </p:grpSpPr>
          <p:sp>
            <p:nvSpPr>
              <p:cNvPr id="38" name="TextBox 37">
                <a:extLst>
                  <a:ext uri="{FF2B5EF4-FFF2-40B4-BE49-F238E27FC236}">
                    <a16:creationId xmlns:a16="http://schemas.microsoft.com/office/drawing/2014/main" id="{0674C562-EA83-22B3-C433-2ABA0419CF3D}"/>
                  </a:ext>
                </a:extLst>
              </p:cNvPr>
              <p:cNvSpPr txBox="1"/>
              <p:nvPr/>
            </p:nvSpPr>
            <p:spPr>
              <a:xfrm>
                <a:off x="264986" y="4116124"/>
                <a:ext cx="1326661" cy="369332"/>
              </a:xfrm>
              <a:prstGeom prst="rect">
                <a:avLst/>
              </a:prstGeom>
              <a:noFill/>
            </p:spPr>
            <p:txBody>
              <a:bodyPr wrap="square">
                <a:spAutoFit/>
              </a:bodyPr>
              <a:lstStyle/>
              <a:p>
                <a:pPr algn="ctr"/>
                <a:r>
                  <a:rPr lang="en-US" sz="1800">
                    <a:solidFill>
                      <a:schemeClr val="tx1"/>
                    </a:solidFill>
                  </a:rPr>
                  <a:t>Gia súc</a:t>
                </a:r>
                <a:endParaRPr lang="en-US" sz="1800"/>
              </a:p>
            </p:txBody>
          </p:sp>
          <p:grpSp>
            <p:nvGrpSpPr>
              <p:cNvPr id="40" name="Google Shape;2086;p56">
                <a:extLst>
                  <a:ext uri="{FF2B5EF4-FFF2-40B4-BE49-F238E27FC236}">
                    <a16:creationId xmlns:a16="http://schemas.microsoft.com/office/drawing/2014/main" id="{1F34E537-9798-2F64-FC5B-C21E9814A7A7}"/>
                  </a:ext>
                </a:extLst>
              </p:cNvPr>
              <p:cNvGrpSpPr/>
              <p:nvPr/>
            </p:nvGrpSpPr>
            <p:grpSpPr>
              <a:xfrm>
                <a:off x="202806" y="3089205"/>
                <a:ext cx="1503933" cy="1032701"/>
                <a:chOff x="2077337" y="1480399"/>
                <a:chExt cx="1836977" cy="1261391"/>
              </a:xfrm>
            </p:grpSpPr>
            <p:sp>
              <p:nvSpPr>
                <p:cNvPr id="41" name="Google Shape;2087;p56">
                  <a:extLst>
                    <a:ext uri="{FF2B5EF4-FFF2-40B4-BE49-F238E27FC236}">
                      <a16:creationId xmlns:a16="http://schemas.microsoft.com/office/drawing/2014/main" id="{E99A0EA3-FA93-3CDE-FD35-CB330FB9DD0C}"/>
                    </a:ext>
                  </a:extLst>
                </p:cNvPr>
                <p:cNvSpPr/>
                <p:nvPr/>
              </p:nvSpPr>
              <p:spPr>
                <a:xfrm>
                  <a:off x="2077337" y="2571750"/>
                  <a:ext cx="1836977"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088;p56">
                  <a:extLst>
                    <a:ext uri="{FF2B5EF4-FFF2-40B4-BE49-F238E27FC236}">
                      <a16:creationId xmlns:a16="http://schemas.microsoft.com/office/drawing/2014/main" id="{036E8172-D10B-8F27-4FA2-6501FF746D8C}"/>
                    </a:ext>
                  </a:extLst>
                </p:cNvPr>
                <p:cNvGrpSpPr/>
                <p:nvPr/>
              </p:nvGrpSpPr>
              <p:grpSpPr>
                <a:xfrm>
                  <a:off x="2230473" y="1480399"/>
                  <a:ext cx="1548450" cy="1179669"/>
                  <a:chOff x="4492975" y="964425"/>
                  <a:chExt cx="2888900" cy="2200875"/>
                </a:xfrm>
              </p:grpSpPr>
              <p:sp>
                <p:nvSpPr>
                  <p:cNvPr id="43" name="Google Shape;2089;p56">
                    <a:extLst>
                      <a:ext uri="{FF2B5EF4-FFF2-40B4-BE49-F238E27FC236}">
                        <a16:creationId xmlns:a16="http://schemas.microsoft.com/office/drawing/2014/main" id="{DC11860E-C39D-0687-5ACB-8326D7F3A5C1}"/>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90;p56">
                    <a:extLst>
                      <a:ext uri="{FF2B5EF4-FFF2-40B4-BE49-F238E27FC236}">
                        <a16:creationId xmlns:a16="http://schemas.microsoft.com/office/drawing/2014/main" id="{77D99191-74CE-6051-7858-8BF642CE0DAA}"/>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1;p56">
                    <a:extLst>
                      <a:ext uri="{FF2B5EF4-FFF2-40B4-BE49-F238E27FC236}">
                        <a16:creationId xmlns:a16="http://schemas.microsoft.com/office/drawing/2014/main" id="{B138813E-2D85-5F1F-FC33-907D5BEDF9DB}"/>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2;p56">
                    <a:extLst>
                      <a:ext uri="{FF2B5EF4-FFF2-40B4-BE49-F238E27FC236}">
                        <a16:creationId xmlns:a16="http://schemas.microsoft.com/office/drawing/2014/main" id="{C7EC1949-D5F8-2020-D038-0FAA9E61D478}"/>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93;p56">
                    <a:extLst>
                      <a:ext uri="{FF2B5EF4-FFF2-40B4-BE49-F238E27FC236}">
                        <a16:creationId xmlns:a16="http://schemas.microsoft.com/office/drawing/2014/main" id="{131D0423-B0E5-49D6-025D-6992DC373C0F}"/>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94;p56">
                    <a:extLst>
                      <a:ext uri="{FF2B5EF4-FFF2-40B4-BE49-F238E27FC236}">
                        <a16:creationId xmlns:a16="http://schemas.microsoft.com/office/drawing/2014/main" id="{BF333ECF-6793-58AD-9D2A-BB7B3AE2B0A0}"/>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95;p56">
                    <a:extLst>
                      <a:ext uri="{FF2B5EF4-FFF2-40B4-BE49-F238E27FC236}">
                        <a16:creationId xmlns:a16="http://schemas.microsoft.com/office/drawing/2014/main" id="{677C2E3D-ED8E-C74E-189D-2472716EF0AD}"/>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96;p56">
                    <a:extLst>
                      <a:ext uri="{FF2B5EF4-FFF2-40B4-BE49-F238E27FC236}">
                        <a16:creationId xmlns:a16="http://schemas.microsoft.com/office/drawing/2014/main" id="{0BA52D9C-1EB6-17B3-6B5D-4AA8D5878C0F}"/>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97;p56">
                    <a:extLst>
                      <a:ext uri="{FF2B5EF4-FFF2-40B4-BE49-F238E27FC236}">
                        <a16:creationId xmlns:a16="http://schemas.microsoft.com/office/drawing/2014/main" id="{DA2FE924-154E-281E-E4DC-4C92D7C56AEE}"/>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98;p56">
                    <a:extLst>
                      <a:ext uri="{FF2B5EF4-FFF2-40B4-BE49-F238E27FC236}">
                        <a16:creationId xmlns:a16="http://schemas.microsoft.com/office/drawing/2014/main" id="{E43EBC78-8660-CBB9-6976-24AD9AF81CD0}"/>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9;p56">
                    <a:extLst>
                      <a:ext uri="{FF2B5EF4-FFF2-40B4-BE49-F238E27FC236}">
                        <a16:creationId xmlns:a16="http://schemas.microsoft.com/office/drawing/2014/main" id="{BAE775A4-A45F-9C13-6432-732C278DE8B8}"/>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00;p56">
                    <a:extLst>
                      <a:ext uri="{FF2B5EF4-FFF2-40B4-BE49-F238E27FC236}">
                        <a16:creationId xmlns:a16="http://schemas.microsoft.com/office/drawing/2014/main" id="{03E8BAB9-2FC2-0DD9-928E-E7D5D4722B9D}"/>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01;p56">
                    <a:extLst>
                      <a:ext uri="{FF2B5EF4-FFF2-40B4-BE49-F238E27FC236}">
                        <a16:creationId xmlns:a16="http://schemas.microsoft.com/office/drawing/2014/main" id="{C94B3184-646B-6443-4FE5-237661D08FEE}"/>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02;p56">
                    <a:extLst>
                      <a:ext uri="{FF2B5EF4-FFF2-40B4-BE49-F238E27FC236}">
                        <a16:creationId xmlns:a16="http://schemas.microsoft.com/office/drawing/2014/main" id="{3CAE6579-2E5F-9A72-BFA5-2DCCB551CAD5}"/>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03;p56">
                    <a:extLst>
                      <a:ext uri="{FF2B5EF4-FFF2-40B4-BE49-F238E27FC236}">
                        <a16:creationId xmlns:a16="http://schemas.microsoft.com/office/drawing/2014/main" id="{F2656EE1-84D7-0DF8-B74F-8962CA878BD3}"/>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04;p56">
                    <a:extLst>
                      <a:ext uri="{FF2B5EF4-FFF2-40B4-BE49-F238E27FC236}">
                        <a16:creationId xmlns:a16="http://schemas.microsoft.com/office/drawing/2014/main" id="{68AFADC9-771C-C2D5-BC53-F23D17590D4D}"/>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05;p56">
                    <a:extLst>
                      <a:ext uri="{FF2B5EF4-FFF2-40B4-BE49-F238E27FC236}">
                        <a16:creationId xmlns:a16="http://schemas.microsoft.com/office/drawing/2014/main" id="{99FE53FD-7B70-13C4-8792-332B5CCDE640}"/>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06;p56">
                    <a:extLst>
                      <a:ext uri="{FF2B5EF4-FFF2-40B4-BE49-F238E27FC236}">
                        <a16:creationId xmlns:a16="http://schemas.microsoft.com/office/drawing/2014/main" id="{84C0230B-F2FE-02B7-9E69-EFFF61B2D3AA}"/>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07;p56">
                    <a:extLst>
                      <a:ext uri="{FF2B5EF4-FFF2-40B4-BE49-F238E27FC236}">
                        <a16:creationId xmlns:a16="http://schemas.microsoft.com/office/drawing/2014/main" id="{CA73970B-0645-F694-1B3E-438B007B29FF}"/>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08;p56">
                    <a:extLst>
                      <a:ext uri="{FF2B5EF4-FFF2-40B4-BE49-F238E27FC236}">
                        <a16:creationId xmlns:a16="http://schemas.microsoft.com/office/drawing/2014/main" id="{366B6DDF-B68B-6B61-78CF-58C97D7BA562}"/>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9;p56">
                    <a:extLst>
                      <a:ext uri="{FF2B5EF4-FFF2-40B4-BE49-F238E27FC236}">
                        <a16:creationId xmlns:a16="http://schemas.microsoft.com/office/drawing/2014/main" id="{74FE47F4-3F5A-8382-A683-5D64FAF88B50}"/>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10;p56">
                    <a:extLst>
                      <a:ext uri="{FF2B5EF4-FFF2-40B4-BE49-F238E27FC236}">
                        <a16:creationId xmlns:a16="http://schemas.microsoft.com/office/drawing/2014/main" id="{FDEDB983-F8DB-6076-275E-9C6599E58082}"/>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102" name="Group 101">
            <a:extLst>
              <a:ext uri="{FF2B5EF4-FFF2-40B4-BE49-F238E27FC236}">
                <a16:creationId xmlns:a16="http://schemas.microsoft.com/office/drawing/2014/main" id="{B1BDE386-41E4-EF04-E6F9-5EB3622EA838}"/>
              </a:ext>
            </a:extLst>
          </p:cNvPr>
          <p:cNvGrpSpPr/>
          <p:nvPr/>
        </p:nvGrpSpPr>
        <p:grpSpPr>
          <a:xfrm>
            <a:off x="5136346" y="2738979"/>
            <a:ext cx="3406268" cy="2047631"/>
            <a:chOff x="5572369" y="2660828"/>
            <a:chExt cx="3406268" cy="2047631"/>
          </a:xfrm>
        </p:grpSpPr>
        <p:grpSp>
          <p:nvGrpSpPr>
            <p:cNvPr id="100" name="Group 99">
              <a:extLst>
                <a:ext uri="{FF2B5EF4-FFF2-40B4-BE49-F238E27FC236}">
                  <a16:creationId xmlns:a16="http://schemas.microsoft.com/office/drawing/2014/main" id="{1D3AC340-A4DF-1D11-BB78-0260B4EEF0D6}"/>
                </a:ext>
              </a:extLst>
            </p:cNvPr>
            <p:cNvGrpSpPr/>
            <p:nvPr/>
          </p:nvGrpSpPr>
          <p:grpSpPr>
            <a:xfrm>
              <a:off x="7651976" y="2967660"/>
              <a:ext cx="1326661" cy="1483455"/>
              <a:chOff x="7727374" y="3056444"/>
              <a:chExt cx="1326661" cy="1483455"/>
            </a:xfrm>
          </p:grpSpPr>
          <p:grpSp>
            <p:nvGrpSpPr>
              <p:cNvPr id="65" name="Google Shape;2130;p56">
                <a:extLst>
                  <a:ext uri="{FF2B5EF4-FFF2-40B4-BE49-F238E27FC236}">
                    <a16:creationId xmlns:a16="http://schemas.microsoft.com/office/drawing/2014/main" id="{F1CD5840-835F-B03B-2CA9-F27C1110B2B6}"/>
                  </a:ext>
                </a:extLst>
              </p:cNvPr>
              <p:cNvGrpSpPr/>
              <p:nvPr/>
            </p:nvGrpSpPr>
            <p:grpSpPr>
              <a:xfrm>
                <a:off x="7814370" y="3056444"/>
                <a:ext cx="1066741" cy="1134810"/>
                <a:chOff x="6460948" y="3089205"/>
                <a:chExt cx="1264501" cy="1485559"/>
              </a:xfrm>
            </p:grpSpPr>
            <p:sp>
              <p:nvSpPr>
                <p:cNvPr id="66" name="Google Shape;2131;p56">
                  <a:extLst>
                    <a:ext uri="{FF2B5EF4-FFF2-40B4-BE49-F238E27FC236}">
                      <a16:creationId xmlns:a16="http://schemas.microsoft.com/office/drawing/2014/main" id="{58ED699E-92A6-AD1E-FC4B-D5DD20601E3A}"/>
                    </a:ext>
                  </a:extLst>
                </p:cNvPr>
                <p:cNvSpPr/>
                <p:nvPr/>
              </p:nvSpPr>
              <p:spPr>
                <a:xfrm flipH="1">
                  <a:off x="6460948" y="4360586"/>
                  <a:ext cx="1264501" cy="214178"/>
                </a:xfrm>
                <a:custGeom>
                  <a:avLst/>
                  <a:gdLst/>
                  <a:ahLst/>
                  <a:cxnLst/>
                  <a:rect l="l" t="t" r="r" b="b"/>
                  <a:pathLst>
                    <a:path w="44773" h="7667" extrusionOk="0">
                      <a:moveTo>
                        <a:pt x="22386" y="1"/>
                      </a:moveTo>
                      <a:lnTo>
                        <a:pt x="20129" y="48"/>
                      </a:lnTo>
                      <a:lnTo>
                        <a:pt x="17871" y="95"/>
                      </a:lnTo>
                      <a:lnTo>
                        <a:pt x="15755" y="189"/>
                      </a:lnTo>
                      <a:lnTo>
                        <a:pt x="13686" y="330"/>
                      </a:lnTo>
                      <a:lnTo>
                        <a:pt x="11710" y="471"/>
                      </a:lnTo>
                      <a:lnTo>
                        <a:pt x="9876" y="659"/>
                      </a:lnTo>
                      <a:lnTo>
                        <a:pt x="8136" y="894"/>
                      </a:lnTo>
                      <a:lnTo>
                        <a:pt x="6584" y="1130"/>
                      </a:lnTo>
                      <a:lnTo>
                        <a:pt x="5126" y="1412"/>
                      </a:lnTo>
                      <a:lnTo>
                        <a:pt x="3857" y="1694"/>
                      </a:lnTo>
                      <a:lnTo>
                        <a:pt x="2728" y="2023"/>
                      </a:lnTo>
                      <a:lnTo>
                        <a:pt x="1787" y="2352"/>
                      </a:lnTo>
                      <a:lnTo>
                        <a:pt x="1035" y="2682"/>
                      </a:lnTo>
                      <a:lnTo>
                        <a:pt x="706" y="2870"/>
                      </a:lnTo>
                      <a:lnTo>
                        <a:pt x="470" y="3058"/>
                      </a:lnTo>
                      <a:lnTo>
                        <a:pt x="282" y="3246"/>
                      </a:lnTo>
                      <a:lnTo>
                        <a:pt x="141" y="3434"/>
                      </a:lnTo>
                      <a:lnTo>
                        <a:pt x="47" y="3622"/>
                      </a:lnTo>
                      <a:lnTo>
                        <a:pt x="0" y="3810"/>
                      </a:lnTo>
                      <a:lnTo>
                        <a:pt x="47" y="4045"/>
                      </a:lnTo>
                      <a:lnTo>
                        <a:pt x="141" y="4234"/>
                      </a:lnTo>
                      <a:lnTo>
                        <a:pt x="282" y="4422"/>
                      </a:lnTo>
                      <a:lnTo>
                        <a:pt x="470" y="4610"/>
                      </a:lnTo>
                      <a:lnTo>
                        <a:pt x="706" y="4798"/>
                      </a:lnTo>
                      <a:lnTo>
                        <a:pt x="1035" y="4986"/>
                      </a:lnTo>
                      <a:lnTo>
                        <a:pt x="1787" y="5315"/>
                      </a:lnTo>
                      <a:lnTo>
                        <a:pt x="2728" y="5644"/>
                      </a:lnTo>
                      <a:lnTo>
                        <a:pt x="3857" y="5974"/>
                      </a:lnTo>
                      <a:lnTo>
                        <a:pt x="5126" y="6256"/>
                      </a:lnTo>
                      <a:lnTo>
                        <a:pt x="6584" y="6538"/>
                      </a:lnTo>
                      <a:lnTo>
                        <a:pt x="8136" y="6773"/>
                      </a:lnTo>
                      <a:lnTo>
                        <a:pt x="9876" y="7008"/>
                      </a:lnTo>
                      <a:lnTo>
                        <a:pt x="11710" y="7196"/>
                      </a:lnTo>
                      <a:lnTo>
                        <a:pt x="13686" y="7337"/>
                      </a:lnTo>
                      <a:lnTo>
                        <a:pt x="15755" y="7479"/>
                      </a:lnTo>
                      <a:lnTo>
                        <a:pt x="17871" y="7573"/>
                      </a:lnTo>
                      <a:lnTo>
                        <a:pt x="20129" y="7620"/>
                      </a:lnTo>
                      <a:lnTo>
                        <a:pt x="22386" y="7667"/>
                      </a:lnTo>
                      <a:lnTo>
                        <a:pt x="24691" y="7620"/>
                      </a:lnTo>
                      <a:lnTo>
                        <a:pt x="26901" y="7573"/>
                      </a:lnTo>
                      <a:lnTo>
                        <a:pt x="29064" y="7479"/>
                      </a:lnTo>
                      <a:lnTo>
                        <a:pt x="31134" y="7337"/>
                      </a:lnTo>
                      <a:lnTo>
                        <a:pt x="33062" y="7196"/>
                      </a:lnTo>
                      <a:lnTo>
                        <a:pt x="34896" y="7008"/>
                      </a:lnTo>
                      <a:lnTo>
                        <a:pt x="36636" y="6773"/>
                      </a:lnTo>
                      <a:lnTo>
                        <a:pt x="38235" y="6538"/>
                      </a:lnTo>
                      <a:lnTo>
                        <a:pt x="39693" y="6256"/>
                      </a:lnTo>
                      <a:lnTo>
                        <a:pt x="40963" y="5974"/>
                      </a:lnTo>
                      <a:lnTo>
                        <a:pt x="42091" y="5644"/>
                      </a:lnTo>
                      <a:lnTo>
                        <a:pt x="43032" y="5315"/>
                      </a:lnTo>
                      <a:lnTo>
                        <a:pt x="43784" y="4986"/>
                      </a:lnTo>
                      <a:lnTo>
                        <a:pt x="44067" y="4798"/>
                      </a:lnTo>
                      <a:lnTo>
                        <a:pt x="44349" y="4610"/>
                      </a:lnTo>
                      <a:lnTo>
                        <a:pt x="44537" y="4422"/>
                      </a:lnTo>
                      <a:lnTo>
                        <a:pt x="44678" y="4234"/>
                      </a:lnTo>
                      <a:lnTo>
                        <a:pt x="44772" y="4045"/>
                      </a:lnTo>
                      <a:lnTo>
                        <a:pt x="44772" y="3810"/>
                      </a:lnTo>
                      <a:lnTo>
                        <a:pt x="44772" y="3622"/>
                      </a:lnTo>
                      <a:lnTo>
                        <a:pt x="44678" y="3434"/>
                      </a:lnTo>
                      <a:lnTo>
                        <a:pt x="44537" y="3246"/>
                      </a:lnTo>
                      <a:lnTo>
                        <a:pt x="44349" y="3058"/>
                      </a:lnTo>
                      <a:lnTo>
                        <a:pt x="44067" y="2870"/>
                      </a:lnTo>
                      <a:lnTo>
                        <a:pt x="43784" y="2682"/>
                      </a:lnTo>
                      <a:lnTo>
                        <a:pt x="43032" y="2352"/>
                      </a:lnTo>
                      <a:lnTo>
                        <a:pt x="42091" y="2023"/>
                      </a:lnTo>
                      <a:lnTo>
                        <a:pt x="40963" y="1694"/>
                      </a:lnTo>
                      <a:lnTo>
                        <a:pt x="39693" y="1412"/>
                      </a:lnTo>
                      <a:lnTo>
                        <a:pt x="38235" y="1130"/>
                      </a:lnTo>
                      <a:lnTo>
                        <a:pt x="36636" y="894"/>
                      </a:lnTo>
                      <a:lnTo>
                        <a:pt x="34896" y="659"/>
                      </a:lnTo>
                      <a:lnTo>
                        <a:pt x="33062" y="471"/>
                      </a:lnTo>
                      <a:lnTo>
                        <a:pt x="31134" y="330"/>
                      </a:lnTo>
                      <a:lnTo>
                        <a:pt x="29064" y="189"/>
                      </a:lnTo>
                      <a:lnTo>
                        <a:pt x="26901" y="95"/>
                      </a:lnTo>
                      <a:lnTo>
                        <a:pt x="24691" y="48"/>
                      </a:lnTo>
                      <a:lnTo>
                        <a:pt x="2238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132;p56">
                  <a:extLst>
                    <a:ext uri="{FF2B5EF4-FFF2-40B4-BE49-F238E27FC236}">
                      <a16:creationId xmlns:a16="http://schemas.microsoft.com/office/drawing/2014/main" id="{E984C3FA-3A78-FA4F-B4AE-D00AD54E9A4D}"/>
                    </a:ext>
                  </a:extLst>
                </p:cNvPr>
                <p:cNvGrpSpPr/>
                <p:nvPr/>
              </p:nvGrpSpPr>
              <p:grpSpPr>
                <a:xfrm>
                  <a:off x="6528163" y="3089205"/>
                  <a:ext cx="1130032" cy="1441169"/>
                  <a:chOff x="4179700" y="3369075"/>
                  <a:chExt cx="862225" cy="1099625"/>
                </a:xfrm>
              </p:grpSpPr>
              <p:sp>
                <p:nvSpPr>
                  <p:cNvPr id="68" name="Google Shape;2133;p56">
                    <a:extLst>
                      <a:ext uri="{FF2B5EF4-FFF2-40B4-BE49-F238E27FC236}">
                        <a16:creationId xmlns:a16="http://schemas.microsoft.com/office/drawing/2014/main" id="{9E51E918-F2E4-7B0E-C5DC-2675AE39970D}"/>
                      </a:ext>
                    </a:extLst>
                  </p:cNvPr>
                  <p:cNvSpPr/>
                  <p:nvPr/>
                </p:nvSpPr>
                <p:spPr>
                  <a:xfrm>
                    <a:off x="4344775" y="3369075"/>
                    <a:ext cx="192375" cy="188300"/>
                  </a:xfrm>
                  <a:custGeom>
                    <a:avLst/>
                    <a:gdLst/>
                    <a:ahLst/>
                    <a:cxnLst/>
                    <a:rect l="l" t="t" r="r" b="b"/>
                    <a:pathLst>
                      <a:path w="7695" h="7532" extrusionOk="0">
                        <a:moveTo>
                          <a:pt x="3711" y="1"/>
                        </a:moveTo>
                        <a:lnTo>
                          <a:pt x="3383" y="55"/>
                        </a:lnTo>
                        <a:lnTo>
                          <a:pt x="2674" y="219"/>
                        </a:lnTo>
                        <a:lnTo>
                          <a:pt x="2019" y="492"/>
                        </a:lnTo>
                        <a:lnTo>
                          <a:pt x="1419" y="765"/>
                        </a:lnTo>
                        <a:lnTo>
                          <a:pt x="982" y="1092"/>
                        </a:lnTo>
                        <a:lnTo>
                          <a:pt x="655" y="1420"/>
                        </a:lnTo>
                        <a:lnTo>
                          <a:pt x="382" y="1856"/>
                        </a:lnTo>
                        <a:lnTo>
                          <a:pt x="164" y="2293"/>
                        </a:lnTo>
                        <a:lnTo>
                          <a:pt x="0" y="2620"/>
                        </a:lnTo>
                        <a:lnTo>
                          <a:pt x="5621" y="7422"/>
                        </a:lnTo>
                        <a:lnTo>
                          <a:pt x="6112" y="7532"/>
                        </a:lnTo>
                        <a:lnTo>
                          <a:pt x="6494" y="7477"/>
                        </a:lnTo>
                        <a:lnTo>
                          <a:pt x="6821" y="7368"/>
                        </a:lnTo>
                        <a:lnTo>
                          <a:pt x="7149" y="7204"/>
                        </a:lnTo>
                        <a:lnTo>
                          <a:pt x="7367" y="6931"/>
                        </a:lnTo>
                        <a:lnTo>
                          <a:pt x="7531" y="6604"/>
                        </a:lnTo>
                        <a:lnTo>
                          <a:pt x="7640" y="6222"/>
                        </a:lnTo>
                        <a:lnTo>
                          <a:pt x="7694" y="5840"/>
                        </a:lnTo>
                        <a:lnTo>
                          <a:pt x="7694" y="5403"/>
                        </a:lnTo>
                        <a:lnTo>
                          <a:pt x="7640" y="5021"/>
                        </a:lnTo>
                        <a:lnTo>
                          <a:pt x="7531" y="4585"/>
                        </a:lnTo>
                        <a:lnTo>
                          <a:pt x="7422" y="4203"/>
                        </a:lnTo>
                        <a:lnTo>
                          <a:pt x="7203" y="3821"/>
                        </a:lnTo>
                        <a:lnTo>
                          <a:pt x="6985" y="3493"/>
                        </a:lnTo>
                        <a:lnTo>
                          <a:pt x="6767" y="3166"/>
                        </a:lnTo>
                        <a:lnTo>
                          <a:pt x="6439" y="2948"/>
                        </a:lnTo>
                        <a:lnTo>
                          <a:pt x="6767" y="2784"/>
                        </a:lnTo>
                        <a:lnTo>
                          <a:pt x="6985" y="2566"/>
                        </a:lnTo>
                        <a:lnTo>
                          <a:pt x="7094" y="2402"/>
                        </a:lnTo>
                        <a:lnTo>
                          <a:pt x="7094" y="2238"/>
                        </a:lnTo>
                        <a:lnTo>
                          <a:pt x="7040" y="2075"/>
                        </a:lnTo>
                        <a:lnTo>
                          <a:pt x="6876" y="1965"/>
                        </a:lnTo>
                        <a:lnTo>
                          <a:pt x="6658" y="1856"/>
                        </a:lnTo>
                        <a:lnTo>
                          <a:pt x="6439" y="1747"/>
                        </a:lnTo>
                        <a:lnTo>
                          <a:pt x="5839" y="1583"/>
                        </a:lnTo>
                        <a:lnTo>
                          <a:pt x="5239" y="1474"/>
                        </a:lnTo>
                        <a:lnTo>
                          <a:pt x="4366" y="1365"/>
                        </a:lnTo>
                        <a:lnTo>
                          <a:pt x="4529" y="983"/>
                        </a:lnTo>
                        <a:lnTo>
                          <a:pt x="4584" y="656"/>
                        </a:lnTo>
                        <a:lnTo>
                          <a:pt x="4529" y="383"/>
                        </a:lnTo>
                        <a:lnTo>
                          <a:pt x="4420" y="219"/>
                        </a:lnTo>
                        <a:lnTo>
                          <a:pt x="4202" y="110"/>
                        </a:lnTo>
                        <a:lnTo>
                          <a:pt x="3984" y="55"/>
                        </a:lnTo>
                        <a:lnTo>
                          <a:pt x="371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4;p56">
                    <a:extLst>
                      <a:ext uri="{FF2B5EF4-FFF2-40B4-BE49-F238E27FC236}">
                        <a16:creationId xmlns:a16="http://schemas.microsoft.com/office/drawing/2014/main" id="{EE8C5650-EB26-387A-8B5F-C5F563D2BB6E}"/>
                      </a:ext>
                    </a:extLst>
                  </p:cNvPr>
                  <p:cNvSpPr/>
                  <p:nvPr/>
                </p:nvSpPr>
                <p:spPr>
                  <a:xfrm>
                    <a:off x="4412975" y="4251750"/>
                    <a:ext cx="144625" cy="206025"/>
                  </a:xfrm>
                  <a:custGeom>
                    <a:avLst/>
                    <a:gdLst/>
                    <a:ahLst/>
                    <a:cxnLst/>
                    <a:rect l="l" t="t" r="r" b="b"/>
                    <a:pathLst>
                      <a:path w="5785" h="8241" extrusionOk="0">
                        <a:moveTo>
                          <a:pt x="626" y="7571"/>
                        </a:moveTo>
                        <a:lnTo>
                          <a:pt x="1" y="7641"/>
                        </a:lnTo>
                        <a:lnTo>
                          <a:pt x="383" y="7641"/>
                        </a:lnTo>
                        <a:lnTo>
                          <a:pt x="626" y="7571"/>
                        </a:lnTo>
                        <a:close/>
                        <a:moveTo>
                          <a:pt x="3602" y="1"/>
                        </a:moveTo>
                        <a:lnTo>
                          <a:pt x="3657" y="3603"/>
                        </a:lnTo>
                        <a:lnTo>
                          <a:pt x="3766" y="5185"/>
                        </a:lnTo>
                        <a:lnTo>
                          <a:pt x="3875" y="6058"/>
                        </a:lnTo>
                        <a:lnTo>
                          <a:pt x="4039" y="6931"/>
                        </a:lnTo>
                        <a:lnTo>
                          <a:pt x="3002" y="6877"/>
                        </a:lnTo>
                        <a:lnTo>
                          <a:pt x="1365" y="6877"/>
                        </a:lnTo>
                        <a:lnTo>
                          <a:pt x="874" y="6986"/>
                        </a:lnTo>
                        <a:lnTo>
                          <a:pt x="383" y="7095"/>
                        </a:lnTo>
                        <a:lnTo>
                          <a:pt x="1" y="7313"/>
                        </a:lnTo>
                        <a:lnTo>
                          <a:pt x="1529" y="7313"/>
                        </a:lnTo>
                        <a:lnTo>
                          <a:pt x="765" y="7532"/>
                        </a:lnTo>
                        <a:lnTo>
                          <a:pt x="626" y="7571"/>
                        </a:lnTo>
                        <a:lnTo>
                          <a:pt x="626" y="7571"/>
                        </a:lnTo>
                        <a:lnTo>
                          <a:pt x="983" y="7532"/>
                        </a:lnTo>
                        <a:lnTo>
                          <a:pt x="1529" y="7532"/>
                        </a:lnTo>
                        <a:lnTo>
                          <a:pt x="2020" y="7586"/>
                        </a:lnTo>
                        <a:lnTo>
                          <a:pt x="1529" y="7968"/>
                        </a:lnTo>
                        <a:lnTo>
                          <a:pt x="1256" y="8132"/>
                        </a:lnTo>
                        <a:lnTo>
                          <a:pt x="983" y="8241"/>
                        </a:lnTo>
                        <a:lnTo>
                          <a:pt x="2020" y="7914"/>
                        </a:lnTo>
                        <a:lnTo>
                          <a:pt x="3275" y="7641"/>
                        </a:lnTo>
                        <a:lnTo>
                          <a:pt x="4530" y="7368"/>
                        </a:lnTo>
                        <a:lnTo>
                          <a:pt x="5185" y="7313"/>
                        </a:lnTo>
                        <a:lnTo>
                          <a:pt x="5785" y="7313"/>
                        </a:lnTo>
                        <a:lnTo>
                          <a:pt x="5512" y="7095"/>
                        </a:lnTo>
                        <a:lnTo>
                          <a:pt x="5294" y="6877"/>
                        </a:lnTo>
                        <a:lnTo>
                          <a:pt x="5076" y="6549"/>
                        </a:lnTo>
                        <a:lnTo>
                          <a:pt x="4912" y="6167"/>
                        </a:lnTo>
                        <a:lnTo>
                          <a:pt x="4803" y="5731"/>
                        </a:lnTo>
                        <a:lnTo>
                          <a:pt x="4694" y="5294"/>
                        </a:lnTo>
                        <a:lnTo>
                          <a:pt x="4584" y="4312"/>
                        </a:lnTo>
                        <a:lnTo>
                          <a:pt x="4584" y="3275"/>
                        </a:lnTo>
                        <a:lnTo>
                          <a:pt x="4639" y="2293"/>
                        </a:lnTo>
                        <a:lnTo>
                          <a:pt x="4748" y="1420"/>
                        </a:lnTo>
                        <a:lnTo>
                          <a:pt x="4966" y="765"/>
                        </a:lnTo>
                        <a:lnTo>
                          <a:pt x="3602"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35;p56">
                    <a:extLst>
                      <a:ext uri="{FF2B5EF4-FFF2-40B4-BE49-F238E27FC236}">
                        <a16:creationId xmlns:a16="http://schemas.microsoft.com/office/drawing/2014/main" id="{3495222C-7A5E-3EC6-D57F-B0C4BC7CC9EC}"/>
                      </a:ext>
                    </a:extLst>
                  </p:cNvPr>
                  <p:cNvSpPr/>
                  <p:nvPr/>
                </p:nvSpPr>
                <p:spPr>
                  <a:xfrm>
                    <a:off x="4552125" y="4251750"/>
                    <a:ext cx="144650" cy="216950"/>
                  </a:xfrm>
                  <a:custGeom>
                    <a:avLst/>
                    <a:gdLst/>
                    <a:ahLst/>
                    <a:cxnLst/>
                    <a:rect l="l" t="t" r="r" b="b"/>
                    <a:pathLst>
                      <a:path w="5786" h="8678" extrusionOk="0">
                        <a:moveTo>
                          <a:pt x="5021" y="1"/>
                        </a:moveTo>
                        <a:lnTo>
                          <a:pt x="3602" y="492"/>
                        </a:lnTo>
                        <a:lnTo>
                          <a:pt x="3711" y="4039"/>
                        </a:lnTo>
                        <a:lnTo>
                          <a:pt x="3821" y="5676"/>
                        </a:lnTo>
                        <a:lnTo>
                          <a:pt x="3930" y="6495"/>
                        </a:lnTo>
                        <a:lnTo>
                          <a:pt x="4039" y="7368"/>
                        </a:lnTo>
                        <a:lnTo>
                          <a:pt x="3002" y="7368"/>
                        </a:lnTo>
                        <a:lnTo>
                          <a:pt x="1911" y="7313"/>
                        </a:lnTo>
                        <a:lnTo>
                          <a:pt x="1420" y="7368"/>
                        </a:lnTo>
                        <a:lnTo>
                          <a:pt x="874" y="7422"/>
                        </a:lnTo>
                        <a:lnTo>
                          <a:pt x="437" y="7532"/>
                        </a:lnTo>
                        <a:lnTo>
                          <a:pt x="1" y="7750"/>
                        </a:lnTo>
                        <a:lnTo>
                          <a:pt x="1583" y="7750"/>
                        </a:lnTo>
                        <a:lnTo>
                          <a:pt x="765" y="8023"/>
                        </a:lnTo>
                        <a:lnTo>
                          <a:pt x="383" y="8077"/>
                        </a:lnTo>
                        <a:lnTo>
                          <a:pt x="1" y="8132"/>
                        </a:lnTo>
                        <a:lnTo>
                          <a:pt x="1038" y="8023"/>
                        </a:lnTo>
                        <a:lnTo>
                          <a:pt x="1529" y="7968"/>
                        </a:lnTo>
                        <a:lnTo>
                          <a:pt x="2020" y="8023"/>
                        </a:lnTo>
                        <a:lnTo>
                          <a:pt x="1583" y="8405"/>
                        </a:lnTo>
                        <a:lnTo>
                          <a:pt x="1310" y="8568"/>
                        </a:lnTo>
                        <a:lnTo>
                          <a:pt x="1038" y="8678"/>
                        </a:lnTo>
                        <a:lnTo>
                          <a:pt x="1038" y="8678"/>
                        </a:lnTo>
                        <a:lnTo>
                          <a:pt x="2074" y="8350"/>
                        </a:lnTo>
                        <a:lnTo>
                          <a:pt x="3275" y="8077"/>
                        </a:lnTo>
                        <a:lnTo>
                          <a:pt x="4585" y="7859"/>
                        </a:lnTo>
                        <a:lnTo>
                          <a:pt x="5185" y="7804"/>
                        </a:lnTo>
                        <a:lnTo>
                          <a:pt x="5785" y="7750"/>
                        </a:lnTo>
                        <a:lnTo>
                          <a:pt x="5512" y="7586"/>
                        </a:lnTo>
                        <a:lnTo>
                          <a:pt x="5294" y="7259"/>
                        </a:lnTo>
                        <a:lnTo>
                          <a:pt x="5130" y="6877"/>
                        </a:lnTo>
                        <a:lnTo>
                          <a:pt x="4967" y="6440"/>
                        </a:lnTo>
                        <a:lnTo>
                          <a:pt x="4803" y="5949"/>
                        </a:lnTo>
                        <a:lnTo>
                          <a:pt x="4694" y="5349"/>
                        </a:lnTo>
                        <a:lnTo>
                          <a:pt x="4639" y="4148"/>
                        </a:lnTo>
                        <a:lnTo>
                          <a:pt x="4585" y="2948"/>
                        </a:lnTo>
                        <a:lnTo>
                          <a:pt x="4694" y="1747"/>
                        </a:lnTo>
                        <a:lnTo>
                          <a:pt x="4803" y="765"/>
                        </a:lnTo>
                        <a:lnTo>
                          <a:pt x="502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36;p56">
                    <a:extLst>
                      <a:ext uri="{FF2B5EF4-FFF2-40B4-BE49-F238E27FC236}">
                        <a16:creationId xmlns:a16="http://schemas.microsoft.com/office/drawing/2014/main" id="{401D305A-6F4F-63D5-3E2C-274F30DA3A83}"/>
                      </a:ext>
                    </a:extLst>
                  </p:cNvPr>
                  <p:cNvSpPr/>
                  <p:nvPr/>
                </p:nvSpPr>
                <p:spPr>
                  <a:xfrm>
                    <a:off x="4456625" y="4171275"/>
                    <a:ext cx="137825" cy="109150"/>
                  </a:xfrm>
                  <a:custGeom>
                    <a:avLst/>
                    <a:gdLst/>
                    <a:ahLst/>
                    <a:cxnLst/>
                    <a:rect l="l" t="t" r="r" b="b"/>
                    <a:pathLst>
                      <a:path w="5513" h="4366" extrusionOk="0">
                        <a:moveTo>
                          <a:pt x="1" y="0"/>
                        </a:moveTo>
                        <a:lnTo>
                          <a:pt x="274" y="1255"/>
                        </a:lnTo>
                        <a:lnTo>
                          <a:pt x="437" y="1910"/>
                        </a:lnTo>
                        <a:lnTo>
                          <a:pt x="656" y="2510"/>
                        </a:lnTo>
                        <a:lnTo>
                          <a:pt x="928" y="3056"/>
                        </a:lnTo>
                        <a:lnTo>
                          <a:pt x="1092" y="3329"/>
                        </a:lnTo>
                        <a:lnTo>
                          <a:pt x="1310" y="3602"/>
                        </a:lnTo>
                        <a:lnTo>
                          <a:pt x="1583" y="3766"/>
                        </a:lnTo>
                        <a:lnTo>
                          <a:pt x="1802" y="3984"/>
                        </a:lnTo>
                        <a:lnTo>
                          <a:pt x="2129" y="4148"/>
                        </a:lnTo>
                        <a:lnTo>
                          <a:pt x="2456" y="4257"/>
                        </a:lnTo>
                        <a:lnTo>
                          <a:pt x="2784" y="4311"/>
                        </a:lnTo>
                        <a:lnTo>
                          <a:pt x="3057" y="4366"/>
                        </a:lnTo>
                        <a:lnTo>
                          <a:pt x="3330" y="4311"/>
                        </a:lnTo>
                        <a:lnTo>
                          <a:pt x="3548" y="4257"/>
                        </a:lnTo>
                        <a:lnTo>
                          <a:pt x="3712" y="4148"/>
                        </a:lnTo>
                        <a:lnTo>
                          <a:pt x="3930" y="4038"/>
                        </a:lnTo>
                        <a:lnTo>
                          <a:pt x="4257" y="3711"/>
                        </a:lnTo>
                        <a:lnTo>
                          <a:pt x="4530" y="3274"/>
                        </a:lnTo>
                        <a:lnTo>
                          <a:pt x="4803" y="2838"/>
                        </a:lnTo>
                        <a:lnTo>
                          <a:pt x="5130" y="2347"/>
                        </a:lnTo>
                        <a:lnTo>
                          <a:pt x="5512" y="1965"/>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37;p56">
                    <a:extLst>
                      <a:ext uri="{FF2B5EF4-FFF2-40B4-BE49-F238E27FC236}">
                        <a16:creationId xmlns:a16="http://schemas.microsoft.com/office/drawing/2014/main" id="{D5181CD9-570D-4EB7-8761-C6FFADC34A55}"/>
                      </a:ext>
                    </a:extLst>
                  </p:cNvPr>
                  <p:cNvSpPr/>
                  <p:nvPr/>
                </p:nvSpPr>
                <p:spPr>
                  <a:xfrm>
                    <a:off x="4257450" y="3605100"/>
                    <a:ext cx="784475" cy="675325"/>
                  </a:xfrm>
                  <a:custGeom>
                    <a:avLst/>
                    <a:gdLst/>
                    <a:ahLst/>
                    <a:cxnLst/>
                    <a:rect l="l" t="t" r="r" b="b"/>
                    <a:pathLst>
                      <a:path w="31379" h="27013" extrusionOk="0">
                        <a:moveTo>
                          <a:pt x="29468" y="1"/>
                        </a:moveTo>
                        <a:lnTo>
                          <a:pt x="29032" y="55"/>
                        </a:lnTo>
                        <a:lnTo>
                          <a:pt x="28650" y="219"/>
                        </a:lnTo>
                        <a:lnTo>
                          <a:pt x="28268" y="437"/>
                        </a:lnTo>
                        <a:lnTo>
                          <a:pt x="27940" y="655"/>
                        </a:lnTo>
                        <a:lnTo>
                          <a:pt x="27558" y="928"/>
                        </a:lnTo>
                        <a:lnTo>
                          <a:pt x="27176" y="1256"/>
                        </a:lnTo>
                        <a:lnTo>
                          <a:pt x="26522" y="1911"/>
                        </a:lnTo>
                        <a:lnTo>
                          <a:pt x="25867" y="2620"/>
                        </a:lnTo>
                        <a:lnTo>
                          <a:pt x="25267" y="3384"/>
                        </a:lnTo>
                        <a:lnTo>
                          <a:pt x="24121" y="4857"/>
                        </a:lnTo>
                        <a:lnTo>
                          <a:pt x="23466" y="5567"/>
                        </a:lnTo>
                        <a:lnTo>
                          <a:pt x="22756" y="6167"/>
                        </a:lnTo>
                        <a:lnTo>
                          <a:pt x="22047" y="6767"/>
                        </a:lnTo>
                        <a:lnTo>
                          <a:pt x="21283" y="7258"/>
                        </a:lnTo>
                        <a:lnTo>
                          <a:pt x="20519" y="7586"/>
                        </a:lnTo>
                        <a:lnTo>
                          <a:pt x="19810" y="7804"/>
                        </a:lnTo>
                        <a:lnTo>
                          <a:pt x="19046" y="7913"/>
                        </a:lnTo>
                        <a:lnTo>
                          <a:pt x="18282" y="7968"/>
                        </a:lnTo>
                        <a:lnTo>
                          <a:pt x="17518" y="7913"/>
                        </a:lnTo>
                        <a:lnTo>
                          <a:pt x="16754" y="7859"/>
                        </a:lnTo>
                        <a:lnTo>
                          <a:pt x="16044" y="7695"/>
                        </a:lnTo>
                        <a:lnTo>
                          <a:pt x="15280" y="7477"/>
                        </a:lnTo>
                        <a:lnTo>
                          <a:pt x="13752" y="6931"/>
                        </a:lnTo>
                        <a:lnTo>
                          <a:pt x="12224" y="6385"/>
                        </a:lnTo>
                        <a:lnTo>
                          <a:pt x="10696" y="5840"/>
                        </a:lnTo>
                        <a:lnTo>
                          <a:pt x="492" y="5894"/>
                        </a:lnTo>
                        <a:lnTo>
                          <a:pt x="219" y="7313"/>
                        </a:lnTo>
                        <a:lnTo>
                          <a:pt x="55" y="8677"/>
                        </a:lnTo>
                        <a:lnTo>
                          <a:pt x="1" y="10041"/>
                        </a:lnTo>
                        <a:lnTo>
                          <a:pt x="55" y="11351"/>
                        </a:lnTo>
                        <a:lnTo>
                          <a:pt x="219" y="12715"/>
                        </a:lnTo>
                        <a:lnTo>
                          <a:pt x="437" y="14080"/>
                        </a:lnTo>
                        <a:lnTo>
                          <a:pt x="819" y="15389"/>
                        </a:lnTo>
                        <a:lnTo>
                          <a:pt x="1256" y="16754"/>
                        </a:lnTo>
                        <a:lnTo>
                          <a:pt x="1638" y="17954"/>
                        </a:lnTo>
                        <a:lnTo>
                          <a:pt x="2183" y="19100"/>
                        </a:lnTo>
                        <a:lnTo>
                          <a:pt x="2784" y="20137"/>
                        </a:lnTo>
                        <a:lnTo>
                          <a:pt x="3493" y="21065"/>
                        </a:lnTo>
                        <a:lnTo>
                          <a:pt x="3875" y="21501"/>
                        </a:lnTo>
                        <a:lnTo>
                          <a:pt x="4257" y="21938"/>
                        </a:lnTo>
                        <a:lnTo>
                          <a:pt x="4694" y="22320"/>
                        </a:lnTo>
                        <a:lnTo>
                          <a:pt x="5130" y="22647"/>
                        </a:lnTo>
                        <a:lnTo>
                          <a:pt x="5567" y="22975"/>
                        </a:lnTo>
                        <a:lnTo>
                          <a:pt x="6058" y="23247"/>
                        </a:lnTo>
                        <a:lnTo>
                          <a:pt x="6549" y="23466"/>
                        </a:lnTo>
                        <a:lnTo>
                          <a:pt x="7040" y="23684"/>
                        </a:lnTo>
                        <a:lnTo>
                          <a:pt x="7804" y="23957"/>
                        </a:lnTo>
                        <a:lnTo>
                          <a:pt x="8677" y="24121"/>
                        </a:lnTo>
                        <a:lnTo>
                          <a:pt x="10423" y="24503"/>
                        </a:lnTo>
                        <a:lnTo>
                          <a:pt x="11297" y="24721"/>
                        </a:lnTo>
                        <a:lnTo>
                          <a:pt x="12115" y="24994"/>
                        </a:lnTo>
                        <a:lnTo>
                          <a:pt x="12879" y="25321"/>
                        </a:lnTo>
                        <a:lnTo>
                          <a:pt x="13261" y="25539"/>
                        </a:lnTo>
                        <a:lnTo>
                          <a:pt x="13589" y="25812"/>
                        </a:lnTo>
                        <a:lnTo>
                          <a:pt x="13971" y="26140"/>
                        </a:lnTo>
                        <a:lnTo>
                          <a:pt x="14407" y="26413"/>
                        </a:lnTo>
                        <a:lnTo>
                          <a:pt x="14789" y="26685"/>
                        </a:lnTo>
                        <a:lnTo>
                          <a:pt x="15171" y="26849"/>
                        </a:lnTo>
                        <a:lnTo>
                          <a:pt x="15608" y="26958"/>
                        </a:lnTo>
                        <a:lnTo>
                          <a:pt x="15990" y="27013"/>
                        </a:lnTo>
                        <a:lnTo>
                          <a:pt x="16372" y="27013"/>
                        </a:lnTo>
                        <a:lnTo>
                          <a:pt x="16754" y="26958"/>
                        </a:lnTo>
                        <a:lnTo>
                          <a:pt x="17190" y="26904"/>
                        </a:lnTo>
                        <a:lnTo>
                          <a:pt x="17572" y="26740"/>
                        </a:lnTo>
                        <a:lnTo>
                          <a:pt x="17954" y="26576"/>
                        </a:lnTo>
                        <a:lnTo>
                          <a:pt x="18336" y="26358"/>
                        </a:lnTo>
                        <a:lnTo>
                          <a:pt x="19155" y="25758"/>
                        </a:lnTo>
                        <a:lnTo>
                          <a:pt x="19919" y="25048"/>
                        </a:lnTo>
                        <a:lnTo>
                          <a:pt x="20573" y="24448"/>
                        </a:lnTo>
                        <a:lnTo>
                          <a:pt x="21174" y="24011"/>
                        </a:lnTo>
                        <a:lnTo>
                          <a:pt x="21774" y="23629"/>
                        </a:lnTo>
                        <a:lnTo>
                          <a:pt x="22320" y="23302"/>
                        </a:lnTo>
                        <a:lnTo>
                          <a:pt x="23520" y="22702"/>
                        </a:lnTo>
                        <a:lnTo>
                          <a:pt x="24175" y="22320"/>
                        </a:lnTo>
                        <a:lnTo>
                          <a:pt x="24885" y="21938"/>
                        </a:lnTo>
                        <a:lnTo>
                          <a:pt x="25485" y="21556"/>
                        </a:lnTo>
                        <a:lnTo>
                          <a:pt x="26031" y="21119"/>
                        </a:lnTo>
                        <a:lnTo>
                          <a:pt x="27013" y="20246"/>
                        </a:lnTo>
                        <a:lnTo>
                          <a:pt x="27940" y="19318"/>
                        </a:lnTo>
                        <a:lnTo>
                          <a:pt x="28759" y="18336"/>
                        </a:lnTo>
                        <a:lnTo>
                          <a:pt x="29359" y="17736"/>
                        </a:lnTo>
                        <a:lnTo>
                          <a:pt x="29796" y="17354"/>
                        </a:lnTo>
                        <a:lnTo>
                          <a:pt x="30178" y="16917"/>
                        </a:lnTo>
                        <a:lnTo>
                          <a:pt x="30451" y="16481"/>
                        </a:lnTo>
                        <a:lnTo>
                          <a:pt x="30505" y="16317"/>
                        </a:lnTo>
                        <a:lnTo>
                          <a:pt x="30505" y="16099"/>
                        </a:lnTo>
                        <a:lnTo>
                          <a:pt x="30505" y="15881"/>
                        </a:lnTo>
                        <a:lnTo>
                          <a:pt x="30396" y="15717"/>
                        </a:lnTo>
                        <a:lnTo>
                          <a:pt x="30232" y="15553"/>
                        </a:lnTo>
                        <a:lnTo>
                          <a:pt x="29960" y="15389"/>
                        </a:lnTo>
                        <a:lnTo>
                          <a:pt x="30232" y="15062"/>
                        </a:lnTo>
                        <a:lnTo>
                          <a:pt x="30505" y="14680"/>
                        </a:lnTo>
                        <a:lnTo>
                          <a:pt x="30724" y="14243"/>
                        </a:lnTo>
                        <a:lnTo>
                          <a:pt x="30887" y="13807"/>
                        </a:lnTo>
                        <a:lnTo>
                          <a:pt x="30942" y="13589"/>
                        </a:lnTo>
                        <a:lnTo>
                          <a:pt x="30942" y="13425"/>
                        </a:lnTo>
                        <a:lnTo>
                          <a:pt x="30887" y="13207"/>
                        </a:lnTo>
                        <a:lnTo>
                          <a:pt x="30833" y="13043"/>
                        </a:lnTo>
                        <a:lnTo>
                          <a:pt x="30724" y="12879"/>
                        </a:lnTo>
                        <a:lnTo>
                          <a:pt x="30560" y="12715"/>
                        </a:lnTo>
                        <a:lnTo>
                          <a:pt x="30342" y="12552"/>
                        </a:lnTo>
                        <a:lnTo>
                          <a:pt x="30069" y="12443"/>
                        </a:lnTo>
                        <a:lnTo>
                          <a:pt x="30451" y="12061"/>
                        </a:lnTo>
                        <a:lnTo>
                          <a:pt x="30778" y="11624"/>
                        </a:lnTo>
                        <a:lnTo>
                          <a:pt x="30996" y="11078"/>
                        </a:lnTo>
                        <a:lnTo>
                          <a:pt x="31160" y="10478"/>
                        </a:lnTo>
                        <a:lnTo>
                          <a:pt x="31215" y="9932"/>
                        </a:lnTo>
                        <a:lnTo>
                          <a:pt x="31160" y="9332"/>
                        </a:lnTo>
                        <a:lnTo>
                          <a:pt x="31106" y="9059"/>
                        </a:lnTo>
                        <a:lnTo>
                          <a:pt x="30996" y="8841"/>
                        </a:lnTo>
                        <a:lnTo>
                          <a:pt x="30887" y="8623"/>
                        </a:lnTo>
                        <a:lnTo>
                          <a:pt x="30669" y="8404"/>
                        </a:lnTo>
                        <a:lnTo>
                          <a:pt x="30833" y="8186"/>
                        </a:lnTo>
                        <a:lnTo>
                          <a:pt x="30996" y="7913"/>
                        </a:lnTo>
                        <a:lnTo>
                          <a:pt x="31215" y="7204"/>
                        </a:lnTo>
                        <a:lnTo>
                          <a:pt x="31324" y="6494"/>
                        </a:lnTo>
                        <a:lnTo>
                          <a:pt x="31378" y="6112"/>
                        </a:lnTo>
                        <a:lnTo>
                          <a:pt x="31378" y="5785"/>
                        </a:lnTo>
                        <a:lnTo>
                          <a:pt x="31324" y="5458"/>
                        </a:lnTo>
                        <a:lnTo>
                          <a:pt x="31215" y="5185"/>
                        </a:lnTo>
                        <a:lnTo>
                          <a:pt x="31106" y="4912"/>
                        </a:lnTo>
                        <a:lnTo>
                          <a:pt x="30942" y="4694"/>
                        </a:lnTo>
                        <a:lnTo>
                          <a:pt x="30724" y="4584"/>
                        </a:lnTo>
                        <a:lnTo>
                          <a:pt x="30396" y="4530"/>
                        </a:lnTo>
                        <a:lnTo>
                          <a:pt x="30069" y="4530"/>
                        </a:lnTo>
                        <a:lnTo>
                          <a:pt x="29687" y="4639"/>
                        </a:lnTo>
                        <a:lnTo>
                          <a:pt x="29741" y="4475"/>
                        </a:lnTo>
                        <a:lnTo>
                          <a:pt x="29796" y="4312"/>
                        </a:lnTo>
                        <a:lnTo>
                          <a:pt x="29905" y="4148"/>
                        </a:lnTo>
                        <a:lnTo>
                          <a:pt x="29960" y="3984"/>
                        </a:lnTo>
                        <a:lnTo>
                          <a:pt x="30123" y="3275"/>
                        </a:lnTo>
                        <a:lnTo>
                          <a:pt x="30451" y="2347"/>
                        </a:lnTo>
                        <a:lnTo>
                          <a:pt x="30669" y="1419"/>
                        </a:lnTo>
                        <a:lnTo>
                          <a:pt x="30724" y="1037"/>
                        </a:lnTo>
                        <a:lnTo>
                          <a:pt x="30669" y="765"/>
                        </a:lnTo>
                        <a:lnTo>
                          <a:pt x="30614" y="546"/>
                        </a:lnTo>
                        <a:lnTo>
                          <a:pt x="30451" y="383"/>
                        </a:lnTo>
                        <a:lnTo>
                          <a:pt x="30342" y="219"/>
                        </a:lnTo>
                        <a:lnTo>
                          <a:pt x="30178" y="110"/>
                        </a:lnTo>
                        <a:lnTo>
                          <a:pt x="30014" y="55"/>
                        </a:lnTo>
                        <a:lnTo>
                          <a:pt x="29850"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38;p56">
                    <a:extLst>
                      <a:ext uri="{FF2B5EF4-FFF2-40B4-BE49-F238E27FC236}">
                        <a16:creationId xmlns:a16="http://schemas.microsoft.com/office/drawing/2014/main" id="{7E19FB8B-A755-68A8-41B2-65C8FEE9D702}"/>
                      </a:ext>
                    </a:extLst>
                  </p:cNvPr>
                  <p:cNvSpPr/>
                  <p:nvPr/>
                </p:nvSpPr>
                <p:spPr>
                  <a:xfrm>
                    <a:off x="4314750" y="3869775"/>
                    <a:ext cx="12300" cy="25925"/>
                  </a:xfrm>
                  <a:custGeom>
                    <a:avLst/>
                    <a:gdLst/>
                    <a:ahLst/>
                    <a:cxnLst/>
                    <a:rect l="l" t="t" r="r" b="b"/>
                    <a:pathLst>
                      <a:path w="492" h="1037" extrusionOk="0">
                        <a:moveTo>
                          <a:pt x="164" y="0"/>
                        </a:moveTo>
                        <a:lnTo>
                          <a:pt x="55" y="218"/>
                        </a:lnTo>
                        <a:lnTo>
                          <a:pt x="0" y="382"/>
                        </a:lnTo>
                        <a:lnTo>
                          <a:pt x="0" y="600"/>
                        </a:lnTo>
                        <a:lnTo>
                          <a:pt x="110" y="764"/>
                        </a:lnTo>
                        <a:lnTo>
                          <a:pt x="219" y="928"/>
                        </a:lnTo>
                        <a:lnTo>
                          <a:pt x="382" y="1037"/>
                        </a:lnTo>
                        <a:lnTo>
                          <a:pt x="437" y="1037"/>
                        </a:lnTo>
                        <a:lnTo>
                          <a:pt x="492" y="819"/>
                        </a:lnTo>
                        <a:lnTo>
                          <a:pt x="492" y="655"/>
                        </a:lnTo>
                        <a:lnTo>
                          <a:pt x="437" y="491"/>
                        </a:lnTo>
                        <a:lnTo>
                          <a:pt x="382" y="328"/>
                        </a:lnTo>
                        <a:lnTo>
                          <a:pt x="273" y="164"/>
                        </a:lnTo>
                        <a:lnTo>
                          <a:pt x="164"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9;p56">
                    <a:extLst>
                      <a:ext uri="{FF2B5EF4-FFF2-40B4-BE49-F238E27FC236}">
                        <a16:creationId xmlns:a16="http://schemas.microsoft.com/office/drawing/2014/main" id="{C3C084F4-F5B1-4A26-ECBF-C8363C9A1859}"/>
                      </a:ext>
                    </a:extLst>
                  </p:cNvPr>
                  <p:cNvSpPr/>
                  <p:nvPr/>
                </p:nvSpPr>
                <p:spPr>
                  <a:xfrm>
                    <a:off x="4303825" y="3902500"/>
                    <a:ext cx="13675" cy="39600"/>
                  </a:xfrm>
                  <a:custGeom>
                    <a:avLst/>
                    <a:gdLst/>
                    <a:ahLst/>
                    <a:cxnLst/>
                    <a:rect l="l" t="t" r="r" b="b"/>
                    <a:pathLst>
                      <a:path w="547" h="1584" extrusionOk="0">
                        <a:moveTo>
                          <a:pt x="1" y="1"/>
                        </a:moveTo>
                        <a:lnTo>
                          <a:pt x="1" y="274"/>
                        </a:lnTo>
                        <a:lnTo>
                          <a:pt x="1" y="547"/>
                        </a:lnTo>
                        <a:lnTo>
                          <a:pt x="55" y="819"/>
                        </a:lnTo>
                        <a:lnTo>
                          <a:pt x="165" y="1147"/>
                        </a:lnTo>
                        <a:lnTo>
                          <a:pt x="274" y="1365"/>
                        </a:lnTo>
                        <a:lnTo>
                          <a:pt x="492" y="1583"/>
                        </a:lnTo>
                        <a:lnTo>
                          <a:pt x="547" y="1311"/>
                        </a:lnTo>
                        <a:lnTo>
                          <a:pt x="547" y="1038"/>
                        </a:lnTo>
                        <a:lnTo>
                          <a:pt x="437" y="710"/>
                        </a:lnTo>
                        <a:lnTo>
                          <a:pt x="328" y="437"/>
                        </a:lnTo>
                        <a:lnTo>
                          <a:pt x="219" y="219"/>
                        </a:lnTo>
                        <a:lnTo>
                          <a:pt x="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0;p56">
                    <a:extLst>
                      <a:ext uri="{FF2B5EF4-FFF2-40B4-BE49-F238E27FC236}">
                        <a16:creationId xmlns:a16="http://schemas.microsoft.com/office/drawing/2014/main" id="{E644DAF7-5196-527D-6B62-7A82F5543DA5}"/>
                      </a:ext>
                    </a:extLst>
                  </p:cNvPr>
                  <p:cNvSpPr/>
                  <p:nvPr/>
                </p:nvSpPr>
                <p:spPr>
                  <a:xfrm>
                    <a:off x="4504375" y="3969350"/>
                    <a:ext cx="241500" cy="125550"/>
                  </a:xfrm>
                  <a:custGeom>
                    <a:avLst/>
                    <a:gdLst/>
                    <a:ahLst/>
                    <a:cxnLst/>
                    <a:rect l="l" t="t" r="r" b="b"/>
                    <a:pathLst>
                      <a:path w="9660" h="5022" extrusionOk="0">
                        <a:moveTo>
                          <a:pt x="9223" y="3875"/>
                        </a:moveTo>
                        <a:lnTo>
                          <a:pt x="9332" y="3930"/>
                        </a:lnTo>
                        <a:lnTo>
                          <a:pt x="9496" y="3984"/>
                        </a:lnTo>
                        <a:lnTo>
                          <a:pt x="9332" y="3875"/>
                        </a:lnTo>
                        <a:close/>
                        <a:moveTo>
                          <a:pt x="1" y="1"/>
                        </a:moveTo>
                        <a:lnTo>
                          <a:pt x="164" y="492"/>
                        </a:lnTo>
                        <a:lnTo>
                          <a:pt x="219" y="765"/>
                        </a:lnTo>
                        <a:lnTo>
                          <a:pt x="383" y="1092"/>
                        </a:lnTo>
                        <a:lnTo>
                          <a:pt x="492" y="1474"/>
                        </a:lnTo>
                        <a:lnTo>
                          <a:pt x="765" y="1802"/>
                        </a:lnTo>
                        <a:lnTo>
                          <a:pt x="1038" y="2184"/>
                        </a:lnTo>
                        <a:lnTo>
                          <a:pt x="1365" y="2566"/>
                        </a:lnTo>
                        <a:lnTo>
                          <a:pt x="1747" y="2948"/>
                        </a:lnTo>
                        <a:lnTo>
                          <a:pt x="2184" y="3275"/>
                        </a:lnTo>
                        <a:lnTo>
                          <a:pt x="2620" y="3602"/>
                        </a:lnTo>
                        <a:lnTo>
                          <a:pt x="3166" y="3875"/>
                        </a:lnTo>
                        <a:lnTo>
                          <a:pt x="3657" y="4148"/>
                        </a:lnTo>
                        <a:lnTo>
                          <a:pt x="4203" y="4366"/>
                        </a:lnTo>
                        <a:lnTo>
                          <a:pt x="4803" y="4585"/>
                        </a:lnTo>
                        <a:lnTo>
                          <a:pt x="5349" y="4748"/>
                        </a:lnTo>
                        <a:lnTo>
                          <a:pt x="5949" y="4858"/>
                        </a:lnTo>
                        <a:lnTo>
                          <a:pt x="6495" y="4912"/>
                        </a:lnTo>
                        <a:lnTo>
                          <a:pt x="7040" y="5021"/>
                        </a:lnTo>
                        <a:lnTo>
                          <a:pt x="8514" y="5021"/>
                        </a:lnTo>
                        <a:lnTo>
                          <a:pt x="8950" y="4912"/>
                        </a:lnTo>
                        <a:lnTo>
                          <a:pt x="9114" y="4803"/>
                        </a:lnTo>
                        <a:lnTo>
                          <a:pt x="9278" y="4694"/>
                        </a:lnTo>
                        <a:lnTo>
                          <a:pt x="9551" y="4476"/>
                        </a:lnTo>
                        <a:lnTo>
                          <a:pt x="9660" y="4312"/>
                        </a:lnTo>
                        <a:lnTo>
                          <a:pt x="9660" y="4148"/>
                        </a:lnTo>
                        <a:lnTo>
                          <a:pt x="9605" y="4039"/>
                        </a:lnTo>
                        <a:lnTo>
                          <a:pt x="9496" y="3984"/>
                        </a:lnTo>
                        <a:lnTo>
                          <a:pt x="9551" y="4094"/>
                        </a:lnTo>
                        <a:lnTo>
                          <a:pt x="9551" y="4148"/>
                        </a:lnTo>
                        <a:lnTo>
                          <a:pt x="9551" y="4257"/>
                        </a:lnTo>
                        <a:lnTo>
                          <a:pt x="9441" y="4366"/>
                        </a:lnTo>
                        <a:lnTo>
                          <a:pt x="9223" y="4585"/>
                        </a:lnTo>
                        <a:lnTo>
                          <a:pt x="9059" y="4639"/>
                        </a:lnTo>
                        <a:lnTo>
                          <a:pt x="8896" y="4694"/>
                        </a:lnTo>
                        <a:lnTo>
                          <a:pt x="8514" y="4748"/>
                        </a:lnTo>
                        <a:lnTo>
                          <a:pt x="8077" y="4748"/>
                        </a:lnTo>
                        <a:lnTo>
                          <a:pt x="7586" y="4694"/>
                        </a:lnTo>
                        <a:lnTo>
                          <a:pt x="6549" y="4530"/>
                        </a:lnTo>
                        <a:lnTo>
                          <a:pt x="6003" y="4476"/>
                        </a:lnTo>
                        <a:lnTo>
                          <a:pt x="5458" y="4312"/>
                        </a:lnTo>
                        <a:lnTo>
                          <a:pt x="4912" y="4148"/>
                        </a:lnTo>
                        <a:lnTo>
                          <a:pt x="4366" y="3984"/>
                        </a:lnTo>
                        <a:lnTo>
                          <a:pt x="3875" y="3766"/>
                        </a:lnTo>
                        <a:lnTo>
                          <a:pt x="3330" y="3493"/>
                        </a:lnTo>
                        <a:lnTo>
                          <a:pt x="2838" y="3275"/>
                        </a:lnTo>
                        <a:lnTo>
                          <a:pt x="2402" y="2948"/>
                        </a:lnTo>
                        <a:lnTo>
                          <a:pt x="2184" y="2838"/>
                        </a:lnTo>
                        <a:lnTo>
                          <a:pt x="1965" y="2675"/>
                        </a:lnTo>
                        <a:lnTo>
                          <a:pt x="1583" y="2347"/>
                        </a:lnTo>
                        <a:lnTo>
                          <a:pt x="1256" y="2020"/>
                        </a:lnTo>
                        <a:lnTo>
                          <a:pt x="928" y="1692"/>
                        </a:lnTo>
                        <a:lnTo>
                          <a:pt x="710" y="1365"/>
                        </a:lnTo>
                        <a:lnTo>
                          <a:pt x="492" y="1038"/>
                        </a:lnTo>
                        <a:lnTo>
                          <a:pt x="328" y="765"/>
                        </a:lnTo>
                        <a:lnTo>
                          <a:pt x="219" y="492"/>
                        </a:lnTo>
                        <a:lnTo>
                          <a:pt x="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41;p56">
                    <a:extLst>
                      <a:ext uri="{FF2B5EF4-FFF2-40B4-BE49-F238E27FC236}">
                        <a16:creationId xmlns:a16="http://schemas.microsoft.com/office/drawing/2014/main" id="{7322B444-93BF-63CE-FEA6-7857809EF488}"/>
                      </a:ext>
                    </a:extLst>
                  </p:cNvPr>
                  <p:cNvSpPr/>
                  <p:nvPr/>
                </p:nvSpPr>
                <p:spPr>
                  <a:xfrm>
                    <a:off x="4721300" y="4045750"/>
                    <a:ext cx="69600" cy="28675"/>
                  </a:xfrm>
                  <a:custGeom>
                    <a:avLst/>
                    <a:gdLst/>
                    <a:ahLst/>
                    <a:cxnLst/>
                    <a:rect l="l" t="t" r="r" b="b"/>
                    <a:pathLst>
                      <a:path w="2784" h="1147" extrusionOk="0">
                        <a:moveTo>
                          <a:pt x="2292" y="1"/>
                        </a:moveTo>
                        <a:lnTo>
                          <a:pt x="2347" y="110"/>
                        </a:lnTo>
                        <a:lnTo>
                          <a:pt x="2401" y="274"/>
                        </a:lnTo>
                        <a:lnTo>
                          <a:pt x="2565" y="492"/>
                        </a:lnTo>
                        <a:lnTo>
                          <a:pt x="2511" y="437"/>
                        </a:lnTo>
                        <a:lnTo>
                          <a:pt x="2456" y="546"/>
                        </a:lnTo>
                        <a:lnTo>
                          <a:pt x="2401" y="601"/>
                        </a:lnTo>
                        <a:lnTo>
                          <a:pt x="2129" y="710"/>
                        </a:lnTo>
                        <a:lnTo>
                          <a:pt x="1419" y="710"/>
                        </a:lnTo>
                        <a:lnTo>
                          <a:pt x="710" y="601"/>
                        </a:lnTo>
                        <a:lnTo>
                          <a:pt x="0" y="437"/>
                        </a:lnTo>
                        <a:lnTo>
                          <a:pt x="0" y="437"/>
                        </a:lnTo>
                        <a:lnTo>
                          <a:pt x="273" y="710"/>
                        </a:lnTo>
                        <a:lnTo>
                          <a:pt x="655" y="874"/>
                        </a:lnTo>
                        <a:lnTo>
                          <a:pt x="983" y="1038"/>
                        </a:lnTo>
                        <a:lnTo>
                          <a:pt x="1365" y="1092"/>
                        </a:lnTo>
                        <a:lnTo>
                          <a:pt x="1801" y="1147"/>
                        </a:lnTo>
                        <a:lnTo>
                          <a:pt x="2183" y="1092"/>
                        </a:lnTo>
                        <a:lnTo>
                          <a:pt x="2401" y="1038"/>
                        </a:lnTo>
                        <a:lnTo>
                          <a:pt x="2620" y="874"/>
                        </a:lnTo>
                        <a:lnTo>
                          <a:pt x="2674" y="819"/>
                        </a:lnTo>
                        <a:lnTo>
                          <a:pt x="2783" y="710"/>
                        </a:lnTo>
                        <a:lnTo>
                          <a:pt x="2783" y="546"/>
                        </a:lnTo>
                        <a:lnTo>
                          <a:pt x="2783" y="437"/>
                        </a:lnTo>
                        <a:lnTo>
                          <a:pt x="2783" y="383"/>
                        </a:lnTo>
                        <a:lnTo>
                          <a:pt x="2674" y="219"/>
                        </a:lnTo>
                        <a:lnTo>
                          <a:pt x="2511" y="164"/>
                        </a:lnTo>
                        <a:lnTo>
                          <a:pt x="2292"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42;p56">
                    <a:extLst>
                      <a:ext uri="{FF2B5EF4-FFF2-40B4-BE49-F238E27FC236}">
                        <a16:creationId xmlns:a16="http://schemas.microsoft.com/office/drawing/2014/main" id="{F0E9DFD4-14DF-3B17-0D0A-E7670AB3DE84}"/>
                      </a:ext>
                    </a:extLst>
                  </p:cNvPr>
                  <p:cNvSpPr/>
                  <p:nvPr/>
                </p:nvSpPr>
                <p:spPr>
                  <a:xfrm>
                    <a:off x="4539850" y="3891600"/>
                    <a:ext cx="34125" cy="38225"/>
                  </a:xfrm>
                  <a:custGeom>
                    <a:avLst/>
                    <a:gdLst/>
                    <a:ahLst/>
                    <a:cxnLst/>
                    <a:rect l="l" t="t" r="r" b="b"/>
                    <a:pathLst>
                      <a:path w="1365" h="1529" extrusionOk="0">
                        <a:moveTo>
                          <a:pt x="1" y="0"/>
                        </a:moveTo>
                        <a:lnTo>
                          <a:pt x="1" y="55"/>
                        </a:lnTo>
                        <a:lnTo>
                          <a:pt x="55" y="328"/>
                        </a:lnTo>
                        <a:lnTo>
                          <a:pt x="110" y="437"/>
                        </a:lnTo>
                        <a:lnTo>
                          <a:pt x="219" y="601"/>
                        </a:lnTo>
                        <a:lnTo>
                          <a:pt x="492" y="928"/>
                        </a:lnTo>
                        <a:lnTo>
                          <a:pt x="765" y="1201"/>
                        </a:lnTo>
                        <a:lnTo>
                          <a:pt x="1037" y="1419"/>
                        </a:lnTo>
                        <a:lnTo>
                          <a:pt x="1256" y="1528"/>
                        </a:lnTo>
                        <a:lnTo>
                          <a:pt x="1365" y="1528"/>
                        </a:lnTo>
                        <a:lnTo>
                          <a:pt x="1201" y="1201"/>
                        </a:lnTo>
                        <a:lnTo>
                          <a:pt x="1037" y="928"/>
                        </a:lnTo>
                        <a:lnTo>
                          <a:pt x="765" y="655"/>
                        </a:lnTo>
                        <a:lnTo>
                          <a:pt x="546" y="382"/>
                        </a:lnTo>
                        <a:lnTo>
                          <a:pt x="273" y="164"/>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43;p56">
                    <a:extLst>
                      <a:ext uri="{FF2B5EF4-FFF2-40B4-BE49-F238E27FC236}">
                        <a16:creationId xmlns:a16="http://schemas.microsoft.com/office/drawing/2014/main" id="{7C9670ED-81FF-AB40-2E62-2702225C37CF}"/>
                      </a:ext>
                    </a:extLst>
                  </p:cNvPr>
                  <p:cNvSpPr/>
                  <p:nvPr/>
                </p:nvSpPr>
                <p:spPr>
                  <a:xfrm>
                    <a:off x="4580775" y="3905250"/>
                    <a:ext cx="39600" cy="36850"/>
                  </a:xfrm>
                  <a:custGeom>
                    <a:avLst/>
                    <a:gdLst/>
                    <a:ahLst/>
                    <a:cxnLst/>
                    <a:rect l="l" t="t" r="r" b="b"/>
                    <a:pathLst>
                      <a:path w="1584" h="1474" extrusionOk="0">
                        <a:moveTo>
                          <a:pt x="1" y="0"/>
                        </a:moveTo>
                        <a:lnTo>
                          <a:pt x="1" y="109"/>
                        </a:lnTo>
                        <a:lnTo>
                          <a:pt x="55" y="327"/>
                        </a:lnTo>
                        <a:lnTo>
                          <a:pt x="110" y="491"/>
                        </a:lnTo>
                        <a:lnTo>
                          <a:pt x="219" y="655"/>
                        </a:lnTo>
                        <a:lnTo>
                          <a:pt x="492" y="982"/>
                        </a:lnTo>
                        <a:lnTo>
                          <a:pt x="874" y="1255"/>
                        </a:lnTo>
                        <a:lnTo>
                          <a:pt x="1038" y="1364"/>
                        </a:lnTo>
                        <a:lnTo>
                          <a:pt x="1201" y="1419"/>
                        </a:lnTo>
                        <a:lnTo>
                          <a:pt x="1474" y="1473"/>
                        </a:lnTo>
                        <a:lnTo>
                          <a:pt x="1583" y="1473"/>
                        </a:lnTo>
                        <a:lnTo>
                          <a:pt x="1310" y="1201"/>
                        </a:lnTo>
                        <a:lnTo>
                          <a:pt x="1201" y="1091"/>
                        </a:lnTo>
                        <a:lnTo>
                          <a:pt x="1092" y="928"/>
                        </a:lnTo>
                        <a:lnTo>
                          <a:pt x="819" y="655"/>
                        </a:lnTo>
                        <a:lnTo>
                          <a:pt x="546" y="437"/>
                        </a:lnTo>
                        <a:lnTo>
                          <a:pt x="383" y="327"/>
                        </a:lnTo>
                        <a:lnTo>
                          <a:pt x="274" y="218"/>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44;p56">
                    <a:extLst>
                      <a:ext uri="{FF2B5EF4-FFF2-40B4-BE49-F238E27FC236}">
                        <a16:creationId xmlns:a16="http://schemas.microsoft.com/office/drawing/2014/main" id="{90C67376-35E6-910E-8BDE-9C5A6C13AADD}"/>
                      </a:ext>
                    </a:extLst>
                  </p:cNvPr>
                  <p:cNvSpPr/>
                  <p:nvPr/>
                </p:nvSpPr>
                <p:spPr>
                  <a:xfrm>
                    <a:off x="4794975" y="3963900"/>
                    <a:ext cx="70950" cy="61425"/>
                  </a:xfrm>
                  <a:custGeom>
                    <a:avLst/>
                    <a:gdLst/>
                    <a:ahLst/>
                    <a:cxnLst/>
                    <a:rect l="l" t="t" r="r" b="b"/>
                    <a:pathLst>
                      <a:path w="2838" h="2457" extrusionOk="0">
                        <a:moveTo>
                          <a:pt x="2401" y="1"/>
                        </a:moveTo>
                        <a:lnTo>
                          <a:pt x="2620" y="164"/>
                        </a:lnTo>
                        <a:lnTo>
                          <a:pt x="2674" y="219"/>
                        </a:lnTo>
                        <a:lnTo>
                          <a:pt x="2674" y="328"/>
                        </a:lnTo>
                        <a:lnTo>
                          <a:pt x="2620" y="492"/>
                        </a:lnTo>
                        <a:lnTo>
                          <a:pt x="2456" y="655"/>
                        </a:lnTo>
                        <a:lnTo>
                          <a:pt x="2238" y="819"/>
                        </a:lnTo>
                        <a:lnTo>
                          <a:pt x="2074" y="928"/>
                        </a:lnTo>
                        <a:lnTo>
                          <a:pt x="1856" y="983"/>
                        </a:lnTo>
                        <a:lnTo>
                          <a:pt x="1637" y="1037"/>
                        </a:lnTo>
                        <a:lnTo>
                          <a:pt x="982" y="1037"/>
                        </a:lnTo>
                        <a:lnTo>
                          <a:pt x="1528" y="1419"/>
                        </a:lnTo>
                        <a:lnTo>
                          <a:pt x="1637" y="1474"/>
                        </a:lnTo>
                        <a:lnTo>
                          <a:pt x="1801" y="1583"/>
                        </a:lnTo>
                        <a:lnTo>
                          <a:pt x="1965" y="1638"/>
                        </a:lnTo>
                        <a:lnTo>
                          <a:pt x="2074" y="1692"/>
                        </a:lnTo>
                        <a:lnTo>
                          <a:pt x="2074" y="1747"/>
                        </a:lnTo>
                        <a:lnTo>
                          <a:pt x="2019" y="1747"/>
                        </a:lnTo>
                        <a:lnTo>
                          <a:pt x="1910" y="1856"/>
                        </a:lnTo>
                        <a:lnTo>
                          <a:pt x="1637" y="1965"/>
                        </a:lnTo>
                        <a:lnTo>
                          <a:pt x="1310" y="2074"/>
                        </a:lnTo>
                        <a:lnTo>
                          <a:pt x="0" y="2402"/>
                        </a:lnTo>
                        <a:lnTo>
                          <a:pt x="328" y="2456"/>
                        </a:lnTo>
                        <a:lnTo>
                          <a:pt x="710" y="2456"/>
                        </a:lnTo>
                        <a:lnTo>
                          <a:pt x="1364" y="2402"/>
                        </a:lnTo>
                        <a:lnTo>
                          <a:pt x="1746" y="2347"/>
                        </a:lnTo>
                        <a:lnTo>
                          <a:pt x="2074" y="2183"/>
                        </a:lnTo>
                        <a:lnTo>
                          <a:pt x="2292" y="2074"/>
                        </a:lnTo>
                        <a:lnTo>
                          <a:pt x="2347" y="2020"/>
                        </a:lnTo>
                        <a:lnTo>
                          <a:pt x="2456" y="1910"/>
                        </a:lnTo>
                        <a:lnTo>
                          <a:pt x="2510" y="1747"/>
                        </a:lnTo>
                        <a:lnTo>
                          <a:pt x="2510" y="1583"/>
                        </a:lnTo>
                        <a:lnTo>
                          <a:pt x="2456" y="1474"/>
                        </a:lnTo>
                        <a:lnTo>
                          <a:pt x="2347" y="1365"/>
                        </a:lnTo>
                        <a:lnTo>
                          <a:pt x="2203" y="1269"/>
                        </a:lnTo>
                        <a:lnTo>
                          <a:pt x="2238" y="1256"/>
                        </a:lnTo>
                        <a:lnTo>
                          <a:pt x="2456" y="1092"/>
                        </a:lnTo>
                        <a:lnTo>
                          <a:pt x="2674" y="874"/>
                        </a:lnTo>
                        <a:lnTo>
                          <a:pt x="2783" y="601"/>
                        </a:lnTo>
                        <a:lnTo>
                          <a:pt x="2838" y="492"/>
                        </a:lnTo>
                        <a:lnTo>
                          <a:pt x="2838" y="328"/>
                        </a:lnTo>
                        <a:lnTo>
                          <a:pt x="2783" y="164"/>
                        </a:lnTo>
                        <a:lnTo>
                          <a:pt x="2674" y="55"/>
                        </a:lnTo>
                        <a:lnTo>
                          <a:pt x="2510" y="55"/>
                        </a:lnTo>
                        <a:lnTo>
                          <a:pt x="240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45;p56">
                    <a:extLst>
                      <a:ext uri="{FF2B5EF4-FFF2-40B4-BE49-F238E27FC236}">
                        <a16:creationId xmlns:a16="http://schemas.microsoft.com/office/drawing/2014/main" id="{8BE1B745-B313-E034-C2B3-31F7606125A8}"/>
                      </a:ext>
                    </a:extLst>
                  </p:cNvPr>
                  <p:cNvSpPr/>
                  <p:nvPr/>
                </p:nvSpPr>
                <p:spPr>
                  <a:xfrm>
                    <a:off x="4254725" y="3425025"/>
                    <a:ext cx="294700" cy="432500"/>
                  </a:xfrm>
                  <a:custGeom>
                    <a:avLst/>
                    <a:gdLst/>
                    <a:ahLst/>
                    <a:cxnLst/>
                    <a:rect l="l" t="t" r="r" b="b"/>
                    <a:pathLst>
                      <a:path w="11788" h="17300" extrusionOk="0">
                        <a:moveTo>
                          <a:pt x="5403" y="0"/>
                        </a:moveTo>
                        <a:lnTo>
                          <a:pt x="5021" y="55"/>
                        </a:lnTo>
                        <a:lnTo>
                          <a:pt x="4639" y="164"/>
                        </a:lnTo>
                        <a:lnTo>
                          <a:pt x="4257" y="273"/>
                        </a:lnTo>
                        <a:lnTo>
                          <a:pt x="3547" y="601"/>
                        </a:lnTo>
                        <a:lnTo>
                          <a:pt x="2838" y="1092"/>
                        </a:lnTo>
                        <a:lnTo>
                          <a:pt x="2183" y="1637"/>
                        </a:lnTo>
                        <a:lnTo>
                          <a:pt x="1583" y="2292"/>
                        </a:lnTo>
                        <a:lnTo>
                          <a:pt x="1092" y="3002"/>
                        </a:lnTo>
                        <a:lnTo>
                          <a:pt x="655" y="3766"/>
                        </a:lnTo>
                        <a:lnTo>
                          <a:pt x="328" y="4584"/>
                        </a:lnTo>
                        <a:lnTo>
                          <a:pt x="110" y="5457"/>
                        </a:lnTo>
                        <a:lnTo>
                          <a:pt x="55" y="5894"/>
                        </a:lnTo>
                        <a:lnTo>
                          <a:pt x="0" y="6330"/>
                        </a:lnTo>
                        <a:lnTo>
                          <a:pt x="55" y="6767"/>
                        </a:lnTo>
                        <a:lnTo>
                          <a:pt x="110" y="7149"/>
                        </a:lnTo>
                        <a:lnTo>
                          <a:pt x="273" y="8022"/>
                        </a:lnTo>
                        <a:lnTo>
                          <a:pt x="437" y="8841"/>
                        </a:lnTo>
                        <a:lnTo>
                          <a:pt x="601" y="9768"/>
                        </a:lnTo>
                        <a:lnTo>
                          <a:pt x="601" y="10150"/>
                        </a:lnTo>
                        <a:lnTo>
                          <a:pt x="601" y="10587"/>
                        </a:lnTo>
                        <a:lnTo>
                          <a:pt x="437" y="11460"/>
                        </a:lnTo>
                        <a:lnTo>
                          <a:pt x="328" y="12279"/>
                        </a:lnTo>
                        <a:lnTo>
                          <a:pt x="219" y="13043"/>
                        </a:lnTo>
                        <a:lnTo>
                          <a:pt x="110" y="14025"/>
                        </a:lnTo>
                        <a:lnTo>
                          <a:pt x="55" y="14680"/>
                        </a:lnTo>
                        <a:lnTo>
                          <a:pt x="0" y="15335"/>
                        </a:lnTo>
                        <a:lnTo>
                          <a:pt x="55" y="15989"/>
                        </a:lnTo>
                        <a:lnTo>
                          <a:pt x="164" y="16535"/>
                        </a:lnTo>
                        <a:lnTo>
                          <a:pt x="219" y="16808"/>
                        </a:lnTo>
                        <a:lnTo>
                          <a:pt x="328" y="16972"/>
                        </a:lnTo>
                        <a:lnTo>
                          <a:pt x="492" y="17135"/>
                        </a:lnTo>
                        <a:lnTo>
                          <a:pt x="655" y="17244"/>
                        </a:lnTo>
                        <a:lnTo>
                          <a:pt x="874" y="17299"/>
                        </a:lnTo>
                        <a:lnTo>
                          <a:pt x="1037" y="17299"/>
                        </a:lnTo>
                        <a:lnTo>
                          <a:pt x="1201" y="17244"/>
                        </a:lnTo>
                        <a:lnTo>
                          <a:pt x="1419" y="17135"/>
                        </a:lnTo>
                        <a:lnTo>
                          <a:pt x="1747" y="16862"/>
                        </a:lnTo>
                        <a:lnTo>
                          <a:pt x="2074" y="16535"/>
                        </a:lnTo>
                        <a:lnTo>
                          <a:pt x="2347" y="16153"/>
                        </a:lnTo>
                        <a:lnTo>
                          <a:pt x="2620" y="15717"/>
                        </a:lnTo>
                        <a:lnTo>
                          <a:pt x="2947" y="15062"/>
                        </a:lnTo>
                        <a:lnTo>
                          <a:pt x="3002" y="15335"/>
                        </a:lnTo>
                        <a:lnTo>
                          <a:pt x="3056" y="15607"/>
                        </a:lnTo>
                        <a:lnTo>
                          <a:pt x="3111" y="15826"/>
                        </a:lnTo>
                        <a:lnTo>
                          <a:pt x="3275" y="16044"/>
                        </a:lnTo>
                        <a:lnTo>
                          <a:pt x="3384" y="16153"/>
                        </a:lnTo>
                        <a:lnTo>
                          <a:pt x="3547" y="16262"/>
                        </a:lnTo>
                        <a:lnTo>
                          <a:pt x="3711" y="16371"/>
                        </a:lnTo>
                        <a:lnTo>
                          <a:pt x="4093" y="16371"/>
                        </a:lnTo>
                        <a:lnTo>
                          <a:pt x="4202" y="16317"/>
                        </a:lnTo>
                        <a:lnTo>
                          <a:pt x="4366" y="16208"/>
                        </a:lnTo>
                        <a:lnTo>
                          <a:pt x="4475" y="16044"/>
                        </a:lnTo>
                        <a:lnTo>
                          <a:pt x="4530" y="15880"/>
                        </a:lnTo>
                        <a:lnTo>
                          <a:pt x="4584" y="15662"/>
                        </a:lnTo>
                        <a:lnTo>
                          <a:pt x="4584" y="15389"/>
                        </a:lnTo>
                        <a:lnTo>
                          <a:pt x="4584" y="15062"/>
                        </a:lnTo>
                        <a:lnTo>
                          <a:pt x="5075" y="15553"/>
                        </a:lnTo>
                        <a:lnTo>
                          <a:pt x="5676" y="15935"/>
                        </a:lnTo>
                        <a:lnTo>
                          <a:pt x="6276" y="16208"/>
                        </a:lnTo>
                        <a:lnTo>
                          <a:pt x="6549" y="16317"/>
                        </a:lnTo>
                        <a:lnTo>
                          <a:pt x="7040" y="16317"/>
                        </a:lnTo>
                        <a:lnTo>
                          <a:pt x="7204" y="16208"/>
                        </a:lnTo>
                        <a:lnTo>
                          <a:pt x="7367" y="16099"/>
                        </a:lnTo>
                        <a:lnTo>
                          <a:pt x="7531" y="15880"/>
                        </a:lnTo>
                        <a:lnTo>
                          <a:pt x="7586" y="15607"/>
                        </a:lnTo>
                        <a:lnTo>
                          <a:pt x="7640" y="15280"/>
                        </a:lnTo>
                        <a:lnTo>
                          <a:pt x="7586" y="14898"/>
                        </a:lnTo>
                        <a:lnTo>
                          <a:pt x="7531" y="14407"/>
                        </a:lnTo>
                        <a:lnTo>
                          <a:pt x="7804" y="14680"/>
                        </a:lnTo>
                        <a:lnTo>
                          <a:pt x="8077" y="14898"/>
                        </a:lnTo>
                        <a:lnTo>
                          <a:pt x="8350" y="15062"/>
                        </a:lnTo>
                        <a:lnTo>
                          <a:pt x="8622" y="15171"/>
                        </a:lnTo>
                        <a:lnTo>
                          <a:pt x="8895" y="15280"/>
                        </a:lnTo>
                        <a:lnTo>
                          <a:pt x="9168" y="15335"/>
                        </a:lnTo>
                        <a:lnTo>
                          <a:pt x="9386" y="15335"/>
                        </a:lnTo>
                        <a:lnTo>
                          <a:pt x="9605" y="15280"/>
                        </a:lnTo>
                        <a:lnTo>
                          <a:pt x="9768" y="15225"/>
                        </a:lnTo>
                        <a:lnTo>
                          <a:pt x="9932" y="15116"/>
                        </a:lnTo>
                        <a:lnTo>
                          <a:pt x="10041" y="14953"/>
                        </a:lnTo>
                        <a:lnTo>
                          <a:pt x="10096" y="14734"/>
                        </a:lnTo>
                        <a:lnTo>
                          <a:pt x="10150" y="14461"/>
                        </a:lnTo>
                        <a:lnTo>
                          <a:pt x="10150" y="14189"/>
                        </a:lnTo>
                        <a:lnTo>
                          <a:pt x="10096" y="13807"/>
                        </a:lnTo>
                        <a:lnTo>
                          <a:pt x="9987" y="13425"/>
                        </a:lnTo>
                        <a:lnTo>
                          <a:pt x="10587" y="13697"/>
                        </a:lnTo>
                        <a:lnTo>
                          <a:pt x="11024" y="13861"/>
                        </a:lnTo>
                        <a:lnTo>
                          <a:pt x="11406" y="13861"/>
                        </a:lnTo>
                        <a:lnTo>
                          <a:pt x="11569" y="13807"/>
                        </a:lnTo>
                        <a:lnTo>
                          <a:pt x="11678" y="13697"/>
                        </a:lnTo>
                        <a:lnTo>
                          <a:pt x="11733" y="13588"/>
                        </a:lnTo>
                        <a:lnTo>
                          <a:pt x="11788" y="13479"/>
                        </a:lnTo>
                        <a:lnTo>
                          <a:pt x="11788" y="13315"/>
                        </a:lnTo>
                        <a:lnTo>
                          <a:pt x="11733" y="13152"/>
                        </a:lnTo>
                        <a:lnTo>
                          <a:pt x="11569" y="12715"/>
                        </a:lnTo>
                        <a:lnTo>
                          <a:pt x="11187" y="12224"/>
                        </a:lnTo>
                        <a:lnTo>
                          <a:pt x="10969" y="11897"/>
                        </a:lnTo>
                        <a:lnTo>
                          <a:pt x="10696" y="11569"/>
                        </a:lnTo>
                        <a:lnTo>
                          <a:pt x="10423" y="11242"/>
                        </a:lnTo>
                        <a:lnTo>
                          <a:pt x="10150" y="10860"/>
                        </a:lnTo>
                        <a:lnTo>
                          <a:pt x="9496" y="9386"/>
                        </a:lnTo>
                        <a:lnTo>
                          <a:pt x="9441" y="8459"/>
                        </a:lnTo>
                        <a:lnTo>
                          <a:pt x="9496" y="7531"/>
                        </a:lnTo>
                        <a:lnTo>
                          <a:pt x="9659" y="5785"/>
                        </a:lnTo>
                        <a:lnTo>
                          <a:pt x="9714" y="4912"/>
                        </a:lnTo>
                        <a:lnTo>
                          <a:pt x="9659" y="4038"/>
                        </a:lnTo>
                        <a:lnTo>
                          <a:pt x="9605" y="3602"/>
                        </a:lnTo>
                        <a:lnTo>
                          <a:pt x="9496" y="3220"/>
                        </a:lnTo>
                        <a:lnTo>
                          <a:pt x="9332" y="2783"/>
                        </a:lnTo>
                        <a:lnTo>
                          <a:pt x="9114" y="2347"/>
                        </a:lnTo>
                        <a:lnTo>
                          <a:pt x="8841" y="1856"/>
                        </a:lnTo>
                        <a:lnTo>
                          <a:pt x="8568" y="1474"/>
                        </a:lnTo>
                        <a:lnTo>
                          <a:pt x="8240" y="1092"/>
                        </a:lnTo>
                        <a:lnTo>
                          <a:pt x="7913" y="819"/>
                        </a:lnTo>
                        <a:lnTo>
                          <a:pt x="7586" y="546"/>
                        </a:lnTo>
                        <a:lnTo>
                          <a:pt x="7204" y="328"/>
                        </a:lnTo>
                        <a:lnTo>
                          <a:pt x="6876" y="164"/>
                        </a:lnTo>
                        <a:lnTo>
                          <a:pt x="6494" y="55"/>
                        </a:lnTo>
                        <a:lnTo>
                          <a:pt x="6112" y="0"/>
                        </a:lnTo>
                        <a:close/>
                      </a:path>
                    </a:pathLst>
                  </a:custGeom>
                  <a:solidFill>
                    <a:srgbClr val="BF6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46;p56">
                    <a:extLst>
                      <a:ext uri="{FF2B5EF4-FFF2-40B4-BE49-F238E27FC236}">
                        <a16:creationId xmlns:a16="http://schemas.microsoft.com/office/drawing/2014/main" id="{D5D7C514-A391-8003-107A-8279555BA653}"/>
                      </a:ext>
                    </a:extLst>
                  </p:cNvPr>
                  <p:cNvSpPr/>
                  <p:nvPr/>
                </p:nvSpPr>
                <p:spPr>
                  <a:xfrm>
                    <a:off x="4179700" y="3516425"/>
                    <a:ext cx="128250" cy="84600"/>
                  </a:xfrm>
                  <a:custGeom>
                    <a:avLst/>
                    <a:gdLst/>
                    <a:ahLst/>
                    <a:cxnLst/>
                    <a:rect l="l" t="t" r="r" b="b"/>
                    <a:pathLst>
                      <a:path w="5130" h="3384" extrusionOk="0">
                        <a:moveTo>
                          <a:pt x="3875" y="0"/>
                        </a:moveTo>
                        <a:lnTo>
                          <a:pt x="3329" y="110"/>
                        </a:lnTo>
                        <a:lnTo>
                          <a:pt x="2783" y="273"/>
                        </a:lnTo>
                        <a:lnTo>
                          <a:pt x="2292" y="492"/>
                        </a:lnTo>
                        <a:lnTo>
                          <a:pt x="1801" y="764"/>
                        </a:lnTo>
                        <a:lnTo>
                          <a:pt x="873" y="1310"/>
                        </a:lnTo>
                        <a:lnTo>
                          <a:pt x="0" y="1801"/>
                        </a:lnTo>
                        <a:lnTo>
                          <a:pt x="273" y="2074"/>
                        </a:lnTo>
                        <a:lnTo>
                          <a:pt x="764" y="2347"/>
                        </a:lnTo>
                        <a:lnTo>
                          <a:pt x="1364" y="2620"/>
                        </a:lnTo>
                        <a:lnTo>
                          <a:pt x="2019" y="2893"/>
                        </a:lnTo>
                        <a:lnTo>
                          <a:pt x="2674" y="3111"/>
                        </a:lnTo>
                        <a:lnTo>
                          <a:pt x="3329" y="3275"/>
                        </a:lnTo>
                        <a:lnTo>
                          <a:pt x="3875" y="3384"/>
                        </a:lnTo>
                        <a:lnTo>
                          <a:pt x="4093" y="3384"/>
                        </a:lnTo>
                        <a:lnTo>
                          <a:pt x="4257" y="3329"/>
                        </a:lnTo>
                        <a:lnTo>
                          <a:pt x="4420" y="3275"/>
                        </a:lnTo>
                        <a:lnTo>
                          <a:pt x="4584" y="3111"/>
                        </a:lnTo>
                        <a:lnTo>
                          <a:pt x="4857" y="2784"/>
                        </a:lnTo>
                        <a:lnTo>
                          <a:pt x="5020" y="2402"/>
                        </a:lnTo>
                        <a:lnTo>
                          <a:pt x="5130" y="1965"/>
                        </a:lnTo>
                        <a:lnTo>
                          <a:pt x="5075" y="1474"/>
                        </a:lnTo>
                        <a:lnTo>
                          <a:pt x="5020" y="1256"/>
                        </a:lnTo>
                        <a:lnTo>
                          <a:pt x="4911" y="983"/>
                        </a:lnTo>
                        <a:lnTo>
                          <a:pt x="4802" y="764"/>
                        </a:lnTo>
                        <a:lnTo>
                          <a:pt x="4584" y="546"/>
                        </a:lnTo>
                        <a:lnTo>
                          <a:pt x="4420" y="382"/>
                        </a:lnTo>
                        <a:lnTo>
                          <a:pt x="4147" y="219"/>
                        </a:lnTo>
                        <a:lnTo>
                          <a:pt x="3875"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47;p56">
                    <a:extLst>
                      <a:ext uri="{FF2B5EF4-FFF2-40B4-BE49-F238E27FC236}">
                        <a16:creationId xmlns:a16="http://schemas.microsoft.com/office/drawing/2014/main" id="{4235E703-61AF-4288-FD83-D5B1644F5D0F}"/>
                      </a:ext>
                    </a:extLst>
                  </p:cNvPr>
                  <p:cNvSpPr/>
                  <p:nvPr/>
                </p:nvSpPr>
                <p:spPr>
                  <a:xfrm>
                    <a:off x="4181050" y="3557350"/>
                    <a:ext cx="121450" cy="21850"/>
                  </a:xfrm>
                  <a:custGeom>
                    <a:avLst/>
                    <a:gdLst/>
                    <a:ahLst/>
                    <a:cxnLst/>
                    <a:rect l="l" t="t" r="r" b="b"/>
                    <a:pathLst>
                      <a:path w="4858" h="874" extrusionOk="0">
                        <a:moveTo>
                          <a:pt x="4857" y="1"/>
                        </a:moveTo>
                        <a:lnTo>
                          <a:pt x="4639" y="55"/>
                        </a:lnTo>
                        <a:lnTo>
                          <a:pt x="4093" y="219"/>
                        </a:lnTo>
                        <a:lnTo>
                          <a:pt x="3711" y="273"/>
                        </a:lnTo>
                        <a:lnTo>
                          <a:pt x="3329" y="383"/>
                        </a:lnTo>
                        <a:lnTo>
                          <a:pt x="2893" y="437"/>
                        </a:lnTo>
                        <a:lnTo>
                          <a:pt x="1583" y="437"/>
                        </a:lnTo>
                        <a:lnTo>
                          <a:pt x="819" y="383"/>
                        </a:lnTo>
                        <a:lnTo>
                          <a:pt x="219" y="273"/>
                        </a:lnTo>
                        <a:lnTo>
                          <a:pt x="1" y="273"/>
                        </a:lnTo>
                        <a:lnTo>
                          <a:pt x="219" y="383"/>
                        </a:lnTo>
                        <a:lnTo>
                          <a:pt x="765" y="601"/>
                        </a:lnTo>
                        <a:lnTo>
                          <a:pt x="1092" y="710"/>
                        </a:lnTo>
                        <a:lnTo>
                          <a:pt x="1529" y="819"/>
                        </a:lnTo>
                        <a:lnTo>
                          <a:pt x="2020" y="874"/>
                        </a:lnTo>
                        <a:lnTo>
                          <a:pt x="2729" y="874"/>
                        </a:lnTo>
                        <a:lnTo>
                          <a:pt x="2947" y="819"/>
                        </a:lnTo>
                        <a:lnTo>
                          <a:pt x="3439" y="710"/>
                        </a:lnTo>
                        <a:lnTo>
                          <a:pt x="3657" y="655"/>
                        </a:lnTo>
                        <a:lnTo>
                          <a:pt x="3821" y="601"/>
                        </a:lnTo>
                        <a:lnTo>
                          <a:pt x="4203" y="437"/>
                        </a:lnTo>
                        <a:lnTo>
                          <a:pt x="4694" y="110"/>
                        </a:lnTo>
                        <a:lnTo>
                          <a:pt x="4857"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48;p56">
                    <a:extLst>
                      <a:ext uri="{FF2B5EF4-FFF2-40B4-BE49-F238E27FC236}">
                        <a16:creationId xmlns:a16="http://schemas.microsoft.com/office/drawing/2014/main" id="{54502D2D-A96F-CE09-C25E-9BCB444D3A46}"/>
                      </a:ext>
                    </a:extLst>
                  </p:cNvPr>
                  <p:cNvSpPr/>
                  <p:nvPr/>
                </p:nvSpPr>
                <p:spPr>
                  <a:xfrm>
                    <a:off x="4261550" y="3535525"/>
                    <a:ext cx="19125" cy="12300"/>
                  </a:xfrm>
                  <a:custGeom>
                    <a:avLst/>
                    <a:gdLst/>
                    <a:ahLst/>
                    <a:cxnLst/>
                    <a:rect l="l" t="t" r="r" b="b"/>
                    <a:pathLst>
                      <a:path w="765" h="492" extrusionOk="0">
                        <a:moveTo>
                          <a:pt x="491" y="0"/>
                        </a:moveTo>
                        <a:lnTo>
                          <a:pt x="328" y="55"/>
                        </a:lnTo>
                        <a:lnTo>
                          <a:pt x="164" y="110"/>
                        </a:lnTo>
                        <a:lnTo>
                          <a:pt x="109" y="219"/>
                        </a:lnTo>
                        <a:lnTo>
                          <a:pt x="0" y="382"/>
                        </a:lnTo>
                        <a:lnTo>
                          <a:pt x="164" y="492"/>
                        </a:lnTo>
                        <a:lnTo>
                          <a:pt x="328" y="492"/>
                        </a:lnTo>
                        <a:lnTo>
                          <a:pt x="491" y="437"/>
                        </a:lnTo>
                        <a:lnTo>
                          <a:pt x="601" y="382"/>
                        </a:lnTo>
                        <a:lnTo>
                          <a:pt x="710" y="273"/>
                        </a:lnTo>
                        <a:lnTo>
                          <a:pt x="764" y="110"/>
                        </a:lnTo>
                        <a:lnTo>
                          <a:pt x="601" y="55"/>
                        </a:lnTo>
                        <a:lnTo>
                          <a:pt x="491"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49;p56">
                    <a:extLst>
                      <a:ext uri="{FF2B5EF4-FFF2-40B4-BE49-F238E27FC236}">
                        <a16:creationId xmlns:a16="http://schemas.microsoft.com/office/drawing/2014/main" id="{AEF823AA-82EA-9C5B-169E-F3F720CFAB4F}"/>
                      </a:ext>
                    </a:extLst>
                  </p:cNvPr>
                  <p:cNvSpPr/>
                  <p:nvPr/>
                </p:nvSpPr>
                <p:spPr>
                  <a:xfrm>
                    <a:off x="4232900" y="3605100"/>
                    <a:ext cx="72325" cy="103700"/>
                  </a:xfrm>
                  <a:custGeom>
                    <a:avLst/>
                    <a:gdLst/>
                    <a:ahLst/>
                    <a:cxnLst/>
                    <a:rect l="l" t="t" r="r" b="b"/>
                    <a:pathLst>
                      <a:path w="2893" h="4148" extrusionOk="0">
                        <a:moveTo>
                          <a:pt x="1365" y="1"/>
                        </a:moveTo>
                        <a:lnTo>
                          <a:pt x="928" y="765"/>
                        </a:lnTo>
                        <a:lnTo>
                          <a:pt x="437" y="1692"/>
                        </a:lnTo>
                        <a:lnTo>
                          <a:pt x="219" y="2238"/>
                        </a:lnTo>
                        <a:lnTo>
                          <a:pt x="55" y="2674"/>
                        </a:lnTo>
                        <a:lnTo>
                          <a:pt x="0" y="3166"/>
                        </a:lnTo>
                        <a:lnTo>
                          <a:pt x="55" y="3384"/>
                        </a:lnTo>
                        <a:lnTo>
                          <a:pt x="109" y="3602"/>
                        </a:lnTo>
                        <a:lnTo>
                          <a:pt x="273" y="3875"/>
                        </a:lnTo>
                        <a:lnTo>
                          <a:pt x="382" y="4039"/>
                        </a:lnTo>
                        <a:lnTo>
                          <a:pt x="546" y="4148"/>
                        </a:lnTo>
                        <a:lnTo>
                          <a:pt x="655" y="4148"/>
                        </a:lnTo>
                        <a:lnTo>
                          <a:pt x="764" y="4093"/>
                        </a:lnTo>
                        <a:lnTo>
                          <a:pt x="873" y="3984"/>
                        </a:lnTo>
                        <a:lnTo>
                          <a:pt x="1037" y="3657"/>
                        </a:lnTo>
                        <a:lnTo>
                          <a:pt x="1146" y="3220"/>
                        </a:lnTo>
                        <a:lnTo>
                          <a:pt x="1255" y="2729"/>
                        </a:lnTo>
                        <a:lnTo>
                          <a:pt x="1365" y="2238"/>
                        </a:lnTo>
                        <a:lnTo>
                          <a:pt x="1365" y="2183"/>
                        </a:lnTo>
                        <a:lnTo>
                          <a:pt x="1419" y="2511"/>
                        </a:lnTo>
                        <a:lnTo>
                          <a:pt x="1583" y="3111"/>
                        </a:lnTo>
                        <a:lnTo>
                          <a:pt x="1801" y="3657"/>
                        </a:lnTo>
                        <a:lnTo>
                          <a:pt x="2074" y="3984"/>
                        </a:lnTo>
                        <a:lnTo>
                          <a:pt x="2238" y="4093"/>
                        </a:lnTo>
                        <a:lnTo>
                          <a:pt x="2347" y="4148"/>
                        </a:lnTo>
                        <a:lnTo>
                          <a:pt x="2510" y="4148"/>
                        </a:lnTo>
                        <a:lnTo>
                          <a:pt x="2620" y="4093"/>
                        </a:lnTo>
                        <a:lnTo>
                          <a:pt x="2729" y="3930"/>
                        </a:lnTo>
                        <a:lnTo>
                          <a:pt x="2783" y="3657"/>
                        </a:lnTo>
                        <a:lnTo>
                          <a:pt x="2838" y="3329"/>
                        </a:lnTo>
                        <a:lnTo>
                          <a:pt x="2892" y="2947"/>
                        </a:lnTo>
                        <a:lnTo>
                          <a:pt x="2783" y="2511"/>
                        </a:lnTo>
                        <a:lnTo>
                          <a:pt x="2674" y="2129"/>
                        </a:lnTo>
                        <a:lnTo>
                          <a:pt x="2347" y="1419"/>
                        </a:lnTo>
                        <a:lnTo>
                          <a:pt x="2183" y="1037"/>
                        </a:lnTo>
                        <a:lnTo>
                          <a:pt x="2074" y="710"/>
                        </a:lnTo>
                        <a:lnTo>
                          <a:pt x="2019" y="328"/>
                        </a:lnTo>
                        <a:lnTo>
                          <a:pt x="2019"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50;p56">
                    <a:extLst>
                      <a:ext uri="{FF2B5EF4-FFF2-40B4-BE49-F238E27FC236}">
                        <a16:creationId xmlns:a16="http://schemas.microsoft.com/office/drawing/2014/main" id="{C9E24840-20A6-DA0B-A6CE-0B5A1B6CB370}"/>
                      </a:ext>
                    </a:extLst>
                  </p:cNvPr>
                  <p:cNvSpPr/>
                  <p:nvPr/>
                </p:nvSpPr>
                <p:spPr>
                  <a:xfrm>
                    <a:off x="4451175" y="3695150"/>
                    <a:ext cx="17750" cy="36850"/>
                  </a:xfrm>
                  <a:custGeom>
                    <a:avLst/>
                    <a:gdLst/>
                    <a:ahLst/>
                    <a:cxnLst/>
                    <a:rect l="l" t="t" r="r" b="b"/>
                    <a:pathLst>
                      <a:path w="710" h="1474" extrusionOk="0">
                        <a:moveTo>
                          <a:pt x="1" y="0"/>
                        </a:moveTo>
                        <a:lnTo>
                          <a:pt x="1" y="273"/>
                        </a:lnTo>
                        <a:lnTo>
                          <a:pt x="1" y="546"/>
                        </a:lnTo>
                        <a:lnTo>
                          <a:pt x="110" y="873"/>
                        </a:lnTo>
                        <a:lnTo>
                          <a:pt x="273" y="1146"/>
                        </a:lnTo>
                        <a:lnTo>
                          <a:pt x="437" y="1310"/>
                        </a:lnTo>
                        <a:lnTo>
                          <a:pt x="601" y="1474"/>
                        </a:lnTo>
                        <a:lnTo>
                          <a:pt x="710" y="1474"/>
                        </a:lnTo>
                        <a:lnTo>
                          <a:pt x="655" y="1201"/>
                        </a:lnTo>
                        <a:lnTo>
                          <a:pt x="601" y="928"/>
                        </a:lnTo>
                        <a:lnTo>
                          <a:pt x="492" y="655"/>
                        </a:lnTo>
                        <a:lnTo>
                          <a:pt x="382" y="437"/>
                        </a:lnTo>
                        <a:lnTo>
                          <a:pt x="219" y="218"/>
                        </a:lnTo>
                        <a:lnTo>
                          <a:pt x="1"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1;p56">
                    <a:extLst>
                      <a:ext uri="{FF2B5EF4-FFF2-40B4-BE49-F238E27FC236}">
                        <a16:creationId xmlns:a16="http://schemas.microsoft.com/office/drawing/2014/main" id="{5420506E-AAC3-EC1A-7B69-9A23FFC47E1F}"/>
                      </a:ext>
                    </a:extLst>
                  </p:cNvPr>
                  <p:cNvSpPr/>
                  <p:nvPr/>
                </p:nvSpPr>
                <p:spPr>
                  <a:xfrm>
                    <a:off x="4478450" y="3714250"/>
                    <a:ext cx="25950" cy="32750"/>
                  </a:xfrm>
                  <a:custGeom>
                    <a:avLst/>
                    <a:gdLst/>
                    <a:ahLst/>
                    <a:cxnLst/>
                    <a:rect l="l" t="t" r="r" b="b"/>
                    <a:pathLst>
                      <a:path w="1038" h="1310" extrusionOk="0">
                        <a:moveTo>
                          <a:pt x="1" y="0"/>
                        </a:moveTo>
                        <a:lnTo>
                          <a:pt x="1" y="273"/>
                        </a:lnTo>
                        <a:lnTo>
                          <a:pt x="110" y="546"/>
                        </a:lnTo>
                        <a:lnTo>
                          <a:pt x="274" y="819"/>
                        </a:lnTo>
                        <a:lnTo>
                          <a:pt x="492" y="1037"/>
                        </a:lnTo>
                        <a:lnTo>
                          <a:pt x="765" y="1201"/>
                        </a:lnTo>
                        <a:lnTo>
                          <a:pt x="929" y="1310"/>
                        </a:lnTo>
                        <a:lnTo>
                          <a:pt x="1038" y="1310"/>
                        </a:lnTo>
                        <a:lnTo>
                          <a:pt x="929" y="1037"/>
                        </a:lnTo>
                        <a:lnTo>
                          <a:pt x="819" y="764"/>
                        </a:lnTo>
                        <a:lnTo>
                          <a:pt x="601" y="546"/>
                        </a:lnTo>
                        <a:lnTo>
                          <a:pt x="437" y="328"/>
                        </a:lnTo>
                        <a:lnTo>
                          <a:pt x="219" y="164"/>
                        </a:lnTo>
                        <a:lnTo>
                          <a:pt x="1"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52;p56">
                    <a:extLst>
                      <a:ext uri="{FF2B5EF4-FFF2-40B4-BE49-F238E27FC236}">
                        <a16:creationId xmlns:a16="http://schemas.microsoft.com/office/drawing/2014/main" id="{5C2AD038-0908-7F1E-DB56-626C53061505}"/>
                      </a:ext>
                    </a:extLst>
                  </p:cNvPr>
                  <p:cNvSpPr/>
                  <p:nvPr/>
                </p:nvSpPr>
                <p:spPr>
                  <a:xfrm>
                    <a:off x="4361125" y="3516425"/>
                    <a:ext cx="20500" cy="27300"/>
                  </a:xfrm>
                  <a:custGeom>
                    <a:avLst/>
                    <a:gdLst/>
                    <a:ahLst/>
                    <a:cxnLst/>
                    <a:rect l="l" t="t" r="r" b="b"/>
                    <a:pathLst>
                      <a:path w="820" h="1092" extrusionOk="0">
                        <a:moveTo>
                          <a:pt x="383" y="0"/>
                        </a:moveTo>
                        <a:lnTo>
                          <a:pt x="274" y="55"/>
                        </a:lnTo>
                        <a:lnTo>
                          <a:pt x="110" y="164"/>
                        </a:lnTo>
                        <a:lnTo>
                          <a:pt x="1" y="382"/>
                        </a:lnTo>
                        <a:lnTo>
                          <a:pt x="1" y="601"/>
                        </a:lnTo>
                        <a:lnTo>
                          <a:pt x="1" y="819"/>
                        </a:lnTo>
                        <a:lnTo>
                          <a:pt x="110" y="983"/>
                        </a:lnTo>
                        <a:lnTo>
                          <a:pt x="219" y="1037"/>
                        </a:lnTo>
                        <a:lnTo>
                          <a:pt x="328" y="1092"/>
                        </a:lnTo>
                        <a:lnTo>
                          <a:pt x="547" y="1092"/>
                        </a:lnTo>
                        <a:lnTo>
                          <a:pt x="656" y="1037"/>
                        </a:lnTo>
                        <a:lnTo>
                          <a:pt x="765" y="928"/>
                        </a:lnTo>
                        <a:lnTo>
                          <a:pt x="819" y="764"/>
                        </a:lnTo>
                        <a:lnTo>
                          <a:pt x="819" y="601"/>
                        </a:lnTo>
                        <a:lnTo>
                          <a:pt x="819" y="437"/>
                        </a:lnTo>
                        <a:lnTo>
                          <a:pt x="765" y="273"/>
                        </a:lnTo>
                        <a:lnTo>
                          <a:pt x="656" y="164"/>
                        </a:lnTo>
                        <a:lnTo>
                          <a:pt x="547" y="55"/>
                        </a:lnTo>
                        <a:lnTo>
                          <a:pt x="437" y="55"/>
                        </a:lnTo>
                        <a:lnTo>
                          <a:pt x="38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53;p56">
                    <a:extLst>
                      <a:ext uri="{FF2B5EF4-FFF2-40B4-BE49-F238E27FC236}">
                        <a16:creationId xmlns:a16="http://schemas.microsoft.com/office/drawing/2014/main" id="{1E5DC297-155B-706A-99FE-879080707DDF}"/>
                      </a:ext>
                    </a:extLst>
                  </p:cNvPr>
                  <p:cNvSpPr/>
                  <p:nvPr/>
                </p:nvSpPr>
                <p:spPr>
                  <a:xfrm>
                    <a:off x="4549400" y="4216300"/>
                    <a:ext cx="161000" cy="27300"/>
                  </a:xfrm>
                  <a:custGeom>
                    <a:avLst/>
                    <a:gdLst/>
                    <a:ahLst/>
                    <a:cxnLst/>
                    <a:rect l="l" t="t" r="r" b="b"/>
                    <a:pathLst>
                      <a:path w="6440" h="1092" extrusionOk="0">
                        <a:moveTo>
                          <a:pt x="6440" y="0"/>
                        </a:moveTo>
                        <a:lnTo>
                          <a:pt x="6167" y="164"/>
                        </a:lnTo>
                        <a:lnTo>
                          <a:pt x="5840" y="273"/>
                        </a:lnTo>
                        <a:lnTo>
                          <a:pt x="5458" y="382"/>
                        </a:lnTo>
                        <a:lnTo>
                          <a:pt x="4966" y="491"/>
                        </a:lnTo>
                        <a:lnTo>
                          <a:pt x="4475" y="546"/>
                        </a:lnTo>
                        <a:lnTo>
                          <a:pt x="3875" y="600"/>
                        </a:lnTo>
                        <a:lnTo>
                          <a:pt x="3275" y="655"/>
                        </a:lnTo>
                        <a:lnTo>
                          <a:pt x="2074" y="600"/>
                        </a:lnTo>
                        <a:lnTo>
                          <a:pt x="1037" y="491"/>
                        </a:lnTo>
                        <a:lnTo>
                          <a:pt x="273" y="437"/>
                        </a:lnTo>
                        <a:lnTo>
                          <a:pt x="1" y="382"/>
                        </a:lnTo>
                        <a:lnTo>
                          <a:pt x="273" y="491"/>
                        </a:lnTo>
                        <a:lnTo>
                          <a:pt x="983" y="764"/>
                        </a:lnTo>
                        <a:lnTo>
                          <a:pt x="1474" y="873"/>
                        </a:lnTo>
                        <a:lnTo>
                          <a:pt x="2020" y="982"/>
                        </a:lnTo>
                        <a:lnTo>
                          <a:pt x="2620" y="1037"/>
                        </a:lnTo>
                        <a:lnTo>
                          <a:pt x="3275" y="1091"/>
                        </a:lnTo>
                        <a:lnTo>
                          <a:pt x="3930" y="1037"/>
                        </a:lnTo>
                        <a:lnTo>
                          <a:pt x="4530" y="928"/>
                        </a:lnTo>
                        <a:lnTo>
                          <a:pt x="5076" y="819"/>
                        </a:lnTo>
                        <a:lnTo>
                          <a:pt x="5567" y="600"/>
                        </a:lnTo>
                        <a:lnTo>
                          <a:pt x="5949" y="382"/>
                        </a:lnTo>
                        <a:lnTo>
                          <a:pt x="6222" y="218"/>
                        </a:lnTo>
                        <a:lnTo>
                          <a:pt x="6440"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54;p56">
                    <a:extLst>
                      <a:ext uri="{FF2B5EF4-FFF2-40B4-BE49-F238E27FC236}">
                        <a16:creationId xmlns:a16="http://schemas.microsoft.com/office/drawing/2014/main" id="{E252073D-51E2-08CD-E4E6-D61B3799AB95}"/>
                      </a:ext>
                    </a:extLst>
                  </p:cNvPr>
                  <p:cNvSpPr/>
                  <p:nvPr/>
                </p:nvSpPr>
                <p:spPr>
                  <a:xfrm>
                    <a:off x="4946400" y="3654225"/>
                    <a:ext cx="28675" cy="40950"/>
                  </a:xfrm>
                  <a:custGeom>
                    <a:avLst/>
                    <a:gdLst/>
                    <a:ahLst/>
                    <a:cxnLst/>
                    <a:rect l="l" t="t" r="r" b="b"/>
                    <a:pathLst>
                      <a:path w="1147" h="1638" extrusionOk="0">
                        <a:moveTo>
                          <a:pt x="1146" y="0"/>
                        </a:moveTo>
                        <a:lnTo>
                          <a:pt x="874" y="164"/>
                        </a:lnTo>
                        <a:lnTo>
                          <a:pt x="601" y="382"/>
                        </a:lnTo>
                        <a:lnTo>
                          <a:pt x="382" y="655"/>
                        </a:lnTo>
                        <a:lnTo>
                          <a:pt x="164" y="982"/>
                        </a:lnTo>
                        <a:lnTo>
                          <a:pt x="55" y="1310"/>
                        </a:lnTo>
                        <a:lnTo>
                          <a:pt x="0" y="1528"/>
                        </a:lnTo>
                        <a:lnTo>
                          <a:pt x="0" y="1637"/>
                        </a:lnTo>
                        <a:lnTo>
                          <a:pt x="273" y="1473"/>
                        </a:lnTo>
                        <a:lnTo>
                          <a:pt x="492" y="1201"/>
                        </a:lnTo>
                        <a:lnTo>
                          <a:pt x="710" y="928"/>
                        </a:lnTo>
                        <a:lnTo>
                          <a:pt x="928" y="600"/>
                        </a:lnTo>
                        <a:lnTo>
                          <a:pt x="1037" y="327"/>
                        </a:lnTo>
                        <a:lnTo>
                          <a:pt x="1146"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55;p56">
                    <a:extLst>
                      <a:ext uri="{FF2B5EF4-FFF2-40B4-BE49-F238E27FC236}">
                        <a16:creationId xmlns:a16="http://schemas.microsoft.com/office/drawing/2014/main" id="{C11310C0-1BE1-B923-12E6-46DA78EB748A}"/>
                      </a:ext>
                    </a:extLst>
                  </p:cNvPr>
                  <p:cNvSpPr/>
                  <p:nvPr/>
                </p:nvSpPr>
                <p:spPr>
                  <a:xfrm>
                    <a:off x="4930025" y="3673325"/>
                    <a:ext cx="15025" cy="19125"/>
                  </a:xfrm>
                  <a:custGeom>
                    <a:avLst/>
                    <a:gdLst/>
                    <a:ahLst/>
                    <a:cxnLst/>
                    <a:rect l="l" t="t" r="r" b="b"/>
                    <a:pathLst>
                      <a:path w="601" h="765" extrusionOk="0">
                        <a:moveTo>
                          <a:pt x="383" y="0"/>
                        </a:moveTo>
                        <a:lnTo>
                          <a:pt x="219" y="109"/>
                        </a:lnTo>
                        <a:lnTo>
                          <a:pt x="110" y="218"/>
                        </a:lnTo>
                        <a:lnTo>
                          <a:pt x="55" y="382"/>
                        </a:lnTo>
                        <a:lnTo>
                          <a:pt x="1" y="600"/>
                        </a:lnTo>
                        <a:lnTo>
                          <a:pt x="55" y="709"/>
                        </a:lnTo>
                        <a:lnTo>
                          <a:pt x="55" y="764"/>
                        </a:lnTo>
                        <a:lnTo>
                          <a:pt x="273" y="709"/>
                        </a:lnTo>
                        <a:lnTo>
                          <a:pt x="383" y="600"/>
                        </a:lnTo>
                        <a:lnTo>
                          <a:pt x="437" y="491"/>
                        </a:lnTo>
                        <a:lnTo>
                          <a:pt x="546" y="327"/>
                        </a:lnTo>
                        <a:lnTo>
                          <a:pt x="601" y="164"/>
                        </a:lnTo>
                        <a:lnTo>
                          <a:pt x="60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56;p56">
                    <a:extLst>
                      <a:ext uri="{FF2B5EF4-FFF2-40B4-BE49-F238E27FC236}">
                        <a16:creationId xmlns:a16="http://schemas.microsoft.com/office/drawing/2014/main" id="{A9115D39-B0C1-8636-56EE-19B3D21DC3B3}"/>
                      </a:ext>
                    </a:extLst>
                  </p:cNvPr>
                  <p:cNvSpPr/>
                  <p:nvPr/>
                </p:nvSpPr>
                <p:spPr>
                  <a:xfrm>
                    <a:off x="4961400" y="3715600"/>
                    <a:ext cx="36875" cy="39600"/>
                  </a:xfrm>
                  <a:custGeom>
                    <a:avLst/>
                    <a:gdLst/>
                    <a:ahLst/>
                    <a:cxnLst/>
                    <a:rect l="l" t="t" r="r" b="b"/>
                    <a:pathLst>
                      <a:path w="1475" h="1584" extrusionOk="0">
                        <a:moveTo>
                          <a:pt x="1474" y="1"/>
                        </a:moveTo>
                        <a:lnTo>
                          <a:pt x="1201" y="219"/>
                        </a:lnTo>
                        <a:lnTo>
                          <a:pt x="983" y="492"/>
                        </a:lnTo>
                        <a:lnTo>
                          <a:pt x="710" y="765"/>
                        </a:lnTo>
                        <a:lnTo>
                          <a:pt x="219" y="1310"/>
                        </a:lnTo>
                        <a:lnTo>
                          <a:pt x="55" y="1474"/>
                        </a:lnTo>
                        <a:lnTo>
                          <a:pt x="1" y="1583"/>
                        </a:lnTo>
                        <a:lnTo>
                          <a:pt x="110" y="1583"/>
                        </a:lnTo>
                        <a:lnTo>
                          <a:pt x="219" y="1529"/>
                        </a:lnTo>
                        <a:lnTo>
                          <a:pt x="383" y="1529"/>
                        </a:lnTo>
                        <a:lnTo>
                          <a:pt x="546" y="1420"/>
                        </a:lnTo>
                        <a:lnTo>
                          <a:pt x="710" y="1365"/>
                        </a:lnTo>
                        <a:lnTo>
                          <a:pt x="874" y="1201"/>
                        </a:lnTo>
                        <a:lnTo>
                          <a:pt x="1038" y="1038"/>
                        </a:lnTo>
                        <a:lnTo>
                          <a:pt x="1201" y="874"/>
                        </a:lnTo>
                        <a:lnTo>
                          <a:pt x="1310" y="710"/>
                        </a:lnTo>
                        <a:lnTo>
                          <a:pt x="1420" y="328"/>
                        </a:lnTo>
                        <a:lnTo>
                          <a:pt x="1474" y="110"/>
                        </a:lnTo>
                        <a:lnTo>
                          <a:pt x="1474"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57;p56">
                    <a:extLst>
                      <a:ext uri="{FF2B5EF4-FFF2-40B4-BE49-F238E27FC236}">
                        <a16:creationId xmlns:a16="http://schemas.microsoft.com/office/drawing/2014/main" id="{C7F93B6A-86F9-FDCA-185E-D4F6D07B277A}"/>
                      </a:ext>
                    </a:extLst>
                  </p:cNvPr>
                  <p:cNvSpPr/>
                  <p:nvPr/>
                </p:nvSpPr>
                <p:spPr>
                  <a:xfrm>
                    <a:off x="4976425" y="3800200"/>
                    <a:ext cx="54575" cy="46400"/>
                  </a:xfrm>
                  <a:custGeom>
                    <a:avLst/>
                    <a:gdLst/>
                    <a:ahLst/>
                    <a:cxnLst/>
                    <a:rect l="l" t="t" r="r" b="b"/>
                    <a:pathLst>
                      <a:path w="2183" h="1856" extrusionOk="0">
                        <a:moveTo>
                          <a:pt x="2183" y="0"/>
                        </a:moveTo>
                        <a:lnTo>
                          <a:pt x="2074" y="55"/>
                        </a:lnTo>
                        <a:lnTo>
                          <a:pt x="1801" y="328"/>
                        </a:lnTo>
                        <a:lnTo>
                          <a:pt x="1692" y="437"/>
                        </a:lnTo>
                        <a:lnTo>
                          <a:pt x="1473" y="600"/>
                        </a:lnTo>
                        <a:lnTo>
                          <a:pt x="1310" y="764"/>
                        </a:lnTo>
                        <a:lnTo>
                          <a:pt x="1091" y="928"/>
                        </a:lnTo>
                        <a:lnTo>
                          <a:pt x="327" y="1528"/>
                        </a:lnTo>
                        <a:lnTo>
                          <a:pt x="0" y="1855"/>
                        </a:lnTo>
                        <a:lnTo>
                          <a:pt x="164" y="1855"/>
                        </a:lnTo>
                        <a:lnTo>
                          <a:pt x="491" y="1746"/>
                        </a:lnTo>
                        <a:lnTo>
                          <a:pt x="928" y="1528"/>
                        </a:lnTo>
                        <a:lnTo>
                          <a:pt x="1146" y="1419"/>
                        </a:lnTo>
                        <a:lnTo>
                          <a:pt x="1364" y="1255"/>
                        </a:lnTo>
                        <a:lnTo>
                          <a:pt x="1583" y="1037"/>
                        </a:lnTo>
                        <a:lnTo>
                          <a:pt x="1746" y="873"/>
                        </a:lnTo>
                        <a:lnTo>
                          <a:pt x="1910" y="655"/>
                        </a:lnTo>
                        <a:lnTo>
                          <a:pt x="2019" y="437"/>
                        </a:lnTo>
                        <a:lnTo>
                          <a:pt x="2128" y="273"/>
                        </a:lnTo>
                        <a:lnTo>
                          <a:pt x="2128" y="109"/>
                        </a:lnTo>
                        <a:lnTo>
                          <a:pt x="2183"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58;p56">
                    <a:extLst>
                      <a:ext uri="{FF2B5EF4-FFF2-40B4-BE49-F238E27FC236}">
                        <a16:creationId xmlns:a16="http://schemas.microsoft.com/office/drawing/2014/main" id="{FC465685-0B98-8C8C-DCCA-0C2920FA32AB}"/>
                      </a:ext>
                    </a:extLst>
                  </p:cNvPr>
                  <p:cNvSpPr/>
                  <p:nvPr/>
                </p:nvSpPr>
                <p:spPr>
                  <a:xfrm>
                    <a:off x="4968225" y="3913425"/>
                    <a:ext cx="40950" cy="24575"/>
                  </a:xfrm>
                  <a:custGeom>
                    <a:avLst/>
                    <a:gdLst/>
                    <a:ahLst/>
                    <a:cxnLst/>
                    <a:rect l="l" t="t" r="r" b="b"/>
                    <a:pathLst>
                      <a:path w="1638" h="983" extrusionOk="0">
                        <a:moveTo>
                          <a:pt x="1638" y="0"/>
                        </a:moveTo>
                        <a:lnTo>
                          <a:pt x="1310" y="55"/>
                        </a:lnTo>
                        <a:lnTo>
                          <a:pt x="1037" y="219"/>
                        </a:lnTo>
                        <a:lnTo>
                          <a:pt x="765" y="382"/>
                        </a:lnTo>
                        <a:lnTo>
                          <a:pt x="437" y="546"/>
                        </a:lnTo>
                        <a:lnTo>
                          <a:pt x="219" y="764"/>
                        </a:lnTo>
                        <a:lnTo>
                          <a:pt x="1" y="983"/>
                        </a:lnTo>
                        <a:lnTo>
                          <a:pt x="328" y="983"/>
                        </a:lnTo>
                        <a:lnTo>
                          <a:pt x="655" y="874"/>
                        </a:lnTo>
                        <a:lnTo>
                          <a:pt x="983" y="710"/>
                        </a:lnTo>
                        <a:lnTo>
                          <a:pt x="1256" y="492"/>
                        </a:lnTo>
                        <a:lnTo>
                          <a:pt x="1474" y="273"/>
                        </a:lnTo>
                        <a:lnTo>
                          <a:pt x="1638"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59;p56">
                    <a:extLst>
                      <a:ext uri="{FF2B5EF4-FFF2-40B4-BE49-F238E27FC236}">
                        <a16:creationId xmlns:a16="http://schemas.microsoft.com/office/drawing/2014/main" id="{7635A91E-2D8A-46D8-F53A-BCF74F63FB1B}"/>
                      </a:ext>
                    </a:extLst>
                  </p:cNvPr>
                  <p:cNvSpPr/>
                  <p:nvPr/>
                </p:nvSpPr>
                <p:spPr>
                  <a:xfrm>
                    <a:off x="4715850" y="3939350"/>
                    <a:ext cx="65500" cy="17750"/>
                  </a:xfrm>
                  <a:custGeom>
                    <a:avLst/>
                    <a:gdLst/>
                    <a:ahLst/>
                    <a:cxnLst/>
                    <a:rect l="l" t="t" r="r" b="b"/>
                    <a:pathLst>
                      <a:path w="2620" h="710" extrusionOk="0">
                        <a:moveTo>
                          <a:pt x="0" y="0"/>
                        </a:moveTo>
                        <a:lnTo>
                          <a:pt x="109" y="109"/>
                        </a:lnTo>
                        <a:lnTo>
                          <a:pt x="382" y="273"/>
                        </a:lnTo>
                        <a:lnTo>
                          <a:pt x="764" y="437"/>
                        </a:lnTo>
                        <a:lnTo>
                          <a:pt x="1255" y="601"/>
                        </a:lnTo>
                        <a:lnTo>
                          <a:pt x="1746" y="655"/>
                        </a:lnTo>
                        <a:lnTo>
                          <a:pt x="2183" y="710"/>
                        </a:lnTo>
                        <a:lnTo>
                          <a:pt x="2510" y="655"/>
                        </a:lnTo>
                        <a:lnTo>
                          <a:pt x="2619" y="655"/>
                        </a:lnTo>
                        <a:lnTo>
                          <a:pt x="2237" y="437"/>
                        </a:lnTo>
                        <a:lnTo>
                          <a:pt x="1801" y="273"/>
                        </a:lnTo>
                        <a:lnTo>
                          <a:pt x="1364" y="164"/>
                        </a:lnTo>
                        <a:lnTo>
                          <a:pt x="873" y="55"/>
                        </a:lnTo>
                        <a:lnTo>
                          <a:pt x="437"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60;p56">
                    <a:extLst>
                      <a:ext uri="{FF2B5EF4-FFF2-40B4-BE49-F238E27FC236}">
                        <a16:creationId xmlns:a16="http://schemas.microsoft.com/office/drawing/2014/main" id="{ECA420A6-2D11-32DF-BF19-B4C078B66850}"/>
                      </a:ext>
                    </a:extLst>
                  </p:cNvPr>
                  <p:cNvSpPr/>
                  <p:nvPr/>
                </p:nvSpPr>
                <p:spPr>
                  <a:xfrm>
                    <a:off x="4700825" y="3898425"/>
                    <a:ext cx="36875" cy="20475"/>
                  </a:xfrm>
                  <a:custGeom>
                    <a:avLst/>
                    <a:gdLst/>
                    <a:ahLst/>
                    <a:cxnLst/>
                    <a:rect l="l" t="t" r="r" b="b"/>
                    <a:pathLst>
                      <a:path w="1475" h="819" extrusionOk="0">
                        <a:moveTo>
                          <a:pt x="1" y="0"/>
                        </a:moveTo>
                        <a:lnTo>
                          <a:pt x="55" y="109"/>
                        </a:lnTo>
                        <a:lnTo>
                          <a:pt x="165" y="273"/>
                        </a:lnTo>
                        <a:lnTo>
                          <a:pt x="383" y="437"/>
                        </a:lnTo>
                        <a:lnTo>
                          <a:pt x="656" y="655"/>
                        </a:lnTo>
                        <a:lnTo>
                          <a:pt x="929" y="764"/>
                        </a:lnTo>
                        <a:lnTo>
                          <a:pt x="1201" y="819"/>
                        </a:lnTo>
                        <a:lnTo>
                          <a:pt x="1474" y="819"/>
                        </a:lnTo>
                        <a:lnTo>
                          <a:pt x="1311" y="600"/>
                        </a:lnTo>
                        <a:lnTo>
                          <a:pt x="1092" y="382"/>
                        </a:lnTo>
                        <a:lnTo>
                          <a:pt x="819" y="273"/>
                        </a:lnTo>
                        <a:lnTo>
                          <a:pt x="547" y="109"/>
                        </a:lnTo>
                        <a:lnTo>
                          <a:pt x="328" y="55"/>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61;p56">
                    <a:extLst>
                      <a:ext uri="{FF2B5EF4-FFF2-40B4-BE49-F238E27FC236}">
                        <a16:creationId xmlns:a16="http://schemas.microsoft.com/office/drawing/2014/main" id="{E12A6A67-387B-E36E-E097-0B236FE1D19F}"/>
                      </a:ext>
                    </a:extLst>
                  </p:cNvPr>
                  <p:cNvSpPr/>
                  <p:nvPr/>
                </p:nvSpPr>
                <p:spPr>
                  <a:xfrm>
                    <a:off x="4358400" y="4040300"/>
                    <a:ext cx="19125" cy="39575"/>
                  </a:xfrm>
                  <a:custGeom>
                    <a:avLst/>
                    <a:gdLst/>
                    <a:ahLst/>
                    <a:cxnLst/>
                    <a:rect l="l" t="t" r="r" b="b"/>
                    <a:pathLst>
                      <a:path w="765" h="1583" extrusionOk="0">
                        <a:moveTo>
                          <a:pt x="55" y="0"/>
                        </a:moveTo>
                        <a:lnTo>
                          <a:pt x="1" y="273"/>
                        </a:lnTo>
                        <a:lnTo>
                          <a:pt x="1" y="601"/>
                        </a:lnTo>
                        <a:lnTo>
                          <a:pt x="110" y="928"/>
                        </a:lnTo>
                        <a:lnTo>
                          <a:pt x="274" y="1201"/>
                        </a:lnTo>
                        <a:lnTo>
                          <a:pt x="383" y="1365"/>
                        </a:lnTo>
                        <a:lnTo>
                          <a:pt x="492" y="1419"/>
                        </a:lnTo>
                        <a:lnTo>
                          <a:pt x="710" y="1528"/>
                        </a:lnTo>
                        <a:lnTo>
                          <a:pt x="765" y="1583"/>
                        </a:lnTo>
                        <a:lnTo>
                          <a:pt x="710" y="1310"/>
                        </a:lnTo>
                        <a:lnTo>
                          <a:pt x="656" y="1146"/>
                        </a:lnTo>
                        <a:lnTo>
                          <a:pt x="601" y="1037"/>
                        </a:lnTo>
                        <a:lnTo>
                          <a:pt x="492" y="764"/>
                        </a:lnTo>
                        <a:lnTo>
                          <a:pt x="383" y="492"/>
                        </a:lnTo>
                        <a:lnTo>
                          <a:pt x="219" y="219"/>
                        </a:lnTo>
                        <a:lnTo>
                          <a:pt x="55"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62;p56">
                    <a:extLst>
                      <a:ext uri="{FF2B5EF4-FFF2-40B4-BE49-F238E27FC236}">
                        <a16:creationId xmlns:a16="http://schemas.microsoft.com/office/drawing/2014/main" id="{B6535069-DDF5-6D69-8AF5-D2CC48E8E0C9}"/>
                      </a:ext>
                    </a:extLst>
                  </p:cNvPr>
                  <p:cNvSpPr/>
                  <p:nvPr/>
                </p:nvSpPr>
                <p:spPr>
                  <a:xfrm>
                    <a:off x="4318850" y="4022575"/>
                    <a:ext cx="13650" cy="27300"/>
                  </a:xfrm>
                  <a:custGeom>
                    <a:avLst/>
                    <a:gdLst/>
                    <a:ahLst/>
                    <a:cxnLst/>
                    <a:rect l="l" t="t" r="r" b="b"/>
                    <a:pathLst>
                      <a:path w="546" h="1092" extrusionOk="0">
                        <a:moveTo>
                          <a:pt x="109" y="0"/>
                        </a:moveTo>
                        <a:lnTo>
                          <a:pt x="0" y="164"/>
                        </a:lnTo>
                        <a:lnTo>
                          <a:pt x="0" y="382"/>
                        </a:lnTo>
                        <a:lnTo>
                          <a:pt x="55" y="600"/>
                        </a:lnTo>
                        <a:lnTo>
                          <a:pt x="164" y="819"/>
                        </a:lnTo>
                        <a:lnTo>
                          <a:pt x="273" y="982"/>
                        </a:lnTo>
                        <a:lnTo>
                          <a:pt x="491" y="1091"/>
                        </a:lnTo>
                        <a:lnTo>
                          <a:pt x="546" y="873"/>
                        </a:lnTo>
                        <a:lnTo>
                          <a:pt x="491" y="709"/>
                        </a:lnTo>
                        <a:lnTo>
                          <a:pt x="437" y="491"/>
                        </a:lnTo>
                        <a:lnTo>
                          <a:pt x="382" y="273"/>
                        </a:lnTo>
                        <a:lnTo>
                          <a:pt x="273" y="164"/>
                        </a:lnTo>
                        <a:lnTo>
                          <a:pt x="109"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 name="TextBox 98">
                <a:extLst>
                  <a:ext uri="{FF2B5EF4-FFF2-40B4-BE49-F238E27FC236}">
                    <a16:creationId xmlns:a16="http://schemas.microsoft.com/office/drawing/2014/main" id="{CFA834C0-A2B0-079D-2E65-96AAD63F194B}"/>
                  </a:ext>
                </a:extLst>
              </p:cNvPr>
              <p:cNvSpPr txBox="1"/>
              <p:nvPr/>
            </p:nvSpPr>
            <p:spPr>
              <a:xfrm>
                <a:off x="7727374" y="4170567"/>
                <a:ext cx="1326661" cy="369332"/>
              </a:xfrm>
              <a:prstGeom prst="rect">
                <a:avLst/>
              </a:prstGeom>
              <a:noFill/>
            </p:spPr>
            <p:txBody>
              <a:bodyPr wrap="square">
                <a:spAutoFit/>
              </a:bodyPr>
              <a:lstStyle/>
              <a:p>
                <a:pPr algn="ctr"/>
                <a:r>
                  <a:rPr lang="en-US" sz="1800">
                    <a:solidFill>
                      <a:schemeClr val="tx1"/>
                    </a:solidFill>
                  </a:rPr>
                  <a:t>Gia cầm</a:t>
                </a:r>
                <a:endParaRPr lang="en-US" sz="1800"/>
              </a:p>
            </p:txBody>
          </p:sp>
        </p:grpSp>
        <p:sp>
          <p:nvSpPr>
            <p:cNvPr id="101" name="Rectangle: Rounded Corners 100">
              <a:extLst>
                <a:ext uri="{FF2B5EF4-FFF2-40B4-BE49-F238E27FC236}">
                  <a16:creationId xmlns:a16="http://schemas.microsoft.com/office/drawing/2014/main" id="{14CBE46A-4D66-3132-C236-5886FDB77CDD}"/>
                </a:ext>
              </a:extLst>
            </p:cNvPr>
            <p:cNvSpPr/>
            <p:nvPr/>
          </p:nvSpPr>
          <p:spPr>
            <a:xfrm>
              <a:off x="5572369" y="2660828"/>
              <a:ext cx="1931324" cy="2047631"/>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Mào, tích, chân, màu lông </a:t>
              </a:r>
            </a:p>
          </p:txBody>
        </p:sp>
      </p:grpSp>
    </p:spTree>
    <p:extLst>
      <p:ext uri="{BB962C8B-B14F-4D97-AF65-F5344CB8AC3E}">
        <p14:creationId xmlns:p14="http://schemas.microsoft.com/office/powerpoint/2010/main" val="9582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left)">
                                      <p:cBhvr>
                                        <p:cTn id="21" dur="500"/>
                                        <p:tgtEl>
                                          <p:spTgt spid="103"/>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right)">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29" name="TextBox 28">
            <a:extLst>
              <a:ext uri="{FF2B5EF4-FFF2-40B4-BE49-F238E27FC236}">
                <a16:creationId xmlns:a16="http://schemas.microsoft.com/office/drawing/2014/main" id="{F365FEAE-79C2-D9DE-ED27-4EEE6A5DBE90}"/>
              </a:ext>
            </a:extLst>
          </p:cNvPr>
          <p:cNvSpPr txBox="1"/>
          <p:nvPr/>
        </p:nvSpPr>
        <p:spPr>
          <a:xfrm>
            <a:off x="1091866" y="187006"/>
            <a:ext cx="6960268" cy="496996"/>
          </a:xfrm>
          <a:prstGeom prst="rect">
            <a:avLst/>
          </a:prstGeom>
          <a:noFill/>
        </p:spPr>
        <p:txBody>
          <a:bodyPr wrap="square">
            <a:spAutoFit/>
          </a:bodyPr>
          <a:lstStyle/>
          <a:p>
            <a:pPr algn="ctr">
              <a:lnSpc>
                <a:spcPct val="150000"/>
              </a:lnSpc>
            </a:pPr>
            <a:r>
              <a:rPr lang="nl-NL"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quan sát hình 4.1 và trả lời câu hỏi:</a:t>
            </a:r>
            <a:endParaRPr lang="en-US" sz="2000" b="1" i="1">
              <a:solidFill>
                <a:srgbClr val="FF0000"/>
              </a:solidFill>
              <a:latin typeface="Arial" panose="020B0604020202020204" pitchFamily="34" charset="0"/>
              <a:cs typeface="Arial" panose="020B0604020202020204" pitchFamily="34" charset="0"/>
            </a:endParaRPr>
          </a:p>
        </p:txBody>
      </p:sp>
      <p:grpSp>
        <p:nvGrpSpPr>
          <p:cNvPr id="1890" name="Group 1889">
            <a:extLst>
              <a:ext uri="{FF2B5EF4-FFF2-40B4-BE49-F238E27FC236}">
                <a16:creationId xmlns:a16="http://schemas.microsoft.com/office/drawing/2014/main" id="{8C957FAD-A798-DF30-8D35-623DF0424D3C}"/>
              </a:ext>
            </a:extLst>
          </p:cNvPr>
          <p:cNvGrpSpPr/>
          <p:nvPr/>
        </p:nvGrpSpPr>
        <p:grpSpPr>
          <a:xfrm>
            <a:off x="1564105" y="3681663"/>
            <a:ext cx="6015790" cy="1058779"/>
            <a:chOff x="1219199" y="3689684"/>
            <a:chExt cx="6015790" cy="1058779"/>
          </a:xfrm>
        </p:grpSpPr>
        <p:sp>
          <p:nvSpPr>
            <p:cNvPr id="1888" name="Rectangle: Rounded Corners 1887">
              <a:extLst>
                <a:ext uri="{FF2B5EF4-FFF2-40B4-BE49-F238E27FC236}">
                  <a16:creationId xmlns:a16="http://schemas.microsoft.com/office/drawing/2014/main" id="{A27E24B3-F129-12BD-C42A-9D282C6C8C12}"/>
                </a:ext>
              </a:extLst>
            </p:cNvPr>
            <p:cNvSpPr/>
            <p:nvPr/>
          </p:nvSpPr>
          <p:spPr>
            <a:xfrm>
              <a:off x="2045368" y="3689684"/>
              <a:ext cx="5189621" cy="1058779"/>
            </a:xfrm>
            <a:prstGeom prst="roundRect">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hỉ ra những đặc trưng về ngoại hình khi chọn giống bò hướng thịt và bò hướng sữa.</a:t>
              </a:r>
              <a:endParaRPr lang="en-US" sz="1800"/>
            </a:p>
          </p:txBody>
        </p:sp>
        <p:pic>
          <p:nvPicPr>
            <p:cNvPr id="1889" name="Picture 34">
              <a:extLst>
                <a:ext uri="{FF2B5EF4-FFF2-40B4-BE49-F238E27FC236}">
                  <a16:creationId xmlns:a16="http://schemas.microsoft.com/office/drawing/2014/main" id="{A6CE6036-615B-E5E8-9F4A-45B830D0069C}"/>
                </a:ext>
              </a:extLst>
            </p:cNvPr>
            <p:cNvPicPr>
              <a:picLocks noChangeAspect="1"/>
            </p:cNvPicPr>
            <p:nvPr/>
          </p:nvPicPr>
          <p:blipFill>
            <a:blip r:embed="rId3"/>
            <a:srcRect/>
            <a:stretch>
              <a:fillRect/>
            </a:stretch>
          </p:blipFill>
          <p:spPr>
            <a:xfrm>
              <a:off x="1219199" y="3795898"/>
              <a:ext cx="1048111" cy="846350"/>
            </a:xfrm>
            <a:prstGeom prst="rect">
              <a:avLst/>
            </a:prstGeom>
          </p:spPr>
        </p:pic>
      </p:grpSp>
      <p:pic>
        <p:nvPicPr>
          <p:cNvPr id="1891" name="Picture 1890">
            <a:extLst>
              <a:ext uri="{FF2B5EF4-FFF2-40B4-BE49-F238E27FC236}">
                <a16:creationId xmlns:a16="http://schemas.microsoft.com/office/drawing/2014/main" id="{BCB32E58-701E-8A41-4C0D-1071B35B6F3C}"/>
              </a:ext>
            </a:extLst>
          </p:cNvPr>
          <p:cNvPicPr>
            <a:picLocks noChangeAspect="1"/>
          </p:cNvPicPr>
          <p:nvPr/>
        </p:nvPicPr>
        <p:blipFill>
          <a:blip r:embed="rId4"/>
          <a:stretch>
            <a:fillRect/>
          </a:stretch>
        </p:blipFill>
        <p:spPr>
          <a:xfrm>
            <a:off x="1128691" y="859029"/>
            <a:ext cx="6886618" cy="2647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91"/>
                                        </p:tgtEl>
                                        <p:attrNameLst>
                                          <p:attrName>style.visibility</p:attrName>
                                        </p:attrNameLst>
                                      </p:cBhvr>
                                      <p:to>
                                        <p:strVal val="visible"/>
                                      </p:to>
                                    </p:set>
                                    <p:animEffect transition="in" filter="checkerboard(across)">
                                      <p:cBhvr>
                                        <p:cTn id="12" dur="500"/>
                                        <p:tgtEl>
                                          <p:spTgt spid="189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90"/>
                                        </p:tgtEl>
                                        <p:attrNameLst>
                                          <p:attrName>style.visibility</p:attrName>
                                        </p:attrNameLst>
                                      </p:cBhvr>
                                      <p:to>
                                        <p:strVal val="visible"/>
                                      </p:to>
                                    </p:set>
                                    <p:anim calcmode="lin" valueType="num">
                                      <p:cBhvr additive="base">
                                        <p:cTn id="17" dur="500" fill="hold"/>
                                        <p:tgtEl>
                                          <p:spTgt spid="1890"/>
                                        </p:tgtEl>
                                        <p:attrNameLst>
                                          <p:attrName>ppt_x</p:attrName>
                                        </p:attrNameLst>
                                      </p:cBhvr>
                                      <p:tavLst>
                                        <p:tav tm="0">
                                          <p:val>
                                            <p:strVal val="#ppt_x"/>
                                          </p:val>
                                        </p:tav>
                                        <p:tav tm="100000">
                                          <p:val>
                                            <p:strVal val="#ppt_x"/>
                                          </p:val>
                                        </p:tav>
                                      </p:tavLst>
                                    </p:anim>
                                    <p:anim calcmode="lin" valueType="num">
                                      <p:cBhvr additive="base">
                                        <p:cTn id="18" dur="500" fill="hold"/>
                                        <p:tgtEl>
                                          <p:spTgt spid="1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879104-7AEE-CE6B-474D-E335F3EDE0BE}"/>
              </a:ext>
            </a:extLst>
          </p:cNvPr>
          <p:cNvPicPr>
            <a:picLocks noChangeAspect="1"/>
          </p:cNvPicPr>
          <p:nvPr/>
        </p:nvPicPr>
        <p:blipFill>
          <a:blip r:embed="rId2"/>
          <a:stretch>
            <a:fillRect/>
          </a:stretch>
        </p:blipFill>
        <p:spPr>
          <a:xfrm>
            <a:off x="264664" y="1078100"/>
            <a:ext cx="4395597" cy="2987299"/>
          </a:xfrm>
          <a:prstGeom prst="rect">
            <a:avLst/>
          </a:prstGeom>
        </p:spPr>
      </p:pic>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5061254" y="469960"/>
            <a:ext cx="3713748" cy="914400"/>
          </a:xfrm>
          <a:prstGeom prst="wedgeRoundRectCallout">
            <a:avLst>
              <a:gd name="adj1" fmla="val -57334"/>
              <a:gd name="adj2" fmla="val 51974"/>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latin typeface="Arial" panose="020B0604020202020204" pitchFamily="34" charset="0"/>
                <a:cs typeface="Arial" panose="020B0604020202020204" pitchFamily="34" charset="0"/>
              </a:rPr>
              <a:t>Toàn thân giống hình chữ nhật, bề ngang, bề sâu phát triển</a:t>
            </a:r>
            <a:r>
              <a:rPr lang="en-US" sz="1800">
                <a:solidFill>
                  <a:schemeClr val="tx1"/>
                </a:solidFill>
                <a:latin typeface="Arial" panose="020B0604020202020204" pitchFamily="34" charset="0"/>
                <a:cs typeface="Arial" panose="020B0604020202020204" pitchFamily="34" charset="0"/>
              </a:rPr>
              <a:t>.</a:t>
            </a:r>
          </a:p>
        </p:txBody>
      </p:sp>
      <p:sp>
        <p:nvSpPr>
          <p:cNvPr id="17" name="Speech Bubble: Rectangle with Corners Rounded 16">
            <a:extLst>
              <a:ext uri="{FF2B5EF4-FFF2-40B4-BE49-F238E27FC236}">
                <a16:creationId xmlns:a16="http://schemas.microsoft.com/office/drawing/2014/main" id="{3A004DEB-4D6C-5487-F5B6-9FDDE3F685C8}"/>
              </a:ext>
            </a:extLst>
          </p:cNvPr>
          <p:cNvSpPr/>
          <p:nvPr/>
        </p:nvSpPr>
        <p:spPr>
          <a:xfrm>
            <a:off x="5061254" y="3789857"/>
            <a:ext cx="3713748" cy="914400"/>
          </a:xfrm>
          <a:prstGeom prst="wedgeRoundRectCallout">
            <a:avLst>
              <a:gd name="adj1" fmla="val -57118"/>
              <a:gd name="adj2" fmla="val -41008"/>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Da </a:t>
            </a:r>
            <a:r>
              <a:rPr lang="vi-VN" sz="1800">
                <a:solidFill>
                  <a:schemeClr val="tx1"/>
                </a:solidFill>
                <a:latin typeface="Arial" panose="020B0604020202020204" pitchFamily="34" charset="0"/>
                <a:cs typeface="Arial" panose="020B0604020202020204" pitchFamily="34" charset="0"/>
              </a:rPr>
              <a:t>mềm mỏng</a:t>
            </a:r>
            <a:r>
              <a:rPr lang="en-US" sz="1800">
                <a:solidFill>
                  <a:schemeClr val="tx1"/>
                </a:solidFill>
                <a:latin typeface="Arial" panose="020B0604020202020204" pitchFamily="34" charset="0"/>
                <a:cs typeface="Arial" panose="020B0604020202020204" pitchFamily="34" charset="0"/>
              </a:rPr>
              <a:t>.</a:t>
            </a: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5061254" y="2687509"/>
            <a:ext cx="3713748" cy="914400"/>
          </a:xfrm>
          <a:prstGeom prst="wedgeRoundRectCallout">
            <a:avLst>
              <a:gd name="adj1" fmla="val -57118"/>
              <a:gd name="adj2" fmla="val 6360"/>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M</a:t>
            </a:r>
            <a:r>
              <a:rPr lang="vi-VN" sz="1800">
                <a:solidFill>
                  <a:schemeClr val="tx1"/>
                </a:solidFill>
                <a:latin typeface="Arial" panose="020B0604020202020204" pitchFamily="34" charset="0"/>
                <a:cs typeface="Arial" panose="020B0604020202020204" pitchFamily="34" charset="0"/>
              </a:rPr>
              <a:t>ông rộng chắc, đùi nở nang, chân ngắn</a:t>
            </a:r>
            <a:r>
              <a:rPr lang="en-US" sz="1800">
                <a:solidFill>
                  <a:schemeClr val="tx1"/>
                </a:solidFill>
                <a:latin typeface="Arial" panose="020B0604020202020204" pitchFamily="34" charset="0"/>
                <a:cs typeface="Arial" panose="020B0604020202020204" pitchFamily="34" charset="0"/>
              </a:rPr>
              <a:t>.</a:t>
            </a: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5061254" y="1585161"/>
            <a:ext cx="3713748" cy="914400"/>
          </a:xfrm>
          <a:prstGeom prst="wedgeRoundRectCallout">
            <a:avLst>
              <a:gd name="adj1" fmla="val -57550"/>
              <a:gd name="adj2" fmla="val 13377"/>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Đ</a:t>
            </a:r>
            <a:r>
              <a:rPr lang="vi-VN" sz="1800">
                <a:solidFill>
                  <a:schemeClr val="tx1"/>
                </a:solidFill>
                <a:latin typeface="Arial" panose="020B0604020202020204" pitchFamily="34" charset="0"/>
                <a:cs typeface="Arial" panose="020B0604020202020204" pitchFamily="34" charset="0"/>
              </a:rPr>
              <a:t>ầu ngắn, rộng, đầy đặn vùng vai tiếp giáp với lưng bằng phẳng</a:t>
            </a:r>
            <a:r>
              <a:rPr lang="en-US" sz="18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628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308589" y="477981"/>
            <a:ext cx="3878372" cy="914400"/>
          </a:xfrm>
          <a:prstGeom prst="wedgeRoundRectCallout">
            <a:avLst>
              <a:gd name="adj1" fmla="val 55625"/>
              <a:gd name="adj2" fmla="val 48465"/>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Thân hình phần sau phát triển hơn phần trước</a:t>
            </a:r>
            <a:endParaRPr lang="en-US" sz="1800">
              <a:solidFill>
                <a:schemeClr val="tx1"/>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3A004DEB-4D6C-5487-F5B6-9FDDE3F685C8}"/>
              </a:ext>
            </a:extLst>
          </p:cNvPr>
          <p:cNvSpPr/>
          <p:nvPr/>
        </p:nvSpPr>
        <p:spPr>
          <a:xfrm>
            <a:off x="308589" y="3797878"/>
            <a:ext cx="3878372" cy="914400"/>
          </a:xfrm>
          <a:prstGeom prst="wedgeRoundRectCallout">
            <a:avLst>
              <a:gd name="adj1" fmla="val 55409"/>
              <a:gd name="adj2" fmla="val -45394"/>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D</a:t>
            </a:r>
            <a:r>
              <a:rPr lang="vi-VN" sz="1800">
                <a:solidFill>
                  <a:schemeClr val="tx1"/>
                </a:solidFill>
                <a:cs typeface="Arial" panose="020B0604020202020204" pitchFamily="34" charset="0"/>
              </a:rPr>
              <a:t>a mỏng mỡ dưới da ít phát triển.</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308589" y="2695530"/>
            <a:ext cx="3878372" cy="914400"/>
          </a:xfrm>
          <a:prstGeom prst="wedgeRoundRectCallout">
            <a:avLst>
              <a:gd name="adj1" fmla="val 55841"/>
              <a:gd name="adj2" fmla="val -14693"/>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a:t>
            </a:r>
            <a:r>
              <a:rPr lang="vi-VN" sz="1800">
                <a:solidFill>
                  <a:schemeClr val="tx1"/>
                </a:solidFill>
                <a:cs typeface="Arial" panose="020B0604020202020204" pitchFamily="34" charset="0"/>
              </a:rPr>
              <a:t>ầu thanh, cổ dài, lưng thẳng rộng, đùi sâu</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308589" y="1593182"/>
            <a:ext cx="3878372" cy="914400"/>
          </a:xfrm>
          <a:prstGeom prst="wedgeRoundRectCallout">
            <a:avLst>
              <a:gd name="adj1" fmla="val 55625"/>
              <a:gd name="adj2" fmla="val 1096"/>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Bầu vú to hình bát úp, núm vú tròn cách đều nhau, tĩnh mạch vú nổi rõ</a:t>
            </a:r>
          </a:p>
        </p:txBody>
      </p:sp>
      <p:pic>
        <p:nvPicPr>
          <p:cNvPr id="2" name="Picture 1">
            <a:extLst>
              <a:ext uri="{FF2B5EF4-FFF2-40B4-BE49-F238E27FC236}">
                <a16:creationId xmlns:a16="http://schemas.microsoft.com/office/drawing/2014/main" id="{DFFB2E33-3275-05AF-8BA9-464AFF55D960}"/>
              </a:ext>
            </a:extLst>
          </p:cNvPr>
          <p:cNvPicPr>
            <a:picLocks noChangeAspect="1"/>
          </p:cNvPicPr>
          <p:nvPr/>
        </p:nvPicPr>
        <p:blipFill>
          <a:blip r:embed="rId2"/>
          <a:stretch>
            <a:fillRect/>
          </a:stretch>
        </p:blipFill>
        <p:spPr>
          <a:xfrm>
            <a:off x="4507831" y="1198832"/>
            <a:ext cx="4407790" cy="2993395"/>
          </a:xfrm>
          <a:prstGeom prst="rect">
            <a:avLst/>
          </a:prstGeom>
        </p:spPr>
      </p:pic>
    </p:spTree>
    <p:extLst>
      <p:ext uri="{BB962C8B-B14F-4D97-AF65-F5344CB8AC3E}">
        <p14:creationId xmlns:p14="http://schemas.microsoft.com/office/powerpoint/2010/main" val="371628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id="{1EF1958B-2388-00E5-15F5-C9BC6A4E833E}"/>
              </a:ext>
            </a:extLst>
          </p:cNvPr>
          <p:cNvGrpSpPr/>
          <p:nvPr/>
        </p:nvGrpSpPr>
        <p:grpSpPr>
          <a:xfrm>
            <a:off x="2110154" y="750306"/>
            <a:ext cx="4923692" cy="2830088"/>
            <a:chOff x="2110154" y="537790"/>
            <a:chExt cx="4923692" cy="2830088"/>
          </a:xfrm>
        </p:grpSpPr>
        <p:sp>
          <p:nvSpPr>
            <p:cNvPr id="5" name="TextBox 4">
              <a:extLst>
                <a:ext uri="{FF2B5EF4-FFF2-40B4-BE49-F238E27FC236}">
                  <a16:creationId xmlns:a16="http://schemas.microsoft.com/office/drawing/2014/main" id="{E1524C7F-51E7-1E7F-3E41-A99F6DEF17AA}"/>
                </a:ext>
              </a:extLst>
            </p:cNvPr>
            <p:cNvSpPr txBox="1"/>
            <p:nvPr/>
          </p:nvSpPr>
          <p:spPr>
            <a:xfrm>
              <a:off x="2110154" y="1947553"/>
              <a:ext cx="4923692" cy="1420325"/>
            </a:xfrm>
            <a:prstGeom prst="rect">
              <a:avLst/>
            </a:prstGeom>
            <a:noFill/>
          </p:spPr>
          <p:txBody>
            <a:bodyPr wrap="square">
              <a:spAutoFit/>
            </a:bodyPr>
            <a:lstStyle/>
            <a:p>
              <a:pPr algn="ctr">
                <a:lnSpc>
                  <a:spcPct val="150000"/>
                </a:lnSpc>
              </a:pPr>
              <a:r>
                <a:rPr lang="vi-VN" sz="2000">
                  <a:latin typeface="+mn-lt"/>
                </a:rPr>
                <a:t>Sử dụng internet, sách, báo,... tìm hiểu về các chỉ tiêu ngoại hình của một giống vật nuôi phổ biến ở địa phương em.</a:t>
              </a:r>
              <a:endParaRPr lang="en-US" sz="2000">
                <a:latin typeface="+mn-lt"/>
              </a:endParaRPr>
            </a:p>
          </p:txBody>
        </p:sp>
        <p:pic>
          <p:nvPicPr>
            <p:cNvPr id="6" name="Picture 33">
              <a:extLst>
                <a:ext uri="{FF2B5EF4-FFF2-40B4-BE49-F238E27FC236}">
                  <a16:creationId xmlns:a16="http://schemas.microsoft.com/office/drawing/2014/main"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879104-7AEE-CE6B-474D-E335F3EDE0BE}"/>
              </a:ext>
            </a:extLst>
          </p:cNvPr>
          <p:cNvPicPr>
            <a:picLocks noChangeAspect="1"/>
          </p:cNvPicPr>
          <p:nvPr/>
        </p:nvPicPr>
        <p:blipFill>
          <a:blip r:embed="rId2"/>
          <a:srcRect/>
          <a:stretch/>
        </p:blipFill>
        <p:spPr>
          <a:xfrm>
            <a:off x="320811" y="1202146"/>
            <a:ext cx="4395597" cy="2739207"/>
          </a:xfrm>
          <a:prstGeom prst="rect">
            <a:avLst/>
          </a:prstGeom>
        </p:spPr>
      </p:pic>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5109411" y="838929"/>
            <a:ext cx="3545276" cy="914400"/>
          </a:xfrm>
          <a:prstGeom prst="wedgeRoundRectCallout">
            <a:avLst>
              <a:gd name="adj1" fmla="val -57334"/>
              <a:gd name="adj2" fmla="val 51974"/>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a:t>
            </a:r>
            <a:r>
              <a:rPr lang="vi-VN" sz="1800">
                <a:solidFill>
                  <a:schemeClr val="tx1"/>
                </a:solidFill>
                <a:cs typeface="Arial" panose="020B0604020202020204" pitchFamily="34" charset="0"/>
              </a:rPr>
              <a:t>ầu to, mào đỏ, dái tai to, tích gà đỏ xệ đề</a:t>
            </a:r>
            <a:r>
              <a:rPr lang="en-US" sz="1800">
                <a:solidFill>
                  <a:schemeClr val="tx1"/>
                </a:solidFill>
                <a:cs typeface="Arial" panose="020B0604020202020204" pitchFamily="34" charset="0"/>
              </a:rPr>
              <a:t>u.</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5109411" y="3056478"/>
            <a:ext cx="3545276" cy="1355102"/>
          </a:xfrm>
          <a:prstGeom prst="wedgeRoundRectCallout">
            <a:avLst>
              <a:gd name="adj1" fmla="val -58928"/>
              <a:gd name="adj2" fmla="val -23828"/>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Thân hình gà bệ vệ, dáng đứng thẳng di chuyển nhanh nhẹn, linh hoạt.</a:t>
            </a: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5109411" y="1954130"/>
            <a:ext cx="3545276" cy="914400"/>
          </a:xfrm>
          <a:prstGeom prst="wedgeRoundRectCallout">
            <a:avLst>
              <a:gd name="adj1" fmla="val -57550"/>
              <a:gd name="adj2" fmla="val 13377"/>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B</a:t>
            </a:r>
            <a:r>
              <a:rPr lang="vi-VN" sz="1800">
                <a:solidFill>
                  <a:schemeClr val="tx1"/>
                </a:solidFill>
                <a:cs typeface="Arial" panose="020B0604020202020204" pitchFamily="34" charset="0"/>
              </a:rPr>
              <a:t>ộ lông mượt và tươi màu.</a:t>
            </a:r>
            <a:endParaRPr lang="en-US"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8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308589" y="987044"/>
            <a:ext cx="3878372" cy="914400"/>
          </a:xfrm>
          <a:prstGeom prst="wedgeRoundRectCallout">
            <a:avLst>
              <a:gd name="adj1" fmla="val 55625"/>
              <a:gd name="adj2" fmla="val 48465"/>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N</a:t>
            </a:r>
            <a:r>
              <a:rPr lang="vi-VN" sz="1800">
                <a:solidFill>
                  <a:schemeClr val="tx1"/>
                </a:solidFill>
                <a:cs typeface="Arial" panose="020B0604020202020204" pitchFamily="34" charset="0"/>
              </a:rPr>
              <a:t>goại hình cân đối, tầm vóc</a:t>
            </a:r>
            <a:r>
              <a:rPr lang="en-US" sz="1800">
                <a:solidFill>
                  <a:schemeClr val="tx1"/>
                </a:solidFill>
                <a:cs typeface="Arial" panose="020B0604020202020204" pitchFamily="34" charset="0"/>
              </a:rPr>
              <a:t>.</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308589" y="3489614"/>
            <a:ext cx="3878372" cy="914400"/>
          </a:xfrm>
          <a:prstGeom prst="wedgeRoundRectCallout">
            <a:avLst>
              <a:gd name="adj1" fmla="val 55841"/>
              <a:gd name="adj2" fmla="val -14693"/>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Tính chất nhanh nhẹn, hăng hái.</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308589" y="2238329"/>
            <a:ext cx="3878372" cy="914400"/>
          </a:xfrm>
          <a:prstGeom prst="wedgeRoundRectCallout">
            <a:avLst>
              <a:gd name="adj1" fmla="val 55625"/>
              <a:gd name="adj2" fmla="val 1096"/>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Khối lượng lớn, vạm vỡ, khoẻ mạnh</a:t>
            </a:r>
          </a:p>
        </p:txBody>
      </p:sp>
      <p:pic>
        <p:nvPicPr>
          <p:cNvPr id="2" name="Picture 1">
            <a:extLst>
              <a:ext uri="{FF2B5EF4-FFF2-40B4-BE49-F238E27FC236}">
                <a16:creationId xmlns:a16="http://schemas.microsoft.com/office/drawing/2014/main" id="{DFFB2E33-3275-05AF-8BA9-464AFF55D960}"/>
              </a:ext>
            </a:extLst>
          </p:cNvPr>
          <p:cNvPicPr>
            <a:picLocks noChangeAspect="1"/>
          </p:cNvPicPr>
          <p:nvPr/>
        </p:nvPicPr>
        <p:blipFill>
          <a:blip r:embed="rId2"/>
          <a:srcRect/>
          <a:stretch/>
        </p:blipFill>
        <p:spPr>
          <a:xfrm>
            <a:off x="4507831" y="1290546"/>
            <a:ext cx="4407790" cy="2809966"/>
          </a:xfrm>
          <a:prstGeom prst="rect">
            <a:avLst/>
          </a:prstGeom>
        </p:spPr>
      </p:pic>
    </p:spTree>
    <p:extLst>
      <p:ext uri="{BB962C8B-B14F-4D97-AF65-F5344CB8AC3E}">
        <p14:creationId xmlns:p14="http://schemas.microsoft.com/office/powerpoint/2010/main" val="13742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4" name="Arrow: Pentagon 3">
            <a:extLst>
              <a:ext uri="{FF2B5EF4-FFF2-40B4-BE49-F238E27FC236}">
                <a16:creationId xmlns:a16="http://schemas.microsoft.com/office/drawing/2014/main" id="{044381B2-BAD8-0785-9C0D-B4DC1D37FBDC}"/>
              </a:ext>
            </a:extLst>
          </p:cNvPr>
          <p:cNvSpPr/>
          <p:nvPr/>
        </p:nvSpPr>
        <p:spPr>
          <a:xfrm>
            <a:off x="0" y="1025794"/>
            <a:ext cx="3529263"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 ĐÔI</a:t>
            </a:r>
          </a:p>
        </p:txBody>
      </p:sp>
      <p:sp>
        <p:nvSpPr>
          <p:cNvPr id="5" name="TextBox 4">
            <a:extLst>
              <a:ext uri="{FF2B5EF4-FFF2-40B4-BE49-F238E27FC236}">
                <a16:creationId xmlns:a16="http://schemas.microsoft.com/office/drawing/2014/main" id="{50FC2D83-29CF-3A61-E2EF-A7D4BE300FBF}"/>
              </a:ext>
            </a:extLst>
          </p:cNvPr>
          <p:cNvSpPr txBox="1"/>
          <p:nvPr/>
        </p:nvSpPr>
        <p:spPr>
          <a:xfrm>
            <a:off x="513964" y="1917046"/>
            <a:ext cx="3793341" cy="2343655"/>
          </a:xfrm>
          <a:prstGeom prst="rect">
            <a:avLst/>
          </a:prstGeom>
          <a:noFill/>
        </p:spPr>
        <p:txBody>
          <a:bodyPr wrap="square">
            <a:spAutoFit/>
          </a:bodyPr>
          <a:lstStyle/>
          <a:p>
            <a:pPr algn="just">
              <a:lnSpc>
                <a:spcPct val="150000"/>
              </a:lnSpc>
            </a:pPr>
            <a:r>
              <a:rPr lang="en-US" sz="2000" b="1" i="1">
                <a:solidFill>
                  <a:srgbClr val="FF0000"/>
                </a:solidFill>
                <a:latin typeface="+mn-lt"/>
              </a:rPr>
              <a:t>Em hãy đ</a:t>
            </a:r>
            <a:r>
              <a:rPr lang="vi-VN" sz="2000" b="1" i="1">
                <a:solidFill>
                  <a:srgbClr val="FF0000"/>
                </a:solidFill>
                <a:latin typeface="+mn-lt"/>
              </a:rPr>
              <a:t>ọc thông tin mục II.2 </a:t>
            </a:r>
            <a:r>
              <a:rPr lang="en-US" sz="2000" b="1" i="1">
                <a:solidFill>
                  <a:srgbClr val="FF0000"/>
                </a:solidFill>
                <a:latin typeface="+mn-lt"/>
              </a:rPr>
              <a:t>- </a:t>
            </a:r>
            <a:r>
              <a:rPr lang="vi-VN" sz="2000" b="1" i="1">
                <a:solidFill>
                  <a:srgbClr val="FF0000"/>
                </a:solidFill>
                <a:latin typeface="+mn-lt"/>
              </a:rPr>
              <a:t>SHS tr.24 và trả lời câu hỏi</a:t>
            </a:r>
            <a:r>
              <a:rPr lang="en-US" sz="2000" b="1" i="1">
                <a:solidFill>
                  <a:srgbClr val="FF0000"/>
                </a:solidFill>
                <a:latin typeface="+mn-lt"/>
              </a:rPr>
              <a:t>: </a:t>
            </a:r>
          </a:p>
          <a:p>
            <a:pPr marL="342900" indent="-342900" algn="just">
              <a:lnSpc>
                <a:spcPct val="150000"/>
              </a:lnSpc>
              <a:buFont typeface="Arial" panose="020B0604020202020204" pitchFamily="34" charset="0"/>
              <a:buChar char="•"/>
            </a:pPr>
            <a:r>
              <a:rPr lang="en-US" sz="2000">
                <a:latin typeface="+mn-lt"/>
              </a:rPr>
              <a:t>Thể chất là gì?</a:t>
            </a:r>
          </a:p>
          <a:p>
            <a:pPr marL="342900" indent="-342900" algn="just">
              <a:lnSpc>
                <a:spcPct val="150000"/>
              </a:lnSpc>
              <a:buFont typeface="Arial" panose="020B0604020202020204" pitchFamily="34" charset="0"/>
              <a:buChar char="•"/>
            </a:pPr>
            <a:r>
              <a:rPr lang="en-US" sz="2000">
                <a:latin typeface="+mn-lt"/>
              </a:rPr>
              <a:t>Thể chất phụ thuộc vào những yếu tố nào?</a:t>
            </a:r>
          </a:p>
        </p:txBody>
      </p:sp>
      <p:sp>
        <p:nvSpPr>
          <p:cNvPr id="8" name="TextBox 7">
            <a:extLst>
              <a:ext uri="{FF2B5EF4-FFF2-40B4-BE49-F238E27FC236}">
                <a16:creationId xmlns:a16="http://schemas.microsoft.com/office/drawing/2014/main" id="{1274208B-7F32-8E8C-E927-8D8AEEEBAC8F}"/>
              </a:ext>
            </a:extLst>
          </p:cNvPr>
          <p:cNvSpPr txBox="1"/>
          <p:nvPr/>
        </p:nvSpPr>
        <p:spPr>
          <a:xfrm>
            <a:off x="3306611" y="291896"/>
            <a:ext cx="2530778"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mj-lt"/>
                <a:ea typeface="Times New Roman" panose="02020603050405020304" pitchFamily="18" charset="0"/>
              </a:rPr>
              <a:t>2. Thể chất</a:t>
            </a:r>
            <a:endParaRPr lang="en-US" sz="2000">
              <a:solidFill>
                <a:srgbClr val="EE532A"/>
              </a:solidFill>
              <a:effectLst/>
              <a:latin typeface="+mj-lt"/>
              <a:ea typeface="Calibri" panose="020F0502020204030204" pitchFamily="34" charset="0"/>
            </a:endParaRPr>
          </a:p>
        </p:txBody>
      </p:sp>
      <p:pic>
        <p:nvPicPr>
          <p:cNvPr id="10" name="Picture 9" descr="A group of pigs in a pen&#10;&#10;Description automatically generated">
            <a:extLst>
              <a:ext uri="{FF2B5EF4-FFF2-40B4-BE49-F238E27FC236}">
                <a16:creationId xmlns:a16="http://schemas.microsoft.com/office/drawing/2014/main" id="{2AE9DB89-20E3-7E5C-6EAC-6EFA8BC06B74}"/>
              </a:ext>
            </a:extLst>
          </p:cNvPr>
          <p:cNvPicPr>
            <a:picLocks noChangeAspect="1"/>
          </p:cNvPicPr>
          <p:nvPr/>
        </p:nvPicPr>
        <p:blipFill>
          <a:blip r:embed="rId3"/>
          <a:stretch>
            <a:fillRect/>
          </a:stretch>
        </p:blipFill>
        <p:spPr>
          <a:xfrm>
            <a:off x="4488720" y="1593679"/>
            <a:ext cx="4298092" cy="27768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8)">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id="{1638B567-7B0D-335A-62CE-F9DA1A033DB4}"/>
              </a:ext>
            </a:extLst>
          </p:cNvPr>
          <p:cNvSpPr txBox="1"/>
          <p:nvPr/>
        </p:nvSpPr>
        <p:spPr>
          <a:xfrm>
            <a:off x="2284914" y="299242"/>
            <a:ext cx="635108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đặc tính thích nghi của con vật trong những điều kiện sinh sống và di truyền nhất định, liên quan đến sức khỏe và khả năng sản xuất của con vật.</a:t>
            </a:r>
          </a:p>
        </p:txBody>
      </p:sp>
      <p:sp>
        <p:nvSpPr>
          <p:cNvPr id="2" name="Arrow: Pentagon 1">
            <a:extLst>
              <a:ext uri="{FF2B5EF4-FFF2-40B4-BE49-F238E27FC236}">
                <a16:creationId xmlns:a16="http://schemas.microsoft.com/office/drawing/2014/main" id="{FF9A3625-2BE3-3D35-FC54-D21CA323354A}"/>
              </a:ext>
            </a:extLst>
          </p:cNvPr>
          <p:cNvSpPr/>
          <p:nvPr/>
        </p:nvSpPr>
        <p:spPr>
          <a:xfrm>
            <a:off x="-1" y="1843313"/>
            <a:ext cx="3048001"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Yếu tố phụ thuộc:</a:t>
            </a:r>
          </a:p>
        </p:txBody>
      </p:sp>
      <p:sp>
        <p:nvSpPr>
          <p:cNvPr id="4" name="Rectangle: Rounded Corners 3">
            <a:extLst>
              <a:ext uri="{FF2B5EF4-FFF2-40B4-BE49-F238E27FC236}">
                <a16:creationId xmlns:a16="http://schemas.microsoft.com/office/drawing/2014/main" id="{79635C67-B08B-5DD5-D9D0-AABA1DD4C51C}"/>
              </a:ext>
            </a:extLst>
          </p:cNvPr>
          <p:cNvSpPr/>
          <p:nvPr/>
        </p:nvSpPr>
        <p:spPr>
          <a:xfrm>
            <a:off x="1108968" y="2905954"/>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a:t>
            </a:r>
            <a:r>
              <a:rPr lang="vi-VN" sz="1800">
                <a:solidFill>
                  <a:schemeClr val="tx1"/>
                </a:solidFill>
              </a:rPr>
              <a:t>ốc độ </a:t>
            </a:r>
            <a:endParaRPr lang="en-US" sz="1800">
              <a:solidFill>
                <a:schemeClr val="tx1"/>
              </a:solidFill>
            </a:endParaRPr>
          </a:p>
          <a:p>
            <a:pPr algn="ctr">
              <a:lnSpc>
                <a:spcPct val="150000"/>
              </a:lnSpc>
            </a:pPr>
            <a:r>
              <a:rPr lang="vi-VN" sz="1800">
                <a:solidFill>
                  <a:schemeClr val="tx1"/>
                </a:solidFill>
              </a:rPr>
              <a:t>sinh trưởng</a:t>
            </a:r>
            <a:endParaRPr lang="en-US" sz="1800">
              <a:solidFill>
                <a:schemeClr val="tx1"/>
              </a:solidFill>
            </a:endParaRPr>
          </a:p>
        </p:txBody>
      </p:sp>
      <p:sp>
        <p:nvSpPr>
          <p:cNvPr id="5" name="Rectangle: Rounded Corners 4">
            <a:extLst>
              <a:ext uri="{FF2B5EF4-FFF2-40B4-BE49-F238E27FC236}">
                <a16:creationId xmlns:a16="http://schemas.microsoft.com/office/drawing/2014/main" id="{1DD41CDD-5479-3A8A-E985-D37AEABC555A}"/>
              </a:ext>
            </a:extLst>
          </p:cNvPr>
          <p:cNvSpPr/>
          <p:nvPr/>
        </p:nvSpPr>
        <p:spPr>
          <a:xfrm>
            <a:off x="2893331" y="2905955"/>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K</a:t>
            </a:r>
            <a:r>
              <a:rPr lang="vi-VN" sz="1800">
                <a:solidFill>
                  <a:schemeClr val="tx1"/>
                </a:solidFill>
              </a:rPr>
              <a:t>ích thước của vật nuôi</a:t>
            </a:r>
            <a:endParaRPr lang="en-US" sz="1800">
              <a:solidFill>
                <a:schemeClr val="tx1"/>
              </a:solidFill>
            </a:endParaRPr>
          </a:p>
        </p:txBody>
      </p:sp>
      <p:sp>
        <p:nvSpPr>
          <p:cNvPr id="6" name="Flowchart: Terminator 5">
            <a:extLst>
              <a:ext uri="{FF2B5EF4-FFF2-40B4-BE49-F238E27FC236}">
                <a16:creationId xmlns:a16="http://schemas.microsoft.com/office/drawing/2014/main" id="{4E30B596-7C56-E343-E7C2-784BCC4714D5}"/>
              </a:ext>
            </a:extLst>
          </p:cNvPr>
          <p:cNvSpPr/>
          <p:nvPr/>
        </p:nvSpPr>
        <p:spPr>
          <a:xfrm>
            <a:off x="3454400" y="1843313"/>
            <a:ext cx="1899138"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Tính di truyền</a:t>
            </a:r>
          </a:p>
        </p:txBody>
      </p:sp>
      <p:sp>
        <p:nvSpPr>
          <p:cNvPr id="7" name="Flowchart: Terminator 6">
            <a:extLst>
              <a:ext uri="{FF2B5EF4-FFF2-40B4-BE49-F238E27FC236}">
                <a16:creationId xmlns:a16="http://schemas.microsoft.com/office/drawing/2014/main" id="{C16712BF-3020-C877-6D59-BEEB327DC5AE}"/>
              </a:ext>
            </a:extLst>
          </p:cNvPr>
          <p:cNvSpPr/>
          <p:nvPr/>
        </p:nvSpPr>
        <p:spPr>
          <a:xfrm>
            <a:off x="5529385" y="1843313"/>
            <a:ext cx="2411046"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Điều kiện phát triển</a:t>
            </a:r>
          </a:p>
        </p:txBody>
      </p:sp>
      <p:sp>
        <p:nvSpPr>
          <p:cNvPr id="8" name="Rectangle: Rounded Corners 7">
            <a:extLst>
              <a:ext uri="{FF2B5EF4-FFF2-40B4-BE49-F238E27FC236}">
                <a16:creationId xmlns:a16="http://schemas.microsoft.com/office/drawing/2014/main" id="{F0806DCA-6703-E671-B441-C6809B1548DF}"/>
              </a:ext>
            </a:extLst>
          </p:cNvPr>
          <p:cNvSpPr/>
          <p:nvPr/>
        </p:nvSpPr>
        <p:spPr>
          <a:xfrm>
            <a:off x="4672783" y="2905955"/>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Sức khỏe của vật nuôi</a:t>
            </a:r>
          </a:p>
        </p:txBody>
      </p:sp>
      <p:sp>
        <p:nvSpPr>
          <p:cNvPr id="9" name="Rectangle: Rounded Corners 8">
            <a:extLst>
              <a:ext uri="{FF2B5EF4-FFF2-40B4-BE49-F238E27FC236}">
                <a16:creationId xmlns:a16="http://schemas.microsoft.com/office/drawing/2014/main" id="{991D92FF-098B-FC23-B5E5-B5E049E6F205}"/>
              </a:ext>
            </a:extLst>
          </p:cNvPr>
          <p:cNvSpPr/>
          <p:nvPr/>
        </p:nvSpPr>
        <p:spPr>
          <a:xfrm>
            <a:off x="6457146" y="2905955"/>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Khả năng hoạt động của vật nuôi</a:t>
            </a:r>
          </a:p>
        </p:txBody>
      </p:sp>
    </p:spTree>
    <p:extLst>
      <p:ext uri="{BB962C8B-B14F-4D97-AF65-F5344CB8AC3E}">
        <p14:creationId xmlns:p14="http://schemas.microsoft.com/office/powerpoint/2010/main" val="429376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5" name="TextBox 4">
            <a:extLst>
              <a:ext uri="{FF2B5EF4-FFF2-40B4-BE49-F238E27FC236}">
                <a16:creationId xmlns:a16="http://schemas.microsoft.com/office/drawing/2014/main" id="{50FC2D83-29CF-3A61-E2EF-A7D4BE300FBF}"/>
              </a:ext>
            </a:extLst>
          </p:cNvPr>
          <p:cNvSpPr txBox="1"/>
          <p:nvPr/>
        </p:nvSpPr>
        <p:spPr>
          <a:xfrm>
            <a:off x="425733" y="1660372"/>
            <a:ext cx="3793341" cy="2343655"/>
          </a:xfrm>
          <a:prstGeom prst="rect">
            <a:avLst/>
          </a:prstGeom>
          <a:noFill/>
        </p:spPr>
        <p:txBody>
          <a:bodyPr wrap="square">
            <a:spAutoFit/>
          </a:bodyPr>
          <a:lstStyle/>
          <a:p>
            <a:pPr algn="just">
              <a:lnSpc>
                <a:spcPct val="150000"/>
              </a:lnSpc>
            </a:pPr>
            <a:r>
              <a:rPr lang="en-US" sz="2000" b="1" i="1">
                <a:solidFill>
                  <a:srgbClr val="FF0000"/>
                </a:solidFill>
                <a:latin typeface="+mn-lt"/>
              </a:rPr>
              <a:t>Em hãy đọc thông tin mục II.3 - SHS tr.25 và trả lời câu hỏi: </a:t>
            </a:r>
          </a:p>
          <a:p>
            <a:pPr marL="342900" indent="-342900" algn="just">
              <a:lnSpc>
                <a:spcPct val="150000"/>
              </a:lnSpc>
              <a:buFont typeface="Arial" panose="020B0604020202020204" pitchFamily="34" charset="0"/>
              <a:buChar char="•"/>
            </a:pPr>
            <a:r>
              <a:rPr lang="vi-VN" sz="2000">
                <a:latin typeface="+mn-lt"/>
              </a:rPr>
              <a:t>Thế nào là sinh trưởng, phát dục của vật nuôi?</a:t>
            </a:r>
          </a:p>
          <a:p>
            <a:pPr marL="342900" indent="-342900" algn="just">
              <a:lnSpc>
                <a:spcPct val="150000"/>
              </a:lnSpc>
              <a:buFont typeface="Arial" panose="020B0604020202020204" pitchFamily="34" charset="0"/>
              <a:buChar char="•"/>
            </a:pPr>
            <a:r>
              <a:rPr lang="vi-VN" sz="2000">
                <a:latin typeface="+mn-lt"/>
              </a:rPr>
              <a:t>Nêu ví dụ minh họa.</a:t>
            </a:r>
          </a:p>
        </p:txBody>
      </p:sp>
      <p:sp>
        <p:nvSpPr>
          <p:cNvPr id="8" name="TextBox 7">
            <a:extLst>
              <a:ext uri="{FF2B5EF4-FFF2-40B4-BE49-F238E27FC236}">
                <a16:creationId xmlns:a16="http://schemas.microsoft.com/office/drawing/2014/main" id="{1274208B-7F32-8E8C-E927-8D8AEEEBAC8F}"/>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3. </a:t>
            </a:r>
            <a:r>
              <a:rPr lang="vi-VN"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Sinh trưởng, phát dục</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75BE5D9-9E05-19A9-9940-EFE0B1097B62}"/>
              </a:ext>
            </a:extLst>
          </p:cNvPr>
          <p:cNvGrpSpPr/>
          <p:nvPr/>
        </p:nvGrpSpPr>
        <p:grpSpPr>
          <a:xfrm>
            <a:off x="4067292" y="849152"/>
            <a:ext cx="4921752" cy="3902304"/>
            <a:chOff x="3938336" y="1075868"/>
            <a:chExt cx="4921752" cy="3902304"/>
          </a:xfrm>
        </p:grpSpPr>
        <p:pic>
          <p:nvPicPr>
            <p:cNvPr id="6" name="Picture 14">
              <a:extLst>
                <a:ext uri="{FF2B5EF4-FFF2-40B4-BE49-F238E27FC236}">
                  <a16:creationId xmlns:a16="http://schemas.microsoft.com/office/drawing/2014/main" id="{E2BE1182-64A0-E985-FCD4-6A32B22CA4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38336" y="1075868"/>
              <a:ext cx="4921752" cy="3480090"/>
            </a:xfrm>
            <a:prstGeom prst="rect">
              <a:avLst/>
            </a:prstGeom>
          </p:spPr>
        </p:pic>
        <p:sp>
          <p:nvSpPr>
            <p:cNvPr id="9" name="TextBox 8">
              <a:extLst>
                <a:ext uri="{FF2B5EF4-FFF2-40B4-BE49-F238E27FC236}">
                  <a16:creationId xmlns:a16="http://schemas.microsoft.com/office/drawing/2014/main" id="{8BD88A5A-5BDD-0932-25FE-ACFB3D9AC36F}"/>
                </a:ext>
              </a:extLst>
            </p:cNvPr>
            <p:cNvSpPr txBox="1"/>
            <p:nvPr/>
          </p:nvSpPr>
          <p:spPr>
            <a:xfrm>
              <a:off x="4631497" y="4578062"/>
              <a:ext cx="3793341" cy="400110"/>
            </a:xfrm>
            <a:prstGeom prst="rect">
              <a:avLst/>
            </a:prstGeom>
            <a:noFill/>
          </p:spPr>
          <p:txBody>
            <a:bodyPr wrap="square">
              <a:spAutoFit/>
            </a:bodyPr>
            <a:lstStyle/>
            <a:p>
              <a:pPr algn="ctr"/>
              <a:r>
                <a:rPr lang="en-US" sz="2000" b="1">
                  <a:solidFill>
                    <a:schemeClr val="tx1"/>
                  </a:solidFill>
                </a:rPr>
                <a:t>THẢO LUẬN NHÓM ĐÔI</a:t>
              </a:r>
            </a:p>
          </p:txBody>
        </p:sp>
      </p:grpSp>
    </p:spTree>
    <p:extLst>
      <p:ext uri="{BB962C8B-B14F-4D97-AF65-F5344CB8AC3E}">
        <p14:creationId xmlns:p14="http://schemas.microsoft.com/office/powerpoint/2010/main" val="8610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6" name="Google Shape;1468;p30">
            <a:extLst>
              <a:ext uri="{FF2B5EF4-FFF2-40B4-BE49-F238E27FC236}">
                <a16:creationId xmlns:a16="http://schemas.microsoft.com/office/drawing/2014/main" id="{D9AF00BF-DF21-05D6-F6EC-CA3C9307C1FB}"/>
              </a:ext>
            </a:extLst>
          </p:cNvPr>
          <p:cNvSpPr txBox="1">
            <a:spLocks noGrp="1"/>
          </p:cNvSpPr>
          <p:nvPr>
            <p:ph type="title"/>
          </p:nvPr>
        </p:nvSpPr>
        <p:spPr>
          <a:xfrm>
            <a:off x="3003062" y="328802"/>
            <a:ext cx="314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mj-lt"/>
              </a:rPr>
              <a:t>KHỞI ĐỘNG</a:t>
            </a:r>
            <a:endParaRPr sz="3600" b="1">
              <a:latin typeface="+mj-lt"/>
            </a:endParaRPr>
          </a:p>
        </p:txBody>
      </p:sp>
      <p:pic>
        <p:nvPicPr>
          <p:cNvPr id="12" name="Picture 11">
            <a:extLst>
              <a:ext uri="{FF2B5EF4-FFF2-40B4-BE49-F238E27FC236}">
                <a16:creationId xmlns:a16="http://schemas.microsoft.com/office/drawing/2014/main" id="{79A48042-F3F3-64A2-4C8B-CAA320DC93F7}"/>
              </a:ext>
            </a:extLst>
          </p:cNvPr>
          <p:cNvPicPr>
            <a:picLocks noChangeAspect="1"/>
          </p:cNvPicPr>
          <p:nvPr/>
        </p:nvPicPr>
        <p:blipFill>
          <a:blip r:embed="rId3"/>
          <a:srcRect/>
          <a:stretch/>
        </p:blipFill>
        <p:spPr>
          <a:xfrm>
            <a:off x="4636238" y="1218610"/>
            <a:ext cx="4158610" cy="2970436"/>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5D58FCE7-983B-5C58-30C7-91FD9248E1A0}"/>
              </a:ext>
            </a:extLst>
          </p:cNvPr>
          <p:cNvGrpSpPr/>
          <p:nvPr/>
        </p:nvGrpSpPr>
        <p:grpSpPr>
          <a:xfrm>
            <a:off x="349152" y="1218610"/>
            <a:ext cx="3992139" cy="3370707"/>
            <a:chOff x="557560" y="1212928"/>
            <a:chExt cx="3992139" cy="3370707"/>
          </a:xfrm>
        </p:grpSpPr>
        <p:sp>
          <p:nvSpPr>
            <p:cNvPr id="10" name="TextBox 9">
              <a:extLst>
                <a:ext uri="{FF2B5EF4-FFF2-40B4-BE49-F238E27FC236}">
                  <a16:creationId xmlns:a16="http://schemas.microsoft.com/office/drawing/2014/main" id="{EA068190-36B3-9E1B-CCBA-AAFE3C422452}"/>
                </a:ext>
              </a:extLst>
            </p:cNvPr>
            <p:cNvSpPr txBox="1"/>
            <p:nvPr/>
          </p:nvSpPr>
          <p:spPr>
            <a:xfrm>
              <a:off x="557560" y="2239980"/>
              <a:ext cx="3992139"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Em hãy cho biết hình ảnh trên là chọn giống vật nuôi nào?</a:t>
              </a:r>
            </a:p>
            <a:p>
              <a:pPr marL="342900" indent="-342900" algn="just">
                <a:lnSpc>
                  <a:spcPct val="150000"/>
                </a:lnSpc>
                <a:buFont typeface="Arial" panose="020B0604020202020204" pitchFamily="34" charset="0"/>
                <a:buChar char="•"/>
              </a:pPr>
              <a:r>
                <a:rPr lang="vi-VN" sz="2000"/>
                <a:t>Khi chọn giống vật nuôi, người ta thường căn cứ vào những chỉ tiêu nào ?</a:t>
              </a:r>
            </a:p>
          </p:txBody>
        </p:sp>
        <p:pic>
          <p:nvPicPr>
            <p:cNvPr id="13" name="Picture 24">
              <a:extLst>
                <a:ext uri="{FF2B5EF4-FFF2-40B4-BE49-F238E27FC236}">
                  <a16:creationId xmlns:a16="http://schemas.microsoft.com/office/drawing/2014/main" id="{197DC210-1F85-926B-8679-756EF902F34B}"/>
                </a:ext>
              </a:extLst>
            </p:cNvPr>
            <p:cNvPicPr>
              <a:picLocks noChangeAspect="1"/>
            </p:cNvPicPr>
            <p:nvPr/>
          </p:nvPicPr>
          <p:blipFill>
            <a:blip r:embed="rId4"/>
            <a:srcRect/>
            <a:stretch>
              <a:fillRect/>
            </a:stretch>
          </p:blipFill>
          <p:spPr>
            <a:xfrm>
              <a:off x="1925509" y="1212928"/>
              <a:ext cx="1256241" cy="1032734"/>
            </a:xfrm>
            <a:prstGeom prst="rect">
              <a:avLst/>
            </a:prstGeom>
          </p:spPr>
        </p:pic>
      </p:grpSp>
      <p:grpSp>
        <p:nvGrpSpPr>
          <p:cNvPr id="23" name="Group 22">
            <a:extLst>
              <a:ext uri="{FF2B5EF4-FFF2-40B4-BE49-F238E27FC236}">
                <a16:creationId xmlns:a16="http://schemas.microsoft.com/office/drawing/2014/main" id="{0581860B-4A65-4F9F-9B23-C770A7CD1F4D}"/>
              </a:ext>
            </a:extLst>
          </p:cNvPr>
          <p:cNvGrpSpPr/>
          <p:nvPr/>
        </p:nvGrpSpPr>
        <p:grpSpPr>
          <a:xfrm>
            <a:off x="367702" y="1176625"/>
            <a:ext cx="4020570" cy="3269131"/>
            <a:chOff x="349152" y="1545567"/>
            <a:chExt cx="4020570" cy="3269131"/>
          </a:xfrm>
        </p:grpSpPr>
        <p:grpSp>
          <p:nvGrpSpPr>
            <p:cNvPr id="17" name="Group 16">
              <a:extLst>
                <a:ext uri="{FF2B5EF4-FFF2-40B4-BE49-F238E27FC236}">
                  <a16:creationId xmlns:a16="http://schemas.microsoft.com/office/drawing/2014/main" id="{E3EA6020-1A61-C69A-3888-F1D576F6C236}"/>
                </a:ext>
              </a:extLst>
            </p:cNvPr>
            <p:cNvGrpSpPr/>
            <p:nvPr/>
          </p:nvGrpSpPr>
          <p:grpSpPr>
            <a:xfrm>
              <a:off x="349152" y="1545567"/>
              <a:ext cx="4020570" cy="3269131"/>
              <a:chOff x="625233" y="974620"/>
              <a:chExt cx="4020570" cy="3269131"/>
            </a:xfrm>
          </p:grpSpPr>
          <p:sp>
            <p:nvSpPr>
              <p:cNvPr id="16" name="Rectangle 15">
                <a:extLst>
                  <a:ext uri="{FF2B5EF4-FFF2-40B4-BE49-F238E27FC236}">
                    <a16:creationId xmlns:a16="http://schemas.microsoft.com/office/drawing/2014/main" id="{EB575E86-DB69-2D41-C1FC-BEBDA3328892}"/>
                  </a:ext>
                </a:extLst>
              </p:cNvPr>
              <p:cNvSpPr/>
              <p:nvPr/>
            </p:nvSpPr>
            <p:spPr>
              <a:xfrm>
                <a:off x="631081" y="1680305"/>
                <a:ext cx="4014722" cy="2563446"/>
              </a:xfrm>
              <a:prstGeom prst="rect">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chemeClr val="tx1"/>
                    </a:solidFill>
                  </a:rPr>
                  <a:t>Đây là hình ảnh mô tả chọn giống vật nuôi con bò.</a:t>
                </a:r>
                <a:endParaRPr lang="en-US" sz="1800">
                  <a:solidFill>
                    <a:schemeClr val="tx1"/>
                  </a:solidFill>
                </a:endParaRPr>
              </a:p>
              <a:p>
                <a:pPr marL="285750" indent="-285750" algn="just">
                  <a:lnSpc>
                    <a:spcPct val="150000"/>
                  </a:lnSpc>
                  <a:buFont typeface="Arial" panose="020B0604020202020204" pitchFamily="34" charset="0"/>
                  <a:buChar char="•"/>
                </a:pPr>
                <a:r>
                  <a:rPr lang="vi-VN" sz="1800">
                    <a:solidFill>
                      <a:schemeClr val="tx1"/>
                    </a:solidFill>
                  </a:rPr>
                  <a:t>Một số chỉ tiêu cơ bản để chọn giống vật nuôi là:</a:t>
                </a:r>
                <a:r>
                  <a:rPr lang="en-US" sz="1800">
                    <a:solidFill>
                      <a:schemeClr val="tx1"/>
                    </a:solidFill>
                  </a:rPr>
                  <a:t> </a:t>
                </a:r>
                <a:r>
                  <a:rPr lang="vi-VN" sz="1800">
                    <a:solidFill>
                      <a:schemeClr val="tx1"/>
                    </a:solidFill>
                  </a:rPr>
                  <a:t>Hình dáng</a:t>
                </a:r>
                <a:r>
                  <a:rPr lang="en-US" sz="1800">
                    <a:solidFill>
                      <a:schemeClr val="tx1"/>
                    </a:solidFill>
                  </a:rPr>
                  <a:t>, t</a:t>
                </a:r>
                <a:r>
                  <a:rPr lang="vi-VN" sz="1800">
                    <a:solidFill>
                      <a:schemeClr val="tx1"/>
                    </a:solidFill>
                  </a:rPr>
                  <a:t>hể chất</a:t>
                </a:r>
                <a:r>
                  <a:rPr lang="en-US" sz="1800">
                    <a:solidFill>
                      <a:schemeClr val="tx1"/>
                    </a:solidFill>
                  </a:rPr>
                  <a:t>, t</a:t>
                </a:r>
                <a:r>
                  <a:rPr lang="vi-VN" sz="1800">
                    <a:solidFill>
                      <a:schemeClr val="tx1"/>
                    </a:solidFill>
                  </a:rPr>
                  <a:t>ốc độ tăng trưởng</a:t>
                </a:r>
                <a:r>
                  <a:rPr lang="en-US" sz="1800">
                    <a:solidFill>
                      <a:schemeClr val="tx1"/>
                    </a:solidFill>
                  </a:rPr>
                  <a:t>, s</a:t>
                </a:r>
                <a:r>
                  <a:rPr lang="vi-VN" sz="1800">
                    <a:solidFill>
                      <a:schemeClr val="tx1"/>
                    </a:solidFill>
                  </a:rPr>
                  <a:t>ức khỏe của vật nuôi</a:t>
                </a:r>
                <a:r>
                  <a:rPr lang="en-US" sz="1800">
                    <a:solidFill>
                      <a:schemeClr val="tx1"/>
                    </a:solidFill>
                  </a:rPr>
                  <a:t>, k</a:t>
                </a:r>
                <a:r>
                  <a:rPr lang="vi-VN" sz="1800">
                    <a:solidFill>
                      <a:schemeClr val="tx1"/>
                    </a:solidFill>
                  </a:rPr>
                  <a:t>hả năng sinh sản</a:t>
                </a:r>
                <a:r>
                  <a:rPr lang="en-US" sz="1800">
                    <a:solidFill>
                      <a:schemeClr val="tx1"/>
                    </a:solidFill>
                  </a:rPr>
                  <a:t>,…</a:t>
                </a:r>
              </a:p>
            </p:txBody>
          </p:sp>
          <p:pic>
            <p:nvPicPr>
              <p:cNvPr id="15" name="Picture 22">
                <a:extLst>
                  <a:ext uri="{FF2B5EF4-FFF2-40B4-BE49-F238E27FC236}">
                    <a16:creationId xmlns:a16="http://schemas.microsoft.com/office/drawing/2014/main" id="{DCB42073-E3BB-B867-C119-3E689444C6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5233" y="974620"/>
                <a:ext cx="2342260" cy="819791"/>
              </a:xfrm>
              <a:prstGeom prst="rect">
                <a:avLst/>
              </a:prstGeom>
            </p:spPr>
          </p:pic>
        </p:grpSp>
        <p:sp>
          <p:nvSpPr>
            <p:cNvPr id="19" name="TextBox 18">
              <a:extLst>
                <a:ext uri="{FF2B5EF4-FFF2-40B4-BE49-F238E27FC236}">
                  <a16:creationId xmlns:a16="http://schemas.microsoft.com/office/drawing/2014/main" id="{0B1AFA4A-1332-5552-E390-42E8B80443D3}"/>
                </a:ext>
              </a:extLst>
            </p:cNvPr>
            <p:cNvSpPr txBox="1"/>
            <p:nvPr/>
          </p:nvSpPr>
          <p:spPr>
            <a:xfrm>
              <a:off x="970732" y="1883503"/>
              <a:ext cx="1492738" cy="369332"/>
            </a:xfrm>
            <a:prstGeom prst="rect">
              <a:avLst/>
            </a:prstGeom>
            <a:noFill/>
          </p:spPr>
          <p:txBody>
            <a:bodyPr wrap="square">
              <a:spAutoFit/>
            </a:bodyPr>
            <a:lstStyle/>
            <a:p>
              <a:r>
                <a:rPr lang="en" sz="1800" b="1">
                  <a:solidFill>
                    <a:srgbClr val="FF0000"/>
                  </a:solidFill>
                  <a:latin typeface="+mj-lt"/>
                </a:rPr>
                <a:t>Câu trả lời</a:t>
              </a:r>
              <a:endParaRPr lang="en-US" sz="1800">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 name="TextBox 17">
            <a:extLst>
              <a:ext uri="{FF2B5EF4-FFF2-40B4-BE49-F238E27FC236}">
                <a16:creationId xmlns:a16="http://schemas.microsoft.com/office/drawing/2014/main" id="{1638B567-7B0D-335A-62CE-F9DA1A033DB4}"/>
              </a:ext>
            </a:extLst>
          </p:cNvPr>
          <p:cNvSpPr txBox="1"/>
          <p:nvPr/>
        </p:nvSpPr>
        <p:spPr>
          <a:xfrm>
            <a:off x="267266" y="1620041"/>
            <a:ext cx="4173415"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s</a:t>
            </a:r>
            <a:r>
              <a:rPr lang="vi-VN" sz="1800"/>
              <a:t>ự tích lũy chất hữu cơ do quá trình trao đổi chất, làm cho cơ thể tăng lên về khối lượng, thể tích và kích thước của từng cơ quan, bộ phận và toàn cơ thể.</a:t>
            </a:r>
            <a:endParaRPr lang="en-US" sz="1800"/>
          </a:p>
        </p:txBody>
      </p:sp>
      <p:sp>
        <p:nvSpPr>
          <p:cNvPr id="3" name="Rectangle: Rounded Corners 2">
            <a:extLst>
              <a:ext uri="{FF2B5EF4-FFF2-40B4-BE49-F238E27FC236}">
                <a16:creationId xmlns:a16="http://schemas.microsoft.com/office/drawing/2014/main" id="{CD4BCC4D-7CC7-835E-8688-954F51C93C6D}"/>
              </a:ext>
            </a:extLst>
          </p:cNvPr>
          <p:cNvSpPr/>
          <p:nvPr/>
        </p:nvSpPr>
        <p:spPr>
          <a:xfrm>
            <a:off x="1167578" y="834992"/>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Sinh trưởng</a:t>
            </a:r>
          </a:p>
        </p:txBody>
      </p:sp>
      <p:sp>
        <p:nvSpPr>
          <p:cNvPr id="10" name="Rectangle: Rounded Corners 9">
            <a:extLst>
              <a:ext uri="{FF2B5EF4-FFF2-40B4-BE49-F238E27FC236}">
                <a16:creationId xmlns:a16="http://schemas.microsoft.com/office/drawing/2014/main" id="{1DBE78C1-888D-CF9B-90E0-0C4C639269BF}"/>
              </a:ext>
            </a:extLst>
          </p:cNvPr>
          <p:cNvSpPr/>
          <p:nvPr/>
        </p:nvSpPr>
        <p:spPr>
          <a:xfrm>
            <a:off x="5744308" y="834992"/>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Phát dục</a:t>
            </a:r>
          </a:p>
        </p:txBody>
      </p:sp>
      <p:sp>
        <p:nvSpPr>
          <p:cNvPr id="11" name="TextBox 10">
            <a:extLst>
              <a:ext uri="{FF2B5EF4-FFF2-40B4-BE49-F238E27FC236}">
                <a16:creationId xmlns:a16="http://schemas.microsoft.com/office/drawing/2014/main" id="{2436CAD5-5D5F-C3B1-4231-96EFC2818FE0}"/>
              </a:ext>
            </a:extLst>
          </p:cNvPr>
          <p:cNvSpPr txBox="1"/>
          <p:nvPr/>
        </p:nvSpPr>
        <p:spPr>
          <a:xfrm>
            <a:off x="5193323" y="1620041"/>
            <a:ext cx="3474762"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q</a:t>
            </a:r>
            <a:r>
              <a:rPr lang="vi-VN" sz="1800"/>
              <a:t>uá trình biến đổi về chất của cơ thể, bao gồm sự hình thành và hoàn thiện chức năng của từng cơ quan</a:t>
            </a:r>
            <a:r>
              <a:rPr lang="en-US" sz="1800"/>
              <a:t>.</a:t>
            </a:r>
          </a:p>
        </p:txBody>
      </p:sp>
      <p:cxnSp>
        <p:nvCxnSpPr>
          <p:cNvPr id="13" name="Straight Connector 12">
            <a:extLst>
              <a:ext uri="{FF2B5EF4-FFF2-40B4-BE49-F238E27FC236}">
                <a16:creationId xmlns:a16="http://schemas.microsoft.com/office/drawing/2014/main" id="{E0735296-78EC-A359-20AF-4BC5ACDDFA84}"/>
              </a:ext>
            </a:extLst>
          </p:cNvPr>
          <p:cNvCxnSpPr>
            <a:cxnSpLocks/>
          </p:cNvCxnSpPr>
          <p:nvPr/>
        </p:nvCxnSpPr>
        <p:spPr>
          <a:xfrm>
            <a:off x="4845538" y="834992"/>
            <a:ext cx="0" cy="3096147"/>
          </a:xfrm>
          <a:prstGeom prst="line">
            <a:avLst/>
          </a:prstGeom>
          <a:ln w="28575">
            <a:solidFill>
              <a:srgbClr val="EE532A"/>
            </a:solidFill>
            <a:prstDash val="lgDash"/>
          </a:ln>
        </p:spPr>
        <p:style>
          <a:lnRef idx="1">
            <a:schemeClr val="accent1"/>
          </a:lnRef>
          <a:fillRef idx="0">
            <a:schemeClr val="accent1"/>
          </a:fillRef>
          <a:effectRef idx="0">
            <a:schemeClr val="accent1"/>
          </a:effectRef>
          <a:fontRef idx="minor">
            <a:schemeClr val="tx1"/>
          </a:fontRef>
        </p:style>
      </p:cxnSp>
      <p:sp>
        <p:nvSpPr>
          <p:cNvPr id="15" name="Arrow: Pentagon 14">
            <a:extLst>
              <a:ext uri="{FF2B5EF4-FFF2-40B4-BE49-F238E27FC236}">
                <a16:creationId xmlns:a16="http://schemas.microsoft.com/office/drawing/2014/main" id="{244E30E4-BBAD-F8B0-9F73-19A8B9556B65}"/>
              </a:ext>
            </a:extLst>
          </p:cNvPr>
          <p:cNvSpPr/>
          <p:nvPr/>
        </p:nvSpPr>
        <p:spPr>
          <a:xfrm>
            <a:off x="0" y="3993662"/>
            <a:ext cx="2336800" cy="711200"/>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Ý nghĩa</a:t>
            </a:r>
          </a:p>
        </p:txBody>
      </p:sp>
      <p:sp>
        <p:nvSpPr>
          <p:cNvPr id="19" name="TextBox 18">
            <a:extLst>
              <a:ext uri="{FF2B5EF4-FFF2-40B4-BE49-F238E27FC236}">
                <a16:creationId xmlns:a16="http://schemas.microsoft.com/office/drawing/2014/main" id="{01A0396F-399C-629D-3A89-4CAE6AE99A89}"/>
              </a:ext>
            </a:extLst>
          </p:cNvPr>
          <p:cNvSpPr txBox="1"/>
          <p:nvPr/>
        </p:nvSpPr>
        <p:spPr>
          <a:xfrm>
            <a:off x="2518508" y="3913245"/>
            <a:ext cx="4906106"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sz="1800"/>
              <a:t>Giúp cơ thể vật nuôi phát triển hoàn chỉnh.</a:t>
            </a:r>
          </a:p>
          <a:p>
            <a:pPr marL="285750" indent="-285750">
              <a:lnSpc>
                <a:spcPct val="150000"/>
              </a:lnSpc>
              <a:buFont typeface="Arial" panose="020B0604020202020204" pitchFamily="34" charset="0"/>
              <a:buChar char="•"/>
            </a:pPr>
            <a:r>
              <a:rPr lang="vi-VN" sz="1800"/>
              <a:t>Là căn cứ quan trọng để chọn lọc vật nuôi.</a:t>
            </a:r>
          </a:p>
        </p:txBody>
      </p:sp>
      <p:sp>
        <p:nvSpPr>
          <p:cNvPr id="20" name="Rectangle 19">
            <a:extLst>
              <a:ext uri="{FF2B5EF4-FFF2-40B4-BE49-F238E27FC236}">
                <a16:creationId xmlns:a16="http://schemas.microsoft.com/office/drawing/2014/main" id="{710EC0CA-1FD7-722D-A92A-E0281BBEA430}"/>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Khái niệm</a:t>
            </a:r>
          </a:p>
        </p:txBody>
      </p:sp>
    </p:spTree>
    <p:extLst>
      <p:ext uri="{BB962C8B-B14F-4D97-AF65-F5344CB8AC3E}">
        <p14:creationId xmlns:p14="http://schemas.microsoft.com/office/powerpoint/2010/main" val="20529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0" grpId="0" animBg="1"/>
      <p:bldP spid="11" grpId="0"/>
      <p:bldP spid="15" grpId="0" animBg="1"/>
      <p:bldP spid="19"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4" name="Rectangle 3">
            <a:extLst>
              <a:ext uri="{FF2B5EF4-FFF2-40B4-BE49-F238E27FC236}">
                <a16:creationId xmlns:a16="http://schemas.microsoft.com/office/drawing/2014/main" id="{69A94A41-8B35-A1A9-4E8C-281984833F61}"/>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Ví dụ</a:t>
            </a:r>
          </a:p>
        </p:txBody>
      </p:sp>
      <p:sp>
        <p:nvSpPr>
          <p:cNvPr id="18" name="Rectangle: Rounded Corners 17">
            <a:extLst>
              <a:ext uri="{FF2B5EF4-FFF2-40B4-BE49-F238E27FC236}">
                <a16:creationId xmlns:a16="http://schemas.microsoft.com/office/drawing/2014/main" id="{1AE63B7F-BA39-0DD7-31B0-CF32AC9A24D8}"/>
              </a:ext>
            </a:extLst>
          </p:cNvPr>
          <p:cNvSpPr/>
          <p:nvPr/>
        </p:nvSpPr>
        <p:spPr>
          <a:xfrm>
            <a:off x="456378" y="905329"/>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Sinh trưởng</a:t>
            </a:r>
          </a:p>
        </p:txBody>
      </p:sp>
      <p:sp>
        <p:nvSpPr>
          <p:cNvPr id="28" name="Arrow: Right 27">
            <a:extLst>
              <a:ext uri="{FF2B5EF4-FFF2-40B4-BE49-F238E27FC236}">
                <a16:creationId xmlns:a16="http://schemas.microsoft.com/office/drawing/2014/main" id="{7C54912B-D87A-F9BB-67AD-E71529888C97}"/>
              </a:ext>
            </a:extLst>
          </p:cNvPr>
          <p:cNvSpPr/>
          <p:nvPr/>
        </p:nvSpPr>
        <p:spPr>
          <a:xfrm>
            <a:off x="2301632"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73C16DBE-CFF0-CD84-D819-4ABFE59FDBCD}"/>
              </a:ext>
            </a:extLst>
          </p:cNvPr>
          <p:cNvSpPr/>
          <p:nvPr/>
        </p:nvSpPr>
        <p:spPr>
          <a:xfrm>
            <a:off x="4462256"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0" name="Arrow: Right 2239">
            <a:extLst>
              <a:ext uri="{FF2B5EF4-FFF2-40B4-BE49-F238E27FC236}">
                <a16:creationId xmlns:a16="http://schemas.microsoft.com/office/drawing/2014/main" id="{61995289-6B9A-ECDF-30E2-50E904D448D3}"/>
              </a:ext>
            </a:extLst>
          </p:cNvPr>
          <p:cNvSpPr/>
          <p:nvPr/>
        </p:nvSpPr>
        <p:spPr>
          <a:xfrm>
            <a:off x="6670432"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 name="TextBox 2241">
            <a:extLst>
              <a:ext uri="{FF2B5EF4-FFF2-40B4-BE49-F238E27FC236}">
                <a16:creationId xmlns:a16="http://schemas.microsoft.com/office/drawing/2014/main" id="{39952CB5-82FE-5CB0-9ACD-64FBA00863FA}"/>
              </a:ext>
            </a:extLst>
          </p:cNvPr>
          <p:cNvSpPr txBox="1"/>
          <p:nvPr/>
        </p:nvSpPr>
        <p:spPr>
          <a:xfrm>
            <a:off x="2965939" y="1060148"/>
            <a:ext cx="2184399" cy="369332"/>
          </a:xfrm>
          <a:prstGeom prst="rect">
            <a:avLst/>
          </a:prstGeom>
          <a:noFill/>
        </p:spPr>
        <p:txBody>
          <a:bodyPr wrap="square">
            <a:spAutoFit/>
          </a:bodyPr>
          <a:lstStyle/>
          <a:p>
            <a:r>
              <a:rPr lang="nl-NL" sz="1800">
                <a:solidFill>
                  <a:srgbClr val="000000"/>
                </a:solidFill>
                <a:effectLst/>
                <a:latin typeface="+mj-lt"/>
                <a:ea typeface="Times New Roman" panose="02020603050405020304" pitchFamily="18" charset="0"/>
              </a:rPr>
              <a:t>Khối lượng gà Tre </a:t>
            </a:r>
            <a:endParaRPr lang="en-US" sz="1800">
              <a:latin typeface="+mj-lt"/>
            </a:endParaRPr>
          </a:p>
        </p:txBody>
      </p:sp>
      <p:grpSp>
        <p:nvGrpSpPr>
          <p:cNvPr id="2245" name="Group 2244">
            <a:extLst>
              <a:ext uri="{FF2B5EF4-FFF2-40B4-BE49-F238E27FC236}">
                <a16:creationId xmlns:a16="http://schemas.microsoft.com/office/drawing/2014/main" id="{28F88B3D-A23E-2BD3-41F2-63F1F8824241}"/>
              </a:ext>
            </a:extLst>
          </p:cNvPr>
          <p:cNvGrpSpPr/>
          <p:nvPr/>
        </p:nvGrpSpPr>
        <p:grpSpPr>
          <a:xfrm>
            <a:off x="577115" y="1684322"/>
            <a:ext cx="1592549" cy="1230759"/>
            <a:chOff x="577115" y="1825000"/>
            <a:chExt cx="1592549" cy="1230759"/>
          </a:xfrm>
        </p:grpSpPr>
        <p:pic>
          <p:nvPicPr>
            <p:cNvPr id="24" name="Picture 23" descr="A group of baby chicks next to eggs&#10;&#10;Description automatically generated">
              <a:extLst>
                <a:ext uri="{FF2B5EF4-FFF2-40B4-BE49-F238E27FC236}">
                  <a16:creationId xmlns:a16="http://schemas.microsoft.com/office/drawing/2014/main" id="{12B10867-032D-3191-89F1-9F0874467805}"/>
                </a:ext>
              </a:extLst>
            </p:cNvPr>
            <p:cNvPicPr>
              <a:picLocks noChangeAspect="1"/>
            </p:cNvPicPr>
            <p:nvPr/>
          </p:nvPicPr>
          <p:blipFill>
            <a:blip r:embed="rId3"/>
            <a:stretch>
              <a:fillRect/>
            </a:stretch>
          </p:blipFill>
          <p:spPr>
            <a:xfrm>
              <a:off x="644770" y="1825000"/>
              <a:ext cx="1457240" cy="915294"/>
            </a:xfrm>
            <a:prstGeom prst="ellipse">
              <a:avLst/>
            </a:prstGeom>
          </p:spPr>
        </p:pic>
        <p:sp>
          <p:nvSpPr>
            <p:cNvPr id="2244" name="TextBox 2243">
              <a:extLst>
                <a:ext uri="{FF2B5EF4-FFF2-40B4-BE49-F238E27FC236}">
                  <a16:creationId xmlns:a16="http://schemas.microsoft.com/office/drawing/2014/main" id="{18FC86D2-62B0-7C92-317C-4FA1A7BE20DA}"/>
                </a:ext>
              </a:extLst>
            </p:cNvPr>
            <p:cNvSpPr txBox="1"/>
            <p:nvPr/>
          </p:nvSpPr>
          <p:spPr>
            <a:xfrm>
              <a:off x="577115" y="2747982"/>
              <a:ext cx="1592549" cy="307777"/>
            </a:xfrm>
            <a:prstGeom prst="rect">
              <a:avLst/>
            </a:prstGeom>
            <a:noFill/>
          </p:spPr>
          <p:txBody>
            <a:bodyPr wrap="square">
              <a:spAutoFit/>
            </a:bodyPr>
            <a:lstStyle/>
            <a:p>
              <a:pPr algn="ctr"/>
              <a:r>
                <a:rPr lang="en-US"/>
                <a:t>Lúc mới nở: 20g</a:t>
              </a:r>
            </a:p>
          </p:txBody>
        </p:sp>
      </p:grpSp>
      <p:grpSp>
        <p:nvGrpSpPr>
          <p:cNvPr id="2261" name="Group 2260">
            <a:extLst>
              <a:ext uri="{FF2B5EF4-FFF2-40B4-BE49-F238E27FC236}">
                <a16:creationId xmlns:a16="http://schemas.microsoft.com/office/drawing/2014/main" id="{F36836AF-DF4D-EA8C-35AF-0C9AE5C249F6}"/>
              </a:ext>
            </a:extLst>
          </p:cNvPr>
          <p:cNvGrpSpPr/>
          <p:nvPr/>
        </p:nvGrpSpPr>
        <p:grpSpPr>
          <a:xfrm>
            <a:off x="2761515" y="1684322"/>
            <a:ext cx="1592549" cy="1230759"/>
            <a:chOff x="2761515" y="1825000"/>
            <a:chExt cx="1592549" cy="1230759"/>
          </a:xfrm>
        </p:grpSpPr>
        <p:pic>
          <p:nvPicPr>
            <p:cNvPr id="27" name="Picture 26">
              <a:extLst>
                <a:ext uri="{FF2B5EF4-FFF2-40B4-BE49-F238E27FC236}">
                  <a16:creationId xmlns:a16="http://schemas.microsoft.com/office/drawing/2014/main" id="{51FAD5A4-BD4A-E025-F9FF-BCEB96FDB784}"/>
                </a:ext>
              </a:extLst>
            </p:cNvPr>
            <p:cNvPicPr>
              <a:picLocks noChangeAspect="1"/>
            </p:cNvPicPr>
            <p:nvPr/>
          </p:nvPicPr>
          <p:blipFill>
            <a:blip r:embed="rId4"/>
            <a:srcRect t="2931" b="2931"/>
            <a:stretch/>
          </p:blipFill>
          <p:spPr>
            <a:xfrm>
              <a:off x="2829170" y="1825000"/>
              <a:ext cx="1457240" cy="915294"/>
            </a:xfrm>
            <a:prstGeom prst="ellipse">
              <a:avLst/>
            </a:prstGeom>
          </p:spPr>
        </p:pic>
        <p:sp>
          <p:nvSpPr>
            <p:cNvPr id="2260" name="TextBox 2259">
              <a:extLst>
                <a:ext uri="{FF2B5EF4-FFF2-40B4-BE49-F238E27FC236}">
                  <a16:creationId xmlns:a16="http://schemas.microsoft.com/office/drawing/2014/main" id="{8946A105-587A-7507-333B-F6B7F15D2A53}"/>
                </a:ext>
              </a:extLst>
            </p:cNvPr>
            <p:cNvSpPr txBox="1"/>
            <p:nvPr/>
          </p:nvSpPr>
          <p:spPr>
            <a:xfrm>
              <a:off x="2761515" y="2747982"/>
              <a:ext cx="1592549" cy="307777"/>
            </a:xfrm>
            <a:prstGeom prst="rect">
              <a:avLst/>
            </a:prstGeom>
            <a:noFill/>
          </p:spPr>
          <p:txBody>
            <a:bodyPr wrap="square">
              <a:spAutoFit/>
            </a:bodyPr>
            <a:lstStyle/>
            <a:p>
              <a:pPr algn="ctr"/>
              <a:r>
                <a:rPr lang="fr-FR"/>
                <a:t>4 tuần tuổi: 77g</a:t>
              </a:r>
              <a:endParaRPr lang="en-US"/>
            </a:p>
          </p:txBody>
        </p:sp>
      </p:grpSp>
      <p:grpSp>
        <p:nvGrpSpPr>
          <p:cNvPr id="2263" name="Group 2262">
            <a:extLst>
              <a:ext uri="{FF2B5EF4-FFF2-40B4-BE49-F238E27FC236}">
                <a16:creationId xmlns:a16="http://schemas.microsoft.com/office/drawing/2014/main" id="{59CBAE4B-625E-E0B7-A826-8E0FE04A3D0E}"/>
              </a:ext>
            </a:extLst>
          </p:cNvPr>
          <p:cNvGrpSpPr/>
          <p:nvPr/>
        </p:nvGrpSpPr>
        <p:grpSpPr>
          <a:xfrm>
            <a:off x="4947868" y="1684322"/>
            <a:ext cx="1592549" cy="1230759"/>
            <a:chOff x="4947868" y="1825000"/>
            <a:chExt cx="1592549" cy="1230759"/>
          </a:xfrm>
        </p:grpSpPr>
        <p:pic>
          <p:nvPicPr>
            <p:cNvPr id="30" name="Picture 29">
              <a:extLst>
                <a:ext uri="{FF2B5EF4-FFF2-40B4-BE49-F238E27FC236}">
                  <a16:creationId xmlns:a16="http://schemas.microsoft.com/office/drawing/2014/main" id="{97525B4B-2FE0-2E64-E027-A48472E04272}"/>
                </a:ext>
              </a:extLst>
            </p:cNvPr>
            <p:cNvPicPr>
              <a:picLocks noChangeAspect="1"/>
            </p:cNvPicPr>
            <p:nvPr/>
          </p:nvPicPr>
          <p:blipFill>
            <a:blip r:embed="rId5"/>
            <a:srcRect t="8127" b="8127"/>
            <a:stretch/>
          </p:blipFill>
          <p:spPr>
            <a:xfrm>
              <a:off x="5013570" y="1825000"/>
              <a:ext cx="1457240" cy="915294"/>
            </a:xfrm>
            <a:prstGeom prst="ellipse">
              <a:avLst/>
            </a:prstGeom>
          </p:spPr>
        </p:pic>
        <p:sp>
          <p:nvSpPr>
            <p:cNvPr id="2262" name="TextBox 2261">
              <a:extLst>
                <a:ext uri="{FF2B5EF4-FFF2-40B4-BE49-F238E27FC236}">
                  <a16:creationId xmlns:a16="http://schemas.microsoft.com/office/drawing/2014/main" id="{29A8EED7-1360-45D9-F9FE-6633469D5D14}"/>
                </a:ext>
              </a:extLst>
            </p:cNvPr>
            <p:cNvSpPr txBox="1"/>
            <p:nvPr/>
          </p:nvSpPr>
          <p:spPr>
            <a:xfrm>
              <a:off x="4947868" y="2747982"/>
              <a:ext cx="1592549" cy="307777"/>
            </a:xfrm>
            <a:prstGeom prst="rect">
              <a:avLst/>
            </a:prstGeom>
            <a:noFill/>
          </p:spPr>
          <p:txBody>
            <a:bodyPr wrap="square">
              <a:spAutoFit/>
            </a:bodyPr>
            <a:lstStyle/>
            <a:p>
              <a:pPr algn="ctr"/>
              <a:r>
                <a:rPr lang="fr-FR"/>
                <a:t>8 tuần tuổi: 118g</a:t>
              </a:r>
              <a:endParaRPr lang="en-US"/>
            </a:p>
          </p:txBody>
        </p:sp>
      </p:grpSp>
      <p:grpSp>
        <p:nvGrpSpPr>
          <p:cNvPr id="2265" name="Group 2264">
            <a:extLst>
              <a:ext uri="{FF2B5EF4-FFF2-40B4-BE49-F238E27FC236}">
                <a16:creationId xmlns:a16="http://schemas.microsoft.com/office/drawing/2014/main" id="{CA467B89-9A50-466F-2C90-E528FC3F7386}"/>
              </a:ext>
            </a:extLst>
          </p:cNvPr>
          <p:cNvGrpSpPr/>
          <p:nvPr/>
        </p:nvGrpSpPr>
        <p:grpSpPr>
          <a:xfrm>
            <a:off x="7076055" y="1684322"/>
            <a:ext cx="1701070" cy="1230759"/>
            <a:chOff x="7076055" y="1825000"/>
            <a:chExt cx="1701070" cy="1230759"/>
          </a:xfrm>
        </p:grpSpPr>
        <p:pic>
          <p:nvPicPr>
            <p:cNvPr id="31" name="Picture 30">
              <a:extLst>
                <a:ext uri="{FF2B5EF4-FFF2-40B4-BE49-F238E27FC236}">
                  <a16:creationId xmlns:a16="http://schemas.microsoft.com/office/drawing/2014/main" id="{26C308E2-95A9-F8BD-1B2C-4BDBCBF6356D}"/>
                </a:ext>
              </a:extLst>
            </p:cNvPr>
            <p:cNvPicPr>
              <a:picLocks noChangeAspect="1"/>
            </p:cNvPicPr>
            <p:nvPr/>
          </p:nvPicPr>
          <p:blipFill>
            <a:blip r:embed="rId6"/>
            <a:srcRect l="5222" r="5222"/>
            <a:stretch/>
          </p:blipFill>
          <p:spPr>
            <a:xfrm>
              <a:off x="7197970" y="1825000"/>
              <a:ext cx="1457240" cy="915294"/>
            </a:xfrm>
            <a:prstGeom prst="ellipse">
              <a:avLst/>
            </a:prstGeom>
          </p:spPr>
        </p:pic>
        <p:sp>
          <p:nvSpPr>
            <p:cNvPr id="2264" name="TextBox 2263">
              <a:extLst>
                <a:ext uri="{FF2B5EF4-FFF2-40B4-BE49-F238E27FC236}">
                  <a16:creationId xmlns:a16="http://schemas.microsoft.com/office/drawing/2014/main" id="{B5F5726B-ADE5-53FF-02A5-20B9F7AC2C2C}"/>
                </a:ext>
              </a:extLst>
            </p:cNvPr>
            <p:cNvSpPr txBox="1"/>
            <p:nvPr/>
          </p:nvSpPr>
          <p:spPr>
            <a:xfrm>
              <a:off x="7076055" y="2747982"/>
              <a:ext cx="1701070" cy="307777"/>
            </a:xfrm>
            <a:prstGeom prst="rect">
              <a:avLst/>
            </a:prstGeom>
            <a:noFill/>
          </p:spPr>
          <p:txBody>
            <a:bodyPr wrap="square">
              <a:spAutoFit/>
            </a:bodyPr>
            <a:lstStyle/>
            <a:p>
              <a:pPr algn="ctr"/>
              <a:r>
                <a:rPr lang="fr-FR"/>
                <a:t>16 tuần tuổi: 186g</a:t>
              </a:r>
              <a:endParaRPr lang="en-US"/>
            </a:p>
          </p:txBody>
        </p:sp>
      </p:grpSp>
      <p:sp>
        <p:nvSpPr>
          <p:cNvPr id="2266" name="Rectangle: Rounded Corners 2265">
            <a:extLst>
              <a:ext uri="{FF2B5EF4-FFF2-40B4-BE49-F238E27FC236}">
                <a16:creationId xmlns:a16="http://schemas.microsoft.com/office/drawing/2014/main" id="{DD10D97E-8218-6207-2592-9A0C6966C21D}"/>
              </a:ext>
            </a:extLst>
          </p:cNvPr>
          <p:cNvSpPr/>
          <p:nvPr/>
        </p:nvSpPr>
        <p:spPr>
          <a:xfrm>
            <a:off x="456378" y="3166838"/>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Phát dục</a:t>
            </a:r>
          </a:p>
        </p:txBody>
      </p:sp>
      <p:grpSp>
        <p:nvGrpSpPr>
          <p:cNvPr id="2273" name="Group 2272">
            <a:extLst>
              <a:ext uri="{FF2B5EF4-FFF2-40B4-BE49-F238E27FC236}">
                <a16:creationId xmlns:a16="http://schemas.microsoft.com/office/drawing/2014/main" id="{59845591-979A-9566-C431-55BDBE911EA8}"/>
              </a:ext>
            </a:extLst>
          </p:cNvPr>
          <p:cNvGrpSpPr/>
          <p:nvPr/>
        </p:nvGrpSpPr>
        <p:grpSpPr>
          <a:xfrm>
            <a:off x="3100425" y="3166838"/>
            <a:ext cx="2371970" cy="1821035"/>
            <a:chOff x="3100425" y="3308581"/>
            <a:chExt cx="2371970" cy="1821035"/>
          </a:xfrm>
        </p:grpSpPr>
        <p:pic>
          <p:nvPicPr>
            <p:cNvPr id="2268" name="Picture 2267" descr="A rooster standing on the ground&#10;&#10;Description automatically generated">
              <a:extLst>
                <a:ext uri="{FF2B5EF4-FFF2-40B4-BE49-F238E27FC236}">
                  <a16:creationId xmlns:a16="http://schemas.microsoft.com/office/drawing/2014/main" id="{EADB8ABB-8560-BA61-4269-80D626CFE988}"/>
                </a:ext>
              </a:extLst>
            </p:cNvPr>
            <p:cNvPicPr>
              <a:picLocks noChangeAspect="1"/>
            </p:cNvPicPr>
            <p:nvPr/>
          </p:nvPicPr>
          <p:blipFill>
            <a:blip r:embed="rId7"/>
            <a:stretch>
              <a:fillRect/>
            </a:stretch>
          </p:blipFill>
          <p:spPr>
            <a:xfrm>
              <a:off x="3100425" y="3308581"/>
              <a:ext cx="2371970" cy="1482481"/>
            </a:xfrm>
            <a:prstGeom prst="rect">
              <a:avLst/>
            </a:prstGeom>
            <a:ln>
              <a:noFill/>
            </a:ln>
            <a:effectLst>
              <a:outerShdw blurRad="292100" dist="139700" dir="2700000" algn="tl" rotWithShape="0">
                <a:srgbClr val="333333">
                  <a:alpha val="65000"/>
                </a:srgbClr>
              </a:outerShdw>
            </a:effectLst>
          </p:spPr>
        </p:pic>
        <p:sp>
          <p:nvSpPr>
            <p:cNvPr id="2272" name="TextBox 2271">
              <a:extLst>
                <a:ext uri="{FF2B5EF4-FFF2-40B4-BE49-F238E27FC236}">
                  <a16:creationId xmlns:a16="http://schemas.microsoft.com/office/drawing/2014/main" id="{2C327DEB-A835-3690-675D-EC5AEF0AF2DF}"/>
                </a:ext>
              </a:extLst>
            </p:cNvPr>
            <p:cNvSpPr txBox="1"/>
            <p:nvPr/>
          </p:nvSpPr>
          <p:spPr>
            <a:xfrm>
              <a:off x="3284451" y="4791062"/>
              <a:ext cx="2003917" cy="338554"/>
            </a:xfrm>
            <a:prstGeom prst="rect">
              <a:avLst/>
            </a:prstGeom>
            <a:noFill/>
          </p:spPr>
          <p:txBody>
            <a:bodyPr wrap="square">
              <a:spAutoFit/>
            </a:bodyPr>
            <a:lstStyle/>
            <a:p>
              <a:pPr algn="ctr"/>
              <a:r>
                <a:rPr lang="nl-NL" sz="1600">
                  <a:solidFill>
                    <a:srgbClr val="000000"/>
                  </a:solidFill>
                  <a:effectLst/>
                  <a:latin typeface="+mj-lt"/>
                  <a:ea typeface="Times New Roman" panose="02020603050405020304" pitchFamily="18" charset="0"/>
                </a:rPr>
                <a:t>Gà trống biết gáy</a:t>
              </a:r>
              <a:endParaRPr lang="en-US" sz="1600">
                <a:latin typeface="+mj-lt"/>
              </a:endParaRPr>
            </a:p>
          </p:txBody>
        </p:sp>
      </p:grpSp>
      <p:grpSp>
        <p:nvGrpSpPr>
          <p:cNvPr id="2274" name="Group 2273">
            <a:extLst>
              <a:ext uri="{FF2B5EF4-FFF2-40B4-BE49-F238E27FC236}">
                <a16:creationId xmlns:a16="http://schemas.microsoft.com/office/drawing/2014/main" id="{754557ED-8243-5E4E-699D-B9586489B81F}"/>
              </a:ext>
            </a:extLst>
          </p:cNvPr>
          <p:cNvGrpSpPr/>
          <p:nvPr/>
        </p:nvGrpSpPr>
        <p:grpSpPr>
          <a:xfrm>
            <a:off x="5656421" y="3157365"/>
            <a:ext cx="2477113" cy="1830508"/>
            <a:chOff x="3014639" y="3308581"/>
            <a:chExt cx="2477113" cy="1830508"/>
          </a:xfrm>
        </p:grpSpPr>
        <p:pic>
          <p:nvPicPr>
            <p:cNvPr id="2275" name="Picture 2274">
              <a:extLst>
                <a:ext uri="{FF2B5EF4-FFF2-40B4-BE49-F238E27FC236}">
                  <a16:creationId xmlns:a16="http://schemas.microsoft.com/office/drawing/2014/main" id="{ABF34851-AB56-1303-E22C-8F03F515370C}"/>
                </a:ext>
              </a:extLst>
            </p:cNvPr>
            <p:cNvPicPr>
              <a:picLocks noChangeAspect="1"/>
            </p:cNvPicPr>
            <p:nvPr/>
          </p:nvPicPr>
          <p:blipFill>
            <a:blip r:embed="rId8"/>
            <a:srcRect/>
            <a:stretch/>
          </p:blipFill>
          <p:spPr>
            <a:xfrm>
              <a:off x="3298089" y="3308581"/>
              <a:ext cx="1976641" cy="1482481"/>
            </a:xfrm>
            <a:prstGeom prst="rect">
              <a:avLst/>
            </a:prstGeom>
            <a:ln>
              <a:noFill/>
            </a:ln>
            <a:effectLst>
              <a:outerShdw blurRad="292100" dist="139700" dir="2700000" algn="tl" rotWithShape="0">
                <a:srgbClr val="333333">
                  <a:alpha val="65000"/>
                </a:srgbClr>
              </a:outerShdw>
            </a:effectLst>
          </p:spPr>
        </p:pic>
        <p:sp>
          <p:nvSpPr>
            <p:cNvPr id="2276" name="TextBox 2275">
              <a:extLst>
                <a:ext uri="{FF2B5EF4-FFF2-40B4-BE49-F238E27FC236}">
                  <a16:creationId xmlns:a16="http://schemas.microsoft.com/office/drawing/2014/main" id="{A5CC7D63-D2A8-2D69-E5A7-38A209B409B4}"/>
                </a:ext>
              </a:extLst>
            </p:cNvPr>
            <p:cNvSpPr txBox="1"/>
            <p:nvPr/>
          </p:nvSpPr>
          <p:spPr>
            <a:xfrm>
              <a:off x="3014639" y="4800535"/>
              <a:ext cx="2477113" cy="338554"/>
            </a:xfrm>
            <a:prstGeom prst="rect">
              <a:avLst/>
            </a:prstGeom>
            <a:noFill/>
          </p:spPr>
          <p:txBody>
            <a:bodyPr wrap="square">
              <a:spAutoFit/>
            </a:bodyPr>
            <a:lstStyle/>
            <a:p>
              <a:pPr algn="ctr"/>
              <a:r>
                <a:rPr lang="nl-NL" sz="1600">
                  <a:latin typeface="+mj-lt"/>
                  <a:ea typeface="Times New Roman" panose="02020603050405020304" pitchFamily="18" charset="0"/>
                </a:rPr>
                <a:t>G</a:t>
              </a:r>
              <a:r>
                <a:rPr lang="nl-NL" sz="1600">
                  <a:solidFill>
                    <a:srgbClr val="000000"/>
                  </a:solidFill>
                  <a:effectLst/>
                  <a:latin typeface="+mj-lt"/>
                  <a:ea typeface="Times New Roman" panose="02020603050405020304" pitchFamily="18" charset="0"/>
                </a:rPr>
                <a:t>à mái bắt đầu đẻ trứng</a:t>
              </a:r>
              <a:endParaRPr lang="en-US" sz="1600">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42"/>
                                        </p:tgtEl>
                                        <p:attrNameLst>
                                          <p:attrName>style.visibility</p:attrName>
                                        </p:attrNameLst>
                                      </p:cBhvr>
                                      <p:to>
                                        <p:strVal val="visible"/>
                                      </p:to>
                                    </p:set>
                                    <p:animEffect transition="in" filter="barn(inVertical)">
                                      <p:cBhvr>
                                        <p:cTn id="15" dur="500"/>
                                        <p:tgtEl>
                                          <p:spTgt spid="224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245"/>
                                        </p:tgtEl>
                                        <p:attrNameLst>
                                          <p:attrName>style.visibility</p:attrName>
                                        </p:attrNameLst>
                                      </p:cBhvr>
                                      <p:to>
                                        <p:strVal val="visible"/>
                                      </p:to>
                                    </p:set>
                                    <p:animEffect transition="in" filter="circle(in)">
                                      <p:cBhvr>
                                        <p:cTn id="20" dur="500"/>
                                        <p:tgtEl>
                                          <p:spTgt spid="22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261"/>
                                        </p:tgtEl>
                                        <p:attrNameLst>
                                          <p:attrName>style.visibility</p:attrName>
                                        </p:attrNameLst>
                                      </p:cBhvr>
                                      <p:to>
                                        <p:strVal val="visible"/>
                                      </p:to>
                                    </p:set>
                                    <p:animEffect transition="in" filter="circle(in)">
                                      <p:cBhvr>
                                        <p:cTn id="28" dur="500"/>
                                        <p:tgtEl>
                                          <p:spTgt spid="22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6" presetClass="entr" presetSubtype="16" fill="hold" nodeType="withEffect">
                                  <p:stCondLst>
                                    <p:cond delay="0"/>
                                  </p:stCondLst>
                                  <p:childTnLst>
                                    <p:set>
                                      <p:cBhvr>
                                        <p:cTn id="35" dur="1" fill="hold">
                                          <p:stCondLst>
                                            <p:cond delay="0"/>
                                          </p:stCondLst>
                                        </p:cTn>
                                        <p:tgtEl>
                                          <p:spTgt spid="2263"/>
                                        </p:tgtEl>
                                        <p:attrNameLst>
                                          <p:attrName>style.visibility</p:attrName>
                                        </p:attrNameLst>
                                      </p:cBhvr>
                                      <p:to>
                                        <p:strVal val="visible"/>
                                      </p:to>
                                    </p:set>
                                    <p:animEffect transition="in" filter="circle(in)">
                                      <p:cBhvr>
                                        <p:cTn id="36" dur="500"/>
                                        <p:tgtEl>
                                          <p:spTgt spid="226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40"/>
                                        </p:tgtEl>
                                        <p:attrNameLst>
                                          <p:attrName>style.visibility</p:attrName>
                                        </p:attrNameLst>
                                      </p:cBhvr>
                                      <p:to>
                                        <p:strVal val="visible"/>
                                      </p:to>
                                    </p:set>
                                    <p:animEffect transition="in" filter="wipe(left)">
                                      <p:cBhvr>
                                        <p:cTn id="41" dur="500"/>
                                        <p:tgtEl>
                                          <p:spTgt spid="2240"/>
                                        </p:tgtEl>
                                      </p:cBhvr>
                                    </p:animEffect>
                                  </p:childTnLst>
                                </p:cTn>
                              </p:par>
                              <p:par>
                                <p:cTn id="42" presetID="6" presetClass="entr" presetSubtype="16" fill="hold" nodeType="withEffect">
                                  <p:stCondLst>
                                    <p:cond delay="0"/>
                                  </p:stCondLst>
                                  <p:childTnLst>
                                    <p:set>
                                      <p:cBhvr>
                                        <p:cTn id="43" dur="1" fill="hold">
                                          <p:stCondLst>
                                            <p:cond delay="0"/>
                                          </p:stCondLst>
                                        </p:cTn>
                                        <p:tgtEl>
                                          <p:spTgt spid="2265"/>
                                        </p:tgtEl>
                                        <p:attrNameLst>
                                          <p:attrName>style.visibility</p:attrName>
                                        </p:attrNameLst>
                                      </p:cBhvr>
                                      <p:to>
                                        <p:strVal val="visible"/>
                                      </p:to>
                                    </p:set>
                                    <p:animEffect transition="in" filter="circle(in)">
                                      <p:cBhvr>
                                        <p:cTn id="44" dur="500"/>
                                        <p:tgtEl>
                                          <p:spTgt spid="226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66"/>
                                        </p:tgtEl>
                                        <p:attrNameLst>
                                          <p:attrName>style.visibility</p:attrName>
                                        </p:attrNameLst>
                                      </p:cBhvr>
                                      <p:to>
                                        <p:strVal val="visible"/>
                                      </p:to>
                                    </p:set>
                                    <p:animEffect transition="in" filter="wipe(left)">
                                      <p:cBhvr>
                                        <p:cTn id="49" dur="500"/>
                                        <p:tgtEl>
                                          <p:spTgt spid="2266"/>
                                        </p:tgtEl>
                                      </p:cBhvr>
                                    </p:animEffect>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2273"/>
                                        </p:tgtEl>
                                        <p:attrNameLst>
                                          <p:attrName>style.visibility</p:attrName>
                                        </p:attrNameLst>
                                      </p:cBhvr>
                                      <p:to>
                                        <p:strVal val="visible"/>
                                      </p:to>
                                    </p:set>
                                    <p:animEffect transition="in" filter="randombar(horizontal)">
                                      <p:cBhvr>
                                        <p:cTn id="53" dur="500"/>
                                        <p:tgtEl>
                                          <p:spTgt spid="2273"/>
                                        </p:tgtEl>
                                      </p:cBhvr>
                                    </p:animEffect>
                                  </p:childTnLst>
                                </p:cTn>
                              </p:par>
                              <p:par>
                                <p:cTn id="54" presetID="14" presetClass="entr" presetSubtype="10" fill="hold" nodeType="withEffect">
                                  <p:stCondLst>
                                    <p:cond delay="0"/>
                                  </p:stCondLst>
                                  <p:childTnLst>
                                    <p:set>
                                      <p:cBhvr>
                                        <p:cTn id="55" dur="1" fill="hold">
                                          <p:stCondLst>
                                            <p:cond delay="0"/>
                                          </p:stCondLst>
                                        </p:cTn>
                                        <p:tgtEl>
                                          <p:spTgt spid="2274"/>
                                        </p:tgtEl>
                                        <p:attrNameLst>
                                          <p:attrName>style.visibility</p:attrName>
                                        </p:attrNameLst>
                                      </p:cBhvr>
                                      <p:to>
                                        <p:strVal val="visible"/>
                                      </p:to>
                                    </p:set>
                                    <p:animEffect transition="in" filter="randombar(horizontal)">
                                      <p:cBhvr>
                                        <p:cTn id="56" dur="500"/>
                                        <p:tgtEl>
                                          <p:spTgt spid="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8" grpId="0" animBg="1"/>
      <p:bldP spid="29" grpId="0" animBg="1"/>
      <p:bldP spid="2240" grpId="0" animBg="1"/>
      <p:bldP spid="2242" grpId="0"/>
      <p:bldP spid="22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id="{1EF1958B-2388-00E5-15F5-C9BC6A4E833E}"/>
              </a:ext>
            </a:extLst>
          </p:cNvPr>
          <p:cNvGrpSpPr/>
          <p:nvPr/>
        </p:nvGrpSpPr>
        <p:grpSpPr>
          <a:xfrm>
            <a:off x="2110154" y="750306"/>
            <a:ext cx="4923692" cy="2830088"/>
            <a:chOff x="2110154" y="537790"/>
            <a:chExt cx="4923692" cy="2830088"/>
          </a:xfrm>
        </p:grpSpPr>
        <p:sp>
          <p:nvSpPr>
            <p:cNvPr id="5" name="TextBox 4">
              <a:extLst>
                <a:ext uri="{FF2B5EF4-FFF2-40B4-BE49-F238E27FC236}">
                  <a16:creationId xmlns:a16="http://schemas.microsoft.com/office/drawing/2014/main" id="{E1524C7F-51E7-1E7F-3E41-A99F6DEF17AA}"/>
                </a:ext>
              </a:extLst>
            </p:cNvPr>
            <p:cNvSpPr txBox="1"/>
            <p:nvPr/>
          </p:nvSpPr>
          <p:spPr>
            <a:xfrm>
              <a:off x="2110154" y="1947553"/>
              <a:ext cx="4923692" cy="1420325"/>
            </a:xfrm>
            <a:prstGeom prst="rect">
              <a:avLst/>
            </a:prstGeom>
            <a:noFill/>
          </p:spPr>
          <p:txBody>
            <a:bodyPr wrap="square">
              <a:spAutoFit/>
            </a:bodyPr>
            <a:lstStyle/>
            <a:p>
              <a:pPr algn="ctr">
                <a:lnSpc>
                  <a:spcPct val="150000"/>
                </a:lnSpc>
              </a:pPr>
              <a:r>
                <a:rPr lang="vi-VN" sz="2000">
                  <a:latin typeface="+mn-lt"/>
                </a:rPr>
                <a:t>Sử dụng internet, sách, báo,.. và cho biết nghiên cứu sinh trưởng, phát dục theo giai đoạn có ý nghĩa gì trong chăn nuôi.</a:t>
              </a:r>
              <a:endParaRPr lang="en-US" sz="2000">
                <a:latin typeface="+mn-lt"/>
              </a:endParaRPr>
            </a:p>
          </p:txBody>
        </p:sp>
        <p:pic>
          <p:nvPicPr>
            <p:cNvPr id="6" name="Picture 33">
              <a:extLst>
                <a:ext uri="{FF2B5EF4-FFF2-40B4-BE49-F238E27FC236}">
                  <a16:creationId xmlns:a16="http://schemas.microsoft.com/office/drawing/2014/main"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Tree>
    <p:extLst>
      <p:ext uri="{BB962C8B-B14F-4D97-AF65-F5344CB8AC3E}">
        <p14:creationId xmlns:p14="http://schemas.microsoft.com/office/powerpoint/2010/main" val="3685993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5" name="TextBox 4">
            <a:extLst>
              <a:ext uri="{FF2B5EF4-FFF2-40B4-BE49-F238E27FC236}">
                <a16:creationId xmlns:a16="http://schemas.microsoft.com/office/drawing/2014/main" id="{C5462A97-1237-2D33-ACA1-695F6EC27AB1}"/>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4. Khả năng sản xuất</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CF433202-8C14-9520-2EF5-95F248D66BCD}"/>
              </a:ext>
            </a:extLst>
          </p:cNvPr>
          <p:cNvGraphicFramePr>
            <a:graphicFrameLocks noGrp="1"/>
          </p:cNvGraphicFramePr>
          <p:nvPr>
            <p:extLst>
              <p:ext uri="{D42A27DB-BD31-4B8C-83A1-F6EECF244321}">
                <p14:modId xmlns:p14="http://schemas.microsoft.com/office/powerpoint/2010/main" val="3282859980"/>
              </p:ext>
            </p:extLst>
          </p:nvPr>
        </p:nvGraphicFramePr>
        <p:xfrm>
          <a:off x="648673" y="2379704"/>
          <a:ext cx="7846653" cy="2426460"/>
        </p:xfrm>
        <a:graphic>
          <a:graphicData uri="http://schemas.openxmlformats.org/drawingml/2006/table">
            <a:tbl>
              <a:tblPr bandRow="1">
                <a:tableStyleId>{8A107856-5554-42FB-B03E-39F5DBC370BA}</a:tableStyleId>
              </a:tblPr>
              <a:tblGrid>
                <a:gridCol w="1219609">
                  <a:extLst>
                    <a:ext uri="{9D8B030D-6E8A-4147-A177-3AD203B41FA5}">
                      <a16:colId xmlns:a16="http://schemas.microsoft.com/office/drawing/2014/main" val="764744587"/>
                    </a:ext>
                  </a:extLst>
                </a:gridCol>
                <a:gridCol w="2180083">
                  <a:extLst>
                    <a:ext uri="{9D8B030D-6E8A-4147-A177-3AD203B41FA5}">
                      <a16:colId xmlns:a16="http://schemas.microsoft.com/office/drawing/2014/main" val="2050874402"/>
                    </a:ext>
                  </a:extLst>
                </a:gridCol>
                <a:gridCol w="4446961">
                  <a:extLst>
                    <a:ext uri="{9D8B030D-6E8A-4147-A177-3AD203B41FA5}">
                      <a16:colId xmlns:a16="http://schemas.microsoft.com/office/drawing/2014/main" val="2369308866"/>
                    </a:ext>
                  </a:extLst>
                </a:gridCol>
              </a:tblGrid>
              <a:tr h="404410">
                <a:tc gridSpan="3">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Bảng 4.1. Khả năng sản xuất của một số giống vật nuôi tại Việt Nam</a:t>
                      </a:r>
                    </a:p>
                  </a:txBody>
                  <a:tcPr marL="68580" marR="68580" marT="0" marB="0" anchor="ctr"/>
                </a:tc>
                <a:tc hMerge="1">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Bảng 4.1. Khả năng sản xuất của một số giống vật nuôi tại Việt Nam</a:t>
                      </a:r>
                    </a:p>
                  </a:txBody>
                  <a:tcPr marL="68580" marR="68580" marT="0" marB="0" anchor="ctr"/>
                </a:tc>
                <a:tc hMerge="1">
                  <a:txBody>
                    <a:bodyPr/>
                    <a:lstStyle/>
                    <a:p>
                      <a:pPr algn="ctr">
                        <a:lnSpc>
                          <a:spcPct val="150000"/>
                        </a:lnSpc>
                        <a:spcBef>
                          <a:spcPts val="0"/>
                        </a:spcBef>
                        <a:spcAft>
                          <a:spcPts val="0"/>
                        </a:spcAft>
                      </a:pPr>
                      <a:endParaRPr lang="en-US" sz="1800" b="1">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70110073"/>
                  </a:ext>
                </a:extLst>
              </a:tr>
              <a:tr h="404410">
                <a:tc>
                  <a:txBody>
                    <a:bodyPr/>
                    <a:lstStyle/>
                    <a:p>
                      <a:pPr algn="ctr">
                        <a:lnSpc>
                          <a:spcPct val="150000"/>
                        </a:lnSpc>
                        <a:spcBef>
                          <a:spcPts val="0"/>
                        </a:spcBef>
                        <a:spcAft>
                          <a:spcPts val="0"/>
                        </a:spcAft>
                      </a:pPr>
                      <a:r>
                        <a:rPr lang="en-US" sz="1600" b="1">
                          <a:solidFill>
                            <a:srgbClr val="000000"/>
                          </a:solidFill>
                          <a:effectLst/>
                          <a:latin typeface="+mj-lt"/>
                          <a:ea typeface="Calibri" panose="020F0502020204030204" pitchFamily="34" charset="0"/>
                        </a:rPr>
                        <a:t>STT</a:t>
                      </a:r>
                    </a:p>
                  </a:txBody>
                  <a:tcPr marL="68580" marR="68580" marT="0" marB="0" anchor="ctr"/>
                </a:tc>
                <a:tc>
                  <a:txBody>
                    <a:bodyPr/>
                    <a:lstStyle/>
                    <a:p>
                      <a:pPr algn="ctr">
                        <a:lnSpc>
                          <a:spcPct val="150000"/>
                        </a:lnSpc>
                        <a:spcBef>
                          <a:spcPts val="0"/>
                        </a:spcBef>
                        <a:spcAft>
                          <a:spcPts val="0"/>
                        </a:spcAft>
                      </a:pPr>
                      <a:r>
                        <a:rPr lang="nl-NL" sz="1600" b="1">
                          <a:solidFill>
                            <a:srgbClr val="000000"/>
                          </a:solidFill>
                          <a:effectLst/>
                          <a:latin typeface="+mj-lt"/>
                        </a:rPr>
                        <a:t>Giống</a:t>
                      </a:r>
                      <a:endParaRPr lang="en-US" sz="1600" b="1">
                        <a:solidFill>
                          <a:srgbClr val="000000"/>
                        </a:solidFill>
                        <a:effectLst/>
                        <a:latin typeface="+mj-lt"/>
                        <a:ea typeface="Calibri" panose="020F0502020204030204" pitchFamily="34" charset="0"/>
                      </a:endParaRPr>
                    </a:p>
                  </a:txBody>
                  <a:tcPr marL="68580" marR="68580" marT="0" marB="0" anchor="ctr"/>
                </a:tc>
                <a:tc>
                  <a:txBody>
                    <a:bodyPr/>
                    <a:lstStyle/>
                    <a:p>
                      <a:pPr algn="ctr">
                        <a:lnSpc>
                          <a:spcPct val="150000"/>
                        </a:lnSpc>
                        <a:spcBef>
                          <a:spcPts val="0"/>
                        </a:spcBef>
                        <a:spcAft>
                          <a:spcPts val="0"/>
                        </a:spcAft>
                      </a:pPr>
                      <a:r>
                        <a:rPr lang="nl-NL" sz="1600" b="1">
                          <a:solidFill>
                            <a:srgbClr val="000000"/>
                          </a:solidFill>
                          <a:effectLst/>
                          <a:latin typeface="+mj-lt"/>
                        </a:rPr>
                        <a:t>Khả năng sản xuất</a:t>
                      </a:r>
                      <a:endParaRPr lang="en-US" sz="1600" b="1">
                        <a:solidFill>
                          <a:srgbClr val="000000"/>
                        </a:solidFill>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4083672086"/>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1</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Lợn Yorkshire</a:t>
                      </a:r>
                    </a:p>
                  </a:txBody>
                  <a:tcPr marL="68580" marR="68580" marT="0" marB="0" anchor="ctr"/>
                </a:tc>
                <a:tc>
                  <a:txBody>
                    <a:bodyPr/>
                    <a:lstStyle/>
                    <a:p>
                      <a:pPr algn="just">
                        <a:lnSpc>
                          <a:spcPct val="150000"/>
                        </a:lnSpc>
                        <a:spcBef>
                          <a:spcPts val="0"/>
                        </a:spcBef>
                        <a:spcAft>
                          <a:spcPts val="0"/>
                        </a:spcAft>
                      </a:pPr>
                      <a:r>
                        <a:rPr lang="en-US" sz="1600">
                          <a:solidFill>
                            <a:srgbClr val="000000"/>
                          </a:solidFill>
                          <a:effectLst/>
                          <a:latin typeface="+mj-lt"/>
                          <a:ea typeface="Calibri" panose="020F0502020204030204" pitchFamily="34" charset="0"/>
                        </a:rPr>
                        <a:t>Tăng trọng trung bình 590,6g/ngày</a:t>
                      </a:r>
                    </a:p>
                  </a:txBody>
                  <a:tcPr marL="68580" marR="68580" marT="0" marB="0" anchor="ctr"/>
                </a:tc>
                <a:extLst>
                  <a:ext uri="{0D108BD9-81ED-4DB2-BD59-A6C34878D82A}">
                    <a16:rowId xmlns:a16="http://schemas.microsoft.com/office/drawing/2014/main" val="127623283"/>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2</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Lợn Landrace</a:t>
                      </a:r>
                    </a:p>
                  </a:txBody>
                  <a:tcPr marL="68580" marR="68580" marT="0" marB="0" anchor="ctr"/>
                </a:tc>
                <a:tc>
                  <a:txBody>
                    <a:bodyPr/>
                    <a:lstStyle/>
                    <a:p>
                      <a:pPr algn="just">
                        <a:lnSpc>
                          <a:spcPct val="150000"/>
                        </a:lnSpc>
                        <a:spcBef>
                          <a:spcPts val="0"/>
                        </a:spcBef>
                        <a:spcAft>
                          <a:spcPts val="0"/>
                        </a:spcAft>
                      </a:pPr>
                      <a:r>
                        <a:rPr lang="en-US" sz="1600">
                          <a:solidFill>
                            <a:srgbClr val="000000"/>
                          </a:solidFill>
                          <a:effectLst/>
                          <a:latin typeface="+mj-lt"/>
                          <a:ea typeface="Calibri" panose="020F0502020204030204" pitchFamily="34" charset="0"/>
                        </a:rPr>
                        <a:t>Tăng trọng trung bình 510,1g/ngày</a:t>
                      </a:r>
                    </a:p>
                  </a:txBody>
                  <a:tcPr marL="68580" marR="68580" marT="0" marB="0" anchor="ctr"/>
                </a:tc>
                <a:extLst>
                  <a:ext uri="{0D108BD9-81ED-4DB2-BD59-A6C34878D82A}">
                    <a16:rowId xmlns:a16="http://schemas.microsoft.com/office/drawing/2014/main" val="2242068692"/>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3</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Bò Lai Sind</a:t>
                      </a:r>
                    </a:p>
                  </a:txBody>
                  <a:tcPr marL="68580" marR="68580" marT="0" marB="0" anchor="ctr"/>
                </a:tc>
                <a:tc>
                  <a:txBody>
                    <a:bodyPr/>
                    <a:lstStyle/>
                    <a:p>
                      <a:pPr algn="just">
                        <a:lnSpc>
                          <a:spcPct val="150000"/>
                        </a:lnSpc>
                        <a:spcBef>
                          <a:spcPts val="0"/>
                        </a:spcBef>
                        <a:spcAft>
                          <a:spcPts val="0"/>
                        </a:spcAft>
                      </a:pPr>
                      <a:r>
                        <a:rPr lang="en-US" sz="1600">
                          <a:solidFill>
                            <a:srgbClr val="000000"/>
                          </a:solidFill>
                          <a:effectLst/>
                          <a:latin typeface="+mj-lt"/>
                          <a:ea typeface="Calibri" panose="020F0502020204030204" pitchFamily="34" charset="0"/>
                        </a:rPr>
                        <a:t>Sản lượng sữa khoảng 1 200 – 1 500 kg/chu kì</a:t>
                      </a:r>
                    </a:p>
                  </a:txBody>
                  <a:tcPr marL="68580" marR="68580" marT="0" marB="0" anchor="ctr"/>
                </a:tc>
                <a:extLst>
                  <a:ext uri="{0D108BD9-81ED-4DB2-BD59-A6C34878D82A}">
                    <a16:rowId xmlns:a16="http://schemas.microsoft.com/office/drawing/2014/main" val="2819785928"/>
                  </a:ext>
                </a:extLst>
              </a:tr>
              <a:tr h="404410">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4</a:t>
                      </a:r>
                    </a:p>
                  </a:txBody>
                  <a:tcPr marL="68580" marR="68580" marT="0" marB="0" anchor="ctr"/>
                </a:tc>
                <a:tc>
                  <a:txBody>
                    <a:bodyPr/>
                    <a:lstStyle/>
                    <a:p>
                      <a:pPr algn="ctr">
                        <a:lnSpc>
                          <a:spcPct val="150000"/>
                        </a:lnSpc>
                        <a:spcBef>
                          <a:spcPts val="0"/>
                        </a:spcBef>
                        <a:spcAft>
                          <a:spcPts val="0"/>
                        </a:spcAft>
                      </a:pPr>
                      <a:r>
                        <a:rPr lang="en-US" sz="1600">
                          <a:solidFill>
                            <a:srgbClr val="000000"/>
                          </a:solidFill>
                          <a:effectLst/>
                          <a:latin typeface="+mj-lt"/>
                          <a:ea typeface="Calibri" panose="020F0502020204030204" pitchFamily="34" charset="0"/>
                        </a:rPr>
                        <a:t>Bò Holstein Friesian</a:t>
                      </a:r>
                    </a:p>
                  </a:txBody>
                  <a:tcPr marL="68580" marR="68580" marT="0" marB="0" anchor="ct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600" b="0" i="0" u="none" strike="noStrike" cap="none">
                          <a:solidFill>
                            <a:srgbClr val="000000"/>
                          </a:solidFill>
                          <a:effectLst/>
                          <a:latin typeface="+mn-lt"/>
                          <a:ea typeface="Calibri" panose="020F0502020204030204" pitchFamily="34" charset="0"/>
                          <a:cs typeface="+mn-cs"/>
                          <a:sym typeface="Arial"/>
                        </a:rPr>
                        <a:t>Sản lượng sữa khoảng 3 500 – 4 000 kg/chu kì</a:t>
                      </a:r>
                    </a:p>
                  </a:txBody>
                  <a:tcPr marL="68580" marR="68580" marT="0" marB="0" anchor="ctr"/>
                </a:tc>
                <a:extLst>
                  <a:ext uri="{0D108BD9-81ED-4DB2-BD59-A6C34878D82A}">
                    <a16:rowId xmlns:a16="http://schemas.microsoft.com/office/drawing/2014/main" val="3440356173"/>
                  </a:ext>
                </a:extLst>
              </a:tr>
            </a:tbl>
          </a:graphicData>
        </a:graphic>
      </p:graphicFrame>
      <p:grpSp>
        <p:nvGrpSpPr>
          <p:cNvPr id="14" name="Group 13">
            <a:extLst>
              <a:ext uri="{FF2B5EF4-FFF2-40B4-BE49-F238E27FC236}">
                <a16:creationId xmlns:a16="http://schemas.microsoft.com/office/drawing/2014/main" id="{69887A1C-5135-3536-8ED1-B4856AB364CE}"/>
              </a:ext>
            </a:extLst>
          </p:cNvPr>
          <p:cNvGrpSpPr/>
          <p:nvPr/>
        </p:nvGrpSpPr>
        <p:grpSpPr>
          <a:xfrm>
            <a:off x="591957" y="908417"/>
            <a:ext cx="7818723" cy="1287532"/>
            <a:chOff x="591957" y="908417"/>
            <a:chExt cx="7818723" cy="1287532"/>
          </a:xfrm>
        </p:grpSpPr>
        <p:sp>
          <p:nvSpPr>
            <p:cNvPr id="6" name="TextBox 5">
              <a:extLst>
                <a:ext uri="{FF2B5EF4-FFF2-40B4-BE49-F238E27FC236}">
                  <a16:creationId xmlns:a16="http://schemas.microsoft.com/office/drawing/2014/main" id="{125A2B2B-9A6A-CD6C-32F5-852EED88EAAD}"/>
                </a:ext>
              </a:extLst>
            </p:cNvPr>
            <p:cNvSpPr txBox="1"/>
            <p:nvPr/>
          </p:nvSpPr>
          <p:spPr>
            <a:xfrm>
              <a:off x="1773463" y="908417"/>
              <a:ext cx="6637217" cy="1287532"/>
            </a:xfrm>
            <a:prstGeom prst="rect">
              <a:avLst/>
            </a:prstGeom>
            <a:noFill/>
          </p:spPr>
          <p:txBody>
            <a:bodyPr wrap="square">
              <a:spAutoFit/>
            </a:bodyPr>
            <a:lstStyle/>
            <a:p>
              <a:pPr algn="just">
                <a:lnSpc>
                  <a:spcPct val="150000"/>
                </a:lnSpc>
              </a:pPr>
              <a:r>
                <a:rPr lang="en-US" sz="1800" b="1" i="1">
                  <a:solidFill>
                    <a:srgbClr val="FF0000"/>
                  </a:solidFill>
                </a:rPr>
                <a:t>Em hãy đọc thông tin mục II.4 - SHS tr.25 và trả lời câu hỏi: </a:t>
              </a:r>
              <a:endParaRPr lang="en-US" sz="1800"/>
            </a:p>
            <a:p>
              <a:pPr marL="285750" indent="-285750" algn="just">
                <a:lnSpc>
                  <a:spcPct val="150000"/>
                </a:lnSpc>
                <a:buFont typeface="Arial" panose="020B0604020202020204" pitchFamily="34" charset="0"/>
                <a:buChar char="•"/>
              </a:pPr>
              <a:r>
                <a:rPr lang="en-US" sz="1800"/>
                <a:t>Khả năng sản xuất là gì?</a:t>
              </a:r>
            </a:p>
            <a:p>
              <a:pPr marL="285750" indent="-285750" algn="just">
                <a:lnSpc>
                  <a:spcPct val="150000"/>
                </a:lnSpc>
                <a:buFont typeface="Arial" panose="020B0604020202020204" pitchFamily="34" charset="0"/>
                <a:buChar char="•"/>
              </a:pPr>
              <a:r>
                <a:rPr lang="en-US" sz="1800"/>
                <a:t>Khả năng sản xuất phụ thuộc vào những yếu tố nào?</a:t>
              </a:r>
            </a:p>
          </p:txBody>
        </p:sp>
        <p:pic>
          <p:nvPicPr>
            <p:cNvPr id="13" name="Picture 38">
              <a:extLst>
                <a:ext uri="{FF2B5EF4-FFF2-40B4-BE49-F238E27FC236}">
                  <a16:creationId xmlns:a16="http://schemas.microsoft.com/office/drawing/2014/main" id="{4BD24639-CE3E-32B5-64E1-A0B42454E554}"/>
                </a:ext>
              </a:extLst>
            </p:cNvPr>
            <p:cNvPicPr>
              <a:picLocks noChangeAspect="1"/>
            </p:cNvPicPr>
            <p:nvPr/>
          </p:nvPicPr>
          <p:blipFill>
            <a:blip r:embed="rId3"/>
            <a:srcRect/>
            <a:stretch>
              <a:fillRect/>
            </a:stretch>
          </p:blipFill>
          <p:spPr>
            <a:xfrm>
              <a:off x="591957" y="1036454"/>
              <a:ext cx="1096166" cy="103145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id="{1638B567-7B0D-335A-62CE-F9DA1A033DB4}"/>
              </a:ext>
            </a:extLst>
          </p:cNvPr>
          <p:cNvSpPr txBox="1"/>
          <p:nvPr/>
        </p:nvSpPr>
        <p:spPr>
          <a:xfrm>
            <a:off x="2231657" y="506990"/>
            <a:ext cx="6351085"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khả năng tạo ra sản phẩm của vật nuôi: năng suất sinh sản, cho thịt, trứng, sữa, sức kéo.</a:t>
            </a:r>
          </a:p>
        </p:txBody>
      </p:sp>
      <p:sp>
        <p:nvSpPr>
          <p:cNvPr id="2" name="Arrow: Pentagon 1">
            <a:extLst>
              <a:ext uri="{FF2B5EF4-FFF2-40B4-BE49-F238E27FC236}">
                <a16:creationId xmlns:a16="http://schemas.microsoft.com/office/drawing/2014/main" id="{FF9A3625-2BE3-3D35-FC54-D21CA323354A}"/>
              </a:ext>
            </a:extLst>
          </p:cNvPr>
          <p:cNvSpPr/>
          <p:nvPr/>
        </p:nvSpPr>
        <p:spPr>
          <a:xfrm>
            <a:off x="0" y="1840300"/>
            <a:ext cx="3048001"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Yếu tố phụ thuộc:</a:t>
            </a:r>
          </a:p>
        </p:txBody>
      </p:sp>
      <p:sp>
        <p:nvSpPr>
          <p:cNvPr id="4" name="Rectangle: Rounded Corners 3">
            <a:extLst>
              <a:ext uri="{FF2B5EF4-FFF2-40B4-BE49-F238E27FC236}">
                <a16:creationId xmlns:a16="http://schemas.microsoft.com/office/drawing/2014/main" id="{79635C67-B08B-5DD5-D9D0-AABA1DD4C51C}"/>
              </a:ext>
            </a:extLst>
          </p:cNvPr>
          <p:cNvSpPr/>
          <p:nvPr/>
        </p:nvSpPr>
        <p:spPr>
          <a:xfrm>
            <a:off x="561258" y="2695551"/>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Từng loại giống</a:t>
            </a:r>
          </a:p>
        </p:txBody>
      </p:sp>
      <p:sp>
        <p:nvSpPr>
          <p:cNvPr id="5" name="Rectangle: Rounded Corners 4">
            <a:extLst>
              <a:ext uri="{FF2B5EF4-FFF2-40B4-BE49-F238E27FC236}">
                <a16:creationId xmlns:a16="http://schemas.microsoft.com/office/drawing/2014/main" id="{1DD41CDD-5479-3A8A-E985-D37AEABC555A}"/>
              </a:ext>
            </a:extLst>
          </p:cNvPr>
          <p:cNvSpPr/>
          <p:nvPr/>
        </p:nvSpPr>
        <p:spPr>
          <a:xfrm>
            <a:off x="2345621" y="2695552"/>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Chế độ chăm sóc</a:t>
            </a:r>
          </a:p>
        </p:txBody>
      </p:sp>
      <p:sp>
        <p:nvSpPr>
          <p:cNvPr id="8" name="Rectangle: Rounded Corners 7">
            <a:extLst>
              <a:ext uri="{FF2B5EF4-FFF2-40B4-BE49-F238E27FC236}">
                <a16:creationId xmlns:a16="http://schemas.microsoft.com/office/drawing/2014/main" id="{F0806DCA-6703-E671-B441-C6809B1548DF}"/>
              </a:ext>
            </a:extLst>
          </p:cNvPr>
          <p:cNvSpPr/>
          <p:nvPr/>
        </p:nvSpPr>
        <p:spPr>
          <a:xfrm>
            <a:off x="4125073" y="2695552"/>
            <a:ext cx="1483285" cy="1814450"/>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uôi dưỡng và đặc điểm cá thể.</a:t>
            </a:r>
            <a:endParaRPr lang="en-US" sz="1800">
              <a:solidFill>
                <a:schemeClr val="tx1"/>
              </a:solidFill>
            </a:endParaRPr>
          </a:p>
        </p:txBody>
      </p:sp>
      <p:pic>
        <p:nvPicPr>
          <p:cNvPr id="10" name="Picture 9" descr="A group of chickens in a field&#10;&#10;Description automatically generated">
            <a:extLst>
              <a:ext uri="{FF2B5EF4-FFF2-40B4-BE49-F238E27FC236}">
                <a16:creationId xmlns:a16="http://schemas.microsoft.com/office/drawing/2014/main" id="{B92071A5-071C-A5C9-BB8F-487B070FD0A9}"/>
              </a:ext>
            </a:extLst>
          </p:cNvPr>
          <p:cNvPicPr>
            <a:picLocks noChangeAspect="1"/>
          </p:cNvPicPr>
          <p:nvPr/>
        </p:nvPicPr>
        <p:blipFill>
          <a:blip r:embed="rId3"/>
          <a:stretch>
            <a:fillRect/>
          </a:stretch>
        </p:blipFill>
        <p:spPr>
          <a:xfrm>
            <a:off x="5911519" y="2695551"/>
            <a:ext cx="2671223" cy="1774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514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par>
                          <p:cTn id="28" fill="hold">
                            <p:stCondLst>
                              <p:cond delay="500"/>
                            </p:stCondLst>
                            <p:childTnLst>
                              <p:par>
                                <p:cTn id="29" presetID="6"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P spid="4" grpId="0" animBg="1"/>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id="{1EF1958B-2388-00E5-15F5-C9BC6A4E833E}"/>
              </a:ext>
            </a:extLst>
          </p:cNvPr>
          <p:cNvGrpSpPr/>
          <p:nvPr/>
        </p:nvGrpSpPr>
        <p:grpSpPr>
          <a:xfrm>
            <a:off x="2110154" y="750306"/>
            <a:ext cx="4923692" cy="2830088"/>
            <a:chOff x="2110154" y="537790"/>
            <a:chExt cx="4923692" cy="2830088"/>
          </a:xfrm>
        </p:grpSpPr>
        <p:sp>
          <p:nvSpPr>
            <p:cNvPr id="5" name="TextBox 4">
              <a:extLst>
                <a:ext uri="{FF2B5EF4-FFF2-40B4-BE49-F238E27FC236}">
                  <a16:creationId xmlns:a16="http://schemas.microsoft.com/office/drawing/2014/main" id="{E1524C7F-51E7-1E7F-3E41-A99F6DEF17AA}"/>
                </a:ext>
              </a:extLst>
            </p:cNvPr>
            <p:cNvSpPr txBox="1"/>
            <p:nvPr/>
          </p:nvSpPr>
          <p:spPr>
            <a:xfrm>
              <a:off x="2110154" y="1947553"/>
              <a:ext cx="4923692" cy="1420325"/>
            </a:xfrm>
            <a:prstGeom prst="rect">
              <a:avLst/>
            </a:prstGeom>
            <a:noFill/>
          </p:spPr>
          <p:txBody>
            <a:bodyPr wrap="square">
              <a:spAutoFit/>
            </a:bodyPr>
            <a:lstStyle/>
            <a:p>
              <a:pPr algn="ctr">
                <a:lnSpc>
                  <a:spcPct val="150000"/>
                </a:lnSpc>
              </a:pPr>
              <a:r>
                <a:rPr lang="vi-VN" sz="2000">
                  <a:latin typeface="+mn-lt"/>
                </a:rPr>
                <a:t>Sử dụng internet, sách, báo,... để tìm hiểu thêm khả năng sản xuất của một số giống vật nuôi phổ biến ở địa phương em.</a:t>
              </a:r>
              <a:endParaRPr lang="en-US" sz="2000">
                <a:latin typeface="+mn-lt"/>
              </a:endParaRPr>
            </a:p>
          </p:txBody>
        </p:sp>
        <p:pic>
          <p:nvPicPr>
            <p:cNvPr id="6" name="Picture 33">
              <a:extLst>
                <a:ext uri="{FF2B5EF4-FFF2-40B4-BE49-F238E27FC236}">
                  <a16:creationId xmlns:a16="http://schemas.microsoft.com/office/drawing/2014/main"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Tree>
    <p:extLst>
      <p:ext uri="{BB962C8B-B14F-4D97-AF65-F5344CB8AC3E}">
        <p14:creationId xmlns:p14="http://schemas.microsoft.com/office/powerpoint/2010/main" val="3873284591"/>
      </p:ext>
    </p:extLst>
  </p:cSld>
  <p:clrMapOvr>
    <a:masterClrMapping/>
  </p:clrMapOvr>
  <p:transition spd="med">
    <p:blinds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w standing in a field&#10;&#10;Description automatically generated">
            <a:extLst>
              <a:ext uri="{FF2B5EF4-FFF2-40B4-BE49-F238E27FC236}">
                <a16:creationId xmlns:a16="http://schemas.microsoft.com/office/drawing/2014/main" id="{62208E63-0749-9BE1-8A4D-A1AC2AFB37E0}"/>
              </a:ext>
            </a:extLst>
          </p:cNvPr>
          <p:cNvPicPr>
            <a:picLocks noChangeAspect="1"/>
          </p:cNvPicPr>
          <p:nvPr/>
        </p:nvPicPr>
        <p:blipFill>
          <a:blip r:embed="rId2"/>
          <a:stretch>
            <a:fillRect/>
          </a:stretch>
        </p:blipFill>
        <p:spPr>
          <a:xfrm>
            <a:off x="259881" y="858252"/>
            <a:ext cx="2772075" cy="1732547"/>
          </a:xfrm>
          <a:prstGeom prst="rect">
            <a:avLst/>
          </a:prstGeom>
        </p:spPr>
      </p:pic>
      <p:sp>
        <p:nvSpPr>
          <p:cNvPr id="10" name="Rectangle: Rounded Corners 9">
            <a:extLst>
              <a:ext uri="{FF2B5EF4-FFF2-40B4-BE49-F238E27FC236}">
                <a16:creationId xmlns:a16="http://schemas.microsoft.com/office/drawing/2014/main" id="{63C52ED7-A6D8-06DC-7C72-0C62120C01F2}"/>
              </a:ext>
            </a:extLst>
          </p:cNvPr>
          <p:cNvSpPr/>
          <p:nvPr/>
        </p:nvSpPr>
        <p:spPr>
          <a:xfrm>
            <a:off x="522970" y="2679031"/>
            <a:ext cx="2245895" cy="585537"/>
          </a:xfrm>
          <a:prstGeom prst="roundRect">
            <a:avLst/>
          </a:prstGeom>
          <a:solidFill>
            <a:schemeClr val="tx2"/>
          </a:solidFill>
          <a:ln>
            <a:solidFill>
              <a:srgbClr val="EE532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Bò vàng Việt Nam</a:t>
            </a:r>
          </a:p>
        </p:txBody>
      </p:sp>
      <p:sp>
        <p:nvSpPr>
          <p:cNvPr id="12" name="TextBox 11">
            <a:extLst>
              <a:ext uri="{FF2B5EF4-FFF2-40B4-BE49-F238E27FC236}">
                <a16:creationId xmlns:a16="http://schemas.microsoft.com/office/drawing/2014/main" id="{75A59C05-F130-DD00-406D-931F5054C589}"/>
              </a:ext>
            </a:extLst>
          </p:cNvPr>
          <p:cNvSpPr txBox="1"/>
          <p:nvPr/>
        </p:nvSpPr>
        <p:spPr>
          <a:xfrm>
            <a:off x="522969" y="3306679"/>
            <a:ext cx="2245895" cy="1287532"/>
          </a:xfrm>
          <a:prstGeom prst="rect">
            <a:avLst/>
          </a:prstGeom>
          <a:noFill/>
        </p:spPr>
        <p:txBody>
          <a:bodyPr wrap="square">
            <a:spAutoFit/>
          </a:bodyPr>
          <a:lstStyle/>
          <a:p>
            <a:pPr algn="ctr">
              <a:lnSpc>
                <a:spcPct val="150000"/>
              </a:lnSpc>
            </a:pPr>
            <a:r>
              <a:rPr lang="vi-VN" sz="1800"/>
              <a:t>Sản lượng sữa từ 300 - 400kg/chu kì từ 6 - 7 tháng.</a:t>
            </a:r>
            <a:endParaRPr lang="en-US" sz="1800"/>
          </a:p>
        </p:txBody>
      </p:sp>
      <p:pic>
        <p:nvPicPr>
          <p:cNvPr id="13" name="Picture 12">
            <a:extLst>
              <a:ext uri="{FF2B5EF4-FFF2-40B4-BE49-F238E27FC236}">
                <a16:creationId xmlns:a16="http://schemas.microsoft.com/office/drawing/2014/main" id="{BD527510-7630-4BCF-3FB5-BDF356ADC995}"/>
              </a:ext>
            </a:extLst>
          </p:cNvPr>
          <p:cNvPicPr>
            <a:picLocks noChangeAspect="1"/>
          </p:cNvPicPr>
          <p:nvPr/>
        </p:nvPicPr>
        <p:blipFill>
          <a:blip r:embed="rId3"/>
          <a:srcRect/>
          <a:stretch/>
        </p:blipFill>
        <p:spPr>
          <a:xfrm>
            <a:off x="3268980" y="858252"/>
            <a:ext cx="2772074" cy="1732547"/>
          </a:xfrm>
          <a:prstGeom prst="rect">
            <a:avLst/>
          </a:prstGeom>
        </p:spPr>
      </p:pic>
      <p:sp>
        <p:nvSpPr>
          <p:cNvPr id="14" name="Rectangle: Rounded Corners 13">
            <a:extLst>
              <a:ext uri="{FF2B5EF4-FFF2-40B4-BE49-F238E27FC236}">
                <a16:creationId xmlns:a16="http://schemas.microsoft.com/office/drawing/2014/main" id="{80B1D66A-A6C4-EBA3-DB97-23EC8B97A010}"/>
              </a:ext>
            </a:extLst>
          </p:cNvPr>
          <p:cNvSpPr/>
          <p:nvPr/>
        </p:nvSpPr>
        <p:spPr>
          <a:xfrm>
            <a:off x="3532068" y="2679031"/>
            <a:ext cx="2245895" cy="585537"/>
          </a:xfrm>
          <a:prstGeom prst="roundRect">
            <a:avLst/>
          </a:prstGeom>
          <a:solidFill>
            <a:schemeClr val="tx2"/>
          </a:solidFill>
          <a:ln>
            <a:solidFill>
              <a:srgbClr val="EE532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Giống Gà Ri</a:t>
            </a:r>
          </a:p>
        </p:txBody>
      </p:sp>
      <p:sp>
        <p:nvSpPr>
          <p:cNvPr id="15" name="TextBox 14">
            <a:extLst>
              <a:ext uri="{FF2B5EF4-FFF2-40B4-BE49-F238E27FC236}">
                <a16:creationId xmlns:a16="http://schemas.microsoft.com/office/drawing/2014/main" id="{1CB93409-F05B-36D3-B905-37C43B092F2C}"/>
              </a:ext>
            </a:extLst>
          </p:cNvPr>
          <p:cNvSpPr txBox="1"/>
          <p:nvPr/>
        </p:nvSpPr>
        <p:spPr>
          <a:xfrm>
            <a:off x="3513220" y="3352800"/>
            <a:ext cx="2245895" cy="1287532"/>
          </a:xfrm>
          <a:prstGeom prst="rect">
            <a:avLst/>
          </a:prstGeom>
          <a:noFill/>
        </p:spPr>
        <p:txBody>
          <a:bodyPr wrap="square">
            <a:spAutoFit/>
          </a:bodyPr>
          <a:lstStyle/>
          <a:p>
            <a:pPr algn="ctr">
              <a:lnSpc>
                <a:spcPct val="150000"/>
              </a:lnSpc>
            </a:pPr>
            <a:r>
              <a:rPr lang="vi-VN" sz="1800"/>
              <a:t>Năng suất trứng khoảng 90 - 120 quả/mái/năm.</a:t>
            </a:r>
            <a:endParaRPr lang="en-US" sz="1800"/>
          </a:p>
        </p:txBody>
      </p:sp>
      <p:pic>
        <p:nvPicPr>
          <p:cNvPr id="16" name="Picture 15">
            <a:extLst>
              <a:ext uri="{FF2B5EF4-FFF2-40B4-BE49-F238E27FC236}">
                <a16:creationId xmlns:a16="http://schemas.microsoft.com/office/drawing/2014/main" id="{13141787-1CB3-23D8-AF7B-F886E83C9310}"/>
              </a:ext>
            </a:extLst>
          </p:cNvPr>
          <p:cNvPicPr>
            <a:picLocks noChangeAspect="1"/>
          </p:cNvPicPr>
          <p:nvPr/>
        </p:nvPicPr>
        <p:blipFill>
          <a:blip r:embed="rId4"/>
          <a:srcRect/>
          <a:stretch/>
        </p:blipFill>
        <p:spPr>
          <a:xfrm>
            <a:off x="6278078" y="858252"/>
            <a:ext cx="2577164" cy="1732547"/>
          </a:xfrm>
          <a:prstGeom prst="rect">
            <a:avLst/>
          </a:prstGeom>
        </p:spPr>
      </p:pic>
      <p:sp>
        <p:nvSpPr>
          <p:cNvPr id="17" name="Rectangle: Rounded Corners 16">
            <a:extLst>
              <a:ext uri="{FF2B5EF4-FFF2-40B4-BE49-F238E27FC236}">
                <a16:creationId xmlns:a16="http://schemas.microsoft.com/office/drawing/2014/main" id="{30EC6576-73A3-F204-C043-C0FAF5184329}"/>
              </a:ext>
            </a:extLst>
          </p:cNvPr>
          <p:cNvSpPr/>
          <p:nvPr/>
        </p:nvSpPr>
        <p:spPr>
          <a:xfrm>
            <a:off x="6443712" y="2679031"/>
            <a:ext cx="2245895" cy="585537"/>
          </a:xfrm>
          <a:prstGeom prst="roundRect">
            <a:avLst/>
          </a:prstGeom>
          <a:solidFill>
            <a:schemeClr val="tx2"/>
          </a:solidFill>
          <a:ln>
            <a:solidFill>
              <a:srgbClr val="EE532A"/>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Giống bò sữa Holstein Friesian</a:t>
            </a:r>
          </a:p>
        </p:txBody>
      </p:sp>
      <p:sp>
        <p:nvSpPr>
          <p:cNvPr id="18" name="TextBox 17">
            <a:extLst>
              <a:ext uri="{FF2B5EF4-FFF2-40B4-BE49-F238E27FC236}">
                <a16:creationId xmlns:a16="http://schemas.microsoft.com/office/drawing/2014/main" id="{497A67F3-19D0-7445-A716-3B5BE5B053C4}"/>
              </a:ext>
            </a:extLst>
          </p:cNvPr>
          <p:cNvSpPr txBox="1"/>
          <p:nvPr/>
        </p:nvSpPr>
        <p:spPr>
          <a:xfrm>
            <a:off x="6278078" y="3352800"/>
            <a:ext cx="2577164" cy="872034"/>
          </a:xfrm>
          <a:prstGeom prst="rect">
            <a:avLst/>
          </a:prstGeom>
          <a:noFill/>
        </p:spPr>
        <p:txBody>
          <a:bodyPr wrap="square">
            <a:spAutoFit/>
          </a:bodyPr>
          <a:lstStyle/>
          <a:p>
            <a:pPr algn="ctr">
              <a:lnSpc>
                <a:spcPct val="150000"/>
              </a:lnSpc>
            </a:pPr>
            <a:r>
              <a:rPr lang="vi-VN" sz="1800"/>
              <a:t>Sản lượng sữa từ 5.000 - 8.000 lít/chu kì.</a:t>
            </a:r>
            <a:endParaRPr lang="en-US" sz="1800"/>
          </a:p>
        </p:txBody>
      </p:sp>
    </p:spTree>
    <p:extLst>
      <p:ext uri="{BB962C8B-B14F-4D97-AF65-F5344CB8AC3E}">
        <p14:creationId xmlns:p14="http://schemas.microsoft.com/office/powerpoint/2010/main" val="41856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6" presetClass="entr" presetSubtype="2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P spid="15" grpId="0"/>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grpSp>
        <p:nvGrpSpPr>
          <p:cNvPr id="6" name="Group 5">
            <a:extLst>
              <a:ext uri="{FF2B5EF4-FFF2-40B4-BE49-F238E27FC236}">
                <a16:creationId xmlns:a16="http://schemas.microsoft.com/office/drawing/2014/main" id="{064E5721-56A9-459D-607E-286A2D3B467D}"/>
              </a:ext>
            </a:extLst>
          </p:cNvPr>
          <p:cNvGrpSpPr/>
          <p:nvPr/>
        </p:nvGrpSpPr>
        <p:grpSpPr>
          <a:xfrm>
            <a:off x="3766893" y="788643"/>
            <a:ext cx="1610211" cy="1200329"/>
            <a:chOff x="981675" y="738906"/>
            <a:chExt cx="1610211" cy="1200329"/>
          </a:xfrm>
        </p:grpSpPr>
        <p:sp>
          <p:nvSpPr>
            <p:cNvPr id="7" name="Google Shape;1636;p45">
              <a:extLst>
                <a:ext uri="{FF2B5EF4-FFF2-40B4-BE49-F238E27FC236}">
                  <a16:creationId xmlns:a16="http://schemas.microsoft.com/office/drawing/2014/main" id="{26152531-9EB4-5820-6732-6FBD73FC5D38}"/>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id="{58D3E7AF-2047-520E-E829-BDC670F58AC2}"/>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III</a:t>
              </a:r>
              <a:endParaRPr lang="en-US" sz="7200">
                <a:solidFill>
                  <a:schemeClr val="tx2"/>
                </a:solidFill>
                <a:latin typeface="Gochi Hand" panose="020B0604020202020204" charset="0"/>
              </a:endParaRPr>
            </a:p>
          </p:txBody>
        </p:sp>
      </p:grpSp>
      <p:sp>
        <p:nvSpPr>
          <p:cNvPr id="9" name="TextBox 8">
            <a:extLst>
              <a:ext uri="{FF2B5EF4-FFF2-40B4-BE49-F238E27FC236}">
                <a16:creationId xmlns:a16="http://schemas.microsoft.com/office/drawing/2014/main" id="{E896C040-8A1E-C6C0-C79A-A1C545A10AAA}"/>
              </a:ext>
            </a:extLst>
          </p:cNvPr>
          <p:cNvSpPr txBox="1"/>
          <p:nvPr/>
        </p:nvSpPr>
        <p:spPr>
          <a:xfrm>
            <a:off x="1442326" y="2020475"/>
            <a:ext cx="6259341" cy="1651671"/>
          </a:xfrm>
          <a:prstGeom prst="rect">
            <a:avLst/>
          </a:prstGeom>
          <a:noFill/>
        </p:spPr>
        <p:txBody>
          <a:bodyPr wrap="square">
            <a:spAutoFit/>
          </a:bodyPr>
          <a:lstStyle/>
          <a:p>
            <a:pPr algn="ctr">
              <a:lnSpc>
                <a:spcPct val="150000"/>
              </a:lnSpc>
              <a:spcBef>
                <a:spcPts val="100"/>
              </a:spcBef>
              <a:spcAft>
                <a:spcPts val="100"/>
              </a:spcAft>
            </a:pPr>
            <a:r>
              <a:rPr lang="vi-VN" sz="3600" b="1">
                <a:latin typeface="+mn-lt"/>
                <a:ea typeface="Times New Roman" panose="02020603050405020304" pitchFamily="18" charset="0"/>
              </a:rPr>
              <a:t>MỘT SỐ PHƯƠNG PHÁP CHỌN GIỐNG VẬT NUÔI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6" name="TextBox 5">
            <a:extLst>
              <a:ext uri="{FF2B5EF4-FFF2-40B4-BE49-F238E27FC236}">
                <a16:creationId xmlns:a16="http://schemas.microsoft.com/office/drawing/2014/main" id="{EF59240F-494D-EB88-89C5-3F61EA087C55}"/>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1. Chọn lọc hàng loạt</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171A2CD6-58BE-8A89-95B1-1A4EBA5E1407}"/>
              </a:ext>
            </a:extLst>
          </p:cNvPr>
          <p:cNvSpPr/>
          <p:nvPr/>
        </p:nvSpPr>
        <p:spPr>
          <a:xfrm>
            <a:off x="1" y="1146110"/>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a:t>
            </a:r>
          </a:p>
        </p:txBody>
      </p:sp>
      <p:sp>
        <p:nvSpPr>
          <p:cNvPr id="9" name="TextBox 8">
            <a:extLst>
              <a:ext uri="{FF2B5EF4-FFF2-40B4-BE49-F238E27FC236}">
                <a16:creationId xmlns:a16="http://schemas.microsoft.com/office/drawing/2014/main" id="{2E3E43F5-B19B-B6A2-7F24-A07E9D639953}"/>
              </a:ext>
            </a:extLst>
          </p:cNvPr>
          <p:cNvSpPr txBox="1"/>
          <p:nvPr/>
        </p:nvSpPr>
        <p:spPr>
          <a:xfrm>
            <a:off x="3812006" y="976289"/>
            <a:ext cx="4305299"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III.1 - SHS tr.26 và thực hiện nhiệm vụ: </a:t>
            </a:r>
          </a:p>
        </p:txBody>
      </p:sp>
      <p:grpSp>
        <p:nvGrpSpPr>
          <p:cNvPr id="15" name="Group 14">
            <a:extLst>
              <a:ext uri="{FF2B5EF4-FFF2-40B4-BE49-F238E27FC236}">
                <a16:creationId xmlns:a16="http://schemas.microsoft.com/office/drawing/2014/main" id="{B37FCF0F-D244-EEF5-682D-552F7D3C9936}"/>
              </a:ext>
            </a:extLst>
          </p:cNvPr>
          <p:cNvGrpSpPr/>
          <p:nvPr/>
        </p:nvGrpSpPr>
        <p:grpSpPr>
          <a:xfrm>
            <a:off x="100957" y="2251209"/>
            <a:ext cx="2738048" cy="2324848"/>
            <a:chOff x="233682" y="1864426"/>
            <a:chExt cx="2738048" cy="2324848"/>
          </a:xfrm>
        </p:grpSpPr>
        <p:sp>
          <p:nvSpPr>
            <p:cNvPr id="10" name="Rectangle: Rounded Corners 9">
              <a:extLst>
                <a:ext uri="{FF2B5EF4-FFF2-40B4-BE49-F238E27FC236}">
                  <a16:creationId xmlns:a16="http://schemas.microsoft.com/office/drawing/2014/main" id="{2F584721-C027-A4B7-FC1D-B51C9D6E4E56}"/>
                </a:ext>
              </a:extLst>
            </p:cNvPr>
            <p:cNvSpPr/>
            <p:nvPr/>
          </p:nvSpPr>
          <p:spPr>
            <a:xfrm>
              <a:off x="661667" y="2759860"/>
              <a:ext cx="2310063" cy="1429414"/>
            </a:xfrm>
            <a:prstGeom prst="roundRect">
              <a:avLst>
                <a:gd name="adj" fmla="val 9028"/>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Nêu khái niệm chọn lọc hàng loạt.</a:t>
              </a:r>
            </a:p>
          </p:txBody>
        </p:sp>
        <p:grpSp>
          <p:nvGrpSpPr>
            <p:cNvPr id="14" name="Group 13">
              <a:extLst>
                <a:ext uri="{FF2B5EF4-FFF2-40B4-BE49-F238E27FC236}">
                  <a16:creationId xmlns:a16="http://schemas.microsoft.com/office/drawing/2014/main" id="{BDF6C2FF-8761-216E-5910-A4A8E9685859}"/>
                </a:ext>
              </a:extLst>
            </p:cNvPr>
            <p:cNvGrpSpPr/>
            <p:nvPr/>
          </p:nvGrpSpPr>
          <p:grpSpPr>
            <a:xfrm>
              <a:off x="233682" y="1864426"/>
              <a:ext cx="1956066" cy="1215819"/>
              <a:chOff x="3313766" y="1920573"/>
              <a:chExt cx="1956066" cy="1215819"/>
            </a:xfrm>
          </p:grpSpPr>
          <p:pic>
            <p:nvPicPr>
              <p:cNvPr id="11" name="Picture 3">
                <a:extLst>
                  <a:ext uri="{FF2B5EF4-FFF2-40B4-BE49-F238E27FC236}">
                    <a16:creationId xmlns:a16="http://schemas.microsoft.com/office/drawing/2014/main" id="{E998CCFD-D560-11E1-90D3-19141C64EB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3766" y="1920573"/>
                <a:ext cx="1956066" cy="1215819"/>
              </a:xfrm>
              <a:prstGeom prst="rect">
                <a:avLst/>
              </a:prstGeom>
            </p:spPr>
          </p:pic>
          <p:sp>
            <p:nvSpPr>
              <p:cNvPr id="13" name="TextBox 12">
                <a:extLst>
                  <a:ext uri="{FF2B5EF4-FFF2-40B4-BE49-F238E27FC236}">
                    <a16:creationId xmlns:a16="http://schemas.microsoft.com/office/drawing/2014/main" id="{99B674CB-7FAF-4A8F-6D59-0855A9DA48FE}"/>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1 + 2</a:t>
                </a:r>
                <a:endParaRPr lang="en-US" sz="1800"/>
              </a:p>
            </p:txBody>
          </p:sp>
        </p:grpSp>
      </p:grpSp>
      <p:grpSp>
        <p:nvGrpSpPr>
          <p:cNvPr id="16" name="Group 15">
            <a:extLst>
              <a:ext uri="{FF2B5EF4-FFF2-40B4-BE49-F238E27FC236}">
                <a16:creationId xmlns:a16="http://schemas.microsoft.com/office/drawing/2014/main" id="{33BB0C49-E687-65B8-CCAA-4C875737958A}"/>
              </a:ext>
            </a:extLst>
          </p:cNvPr>
          <p:cNvGrpSpPr/>
          <p:nvPr/>
        </p:nvGrpSpPr>
        <p:grpSpPr>
          <a:xfrm>
            <a:off x="2780337" y="2180686"/>
            <a:ext cx="3174157" cy="2395371"/>
            <a:chOff x="233682" y="1864426"/>
            <a:chExt cx="3174157" cy="2395371"/>
          </a:xfrm>
        </p:grpSpPr>
        <p:sp>
          <p:nvSpPr>
            <p:cNvPr id="17" name="Rectangle: Rounded Corners 16">
              <a:extLst>
                <a:ext uri="{FF2B5EF4-FFF2-40B4-BE49-F238E27FC236}">
                  <a16:creationId xmlns:a16="http://schemas.microsoft.com/office/drawing/2014/main" id="{C39ECBB2-01F5-CCCE-9618-059E77122C99}"/>
                </a:ext>
              </a:extLst>
            </p:cNvPr>
            <p:cNvSpPr/>
            <p:nvPr/>
          </p:nvSpPr>
          <p:spPr>
            <a:xfrm>
              <a:off x="617484" y="2830382"/>
              <a:ext cx="2790355" cy="1429415"/>
            </a:xfrm>
            <a:prstGeom prst="roundRect">
              <a:avLst>
                <a:gd name="adj" fmla="val 9028"/>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các bước tiến hành chọn lọc hàng loạt.</a:t>
              </a:r>
              <a:endParaRPr lang="en-US" sz="1800">
                <a:solidFill>
                  <a:schemeClr val="tx1"/>
                </a:solidFill>
              </a:endParaRPr>
            </a:p>
          </p:txBody>
        </p:sp>
        <p:grpSp>
          <p:nvGrpSpPr>
            <p:cNvPr id="18" name="Group 17">
              <a:extLst>
                <a:ext uri="{FF2B5EF4-FFF2-40B4-BE49-F238E27FC236}">
                  <a16:creationId xmlns:a16="http://schemas.microsoft.com/office/drawing/2014/main" id="{6C77C69A-0CF1-6218-13BE-4BF87378D00F}"/>
                </a:ext>
              </a:extLst>
            </p:cNvPr>
            <p:cNvGrpSpPr/>
            <p:nvPr/>
          </p:nvGrpSpPr>
          <p:grpSpPr>
            <a:xfrm>
              <a:off x="233682" y="1864426"/>
              <a:ext cx="1956066" cy="1215819"/>
              <a:chOff x="3313766" y="1920573"/>
              <a:chExt cx="1956066" cy="1215819"/>
            </a:xfrm>
          </p:grpSpPr>
          <p:pic>
            <p:nvPicPr>
              <p:cNvPr id="19" name="Picture 3">
                <a:extLst>
                  <a:ext uri="{FF2B5EF4-FFF2-40B4-BE49-F238E27FC236}">
                    <a16:creationId xmlns:a16="http://schemas.microsoft.com/office/drawing/2014/main" id="{C8FB0295-BEBB-2362-E45E-D91479ABEA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3766" y="1920573"/>
                <a:ext cx="1956066" cy="1215819"/>
              </a:xfrm>
              <a:prstGeom prst="rect">
                <a:avLst/>
              </a:prstGeom>
            </p:spPr>
          </p:pic>
          <p:sp>
            <p:nvSpPr>
              <p:cNvPr id="20" name="TextBox 19">
                <a:extLst>
                  <a:ext uri="{FF2B5EF4-FFF2-40B4-BE49-F238E27FC236}">
                    <a16:creationId xmlns:a16="http://schemas.microsoft.com/office/drawing/2014/main" id="{D795E6D6-B1B1-6554-D835-2951D410D22C}"/>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3 + 4</a:t>
                </a:r>
                <a:endParaRPr lang="en-US" sz="1800"/>
              </a:p>
            </p:txBody>
          </p:sp>
        </p:grpSp>
      </p:grpSp>
      <p:grpSp>
        <p:nvGrpSpPr>
          <p:cNvPr id="21" name="Group 20">
            <a:extLst>
              <a:ext uri="{FF2B5EF4-FFF2-40B4-BE49-F238E27FC236}">
                <a16:creationId xmlns:a16="http://schemas.microsoft.com/office/drawing/2014/main" id="{C9332854-22A9-E3D4-16C7-14C7FEBDAA72}"/>
              </a:ext>
            </a:extLst>
          </p:cNvPr>
          <p:cNvGrpSpPr/>
          <p:nvPr/>
        </p:nvGrpSpPr>
        <p:grpSpPr>
          <a:xfrm>
            <a:off x="5760771" y="2251209"/>
            <a:ext cx="2854287" cy="2324848"/>
            <a:chOff x="241839" y="2251209"/>
            <a:chExt cx="2854287" cy="2324848"/>
          </a:xfrm>
        </p:grpSpPr>
        <p:sp>
          <p:nvSpPr>
            <p:cNvPr id="22" name="Rectangle: Rounded Corners 21">
              <a:extLst>
                <a:ext uri="{FF2B5EF4-FFF2-40B4-BE49-F238E27FC236}">
                  <a16:creationId xmlns:a16="http://schemas.microsoft.com/office/drawing/2014/main" id="{AD94BA30-1786-A41A-731C-651338AA2047}"/>
                </a:ext>
              </a:extLst>
            </p:cNvPr>
            <p:cNvSpPr/>
            <p:nvPr/>
          </p:nvSpPr>
          <p:spPr>
            <a:xfrm>
              <a:off x="786063" y="3146642"/>
              <a:ext cx="2310063" cy="1429415"/>
            </a:xfrm>
            <a:prstGeom prst="roundRect">
              <a:avLst>
                <a:gd name="adj" fmla="val 9028"/>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ưu điểm, nhược điểm của chọn lọc hàng loạt.</a:t>
              </a:r>
              <a:endParaRPr lang="en-US" sz="1800">
                <a:solidFill>
                  <a:schemeClr val="tx1"/>
                </a:solidFill>
              </a:endParaRPr>
            </a:p>
          </p:txBody>
        </p:sp>
        <p:grpSp>
          <p:nvGrpSpPr>
            <p:cNvPr id="23" name="Group 22">
              <a:extLst>
                <a:ext uri="{FF2B5EF4-FFF2-40B4-BE49-F238E27FC236}">
                  <a16:creationId xmlns:a16="http://schemas.microsoft.com/office/drawing/2014/main" id="{411E9574-E6A6-B3FE-50AB-8D78CB256330}"/>
                </a:ext>
              </a:extLst>
            </p:cNvPr>
            <p:cNvGrpSpPr/>
            <p:nvPr/>
          </p:nvGrpSpPr>
          <p:grpSpPr>
            <a:xfrm>
              <a:off x="241839" y="2251209"/>
              <a:ext cx="1956066" cy="1215819"/>
              <a:chOff x="3321923" y="2307356"/>
              <a:chExt cx="1956066" cy="1215819"/>
            </a:xfrm>
          </p:grpSpPr>
          <p:pic>
            <p:nvPicPr>
              <p:cNvPr id="24" name="Picture 3">
                <a:extLst>
                  <a:ext uri="{FF2B5EF4-FFF2-40B4-BE49-F238E27FC236}">
                    <a16:creationId xmlns:a16="http://schemas.microsoft.com/office/drawing/2014/main" id="{5D479885-0BA6-F85B-07F1-BF9CCB8A3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923" y="2307356"/>
                <a:ext cx="1956066" cy="1215819"/>
              </a:xfrm>
              <a:prstGeom prst="rect">
                <a:avLst/>
              </a:prstGeom>
            </p:spPr>
          </p:pic>
          <p:sp>
            <p:nvSpPr>
              <p:cNvPr id="25" name="TextBox 24">
                <a:extLst>
                  <a:ext uri="{FF2B5EF4-FFF2-40B4-BE49-F238E27FC236}">
                    <a16:creationId xmlns:a16="http://schemas.microsoft.com/office/drawing/2014/main" id="{F7CBC30A-5E12-E613-2234-AF35DC455E8F}"/>
                  </a:ext>
                </a:extLst>
              </p:cNvPr>
              <p:cNvSpPr txBox="1"/>
              <p:nvPr/>
            </p:nvSpPr>
            <p:spPr>
              <a:xfrm>
                <a:off x="3513357" y="2701678"/>
                <a:ext cx="1434834" cy="369332"/>
              </a:xfrm>
              <a:prstGeom prst="rect">
                <a:avLst/>
              </a:prstGeom>
              <a:noFill/>
            </p:spPr>
            <p:txBody>
              <a:bodyPr wrap="square">
                <a:spAutoFit/>
              </a:bodyPr>
              <a:lstStyle/>
              <a:p>
                <a:r>
                  <a:rPr lang="en-US" sz="1800" b="1" i="1">
                    <a:solidFill>
                      <a:srgbClr val="FF0000"/>
                    </a:solidFill>
                  </a:rPr>
                  <a:t>Nhóm 5 + 6</a:t>
                </a:r>
                <a:endParaRPr lang="en-US" sz="1800"/>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450" decel="100000" fill="hold"/>
                                        <p:tgtEl>
                                          <p:spTgt spid="15"/>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450" decel="100000" fill="hold"/>
                                        <p:tgtEl>
                                          <p:spTgt spid="16"/>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450" decel="100000" fill="hold"/>
                                        <p:tgtEl>
                                          <p:spTgt spid="21"/>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4" name="Rectangle 3">
            <a:extLst>
              <a:ext uri="{FF2B5EF4-FFF2-40B4-BE49-F238E27FC236}">
                <a16:creationId xmlns:a16="http://schemas.microsoft.com/office/drawing/2014/main" id="{807C31D9-FE88-7408-2F60-C5D7DDF642D1}"/>
              </a:ext>
            </a:extLst>
          </p:cNvPr>
          <p:cNvSpPr/>
          <p:nvPr/>
        </p:nvSpPr>
        <p:spPr>
          <a:xfrm>
            <a:off x="257911" y="1454149"/>
            <a:ext cx="972510" cy="2235200"/>
          </a:xfrm>
          <a:prstGeom prst="rect">
            <a:avLst/>
          </a:prstGeom>
          <a:solidFill>
            <a:srgbClr val="F5C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2"/>
                </a:solidFill>
              </a:rPr>
              <a:t>CHỌN LỌC HÀNG LOẠT</a:t>
            </a:r>
          </a:p>
        </p:txBody>
      </p:sp>
      <p:grpSp>
        <p:nvGrpSpPr>
          <p:cNvPr id="1825" name="Group 1824">
            <a:extLst>
              <a:ext uri="{FF2B5EF4-FFF2-40B4-BE49-F238E27FC236}">
                <a16:creationId xmlns:a16="http://schemas.microsoft.com/office/drawing/2014/main" id="{E222799A-AA45-62D6-36AF-47F6905485E3}"/>
              </a:ext>
            </a:extLst>
          </p:cNvPr>
          <p:cNvGrpSpPr/>
          <p:nvPr/>
        </p:nvGrpSpPr>
        <p:grpSpPr>
          <a:xfrm rot="16200000">
            <a:off x="-201039" y="2262721"/>
            <a:ext cx="3269070" cy="406151"/>
            <a:chOff x="1615831" y="1000615"/>
            <a:chExt cx="5906973" cy="406152"/>
          </a:xfrm>
        </p:grpSpPr>
        <p:cxnSp>
          <p:nvCxnSpPr>
            <p:cNvPr id="1826" name="Straight Connector 1825">
              <a:extLst>
                <a:ext uri="{FF2B5EF4-FFF2-40B4-BE49-F238E27FC236}">
                  <a16:creationId xmlns:a16="http://schemas.microsoft.com/office/drawing/2014/main" id="{B4109411-93BE-BCEF-1858-6553D541B932}"/>
                </a:ext>
              </a:extLst>
            </p:cNvPr>
            <p:cNvCxnSpPr>
              <a:cxnSpLocks/>
              <a:stCxn id="4" idx="3"/>
              <a:endCxn id="1832" idx="1"/>
            </p:cNvCxnSpPr>
            <p:nvPr/>
          </p:nvCxnSpPr>
          <p:spPr>
            <a:xfrm rot="5400000">
              <a:off x="4174793" y="1203691"/>
              <a:ext cx="40615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id="{7EBC498F-02A6-ACE6-094D-05B1729B5F7B}"/>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AA710647-E8F9-0AE1-4A33-EFD6BCBB6ED1}"/>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0AF4AC62-59B3-3EE2-D937-4A0C9680B926}"/>
                </a:ext>
              </a:extLst>
            </p:cNvPr>
            <p:cNvCxnSpPr>
              <a:cxnSpLocks/>
            </p:cNvCxnSpPr>
            <p:nvPr/>
          </p:nvCxnSpPr>
          <p:spPr>
            <a:xfrm>
              <a:off x="7515614" y="1164489"/>
              <a:ext cx="2681"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31" name="Rectangle: Rounded Corners 1830">
            <a:extLst>
              <a:ext uri="{FF2B5EF4-FFF2-40B4-BE49-F238E27FC236}">
                <a16:creationId xmlns:a16="http://schemas.microsoft.com/office/drawing/2014/main" id="{2FDD308F-5C9F-9F20-AD19-E5A6DDB56AA9}"/>
              </a:ext>
            </a:extLst>
          </p:cNvPr>
          <p:cNvSpPr/>
          <p:nvPr/>
        </p:nvSpPr>
        <p:spPr>
          <a:xfrm>
            <a:off x="1636570" y="517803"/>
            <a:ext cx="1536475" cy="699117"/>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a) Khái niệm</a:t>
            </a:r>
          </a:p>
        </p:txBody>
      </p:sp>
      <p:sp>
        <p:nvSpPr>
          <p:cNvPr id="1832" name="Rectangle: Rounded Corners 1831">
            <a:extLst>
              <a:ext uri="{FF2B5EF4-FFF2-40B4-BE49-F238E27FC236}">
                <a16:creationId xmlns:a16="http://schemas.microsoft.com/office/drawing/2014/main" id="{52F88F77-2522-E61E-586A-CC2D43C084DC}"/>
              </a:ext>
            </a:extLst>
          </p:cNvPr>
          <p:cNvSpPr/>
          <p:nvPr/>
        </p:nvSpPr>
        <p:spPr>
          <a:xfrm>
            <a:off x="1636571" y="2179419"/>
            <a:ext cx="1536476" cy="784659"/>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b) Các bước tiến hành</a:t>
            </a:r>
          </a:p>
        </p:txBody>
      </p:sp>
      <p:sp>
        <p:nvSpPr>
          <p:cNvPr id="1833" name="Rectangle: Rounded Corners 1832">
            <a:extLst>
              <a:ext uri="{FF2B5EF4-FFF2-40B4-BE49-F238E27FC236}">
                <a16:creationId xmlns:a16="http://schemas.microsoft.com/office/drawing/2014/main" id="{CC66A90C-C0B6-DA6D-CF9F-C824EEB9EEB3}"/>
              </a:ext>
            </a:extLst>
          </p:cNvPr>
          <p:cNvSpPr/>
          <p:nvPr/>
        </p:nvSpPr>
        <p:spPr>
          <a:xfrm>
            <a:off x="1636570" y="3758012"/>
            <a:ext cx="1536476" cy="872033"/>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 Ưu, nhược điểm</a:t>
            </a:r>
          </a:p>
        </p:txBody>
      </p:sp>
      <p:cxnSp>
        <p:nvCxnSpPr>
          <p:cNvPr id="1834" name="Straight Connector 1833">
            <a:extLst>
              <a:ext uri="{FF2B5EF4-FFF2-40B4-BE49-F238E27FC236}">
                <a16:creationId xmlns:a16="http://schemas.microsoft.com/office/drawing/2014/main" id="{70146F9A-4D69-C1B6-A60F-4054C3962DD0}"/>
              </a:ext>
            </a:extLst>
          </p:cNvPr>
          <p:cNvCxnSpPr>
            <a:cxnSpLocks/>
          </p:cNvCxnSpPr>
          <p:nvPr/>
        </p:nvCxnSpPr>
        <p:spPr>
          <a:xfrm>
            <a:off x="3173045" y="831261"/>
            <a:ext cx="369779" cy="0"/>
          </a:xfrm>
          <a:prstGeom prst="line">
            <a:avLst/>
          </a:prstGeom>
          <a:ln w="28575">
            <a:solidFill>
              <a:srgbClr val="F5C329"/>
            </a:solidFill>
          </a:ln>
        </p:spPr>
        <p:style>
          <a:lnRef idx="1">
            <a:schemeClr val="accent1"/>
          </a:lnRef>
          <a:fillRef idx="0">
            <a:schemeClr val="accent1"/>
          </a:fillRef>
          <a:effectRef idx="0">
            <a:schemeClr val="accent1"/>
          </a:effectRef>
          <a:fontRef idx="minor">
            <a:schemeClr val="tx1"/>
          </a:fontRef>
        </p:style>
      </p:cxnSp>
      <p:sp>
        <p:nvSpPr>
          <p:cNvPr id="1836" name="Rectangle: Rounded Corners 1835">
            <a:extLst>
              <a:ext uri="{FF2B5EF4-FFF2-40B4-BE49-F238E27FC236}">
                <a16:creationId xmlns:a16="http://schemas.microsoft.com/office/drawing/2014/main" id="{E315B89B-C835-C65A-C629-EBE311E8BD43}"/>
              </a:ext>
            </a:extLst>
          </p:cNvPr>
          <p:cNvSpPr/>
          <p:nvPr/>
        </p:nvSpPr>
        <p:spPr>
          <a:xfrm>
            <a:off x="3542824" y="288690"/>
            <a:ext cx="5218221" cy="1038520"/>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tx1"/>
                </a:solidFill>
              </a:rPr>
              <a:t>Là dựa vào ngoại hình, các chỉ tiêu về khả năng sản xuất của đàn vật nuôi để chọn những cá thể phù hợp với mục tiêu chọn giống.</a:t>
            </a:r>
          </a:p>
        </p:txBody>
      </p:sp>
      <p:sp>
        <p:nvSpPr>
          <p:cNvPr id="1837" name="Rectangle: Rounded Corners 1836">
            <a:extLst>
              <a:ext uri="{FF2B5EF4-FFF2-40B4-BE49-F238E27FC236}">
                <a16:creationId xmlns:a16="http://schemas.microsoft.com/office/drawing/2014/main" id="{D70CB475-58E9-9918-1F73-40679B0ACD6E}"/>
              </a:ext>
            </a:extLst>
          </p:cNvPr>
          <p:cNvSpPr/>
          <p:nvPr/>
        </p:nvSpPr>
        <p:spPr>
          <a:xfrm>
            <a:off x="3542824" y="1422826"/>
            <a:ext cx="5218221" cy="517491"/>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B</a:t>
            </a:r>
            <a:r>
              <a:rPr lang="en-US" sz="1500">
                <a:solidFill>
                  <a:schemeClr val="tx1"/>
                </a:solidFill>
              </a:rPr>
              <a:t>ước </a:t>
            </a:r>
            <a:r>
              <a:rPr lang="vi-VN" sz="1500">
                <a:solidFill>
                  <a:schemeClr val="tx1"/>
                </a:solidFill>
              </a:rPr>
              <a:t>1: Xác định các chỉ tiêu chọn lọc</a:t>
            </a:r>
            <a:r>
              <a:rPr lang="en-US" sz="1500">
                <a:solidFill>
                  <a:schemeClr val="tx1"/>
                </a:solidFill>
              </a:rPr>
              <a:t>.</a:t>
            </a:r>
          </a:p>
        </p:txBody>
      </p:sp>
      <p:sp>
        <p:nvSpPr>
          <p:cNvPr id="1838" name="Rectangle: Rounded Corners 1837">
            <a:extLst>
              <a:ext uri="{FF2B5EF4-FFF2-40B4-BE49-F238E27FC236}">
                <a16:creationId xmlns:a16="http://schemas.microsoft.com/office/drawing/2014/main" id="{844F4D7C-45E6-68A4-152E-BA66B3793274}"/>
              </a:ext>
            </a:extLst>
          </p:cNvPr>
          <p:cNvSpPr/>
          <p:nvPr/>
        </p:nvSpPr>
        <p:spPr>
          <a:xfrm>
            <a:off x="3542824" y="2026994"/>
            <a:ext cx="5218221" cy="691210"/>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2: Chọn </a:t>
            </a:r>
            <a:r>
              <a:rPr lang="en-US" sz="1500">
                <a:solidFill>
                  <a:schemeClr val="tx1"/>
                </a:solidFill>
              </a:rPr>
              <a:t>những cá thể đạt tiêu chuẩn về chỉ tiêu chọn lọc (thế hệ 1)</a:t>
            </a:r>
          </a:p>
        </p:txBody>
      </p:sp>
      <p:sp>
        <p:nvSpPr>
          <p:cNvPr id="1841" name="Rectangle: Rounded Corners 1840">
            <a:extLst>
              <a:ext uri="{FF2B5EF4-FFF2-40B4-BE49-F238E27FC236}">
                <a16:creationId xmlns:a16="http://schemas.microsoft.com/office/drawing/2014/main" id="{F235E6EB-B753-F38F-3207-D1106D8C981A}"/>
              </a:ext>
            </a:extLst>
          </p:cNvPr>
          <p:cNvSpPr/>
          <p:nvPr/>
        </p:nvSpPr>
        <p:spPr>
          <a:xfrm>
            <a:off x="3542824" y="2805243"/>
            <a:ext cx="5218221" cy="691210"/>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3: Đánh giá hiệu quả chọn lọc (so sánh chỉ tiêu chọn lọc thế hệ 1 với thế hệ xuất phát).</a:t>
            </a:r>
            <a:endParaRPr lang="en-US" sz="1500">
              <a:solidFill>
                <a:schemeClr val="tx1"/>
              </a:solidFill>
            </a:endParaRPr>
          </a:p>
        </p:txBody>
      </p:sp>
      <p:sp>
        <p:nvSpPr>
          <p:cNvPr id="1842" name="Rectangle: Rounded Corners 1841">
            <a:extLst>
              <a:ext uri="{FF2B5EF4-FFF2-40B4-BE49-F238E27FC236}">
                <a16:creationId xmlns:a16="http://schemas.microsoft.com/office/drawing/2014/main" id="{E373E6DD-F86E-7C17-8DBF-5B27B09EB2D2}"/>
              </a:ext>
            </a:extLst>
          </p:cNvPr>
          <p:cNvSpPr/>
          <p:nvPr/>
        </p:nvSpPr>
        <p:spPr>
          <a:xfrm>
            <a:off x="3542824" y="3585847"/>
            <a:ext cx="5218221"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Ưu điểm: dễ tiến hành, không đòi hỏi kĩ thuật cao, không tốn kém.</a:t>
            </a:r>
            <a:endParaRPr lang="en-US" sz="1500">
              <a:solidFill>
                <a:schemeClr val="tx1"/>
              </a:solidFill>
            </a:endParaRPr>
          </a:p>
        </p:txBody>
      </p:sp>
      <p:sp>
        <p:nvSpPr>
          <p:cNvPr id="1843" name="Rectangle: Rounded Corners 1842">
            <a:extLst>
              <a:ext uri="{FF2B5EF4-FFF2-40B4-BE49-F238E27FC236}">
                <a16:creationId xmlns:a16="http://schemas.microsoft.com/office/drawing/2014/main" id="{08EC08A7-0128-58B3-A8AD-197FB2AC11FC}"/>
              </a:ext>
            </a:extLst>
          </p:cNvPr>
          <p:cNvSpPr/>
          <p:nvPr/>
        </p:nvSpPr>
        <p:spPr>
          <a:xfrm>
            <a:off x="3542824" y="4366451"/>
            <a:ext cx="5218221" cy="521208"/>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Nhược điểm: hiệu quả chọn lọc không cao</a:t>
            </a:r>
            <a:r>
              <a:rPr lang="en-US" sz="1500">
                <a:solidFill>
                  <a:schemeClr val="tx1"/>
                </a:solidFill>
              </a:rPr>
              <a:t>,</a:t>
            </a:r>
            <a:r>
              <a:rPr lang="vi-VN" sz="1500">
                <a:solidFill>
                  <a:schemeClr val="tx1"/>
                </a:solidFill>
              </a:rPr>
              <a:t> không ổn định.</a:t>
            </a:r>
            <a:endParaRPr lang="en-US" sz="1500">
              <a:solidFill>
                <a:schemeClr val="tx1"/>
              </a:solidFill>
            </a:endParaRPr>
          </a:p>
        </p:txBody>
      </p:sp>
      <p:cxnSp>
        <p:nvCxnSpPr>
          <p:cNvPr id="1844" name="Straight Connector 1843">
            <a:extLst>
              <a:ext uri="{FF2B5EF4-FFF2-40B4-BE49-F238E27FC236}">
                <a16:creationId xmlns:a16="http://schemas.microsoft.com/office/drawing/2014/main" id="{9E308C5C-188A-897C-F24C-B8CF31D3F3E7}"/>
              </a:ext>
            </a:extLst>
          </p:cNvPr>
          <p:cNvCxnSpPr>
            <a:cxnSpLocks/>
            <a:stCxn id="1832" idx="3"/>
            <a:endCxn id="1837" idx="1"/>
          </p:cNvCxnSpPr>
          <p:nvPr/>
        </p:nvCxnSpPr>
        <p:spPr>
          <a:xfrm flipV="1">
            <a:off x="3173047" y="1681572"/>
            <a:ext cx="369777" cy="890177"/>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id="{094CDCD6-A43A-4140-8CF3-D9DD579A2A5A}"/>
              </a:ext>
            </a:extLst>
          </p:cNvPr>
          <p:cNvCxnSpPr>
            <a:cxnSpLocks/>
            <a:stCxn id="1832" idx="3"/>
            <a:endCxn id="1838" idx="1"/>
          </p:cNvCxnSpPr>
          <p:nvPr/>
        </p:nvCxnSpPr>
        <p:spPr>
          <a:xfrm flipV="1">
            <a:off x="3173047" y="2372599"/>
            <a:ext cx="369777" cy="199150"/>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id="{3E7C32C1-B1D4-FD49-2FAF-5658951B9761}"/>
              </a:ext>
            </a:extLst>
          </p:cNvPr>
          <p:cNvCxnSpPr>
            <a:cxnSpLocks/>
            <a:stCxn id="1832" idx="3"/>
            <a:endCxn id="1841" idx="1"/>
          </p:cNvCxnSpPr>
          <p:nvPr/>
        </p:nvCxnSpPr>
        <p:spPr>
          <a:xfrm>
            <a:off x="3173047" y="2571749"/>
            <a:ext cx="369777" cy="579099"/>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id="{F24EFCCB-A76D-AEDE-F609-21F8EBE0EA0B}"/>
              </a:ext>
            </a:extLst>
          </p:cNvPr>
          <p:cNvCxnSpPr>
            <a:cxnSpLocks/>
            <a:stCxn id="1833" idx="3"/>
            <a:endCxn id="1842" idx="1"/>
          </p:cNvCxnSpPr>
          <p:nvPr/>
        </p:nvCxnSpPr>
        <p:spPr>
          <a:xfrm flipV="1">
            <a:off x="3173046" y="3931452"/>
            <a:ext cx="369778" cy="262577"/>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id="{DDF1B63A-29E7-395A-B743-73900FA092C0}"/>
              </a:ext>
            </a:extLst>
          </p:cNvPr>
          <p:cNvCxnSpPr>
            <a:cxnSpLocks/>
            <a:stCxn id="1833" idx="3"/>
            <a:endCxn id="1843" idx="1"/>
          </p:cNvCxnSpPr>
          <p:nvPr/>
        </p:nvCxnSpPr>
        <p:spPr>
          <a:xfrm>
            <a:off x="3173046" y="4194029"/>
            <a:ext cx="369778" cy="433026"/>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wipe(left)">
                                      <p:cBhvr>
                                        <p:cTn id="12" dur="5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31"/>
                                        </p:tgtEl>
                                        <p:attrNameLst>
                                          <p:attrName>style.visibility</p:attrName>
                                        </p:attrNameLst>
                                      </p:cBhvr>
                                      <p:to>
                                        <p:strVal val="visible"/>
                                      </p:to>
                                    </p:set>
                                    <p:animEffect transition="in" filter="randombar(horizontal)">
                                      <p:cBhvr>
                                        <p:cTn id="17" dur="500"/>
                                        <p:tgtEl>
                                          <p:spTgt spid="18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32"/>
                                        </p:tgtEl>
                                        <p:attrNameLst>
                                          <p:attrName>style.visibility</p:attrName>
                                        </p:attrNameLst>
                                      </p:cBhvr>
                                      <p:to>
                                        <p:strVal val="visible"/>
                                      </p:to>
                                    </p:set>
                                    <p:animEffect transition="in" filter="randombar(horizontal)">
                                      <p:cBhvr>
                                        <p:cTn id="21" dur="500"/>
                                        <p:tgtEl>
                                          <p:spTgt spid="183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33"/>
                                        </p:tgtEl>
                                        <p:attrNameLst>
                                          <p:attrName>style.visibility</p:attrName>
                                        </p:attrNameLst>
                                      </p:cBhvr>
                                      <p:to>
                                        <p:strVal val="visible"/>
                                      </p:to>
                                    </p:set>
                                    <p:animEffect transition="in" filter="randombar(horizontal)">
                                      <p:cBhvr>
                                        <p:cTn id="25" dur="500"/>
                                        <p:tgtEl>
                                          <p:spTgt spid="18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34"/>
                                        </p:tgtEl>
                                        <p:attrNameLst>
                                          <p:attrName>style.visibility</p:attrName>
                                        </p:attrNameLst>
                                      </p:cBhvr>
                                      <p:to>
                                        <p:strVal val="visible"/>
                                      </p:to>
                                    </p:set>
                                    <p:animEffect transition="in" filter="wipe(left)">
                                      <p:cBhvr>
                                        <p:cTn id="30" dur="500"/>
                                        <p:tgtEl>
                                          <p:spTgt spid="183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836"/>
                                        </p:tgtEl>
                                        <p:attrNameLst>
                                          <p:attrName>style.visibility</p:attrName>
                                        </p:attrNameLst>
                                      </p:cBhvr>
                                      <p:to>
                                        <p:strVal val="visible"/>
                                      </p:to>
                                    </p:set>
                                    <p:animEffect transition="in" filter="circle(in)">
                                      <p:cBhvr>
                                        <p:cTn id="34" dur="500"/>
                                        <p:tgtEl>
                                          <p:spTgt spid="18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44"/>
                                        </p:tgtEl>
                                        <p:attrNameLst>
                                          <p:attrName>style.visibility</p:attrName>
                                        </p:attrNameLst>
                                      </p:cBhvr>
                                      <p:to>
                                        <p:strVal val="visible"/>
                                      </p:to>
                                    </p:set>
                                    <p:animEffect transition="in" filter="wipe(left)">
                                      <p:cBhvr>
                                        <p:cTn id="39" dur="500"/>
                                        <p:tgtEl>
                                          <p:spTgt spid="184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837"/>
                                        </p:tgtEl>
                                        <p:attrNameLst>
                                          <p:attrName>style.visibility</p:attrName>
                                        </p:attrNameLst>
                                      </p:cBhvr>
                                      <p:to>
                                        <p:strVal val="visible"/>
                                      </p:to>
                                    </p:set>
                                    <p:animEffect transition="in" filter="barn(inVertical)">
                                      <p:cBhvr>
                                        <p:cTn id="43" dur="500"/>
                                        <p:tgtEl>
                                          <p:spTgt spid="18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46"/>
                                        </p:tgtEl>
                                        <p:attrNameLst>
                                          <p:attrName>style.visibility</p:attrName>
                                        </p:attrNameLst>
                                      </p:cBhvr>
                                      <p:to>
                                        <p:strVal val="visible"/>
                                      </p:to>
                                    </p:set>
                                    <p:animEffect transition="in" filter="wipe(left)">
                                      <p:cBhvr>
                                        <p:cTn id="48" dur="500"/>
                                        <p:tgtEl>
                                          <p:spTgt spid="184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838"/>
                                        </p:tgtEl>
                                        <p:attrNameLst>
                                          <p:attrName>style.visibility</p:attrName>
                                        </p:attrNameLst>
                                      </p:cBhvr>
                                      <p:to>
                                        <p:strVal val="visible"/>
                                      </p:to>
                                    </p:set>
                                    <p:animEffect transition="in" filter="barn(inVertical)">
                                      <p:cBhvr>
                                        <p:cTn id="52" dur="500"/>
                                        <p:tgtEl>
                                          <p:spTgt spid="18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49"/>
                                        </p:tgtEl>
                                        <p:attrNameLst>
                                          <p:attrName>style.visibility</p:attrName>
                                        </p:attrNameLst>
                                      </p:cBhvr>
                                      <p:to>
                                        <p:strVal val="visible"/>
                                      </p:to>
                                    </p:set>
                                    <p:animEffect transition="in" filter="wipe(left)">
                                      <p:cBhvr>
                                        <p:cTn id="57" dur="500"/>
                                        <p:tgtEl>
                                          <p:spTgt spid="184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841"/>
                                        </p:tgtEl>
                                        <p:attrNameLst>
                                          <p:attrName>style.visibility</p:attrName>
                                        </p:attrNameLst>
                                      </p:cBhvr>
                                      <p:to>
                                        <p:strVal val="visible"/>
                                      </p:to>
                                    </p:set>
                                    <p:animEffect transition="in" filter="barn(inVertical)">
                                      <p:cBhvr>
                                        <p:cTn id="61" dur="500"/>
                                        <p:tgtEl>
                                          <p:spTgt spid="18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87"/>
                                        </p:tgtEl>
                                        <p:attrNameLst>
                                          <p:attrName>style.visibility</p:attrName>
                                        </p:attrNameLst>
                                      </p:cBhvr>
                                      <p:to>
                                        <p:strVal val="visible"/>
                                      </p:to>
                                    </p:set>
                                    <p:animEffect transition="in" filter="wipe(left)">
                                      <p:cBhvr>
                                        <p:cTn id="66" dur="500"/>
                                        <p:tgtEl>
                                          <p:spTgt spid="1887"/>
                                        </p:tgtEl>
                                      </p:cBhvr>
                                    </p:animEffect>
                                  </p:childTnLst>
                                </p:cTn>
                              </p:par>
                            </p:childTnLst>
                          </p:cTn>
                        </p:par>
                        <p:par>
                          <p:cTn id="67" fill="hold">
                            <p:stCondLst>
                              <p:cond delay="500"/>
                            </p:stCondLst>
                            <p:childTnLst>
                              <p:par>
                                <p:cTn id="68" presetID="5" presetClass="entr" presetSubtype="10" fill="hold" grpId="0" nodeType="afterEffect">
                                  <p:stCondLst>
                                    <p:cond delay="0"/>
                                  </p:stCondLst>
                                  <p:childTnLst>
                                    <p:set>
                                      <p:cBhvr>
                                        <p:cTn id="69" dur="1" fill="hold">
                                          <p:stCondLst>
                                            <p:cond delay="0"/>
                                          </p:stCondLst>
                                        </p:cTn>
                                        <p:tgtEl>
                                          <p:spTgt spid="1842"/>
                                        </p:tgtEl>
                                        <p:attrNameLst>
                                          <p:attrName>style.visibility</p:attrName>
                                        </p:attrNameLst>
                                      </p:cBhvr>
                                      <p:to>
                                        <p:strVal val="visible"/>
                                      </p:to>
                                    </p:set>
                                    <p:animEffect transition="in" filter="checkerboard(across)">
                                      <p:cBhvr>
                                        <p:cTn id="70" dur="500"/>
                                        <p:tgtEl>
                                          <p:spTgt spid="1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90"/>
                                        </p:tgtEl>
                                        <p:attrNameLst>
                                          <p:attrName>style.visibility</p:attrName>
                                        </p:attrNameLst>
                                      </p:cBhvr>
                                      <p:to>
                                        <p:strVal val="visible"/>
                                      </p:to>
                                    </p:set>
                                    <p:animEffect transition="in" filter="wipe(left)">
                                      <p:cBhvr>
                                        <p:cTn id="75" dur="500"/>
                                        <p:tgtEl>
                                          <p:spTgt spid="1890"/>
                                        </p:tgtEl>
                                      </p:cBhvr>
                                    </p:animEffect>
                                  </p:childTnLst>
                                </p:cTn>
                              </p:par>
                            </p:childTnLst>
                          </p:cTn>
                        </p:par>
                        <p:par>
                          <p:cTn id="76" fill="hold">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1843"/>
                                        </p:tgtEl>
                                        <p:attrNameLst>
                                          <p:attrName>style.visibility</p:attrName>
                                        </p:attrNameLst>
                                      </p:cBhvr>
                                      <p:to>
                                        <p:strVal val="visible"/>
                                      </p:to>
                                    </p:set>
                                    <p:animEffect transition="in" filter="checkerboard(across)">
                                      <p:cBhvr>
                                        <p:cTn id="79"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31" grpId="0" animBg="1"/>
      <p:bldP spid="1832" grpId="0" animBg="1"/>
      <p:bldP spid="1833" grpId="0" animBg="1"/>
      <p:bldP spid="1836" grpId="0" animBg="1"/>
      <p:bldP spid="1837" grpId="0" animBg="1"/>
      <p:bldP spid="1838" grpId="0" animBg="1"/>
      <p:bldP spid="1841" grpId="0" animBg="1"/>
      <p:bldP spid="1842" grpId="0" animBg="1"/>
      <p:bldP spid="18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grpSp>
        <p:nvGrpSpPr>
          <p:cNvPr id="1530" name="Google Shape;1530;p42"/>
          <p:cNvGrpSpPr/>
          <p:nvPr/>
        </p:nvGrpSpPr>
        <p:grpSpPr>
          <a:xfrm flipH="1">
            <a:off x="7871857" y="3469347"/>
            <a:ext cx="1248761" cy="1674153"/>
            <a:chOff x="3071625" y="2687000"/>
            <a:chExt cx="1121675" cy="1503775"/>
          </a:xfrm>
        </p:grpSpPr>
        <p:sp>
          <p:nvSpPr>
            <p:cNvPr id="1531" name="Google Shape;1531;p42"/>
            <p:cNvSpPr/>
            <p:nvPr/>
          </p:nvSpPr>
          <p:spPr>
            <a:xfrm>
              <a:off x="3145700" y="3999125"/>
              <a:ext cx="1047600" cy="191650"/>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2"/>
            <p:cNvSpPr/>
            <p:nvPr/>
          </p:nvSpPr>
          <p:spPr>
            <a:xfrm>
              <a:off x="3626575" y="3890950"/>
              <a:ext cx="129350" cy="204600"/>
            </a:xfrm>
            <a:custGeom>
              <a:avLst/>
              <a:gdLst/>
              <a:ahLst/>
              <a:cxnLst/>
              <a:rect l="l" t="t" r="r" b="b"/>
              <a:pathLst>
                <a:path w="5174" h="8184" extrusionOk="0">
                  <a:moveTo>
                    <a:pt x="1129" y="1"/>
                  </a:moveTo>
                  <a:lnTo>
                    <a:pt x="0" y="189"/>
                  </a:lnTo>
                  <a:lnTo>
                    <a:pt x="1035" y="6255"/>
                  </a:lnTo>
                  <a:lnTo>
                    <a:pt x="3763" y="8184"/>
                  </a:lnTo>
                  <a:lnTo>
                    <a:pt x="2211" y="6491"/>
                  </a:lnTo>
                  <a:lnTo>
                    <a:pt x="5174" y="7149"/>
                  </a:lnTo>
                  <a:lnTo>
                    <a:pt x="2587" y="6067"/>
                  </a:lnTo>
                  <a:lnTo>
                    <a:pt x="5174" y="6161"/>
                  </a:lnTo>
                  <a:lnTo>
                    <a:pt x="1693" y="5503"/>
                  </a:lnTo>
                  <a:lnTo>
                    <a:pt x="112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2"/>
            <p:cNvSpPr/>
            <p:nvPr/>
          </p:nvSpPr>
          <p:spPr>
            <a:xfrm>
              <a:off x="3581900" y="3849800"/>
              <a:ext cx="130525" cy="60000"/>
            </a:xfrm>
            <a:custGeom>
              <a:avLst/>
              <a:gdLst/>
              <a:ahLst/>
              <a:cxnLst/>
              <a:rect l="l" t="t" r="r" b="b"/>
              <a:pathLst>
                <a:path w="5221" h="2400" extrusionOk="0">
                  <a:moveTo>
                    <a:pt x="47" y="1"/>
                  </a:moveTo>
                  <a:lnTo>
                    <a:pt x="0" y="377"/>
                  </a:lnTo>
                  <a:lnTo>
                    <a:pt x="47" y="706"/>
                  </a:lnTo>
                  <a:lnTo>
                    <a:pt x="141" y="1035"/>
                  </a:lnTo>
                  <a:lnTo>
                    <a:pt x="283" y="1364"/>
                  </a:lnTo>
                  <a:lnTo>
                    <a:pt x="471" y="1647"/>
                  </a:lnTo>
                  <a:lnTo>
                    <a:pt x="753" y="1882"/>
                  </a:lnTo>
                  <a:lnTo>
                    <a:pt x="1035" y="2070"/>
                  </a:lnTo>
                  <a:lnTo>
                    <a:pt x="1364" y="2258"/>
                  </a:lnTo>
                  <a:lnTo>
                    <a:pt x="1834" y="2352"/>
                  </a:lnTo>
                  <a:lnTo>
                    <a:pt x="2352" y="2399"/>
                  </a:lnTo>
                  <a:lnTo>
                    <a:pt x="2869" y="2352"/>
                  </a:lnTo>
                  <a:lnTo>
                    <a:pt x="3339" y="2164"/>
                  </a:lnTo>
                  <a:lnTo>
                    <a:pt x="3810" y="1929"/>
                  </a:lnTo>
                  <a:lnTo>
                    <a:pt x="4233" y="1600"/>
                  </a:lnTo>
                  <a:lnTo>
                    <a:pt x="4609" y="1223"/>
                  </a:lnTo>
                  <a:lnTo>
                    <a:pt x="4938" y="753"/>
                  </a:lnTo>
                  <a:lnTo>
                    <a:pt x="5079" y="377"/>
                  </a:lnTo>
                  <a:lnTo>
                    <a:pt x="5221"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2"/>
            <p:cNvSpPr/>
            <p:nvPr/>
          </p:nvSpPr>
          <p:spPr>
            <a:xfrm>
              <a:off x="3071625" y="3193750"/>
              <a:ext cx="357450" cy="522050"/>
            </a:xfrm>
            <a:custGeom>
              <a:avLst/>
              <a:gdLst/>
              <a:ahLst/>
              <a:cxnLst/>
              <a:rect l="l" t="t" r="r" b="b"/>
              <a:pathLst>
                <a:path w="14298" h="20882" extrusionOk="0">
                  <a:moveTo>
                    <a:pt x="8419" y="0"/>
                  </a:moveTo>
                  <a:lnTo>
                    <a:pt x="7996" y="47"/>
                  </a:lnTo>
                  <a:lnTo>
                    <a:pt x="7572" y="141"/>
                  </a:lnTo>
                  <a:lnTo>
                    <a:pt x="7149" y="330"/>
                  </a:lnTo>
                  <a:lnTo>
                    <a:pt x="6773" y="565"/>
                  </a:lnTo>
                  <a:lnTo>
                    <a:pt x="6444" y="800"/>
                  </a:lnTo>
                  <a:lnTo>
                    <a:pt x="6161" y="1129"/>
                  </a:lnTo>
                  <a:lnTo>
                    <a:pt x="5879" y="1458"/>
                  </a:lnTo>
                  <a:lnTo>
                    <a:pt x="5691" y="1834"/>
                  </a:lnTo>
                  <a:lnTo>
                    <a:pt x="5503" y="2211"/>
                  </a:lnTo>
                  <a:lnTo>
                    <a:pt x="5362" y="2634"/>
                  </a:lnTo>
                  <a:lnTo>
                    <a:pt x="5268" y="3057"/>
                  </a:lnTo>
                  <a:lnTo>
                    <a:pt x="5174" y="3480"/>
                  </a:lnTo>
                  <a:lnTo>
                    <a:pt x="5174" y="3904"/>
                  </a:lnTo>
                  <a:lnTo>
                    <a:pt x="5127" y="4374"/>
                  </a:lnTo>
                  <a:lnTo>
                    <a:pt x="5221" y="5221"/>
                  </a:lnTo>
                  <a:lnTo>
                    <a:pt x="5362" y="6067"/>
                  </a:lnTo>
                  <a:lnTo>
                    <a:pt x="5550" y="6914"/>
                  </a:lnTo>
                  <a:lnTo>
                    <a:pt x="5785" y="7760"/>
                  </a:lnTo>
                  <a:lnTo>
                    <a:pt x="5221" y="7102"/>
                  </a:lnTo>
                  <a:lnTo>
                    <a:pt x="4939" y="6773"/>
                  </a:lnTo>
                  <a:lnTo>
                    <a:pt x="4562" y="6490"/>
                  </a:lnTo>
                  <a:lnTo>
                    <a:pt x="4186" y="6302"/>
                  </a:lnTo>
                  <a:lnTo>
                    <a:pt x="3763" y="6161"/>
                  </a:lnTo>
                  <a:lnTo>
                    <a:pt x="3340" y="6067"/>
                  </a:lnTo>
                  <a:lnTo>
                    <a:pt x="3105" y="6114"/>
                  </a:lnTo>
                  <a:lnTo>
                    <a:pt x="2869" y="6114"/>
                  </a:lnTo>
                  <a:lnTo>
                    <a:pt x="2634" y="6208"/>
                  </a:lnTo>
                  <a:lnTo>
                    <a:pt x="2399" y="6349"/>
                  </a:lnTo>
                  <a:lnTo>
                    <a:pt x="2211" y="6537"/>
                  </a:lnTo>
                  <a:lnTo>
                    <a:pt x="2023" y="6725"/>
                  </a:lnTo>
                  <a:lnTo>
                    <a:pt x="1882" y="6914"/>
                  </a:lnTo>
                  <a:lnTo>
                    <a:pt x="1741" y="7149"/>
                  </a:lnTo>
                  <a:lnTo>
                    <a:pt x="1647" y="7431"/>
                  </a:lnTo>
                  <a:lnTo>
                    <a:pt x="1600" y="7666"/>
                  </a:lnTo>
                  <a:lnTo>
                    <a:pt x="1553" y="7948"/>
                  </a:lnTo>
                  <a:lnTo>
                    <a:pt x="1553" y="8183"/>
                  </a:lnTo>
                  <a:lnTo>
                    <a:pt x="1647" y="8701"/>
                  </a:lnTo>
                  <a:lnTo>
                    <a:pt x="1835" y="9218"/>
                  </a:lnTo>
                  <a:lnTo>
                    <a:pt x="2023" y="9688"/>
                  </a:lnTo>
                  <a:lnTo>
                    <a:pt x="2352" y="10159"/>
                  </a:lnTo>
                  <a:lnTo>
                    <a:pt x="2634" y="10582"/>
                  </a:lnTo>
                  <a:lnTo>
                    <a:pt x="3340" y="11334"/>
                  </a:lnTo>
                  <a:lnTo>
                    <a:pt x="2681" y="10958"/>
                  </a:lnTo>
                  <a:lnTo>
                    <a:pt x="2352" y="10817"/>
                  </a:lnTo>
                  <a:lnTo>
                    <a:pt x="1976" y="10723"/>
                  </a:lnTo>
                  <a:lnTo>
                    <a:pt x="1553" y="10723"/>
                  </a:lnTo>
                  <a:lnTo>
                    <a:pt x="1176" y="10770"/>
                  </a:lnTo>
                  <a:lnTo>
                    <a:pt x="800" y="10911"/>
                  </a:lnTo>
                  <a:lnTo>
                    <a:pt x="612" y="11005"/>
                  </a:lnTo>
                  <a:lnTo>
                    <a:pt x="471" y="11146"/>
                  </a:lnTo>
                  <a:lnTo>
                    <a:pt x="330" y="11334"/>
                  </a:lnTo>
                  <a:lnTo>
                    <a:pt x="236" y="11569"/>
                  </a:lnTo>
                  <a:lnTo>
                    <a:pt x="142" y="11805"/>
                  </a:lnTo>
                  <a:lnTo>
                    <a:pt x="142" y="12087"/>
                  </a:lnTo>
                  <a:lnTo>
                    <a:pt x="142" y="12322"/>
                  </a:lnTo>
                  <a:lnTo>
                    <a:pt x="189" y="12604"/>
                  </a:lnTo>
                  <a:lnTo>
                    <a:pt x="283" y="12839"/>
                  </a:lnTo>
                  <a:lnTo>
                    <a:pt x="377" y="13074"/>
                  </a:lnTo>
                  <a:lnTo>
                    <a:pt x="659" y="13498"/>
                  </a:lnTo>
                  <a:lnTo>
                    <a:pt x="1035" y="13874"/>
                  </a:lnTo>
                  <a:lnTo>
                    <a:pt x="1459" y="14203"/>
                  </a:lnTo>
                  <a:lnTo>
                    <a:pt x="1835" y="14485"/>
                  </a:lnTo>
                  <a:lnTo>
                    <a:pt x="1506" y="14485"/>
                  </a:lnTo>
                  <a:lnTo>
                    <a:pt x="1176" y="14579"/>
                  </a:lnTo>
                  <a:lnTo>
                    <a:pt x="847" y="14720"/>
                  </a:lnTo>
                  <a:lnTo>
                    <a:pt x="565" y="14956"/>
                  </a:lnTo>
                  <a:lnTo>
                    <a:pt x="330" y="15285"/>
                  </a:lnTo>
                  <a:lnTo>
                    <a:pt x="142" y="15614"/>
                  </a:lnTo>
                  <a:lnTo>
                    <a:pt x="48" y="15943"/>
                  </a:lnTo>
                  <a:lnTo>
                    <a:pt x="1" y="16319"/>
                  </a:lnTo>
                  <a:lnTo>
                    <a:pt x="1" y="16696"/>
                  </a:lnTo>
                  <a:lnTo>
                    <a:pt x="95" y="17025"/>
                  </a:lnTo>
                  <a:lnTo>
                    <a:pt x="236" y="17354"/>
                  </a:lnTo>
                  <a:lnTo>
                    <a:pt x="377" y="17683"/>
                  </a:lnTo>
                  <a:lnTo>
                    <a:pt x="565" y="17965"/>
                  </a:lnTo>
                  <a:lnTo>
                    <a:pt x="800" y="18295"/>
                  </a:lnTo>
                  <a:lnTo>
                    <a:pt x="1317" y="18812"/>
                  </a:lnTo>
                  <a:lnTo>
                    <a:pt x="1647" y="19094"/>
                  </a:lnTo>
                  <a:lnTo>
                    <a:pt x="2023" y="19376"/>
                  </a:lnTo>
                  <a:lnTo>
                    <a:pt x="2399" y="19658"/>
                  </a:lnTo>
                  <a:lnTo>
                    <a:pt x="2775" y="19894"/>
                  </a:lnTo>
                  <a:lnTo>
                    <a:pt x="3622" y="20270"/>
                  </a:lnTo>
                  <a:lnTo>
                    <a:pt x="4515" y="20599"/>
                  </a:lnTo>
                  <a:lnTo>
                    <a:pt x="5409" y="20787"/>
                  </a:lnTo>
                  <a:lnTo>
                    <a:pt x="6350" y="20881"/>
                  </a:lnTo>
                  <a:lnTo>
                    <a:pt x="6820" y="20881"/>
                  </a:lnTo>
                  <a:lnTo>
                    <a:pt x="7290" y="20834"/>
                  </a:lnTo>
                  <a:lnTo>
                    <a:pt x="7713" y="20787"/>
                  </a:lnTo>
                  <a:lnTo>
                    <a:pt x="8184" y="20693"/>
                  </a:lnTo>
                  <a:lnTo>
                    <a:pt x="8654" y="20599"/>
                  </a:lnTo>
                  <a:lnTo>
                    <a:pt x="9077" y="20458"/>
                  </a:lnTo>
                  <a:lnTo>
                    <a:pt x="9501" y="20270"/>
                  </a:lnTo>
                  <a:lnTo>
                    <a:pt x="9924" y="20082"/>
                  </a:lnTo>
                  <a:lnTo>
                    <a:pt x="10723" y="19611"/>
                  </a:lnTo>
                  <a:lnTo>
                    <a:pt x="11476" y="19094"/>
                  </a:lnTo>
                  <a:lnTo>
                    <a:pt x="12181" y="18436"/>
                  </a:lnTo>
                  <a:lnTo>
                    <a:pt x="12746" y="17730"/>
                  </a:lnTo>
                  <a:lnTo>
                    <a:pt x="13028" y="17354"/>
                  </a:lnTo>
                  <a:lnTo>
                    <a:pt x="13263" y="16978"/>
                  </a:lnTo>
                  <a:lnTo>
                    <a:pt x="13498" y="16555"/>
                  </a:lnTo>
                  <a:lnTo>
                    <a:pt x="13686" y="16131"/>
                  </a:lnTo>
                  <a:lnTo>
                    <a:pt x="13874" y="15520"/>
                  </a:lnTo>
                  <a:lnTo>
                    <a:pt x="14062" y="14909"/>
                  </a:lnTo>
                  <a:lnTo>
                    <a:pt x="14203" y="14250"/>
                  </a:lnTo>
                  <a:lnTo>
                    <a:pt x="14298" y="13639"/>
                  </a:lnTo>
                  <a:lnTo>
                    <a:pt x="14298" y="12980"/>
                  </a:lnTo>
                  <a:lnTo>
                    <a:pt x="14298" y="12322"/>
                  </a:lnTo>
                  <a:lnTo>
                    <a:pt x="14298" y="11664"/>
                  </a:lnTo>
                  <a:lnTo>
                    <a:pt x="14203" y="11052"/>
                  </a:lnTo>
                  <a:lnTo>
                    <a:pt x="13968" y="9782"/>
                  </a:lnTo>
                  <a:lnTo>
                    <a:pt x="13827" y="9171"/>
                  </a:lnTo>
                  <a:lnTo>
                    <a:pt x="13686" y="8560"/>
                  </a:lnTo>
                  <a:lnTo>
                    <a:pt x="13451" y="7995"/>
                  </a:lnTo>
                  <a:lnTo>
                    <a:pt x="13216" y="7431"/>
                  </a:lnTo>
                  <a:lnTo>
                    <a:pt x="12934" y="6867"/>
                  </a:lnTo>
                  <a:lnTo>
                    <a:pt x="12604" y="6302"/>
                  </a:lnTo>
                  <a:lnTo>
                    <a:pt x="12416" y="5926"/>
                  </a:lnTo>
                  <a:lnTo>
                    <a:pt x="12228" y="5503"/>
                  </a:lnTo>
                  <a:lnTo>
                    <a:pt x="11899" y="4656"/>
                  </a:lnTo>
                  <a:lnTo>
                    <a:pt x="11664" y="3763"/>
                  </a:lnTo>
                  <a:lnTo>
                    <a:pt x="11429" y="2916"/>
                  </a:lnTo>
                  <a:lnTo>
                    <a:pt x="11288" y="2446"/>
                  </a:lnTo>
                  <a:lnTo>
                    <a:pt x="11100" y="2023"/>
                  </a:lnTo>
                  <a:lnTo>
                    <a:pt x="10864" y="1646"/>
                  </a:lnTo>
                  <a:lnTo>
                    <a:pt x="10629" y="1223"/>
                  </a:lnTo>
                  <a:lnTo>
                    <a:pt x="10347" y="894"/>
                  </a:lnTo>
                  <a:lnTo>
                    <a:pt x="10018" y="565"/>
                  </a:lnTo>
                  <a:lnTo>
                    <a:pt x="9642" y="330"/>
                  </a:lnTo>
                  <a:lnTo>
                    <a:pt x="9265" y="141"/>
                  </a:lnTo>
                  <a:lnTo>
                    <a:pt x="8842" y="47"/>
                  </a:lnTo>
                  <a:lnTo>
                    <a:pt x="84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2"/>
            <p:cNvSpPr/>
            <p:nvPr/>
          </p:nvSpPr>
          <p:spPr>
            <a:xfrm>
              <a:off x="3257400" y="3124375"/>
              <a:ext cx="778350" cy="761900"/>
            </a:xfrm>
            <a:custGeom>
              <a:avLst/>
              <a:gdLst/>
              <a:ahLst/>
              <a:cxnLst/>
              <a:rect l="l" t="t" r="r" b="b"/>
              <a:pathLst>
                <a:path w="31134" h="30476" extrusionOk="0">
                  <a:moveTo>
                    <a:pt x="26995" y="1"/>
                  </a:moveTo>
                  <a:lnTo>
                    <a:pt x="15097" y="1270"/>
                  </a:lnTo>
                  <a:lnTo>
                    <a:pt x="12839" y="4092"/>
                  </a:lnTo>
                  <a:lnTo>
                    <a:pt x="12510" y="4468"/>
                  </a:lnTo>
                  <a:lnTo>
                    <a:pt x="0" y="20082"/>
                  </a:lnTo>
                  <a:lnTo>
                    <a:pt x="188" y="20976"/>
                  </a:lnTo>
                  <a:lnTo>
                    <a:pt x="376" y="21822"/>
                  </a:lnTo>
                  <a:lnTo>
                    <a:pt x="659" y="22575"/>
                  </a:lnTo>
                  <a:lnTo>
                    <a:pt x="988" y="23327"/>
                  </a:lnTo>
                  <a:lnTo>
                    <a:pt x="1411" y="24221"/>
                  </a:lnTo>
                  <a:lnTo>
                    <a:pt x="1928" y="25020"/>
                  </a:lnTo>
                  <a:lnTo>
                    <a:pt x="2493" y="25726"/>
                  </a:lnTo>
                  <a:lnTo>
                    <a:pt x="3104" y="26431"/>
                  </a:lnTo>
                  <a:lnTo>
                    <a:pt x="3716" y="26995"/>
                  </a:lnTo>
                  <a:lnTo>
                    <a:pt x="4421" y="27560"/>
                  </a:lnTo>
                  <a:lnTo>
                    <a:pt x="5126" y="28030"/>
                  </a:lnTo>
                  <a:lnTo>
                    <a:pt x="5879" y="28453"/>
                  </a:lnTo>
                  <a:lnTo>
                    <a:pt x="6584" y="28829"/>
                  </a:lnTo>
                  <a:lnTo>
                    <a:pt x="7384" y="29159"/>
                  </a:lnTo>
                  <a:lnTo>
                    <a:pt x="8136" y="29441"/>
                  </a:lnTo>
                  <a:lnTo>
                    <a:pt x="8889" y="29676"/>
                  </a:lnTo>
                  <a:lnTo>
                    <a:pt x="9641" y="29911"/>
                  </a:lnTo>
                  <a:lnTo>
                    <a:pt x="10394" y="30052"/>
                  </a:lnTo>
                  <a:lnTo>
                    <a:pt x="11852" y="30287"/>
                  </a:lnTo>
                  <a:lnTo>
                    <a:pt x="13074" y="30428"/>
                  </a:lnTo>
                  <a:lnTo>
                    <a:pt x="14344" y="30475"/>
                  </a:lnTo>
                  <a:lnTo>
                    <a:pt x="15567" y="30428"/>
                  </a:lnTo>
                  <a:lnTo>
                    <a:pt x="16790" y="30287"/>
                  </a:lnTo>
                  <a:lnTo>
                    <a:pt x="18059" y="30099"/>
                  </a:lnTo>
                  <a:lnTo>
                    <a:pt x="19235" y="29817"/>
                  </a:lnTo>
                  <a:lnTo>
                    <a:pt x="20411" y="29441"/>
                  </a:lnTo>
                  <a:lnTo>
                    <a:pt x="21587" y="28971"/>
                  </a:lnTo>
                  <a:lnTo>
                    <a:pt x="22574" y="28500"/>
                  </a:lnTo>
                  <a:lnTo>
                    <a:pt x="23515" y="27936"/>
                  </a:lnTo>
                  <a:lnTo>
                    <a:pt x="24361" y="27372"/>
                  </a:lnTo>
                  <a:lnTo>
                    <a:pt x="25161" y="26807"/>
                  </a:lnTo>
                  <a:lnTo>
                    <a:pt x="25913" y="26149"/>
                  </a:lnTo>
                  <a:lnTo>
                    <a:pt x="26572" y="25490"/>
                  </a:lnTo>
                  <a:lnTo>
                    <a:pt x="27183" y="24785"/>
                  </a:lnTo>
                  <a:lnTo>
                    <a:pt x="27748" y="24079"/>
                  </a:lnTo>
                  <a:lnTo>
                    <a:pt x="28265" y="23327"/>
                  </a:lnTo>
                  <a:lnTo>
                    <a:pt x="28735" y="22528"/>
                  </a:lnTo>
                  <a:lnTo>
                    <a:pt x="29158" y="21775"/>
                  </a:lnTo>
                  <a:lnTo>
                    <a:pt x="29535" y="20976"/>
                  </a:lnTo>
                  <a:lnTo>
                    <a:pt x="29817" y="20129"/>
                  </a:lnTo>
                  <a:lnTo>
                    <a:pt x="30099" y="19283"/>
                  </a:lnTo>
                  <a:lnTo>
                    <a:pt x="30381" y="18483"/>
                  </a:lnTo>
                  <a:lnTo>
                    <a:pt x="30569" y="17637"/>
                  </a:lnTo>
                  <a:lnTo>
                    <a:pt x="30710" y="16790"/>
                  </a:lnTo>
                  <a:lnTo>
                    <a:pt x="30851" y="15943"/>
                  </a:lnTo>
                  <a:lnTo>
                    <a:pt x="30993" y="15097"/>
                  </a:lnTo>
                  <a:lnTo>
                    <a:pt x="31040" y="14250"/>
                  </a:lnTo>
                  <a:lnTo>
                    <a:pt x="31134" y="12651"/>
                  </a:lnTo>
                  <a:lnTo>
                    <a:pt x="31087" y="11052"/>
                  </a:lnTo>
                  <a:lnTo>
                    <a:pt x="31040" y="9548"/>
                  </a:lnTo>
                  <a:lnTo>
                    <a:pt x="30898" y="8137"/>
                  </a:lnTo>
                  <a:lnTo>
                    <a:pt x="30710" y="6867"/>
                  </a:lnTo>
                  <a:lnTo>
                    <a:pt x="30522" y="5738"/>
                  </a:lnTo>
                  <a:lnTo>
                    <a:pt x="30287" y="4609"/>
                  </a:lnTo>
                  <a:lnTo>
                    <a:pt x="30099" y="3763"/>
                  </a:lnTo>
                  <a:lnTo>
                    <a:pt x="29864" y="3010"/>
                  </a:lnTo>
                  <a:lnTo>
                    <a:pt x="26995"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2"/>
            <p:cNvSpPr/>
            <p:nvPr/>
          </p:nvSpPr>
          <p:spPr>
            <a:xfrm>
              <a:off x="3257400" y="3185525"/>
              <a:ext cx="556150" cy="538500"/>
            </a:xfrm>
            <a:custGeom>
              <a:avLst/>
              <a:gdLst/>
              <a:ahLst/>
              <a:cxnLst/>
              <a:rect l="l" t="t" r="r" b="b"/>
              <a:pathLst>
                <a:path w="22246" h="21540" extrusionOk="0">
                  <a:moveTo>
                    <a:pt x="18812" y="0"/>
                  </a:moveTo>
                  <a:lnTo>
                    <a:pt x="18342" y="47"/>
                  </a:lnTo>
                  <a:lnTo>
                    <a:pt x="17871" y="141"/>
                  </a:lnTo>
                  <a:lnTo>
                    <a:pt x="16555" y="423"/>
                  </a:lnTo>
                  <a:lnTo>
                    <a:pt x="15332" y="800"/>
                  </a:lnTo>
                  <a:lnTo>
                    <a:pt x="14062" y="1176"/>
                  </a:lnTo>
                  <a:lnTo>
                    <a:pt x="12839" y="1646"/>
                  </a:lnTo>
                  <a:lnTo>
                    <a:pt x="12510" y="2022"/>
                  </a:lnTo>
                  <a:lnTo>
                    <a:pt x="0" y="17636"/>
                  </a:lnTo>
                  <a:lnTo>
                    <a:pt x="188" y="18530"/>
                  </a:lnTo>
                  <a:lnTo>
                    <a:pt x="376" y="19376"/>
                  </a:lnTo>
                  <a:lnTo>
                    <a:pt x="659" y="20129"/>
                  </a:lnTo>
                  <a:lnTo>
                    <a:pt x="988" y="20881"/>
                  </a:lnTo>
                  <a:lnTo>
                    <a:pt x="1317" y="20693"/>
                  </a:lnTo>
                  <a:lnTo>
                    <a:pt x="1552" y="20552"/>
                  </a:lnTo>
                  <a:lnTo>
                    <a:pt x="1787" y="20458"/>
                  </a:lnTo>
                  <a:lnTo>
                    <a:pt x="2022" y="20411"/>
                  </a:lnTo>
                  <a:lnTo>
                    <a:pt x="2305" y="20411"/>
                  </a:lnTo>
                  <a:lnTo>
                    <a:pt x="2540" y="20458"/>
                  </a:lnTo>
                  <a:lnTo>
                    <a:pt x="2775" y="20552"/>
                  </a:lnTo>
                  <a:lnTo>
                    <a:pt x="3010" y="20646"/>
                  </a:lnTo>
                  <a:lnTo>
                    <a:pt x="3245" y="20834"/>
                  </a:lnTo>
                  <a:lnTo>
                    <a:pt x="3339" y="20928"/>
                  </a:lnTo>
                  <a:lnTo>
                    <a:pt x="3716" y="21163"/>
                  </a:lnTo>
                  <a:lnTo>
                    <a:pt x="4139" y="21351"/>
                  </a:lnTo>
                  <a:lnTo>
                    <a:pt x="4609" y="21445"/>
                  </a:lnTo>
                  <a:lnTo>
                    <a:pt x="5032" y="21492"/>
                  </a:lnTo>
                  <a:lnTo>
                    <a:pt x="5926" y="21539"/>
                  </a:lnTo>
                  <a:lnTo>
                    <a:pt x="6772" y="21445"/>
                  </a:lnTo>
                  <a:lnTo>
                    <a:pt x="7619" y="21257"/>
                  </a:lnTo>
                  <a:lnTo>
                    <a:pt x="8466" y="20975"/>
                  </a:lnTo>
                  <a:lnTo>
                    <a:pt x="9265" y="20646"/>
                  </a:lnTo>
                  <a:lnTo>
                    <a:pt x="10017" y="20176"/>
                  </a:lnTo>
                  <a:lnTo>
                    <a:pt x="10770" y="19658"/>
                  </a:lnTo>
                  <a:lnTo>
                    <a:pt x="11428" y="19094"/>
                  </a:lnTo>
                  <a:lnTo>
                    <a:pt x="11428" y="19094"/>
                  </a:lnTo>
                  <a:lnTo>
                    <a:pt x="11381" y="19376"/>
                  </a:lnTo>
                  <a:lnTo>
                    <a:pt x="11475" y="19611"/>
                  </a:lnTo>
                  <a:lnTo>
                    <a:pt x="11616" y="19846"/>
                  </a:lnTo>
                  <a:lnTo>
                    <a:pt x="11805" y="20082"/>
                  </a:lnTo>
                  <a:lnTo>
                    <a:pt x="12040" y="20223"/>
                  </a:lnTo>
                  <a:lnTo>
                    <a:pt x="12275" y="20317"/>
                  </a:lnTo>
                  <a:lnTo>
                    <a:pt x="12792" y="20505"/>
                  </a:lnTo>
                  <a:lnTo>
                    <a:pt x="13498" y="20599"/>
                  </a:lnTo>
                  <a:lnTo>
                    <a:pt x="14156" y="20646"/>
                  </a:lnTo>
                  <a:lnTo>
                    <a:pt x="14861" y="20599"/>
                  </a:lnTo>
                  <a:lnTo>
                    <a:pt x="15567" y="20458"/>
                  </a:lnTo>
                  <a:lnTo>
                    <a:pt x="16225" y="20270"/>
                  </a:lnTo>
                  <a:lnTo>
                    <a:pt x="16884" y="19987"/>
                  </a:lnTo>
                  <a:lnTo>
                    <a:pt x="17495" y="19658"/>
                  </a:lnTo>
                  <a:lnTo>
                    <a:pt x="18059" y="19282"/>
                  </a:lnTo>
                  <a:lnTo>
                    <a:pt x="18624" y="18812"/>
                  </a:lnTo>
                  <a:lnTo>
                    <a:pt x="19094" y="18341"/>
                  </a:lnTo>
                  <a:lnTo>
                    <a:pt x="19564" y="17824"/>
                  </a:lnTo>
                  <a:lnTo>
                    <a:pt x="19988" y="17260"/>
                  </a:lnTo>
                  <a:lnTo>
                    <a:pt x="20364" y="16695"/>
                  </a:lnTo>
                  <a:lnTo>
                    <a:pt x="20693" y="16084"/>
                  </a:lnTo>
                  <a:lnTo>
                    <a:pt x="21022" y="15426"/>
                  </a:lnTo>
                  <a:lnTo>
                    <a:pt x="21257" y="14814"/>
                  </a:lnTo>
                  <a:lnTo>
                    <a:pt x="21493" y="14156"/>
                  </a:lnTo>
                  <a:lnTo>
                    <a:pt x="21681" y="13450"/>
                  </a:lnTo>
                  <a:lnTo>
                    <a:pt x="21822" y="12792"/>
                  </a:lnTo>
                  <a:lnTo>
                    <a:pt x="21963" y="12087"/>
                  </a:lnTo>
                  <a:lnTo>
                    <a:pt x="22104" y="10723"/>
                  </a:lnTo>
                  <a:lnTo>
                    <a:pt x="22198" y="9312"/>
                  </a:lnTo>
                  <a:lnTo>
                    <a:pt x="22245" y="8230"/>
                  </a:lnTo>
                  <a:lnTo>
                    <a:pt x="22245" y="7196"/>
                  </a:lnTo>
                  <a:lnTo>
                    <a:pt x="22198" y="6114"/>
                  </a:lnTo>
                  <a:lnTo>
                    <a:pt x="22104" y="5032"/>
                  </a:lnTo>
                  <a:lnTo>
                    <a:pt x="21963" y="3951"/>
                  </a:lnTo>
                  <a:lnTo>
                    <a:pt x="21822" y="2916"/>
                  </a:lnTo>
                  <a:lnTo>
                    <a:pt x="21634" y="1881"/>
                  </a:lnTo>
                  <a:lnTo>
                    <a:pt x="21399" y="800"/>
                  </a:lnTo>
                  <a:lnTo>
                    <a:pt x="21022" y="517"/>
                  </a:lnTo>
                  <a:lnTo>
                    <a:pt x="20646" y="282"/>
                  </a:lnTo>
                  <a:lnTo>
                    <a:pt x="20223" y="141"/>
                  </a:lnTo>
                  <a:lnTo>
                    <a:pt x="19753" y="47"/>
                  </a:lnTo>
                  <a:lnTo>
                    <a:pt x="192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2"/>
            <p:cNvSpPr/>
            <p:nvPr/>
          </p:nvSpPr>
          <p:spPr>
            <a:xfrm>
              <a:off x="3164500" y="3159650"/>
              <a:ext cx="634925" cy="538500"/>
            </a:xfrm>
            <a:custGeom>
              <a:avLst/>
              <a:gdLst/>
              <a:ahLst/>
              <a:cxnLst/>
              <a:rect l="l" t="t" r="r" b="b"/>
              <a:pathLst>
                <a:path w="25397" h="21540" extrusionOk="0">
                  <a:moveTo>
                    <a:pt x="22434" y="0"/>
                  </a:moveTo>
                  <a:lnTo>
                    <a:pt x="21964" y="48"/>
                  </a:lnTo>
                  <a:lnTo>
                    <a:pt x="21493" y="95"/>
                  </a:lnTo>
                  <a:lnTo>
                    <a:pt x="21023" y="142"/>
                  </a:lnTo>
                  <a:lnTo>
                    <a:pt x="19612" y="471"/>
                  </a:lnTo>
                  <a:lnTo>
                    <a:pt x="18248" y="847"/>
                  </a:lnTo>
                  <a:lnTo>
                    <a:pt x="16931" y="1317"/>
                  </a:lnTo>
                  <a:lnTo>
                    <a:pt x="15568" y="1835"/>
                  </a:lnTo>
                  <a:lnTo>
                    <a:pt x="14298" y="2399"/>
                  </a:lnTo>
                  <a:lnTo>
                    <a:pt x="13028" y="3057"/>
                  </a:lnTo>
                  <a:lnTo>
                    <a:pt x="11805" y="3763"/>
                  </a:lnTo>
                  <a:lnTo>
                    <a:pt x="10583" y="4515"/>
                  </a:lnTo>
                  <a:lnTo>
                    <a:pt x="9454" y="5362"/>
                  </a:lnTo>
                  <a:lnTo>
                    <a:pt x="8325" y="6255"/>
                  </a:lnTo>
                  <a:lnTo>
                    <a:pt x="7243" y="7149"/>
                  </a:lnTo>
                  <a:lnTo>
                    <a:pt x="6209" y="8137"/>
                  </a:lnTo>
                  <a:lnTo>
                    <a:pt x="5268" y="9171"/>
                  </a:lnTo>
                  <a:lnTo>
                    <a:pt x="4328" y="10253"/>
                  </a:lnTo>
                  <a:lnTo>
                    <a:pt x="3481" y="11382"/>
                  </a:lnTo>
                  <a:lnTo>
                    <a:pt x="2635" y="12557"/>
                  </a:lnTo>
                  <a:lnTo>
                    <a:pt x="1882" y="13827"/>
                  </a:lnTo>
                  <a:lnTo>
                    <a:pt x="1224" y="15097"/>
                  </a:lnTo>
                  <a:lnTo>
                    <a:pt x="894" y="15755"/>
                  </a:lnTo>
                  <a:lnTo>
                    <a:pt x="659" y="16461"/>
                  </a:lnTo>
                  <a:lnTo>
                    <a:pt x="377" y="17119"/>
                  </a:lnTo>
                  <a:lnTo>
                    <a:pt x="189" y="17824"/>
                  </a:lnTo>
                  <a:lnTo>
                    <a:pt x="48" y="18483"/>
                  </a:lnTo>
                  <a:lnTo>
                    <a:pt x="1" y="19141"/>
                  </a:lnTo>
                  <a:lnTo>
                    <a:pt x="1" y="19471"/>
                  </a:lnTo>
                  <a:lnTo>
                    <a:pt x="48" y="19800"/>
                  </a:lnTo>
                  <a:lnTo>
                    <a:pt x="142" y="20129"/>
                  </a:lnTo>
                  <a:lnTo>
                    <a:pt x="283" y="20411"/>
                  </a:lnTo>
                  <a:lnTo>
                    <a:pt x="518" y="20740"/>
                  </a:lnTo>
                  <a:lnTo>
                    <a:pt x="847" y="21022"/>
                  </a:lnTo>
                  <a:lnTo>
                    <a:pt x="1177" y="21211"/>
                  </a:lnTo>
                  <a:lnTo>
                    <a:pt x="1600" y="21352"/>
                  </a:lnTo>
                  <a:lnTo>
                    <a:pt x="2023" y="21399"/>
                  </a:lnTo>
                  <a:lnTo>
                    <a:pt x="2446" y="21446"/>
                  </a:lnTo>
                  <a:lnTo>
                    <a:pt x="2870" y="21399"/>
                  </a:lnTo>
                  <a:lnTo>
                    <a:pt x="3293" y="21305"/>
                  </a:lnTo>
                  <a:lnTo>
                    <a:pt x="3669" y="21164"/>
                  </a:lnTo>
                  <a:lnTo>
                    <a:pt x="4045" y="20975"/>
                  </a:lnTo>
                  <a:lnTo>
                    <a:pt x="4375" y="20740"/>
                  </a:lnTo>
                  <a:lnTo>
                    <a:pt x="4704" y="20505"/>
                  </a:lnTo>
                  <a:lnTo>
                    <a:pt x="5362" y="19941"/>
                  </a:lnTo>
                  <a:lnTo>
                    <a:pt x="5974" y="19329"/>
                  </a:lnTo>
                  <a:lnTo>
                    <a:pt x="5927" y="19565"/>
                  </a:lnTo>
                  <a:lnTo>
                    <a:pt x="5880" y="19800"/>
                  </a:lnTo>
                  <a:lnTo>
                    <a:pt x="5927" y="19988"/>
                  </a:lnTo>
                  <a:lnTo>
                    <a:pt x="5974" y="20223"/>
                  </a:lnTo>
                  <a:lnTo>
                    <a:pt x="6068" y="20411"/>
                  </a:lnTo>
                  <a:lnTo>
                    <a:pt x="6209" y="20599"/>
                  </a:lnTo>
                  <a:lnTo>
                    <a:pt x="6350" y="20787"/>
                  </a:lnTo>
                  <a:lnTo>
                    <a:pt x="6491" y="20928"/>
                  </a:lnTo>
                  <a:lnTo>
                    <a:pt x="6867" y="21164"/>
                  </a:lnTo>
                  <a:lnTo>
                    <a:pt x="7290" y="21352"/>
                  </a:lnTo>
                  <a:lnTo>
                    <a:pt x="7761" y="21446"/>
                  </a:lnTo>
                  <a:lnTo>
                    <a:pt x="8184" y="21493"/>
                  </a:lnTo>
                  <a:lnTo>
                    <a:pt x="9078" y="21540"/>
                  </a:lnTo>
                  <a:lnTo>
                    <a:pt x="9924" y="21446"/>
                  </a:lnTo>
                  <a:lnTo>
                    <a:pt x="10818" y="21258"/>
                  </a:lnTo>
                  <a:lnTo>
                    <a:pt x="11617" y="21022"/>
                  </a:lnTo>
                  <a:lnTo>
                    <a:pt x="12417" y="20646"/>
                  </a:lnTo>
                  <a:lnTo>
                    <a:pt x="13216" y="20223"/>
                  </a:lnTo>
                  <a:lnTo>
                    <a:pt x="13922" y="19706"/>
                  </a:lnTo>
                  <a:lnTo>
                    <a:pt x="14580" y="19094"/>
                  </a:lnTo>
                  <a:lnTo>
                    <a:pt x="14580" y="19376"/>
                  </a:lnTo>
                  <a:lnTo>
                    <a:pt x="14627" y="19612"/>
                  </a:lnTo>
                  <a:lnTo>
                    <a:pt x="14768" y="19894"/>
                  </a:lnTo>
                  <a:lnTo>
                    <a:pt x="14956" y="20082"/>
                  </a:lnTo>
                  <a:lnTo>
                    <a:pt x="15191" y="20223"/>
                  </a:lnTo>
                  <a:lnTo>
                    <a:pt x="15427" y="20364"/>
                  </a:lnTo>
                  <a:lnTo>
                    <a:pt x="15944" y="20505"/>
                  </a:lnTo>
                  <a:lnTo>
                    <a:pt x="16649" y="20599"/>
                  </a:lnTo>
                  <a:lnTo>
                    <a:pt x="17355" y="20646"/>
                  </a:lnTo>
                  <a:lnTo>
                    <a:pt x="18013" y="20599"/>
                  </a:lnTo>
                  <a:lnTo>
                    <a:pt x="18719" y="20458"/>
                  </a:lnTo>
                  <a:lnTo>
                    <a:pt x="19377" y="20270"/>
                  </a:lnTo>
                  <a:lnTo>
                    <a:pt x="20035" y="19988"/>
                  </a:lnTo>
                  <a:lnTo>
                    <a:pt x="20647" y="19659"/>
                  </a:lnTo>
                  <a:lnTo>
                    <a:pt x="21211" y="19282"/>
                  </a:lnTo>
                  <a:lnTo>
                    <a:pt x="21775" y="18859"/>
                  </a:lnTo>
                  <a:lnTo>
                    <a:pt x="22246" y="18342"/>
                  </a:lnTo>
                  <a:lnTo>
                    <a:pt x="22716" y="17824"/>
                  </a:lnTo>
                  <a:lnTo>
                    <a:pt x="23139" y="17260"/>
                  </a:lnTo>
                  <a:lnTo>
                    <a:pt x="23516" y="16696"/>
                  </a:lnTo>
                  <a:lnTo>
                    <a:pt x="23845" y="16084"/>
                  </a:lnTo>
                  <a:lnTo>
                    <a:pt x="24174" y="15473"/>
                  </a:lnTo>
                  <a:lnTo>
                    <a:pt x="24409" y="14815"/>
                  </a:lnTo>
                  <a:lnTo>
                    <a:pt x="24644" y="14156"/>
                  </a:lnTo>
                  <a:lnTo>
                    <a:pt x="24832" y="13451"/>
                  </a:lnTo>
                  <a:lnTo>
                    <a:pt x="24973" y="12792"/>
                  </a:lnTo>
                  <a:lnTo>
                    <a:pt x="25115" y="12087"/>
                  </a:lnTo>
                  <a:lnTo>
                    <a:pt x="25303" y="10723"/>
                  </a:lnTo>
                  <a:lnTo>
                    <a:pt x="25350" y="9312"/>
                  </a:lnTo>
                  <a:lnTo>
                    <a:pt x="25397" y="8278"/>
                  </a:lnTo>
                  <a:lnTo>
                    <a:pt x="25397" y="7196"/>
                  </a:lnTo>
                  <a:lnTo>
                    <a:pt x="25350" y="6114"/>
                  </a:lnTo>
                  <a:lnTo>
                    <a:pt x="25256" y="5033"/>
                  </a:lnTo>
                  <a:lnTo>
                    <a:pt x="25115" y="3998"/>
                  </a:lnTo>
                  <a:lnTo>
                    <a:pt x="24973" y="2916"/>
                  </a:lnTo>
                  <a:lnTo>
                    <a:pt x="24785" y="1882"/>
                  </a:lnTo>
                  <a:lnTo>
                    <a:pt x="24550" y="800"/>
                  </a:lnTo>
                  <a:lnTo>
                    <a:pt x="24174" y="518"/>
                  </a:lnTo>
                  <a:lnTo>
                    <a:pt x="23798" y="330"/>
                  </a:lnTo>
                  <a:lnTo>
                    <a:pt x="23374" y="142"/>
                  </a:lnTo>
                  <a:lnTo>
                    <a:pt x="22904" y="48"/>
                  </a:lnTo>
                  <a:lnTo>
                    <a:pt x="22434"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2"/>
            <p:cNvSpPr/>
            <p:nvPr/>
          </p:nvSpPr>
          <p:spPr>
            <a:xfrm>
              <a:off x="3668900" y="2687000"/>
              <a:ext cx="205775" cy="164625"/>
            </a:xfrm>
            <a:custGeom>
              <a:avLst/>
              <a:gdLst/>
              <a:ahLst/>
              <a:cxnLst/>
              <a:rect l="l" t="t" r="r" b="b"/>
              <a:pathLst>
                <a:path w="8231" h="6585" extrusionOk="0">
                  <a:moveTo>
                    <a:pt x="3481" y="1"/>
                  </a:moveTo>
                  <a:lnTo>
                    <a:pt x="3293" y="48"/>
                  </a:lnTo>
                  <a:lnTo>
                    <a:pt x="3104" y="95"/>
                  </a:lnTo>
                  <a:lnTo>
                    <a:pt x="2822" y="189"/>
                  </a:lnTo>
                  <a:lnTo>
                    <a:pt x="2634" y="377"/>
                  </a:lnTo>
                  <a:lnTo>
                    <a:pt x="2446" y="612"/>
                  </a:lnTo>
                  <a:lnTo>
                    <a:pt x="2305" y="847"/>
                  </a:lnTo>
                  <a:lnTo>
                    <a:pt x="2211" y="1129"/>
                  </a:lnTo>
                  <a:lnTo>
                    <a:pt x="2164" y="1365"/>
                  </a:lnTo>
                  <a:lnTo>
                    <a:pt x="2117" y="1976"/>
                  </a:lnTo>
                  <a:lnTo>
                    <a:pt x="2164" y="2446"/>
                  </a:lnTo>
                  <a:lnTo>
                    <a:pt x="2258" y="2917"/>
                  </a:lnTo>
                  <a:lnTo>
                    <a:pt x="2399" y="3387"/>
                  </a:lnTo>
                  <a:lnTo>
                    <a:pt x="2587" y="3857"/>
                  </a:lnTo>
                  <a:lnTo>
                    <a:pt x="2352" y="3575"/>
                  </a:lnTo>
                  <a:lnTo>
                    <a:pt x="2070" y="3387"/>
                  </a:lnTo>
                  <a:lnTo>
                    <a:pt x="1741" y="3246"/>
                  </a:lnTo>
                  <a:lnTo>
                    <a:pt x="1411" y="3199"/>
                  </a:lnTo>
                  <a:lnTo>
                    <a:pt x="1035" y="3246"/>
                  </a:lnTo>
                  <a:lnTo>
                    <a:pt x="706" y="3387"/>
                  </a:lnTo>
                  <a:lnTo>
                    <a:pt x="424" y="3622"/>
                  </a:lnTo>
                  <a:lnTo>
                    <a:pt x="236" y="3904"/>
                  </a:lnTo>
                  <a:lnTo>
                    <a:pt x="95" y="4139"/>
                  </a:lnTo>
                  <a:lnTo>
                    <a:pt x="48" y="4422"/>
                  </a:lnTo>
                  <a:lnTo>
                    <a:pt x="0" y="4704"/>
                  </a:lnTo>
                  <a:lnTo>
                    <a:pt x="48" y="4986"/>
                  </a:lnTo>
                  <a:lnTo>
                    <a:pt x="142" y="5268"/>
                  </a:lnTo>
                  <a:lnTo>
                    <a:pt x="283" y="5503"/>
                  </a:lnTo>
                  <a:lnTo>
                    <a:pt x="424" y="5738"/>
                  </a:lnTo>
                  <a:lnTo>
                    <a:pt x="612" y="5973"/>
                  </a:lnTo>
                  <a:lnTo>
                    <a:pt x="847" y="6162"/>
                  </a:lnTo>
                  <a:lnTo>
                    <a:pt x="1082" y="6303"/>
                  </a:lnTo>
                  <a:lnTo>
                    <a:pt x="1364" y="6397"/>
                  </a:lnTo>
                  <a:lnTo>
                    <a:pt x="1647" y="6491"/>
                  </a:lnTo>
                  <a:lnTo>
                    <a:pt x="2211" y="6585"/>
                  </a:lnTo>
                  <a:lnTo>
                    <a:pt x="2775" y="6585"/>
                  </a:lnTo>
                  <a:lnTo>
                    <a:pt x="3340" y="6491"/>
                  </a:lnTo>
                  <a:lnTo>
                    <a:pt x="3904" y="6350"/>
                  </a:lnTo>
                  <a:lnTo>
                    <a:pt x="4986" y="5973"/>
                  </a:lnTo>
                  <a:lnTo>
                    <a:pt x="5315" y="5879"/>
                  </a:lnTo>
                  <a:lnTo>
                    <a:pt x="5738" y="5832"/>
                  </a:lnTo>
                  <a:lnTo>
                    <a:pt x="6114" y="5785"/>
                  </a:lnTo>
                  <a:lnTo>
                    <a:pt x="6444" y="5644"/>
                  </a:lnTo>
                  <a:lnTo>
                    <a:pt x="6773" y="5456"/>
                  </a:lnTo>
                  <a:lnTo>
                    <a:pt x="7055" y="5268"/>
                  </a:lnTo>
                  <a:lnTo>
                    <a:pt x="7290" y="5033"/>
                  </a:lnTo>
                  <a:lnTo>
                    <a:pt x="7525" y="4751"/>
                  </a:lnTo>
                  <a:lnTo>
                    <a:pt x="7760" y="4469"/>
                  </a:lnTo>
                  <a:lnTo>
                    <a:pt x="7901" y="4139"/>
                  </a:lnTo>
                  <a:lnTo>
                    <a:pt x="8043" y="3810"/>
                  </a:lnTo>
                  <a:lnTo>
                    <a:pt x="8184" y="3481"/>
                  </a:lnTo>
                  <a:lnTo>
                    <a:pt x="8231" y="3011"/>
                  </a:lnTo>
                  <a:lnTo>
                    <a:pt x="8231" y="2587"/>
                  </a:lnTo>
                  <a:lnTo>
                    <a:pt x="8184" y="2352"/>
                  </a:lnTo>
                  <a:lnTo>
                    <a:pt x="8090" y="2164"/>
                  </a:lnTo>
                  <a:lnTo>
                    <a:pt x="7995" y="1976"/>
                  </a:lnTo>
                  <a:lnTo>
                    <a:pt x="7807" y="1835"/>
                  </a:lnTo>
                  <a:lnTo>
                    <a:pt x="7619" y="1694"/>
                  </a:lnTo>
                  <a:lnTo>
                    <a:pt x="7384" y="1600"/>
                  </a:lnTo>
                  <a:lnTo>
                    <a:pt x="7149" y="1553"/>
                  </a:lnTo>
                  <a:lnTo>
                    <a:pt x="6914" y="1553"/>
                  </a:lnTo>
                  <a:lnTo>
                    <a:pt x="6679" y="1600"/>
                  </a:lnTo>
                  <a:lnTo>
                    <a:pt x="6396" y="1647"/>
                  </a:lnTo>
                  <a:lnTo>
                    <a:pt x="6208" y="1788"/>
                  </a:lnTo>
                  <a:lnTo>
                    <a:pt x="5973" y="1929"/>
                  </a:lnTo>
                  <a:lnTo>
                    <a:pt x="5644" y="2258"/>
                  </a:lnTo>
                  <a:lnTo>
                    <a:pt x="5362" y="2681"/>
                  </a:lnTo>
                  <a:lnTo>
                    <a:pt x="5080" y="3152"/>
                  </a:lnTo>
                  <a:lnTo>
                    <a:pt x="4892" y="3622"/>
                  </a:lnTo>
                  <a:lnTo>
                    <a:pt x="5033" y="2776"/>
                  </a:lnTo>
                  <a:lnTo>
                    <a:pt x="5033" y="2352"/>
                  </a:lnTo>
                  <a:lnTo>
                    <a:pt x="5080" y="1929"/>
                  </a:lnTo>
                  <a:lnTo>
                    <a:pt x="5033" y="1553"/>
                  </a:lnTo>
                  <a:lnTo>
                    <a:pt x="4892" y="1177"/>
                  </a:lnTo>
                  <a:lnTo>
                    <a:pt x="4750" y="800"/>
                  </a:lnTo>
                  <a:lnTo>
                    <a:pt x="4515" y="471"/>
                  </a:lnTo>
                  <a:lnTo>
                    <a:pt x="4186" y="236"/>
                  </a:lnTo>
                  <a:lnTo>
                    <a:pt x="3857" y="95"/>
                  </a:lnTo>
                  <a:lnTo>
                    <a:pt x="3669" y="48"/>
                  </a:lnTo>
                  <a:lnTo>
                    <a:pt x="348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2"/>
            <p:cNvSpPr/>
            <p:nvPr/>
          </p:nvSpPr>
          <p:spPr>
            <a:xfrm>
              <a:off x="3570150" y="3124375"/>
              <a:ext cx="450325" cy="159925"/>
            </a:xfrm>
            <a:custGeom>
              <a:avLst/>
              <a:gdLst/>
              <a:ahLst/>
              <a:cxnLst/>
              <a:rect l="l" t="t" r="r" b="b"/>
              <a:pathLst>
                <a:path w="18013" h="6397" extrusionOk="0">
                  <a:moveTo>
                    <a:pt x="14485" y="1"/>
                  </a:moveTo>
                  <a:lnTo>
                    <a:pt x="2587" y="1270"/>
                  </a:lnTo>
                  <a:lnTo>
                    <a:pt x="0" y="4468"/>
                  </a:lnTo>
                  <a:lnTo>
                    <a:pt x="94" y="4845"/>
                  </a:lnTo>
                  <a:lnTo>
                    <a:pt x="188" y="5033"/>
                  </a:lnTo>
                  <a:lnTo>
                    <a:pt x="282" y="5221"/>
                  </a:lnTo>
                  <a:lnTo>
                    <a:pt x="564" y="5456"/>
                  </a:lnTo>
                  <a:lnTo>
                    <a:pt x="847" y="5691"/>
                  </a:lnTo>
                  <a:lnTo>
                    <a:pt x="1176" y="5832"/>
                  </a:lnTo>
                  <a:lnTo>
                    <a:pt x="1552" y="5879"/>
                  </a:lnTo>
                  <a:lnTo>
                    <a:pt x="1881" y="5879"/>
                  </a:lnTo>
                  <a:lnTo>
                    <a:pt x="2210" y="5832"/>
                  </a:lnTo>
                  <a:lnTo>
                    <a:pt x="2540" y="5738"/>
                  </a:lnTo>
                  <a:lnTo>
                    <a:pt x="2869" y="5597"/>
                  </a:lnTo>
                  <a:lnTo>
                    <a:pt x="3151" y="5409"/>
                  </a:lnTo>
                  <a:lnTo>
                    <a:pt x="3433" y="5174"/>
                  </a:lnTo>
                  <a:lnTo>
                    <a:pt x="3668" y="4939"/>
                  </a:lnTo>
                  <a:lnTo>
                    <a:pt x="3903" y="4656"/>
                  </a:lnTo>
                  <a:lnTo>
                    <a:pt x="4327" y="4045"/>
                  </a:lnTo>
                  <a:lnTo>
                    <a:pt x="4233" y="4280"/>
                  </a:lnTo>
                  <a:lnTo>
                    <a:pt x="4186" y="4562"/>
                  </a:lnTo>
                  <a:lnTo>
                    <a:pt x="4186" y="4892"/>
                  </a:lnTo>
                  <a:lnTo>
                    <a:pt x="4233" y="5174"/>
                  </a:lnTo>
                  <a:lnTo>
                    <a:pt x="4374" y="5456"/>
                  </a:lnTo>
                  <a:lnTo>
                    <a:pt x="4609" y="5644"/>
                  </a:lnTo>
                  <a:lnTo>
                    <a:pt x="4844" y="5785"/>
                  </a:lnTo>
                  <a:lnTo>
                    <a:pt x="5079" y="5832"/>
                  </a:lnTo>
                  <a:lnTo>
                    <a:pt x="5361" y="5832"/>
                  </a:lnTo>
                  <a:lnTo>
                    <a:pt x="5597" y="5738"/>
                  </a:lnTo>
                  <a:lnTo>
                    <a:pt x="5832" y="5644"/>
                  </a:lnTo>
                  <a:lnTo>
                    <a:pt x="6067" y="5503"/>
                  </a:lnTo>
                  <a:lnTo>
                    <a:pt x="6490" y="5174"/>
                  </a:lnTo>
                  <a:lnTo>
                    <a:pt x="6772" y="4798"/>
                  </a:lnTo>
                  <a:lnTo>
                    <a:pt x="7101" y="4468"/>
                  </a:lnTo>
                  <a:lnTo>
                    <a:pt x="7337" y="4045"/>
                  </a:lnTo>
                  <a:lnTo>
                    <a:pt x="7572" y="3669"/>
                  </a:lnTo>
                  <a:lnTo>
                    <a:pt x="7431" y="4092"/>
                  </a:lnTo>
                  <a:lnTo>
                    <a:pt x="7431" y="4562"/>
                  </a:lnTo>
                  <a:lnTo>
                    <a:pt x="7478" y="4986"/>
                  </a:lnTo>
                  <a:lnTo>
                    <a:pt x="7525" y="5174"/>
                  </a:lnTo>
                  <a:lnTo>
                    <a:pt x="7666" y="5362"/>
                  </a:lnTo>
                  <a:lnTo>
                    <a:pt x="7760" y="5503"/>
                  </a:lnTo>
                  <a:lnTo>
                    <a:pt x="7901" y="5644"/>
                  </a:lnTo>
                  <a:lnTo>
                    <a:pt x="8089" y="5785"/>
                  </a:lnTo>
                  <a:lnTo>
                    <a:pt x="8277" y="5832"/>
                  </a:lnTo>
                  <a:lnTo>
                    <a:pt x="8418" y="5879"/>
                  </a:lnTo>
                  <a:lnTo>
                    <a:pt x="8606" y="5879"/>
                  </a:lnTo>
                  <a:lnTo>
                    <a:pt x="8936" y="5785"/>
                  </a:lnTo>
                  <a:lnTo>
                    <a:pt x="9265" y="5644"/>
                  </a:lnTo>
                  <a:lnTo>
                    <a:pt x="9547" y="5409"/>
                  </a:lnTo>
                  <a:lnTo>
                    <a:pt x="9735" y="5174"/>
                  </a:lnTo>
                  <a:lnTo>
                    <a:pt x="9923" y="4892"/>
                  </a:lnTo>
                  <a:lnTo>
                    <a:pt x="10252" y="4233"/>
                  </a:lnTo>
                  <a:lnTo>
                    <a:pt x="10864" y="3010"/>
                  </a:lnTo>
                  <a:lnTo>
                    <a:pt x="10676" y="3669"/>
                  </a:lnTo>
                  <a:lnTo>
                    <a:pt x="10582" y="3998"/>
                  </a:lnTo>
                  <a:lnTo>
                    <a:pt x="10582" y="4327"/>
                  </a:lnTo>
                  <a:lnTo>
                    <a:pt x="10582" y="4656"/>
                  </a:lnTo>
                  <a:lnTo>
                    <a:pt x="10676" y="4986"/>
                  </a:lnTo>
                  <a:lnTo>
                    <a:pt x="10817" y="5315"/>
                  </a:lnTo>
                  <a:lnTo>
                    <a:pt x="11005" y="5550"/>
                  </a:lnTo>
                  <a:lnTo>
                    <a:pt x="11193" y="5738"/>
                  </a:lnTo>
                  <a:lnTo>
                    <a:pt x="11428" y="5832"/>
                  </a:lnTo>
                  <a:lnTo>
                    <a:pt x="11663" y="5879"/>
                  </a:lnTo>
                  <a:lnTo>
                    <a:pt x="11898" y="5926"/>
                  </a:lnTo>
                  <a:lnTo>
                    <a:pt x="12134" y="5879"/>
                  </a:lnTo>
                  <a:lnTo>
                    <a:pt x="12416" y="5832"/>
                  </a:lnTo>
                  <a:lnTo>
                    <a:pt x="12651" y="5738"/>
                  </a:lnTo>
                  <a:lnTo>
                    <a:pt x="12839" y="5597"/>
                  </a:lnTo>
                  <a:lnTo>
                    <a:pt x="13027" y="5456"/>
                  </a:lnTo>
                  <a:lnTo>
                    <a:pt x="13215" y="5268"/>
                  </a:lnTo>
                  <a:lnTo>
                    <a:pt x="13309" y="5033"/>
                  </a:lnTo>
                  <a:lnTo>
                    <a:pt x="13450" y="4845"/>
                  </a:lnTo>
                  <a:lnTo>
                    <a:pt x="13591" y="4327"/>
                  </a:lnTo>
                  <a:lnTo>
                    <a:pt x="13639" y="3857"/>
                  </a:lnTo>
                  <a:lnTo>
                    <a:pt x="13874" y="4327"/>
                  </a:lnTo>
                  <a:lnTo>
                    <a:pt x="14156" y="4845"/>
                  </a:lnTo>
                  <a:lnTo>
                    <a:pt x="14485" y="5268"/>
                  </a:lnTo>
                  <a:lnTo>
                    <a:pt x="14861" y="5691"/>
                  </a:lnTo>
                  <a:lnTo>
                    <a:pt x="15143" y="5879"/>
                  </a:lnTo>
                  <a:lnTo>
                    <a:pt x="15426" y="6067"/>
                  </a:lnTo>
                  <a:lnTo>
                    <a:pt x="15755" y="6208"/>
                  </a:lnTo>
                  <a:lnTo>
                    <a:pt x="16084" y="6350"/>
                  </a:lnTo>
                  <a:lnTo>
                    <a:pt x="16413" y="6397"/>
                  </a:lnTo>
                  <a:lnTo>
                    <a:pt x="16789" y="6397"/>
                  </a:lnTo>
                  <a:lnTo>
                    <a:pt x="17119" y="6350"/>
                  </a:lnTo>
                  <a:lnTo>
                    <a:pt x="17448" y="6208"/>
                  </a:lnTo>
                  <a:lnTo>
                    <a:pt x="17730" y="6020"/>
                  </a:lnTo>
                  <a:lnTo>
                    <a:pt x="18012" y="5738"/>
                  </a:lnTo>
                  <a:lnTo>
                    <a:pt x="17777" y="4609"/>
                  </a:lnTo>
                  <a:lnTo>
                    <a:pt x="17589" y="3763"/>
                  </a:lnTo>
                  <a:lnTo>
                    <a:pt x="17354" y="3010"/>
                  </a:lnTo>
                  <a:lnTo>
                    <a:pt x="14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2"/>
            <p:cNvSpPr/>
            <p:nvPr/>
          </p:nvSpPr>
          <p:spPr>
            <a:xfrm>
              <a:off x="3568975" y="2809275"/>
              <a:ext cx="457375" cy="432700"/>
            </a:xfrm>
            <a:custGeom>
              <a:avLst/>
              <a:gdLst/>
              <a:ahLst/>
              <a:cxnLst/>
              <a:rect l="l" t="t" r="r" b="b"/>
              <a:pathLst>
                <a:path w="18295" h="17308" extrusionOk="0">
                  <a:moveTo>
                    <a:pt x="9547" y="1"/>
                  </a:moveTo>
                  <a:lnTo>
                    <a:pt x="8889" y="95"/>
                  </a:lnTo>
                  <a:lnTo>
                    <a:pt x="8183" y="189"/>
                  </a:lnTo>
                  <a:lnTo>
                    <a:pt x="7572" y="424"/>
                  </a:lnTo>
                  <a:lnTo>
                    <a:pt x="6913" y="706"/>
                  </a:lnTo>
                  <a:lnTo>
                    <a:pt x="6349" y="1035"/>
                  </a:lnTo>
                  <a:lnTo>
                    <a:pt x="5785" y="1459"/>
                  </a:lnTo>
                  <a:lnTo>
                    <a:pt x="5314" y="1976"/>
                  </a:lnTo>
                  <a:lnTo>
                    <a:pt x="4844" y="2493"/>
                  </a:lnTo>
                  <a:lnTo>
                    <a:pt x="4468" y="3105"/>
                  </a:lnTo>
                  <a:lnTo>
                    <a:pt x="4186" y="3810"/>
                  </a:lnTo>
                  <a:lnTo>
                    <a:pt x="4092" y="4139"/>
                  </a:lnTo>
                  <a:lnTo>
                    <a:pt x="3950" y="4657"/>
                  </a:lnTo>
                  <a:lnTo>
                    <a:pt x="3856" y="5174"/>
                  </a:lnTo>
                  <a:lnTo>
                    <a:pt x="3715" y="6256"/>
                  </a:lnTo>
                  <a:lnTo>
                    <a:pt x="3574" y="8372"/>
                  </a:lnTo>
                  <a:lnTo>
                    <a:pt x="3433" y="9454"/>
                  </a:lnTo>
                  <a:lnTo>
                    <a:pt x="3339" y="9971"/>
                  </a:lnTo>
                  <a:lnTo>
                    <a:pt x="3198" y="10488"/>
                  </a:lnTo>
                  <a:lnTo>
                    <a:pt x="3010" y="11006"/>
                  </a:lnTo>
                  <a:lnTo>
                    <a:pt x="2822" y="11476"/>
                  </a:lnTo>
                  <a:lnTo>
                    <a:pt x="2540" y="11946"/>
                  </a:lnTo>
                  <a:lnTo>
                    <a:pt x="2210" y="12369"/>
                  </a:lnTo>
                  <a:lnTo>
                    <a:pt x="1834" y="12699"/>
                  </a:lnTo>
                  <a:lnTo>
                    <a:pt x="1458" y="13028"/>
                  </a:lnTo>
                  <a:lnTo>
                    <a:pt x="1082" y="13357"/>
                  </a:lnTo>
                  <a:lnTo>
                    <a:pt x="705" y="13733"/>
                  </a:lnTo>
                  <a:lnTo>
                    <a:pt x="517" y="13968"/>
                  </a:lnTo>
                  <a:lnTo>
                    <a:pt x="329" y="14251"/>
                  </a:lnTo>
                  <a:lnTo>
                    <a:pt x="141" y="14533"/>
                  </a:lnTo>
                  <a:lnTo>
                    <a:pt x="47" y="14862"/>
                  </a:lnTo>
                  <a:lnTo>
                    <a:pt x="0" y="15144"/>
                  </a:lnTo>
                  <a:lnTo>
                    <a:pt x="0" y="15473"/>
                  </a:lnTo>
                  <a:lnTo>
                    <a:pt x="94" y="15803"/>
                  </a:lnTo>
                  <a:lnTo>
                    <a:pt x="282" y="16132"/>
                  </a:lnTo>
                  <a:lnTo>
                    <a:pt x="517" y="16414"/>
                  </a:lnTo>
                  <a:lnTo>
                    <a:pt x="847" y="16602"/>
                  </a:lnTo>
                  <a:lnTo>
                    <a:pt x="1176" y="16743"/>
                  </a:lnTo>
                  <a:lnTo>
                    <a:pt x="1505" y="16790"/>
                  </a:lnTo>
                  <a:lnTo>
                    <a:pt x="1834" y="16790"/>
                  </a:lnTo>
                  <a:lnTo>
                    <a:pt x="2210" y="16743"/>
                  </a:lnTo>
                  <a:lnTo>
                    <a:pt x="2540" y="16649"/>
                  </a:lnTo>
                  <a:lnTo>
                    <a:pt x="2822" y="16508"/>
                  </a:lnTo>
                  <a:lnTo>
                    <a:pt x="3151" y="16320"/>
                  </a:lnTo>
                  <a:lnTo>
                    <a:pt x="3386" y="16085"/>
                  </a:lnTo>
                  <a:lnTo>
                    <a:pt x="3668" y="15850"/>
                  </a:lnTo>
                  <a:lnTo>
                    <a:pt x="3903" y="15567"/>
                  </a:lnTo>
                  <a:lnTo>
                    <a:pt x="4327" y="14956"/>
                  </a:lnTo>
                  <a:lnTo>
                    <a:pt x="4327" y="14956"/>
                  </a:lnTo>
                  <a:lnTo>
                    <a:pt x="4233" y="15191"/>
                  </a:lnTo>
                  <a:lnTo>
                    <a:pt x="4139" y="15473"/>
                  </a:lnTo>
                  <a:lnTo>
                    <a:pt x="4139" y="15803"/>
                  </a:lnTo>
                  <a:lnTo>
                    <a:pt x="4233" y="16085"/>
                  </a:lnTo>
                  <a:lnTo>
                    <a:pt x="4374" y="16367"/>
                  </a:lnTo>
                  <a:lnTo>
                    <a:pt x="4562" y="16555"/>
                  </a:lnTo>
                  <a:lnTo>
                    <a:pt x="4797" y="16696"/>
                  </a:lnTo>
                  <a:lnTo>
                    <a:pt x="5079" y="16743"/>
                  </a:lnTo>
                  <a:lnTo>
                    <a:pt x="5314" y="16743"/>
                  </a:lnTo>
                  <a:lnTo>
                    <a:pt x="5596" y="16696"/>
                  </a:lnTo>
                  <a:lnTo>
                    <a:pt x="5832" y="16555"/>
                  </a:lnTo>
                  <a:lnTo>
                    <a:pt x="6067" y="16414"/>
                  </a:lnTo>
                  <a:lnTo>
                    <a:pt x="6443" y="16085"/>
                  </a:lnTo>
                  <a:lnTo>
                    <a:pt x="6772" y="15709"/>
                  </a:lnTo>
                  <a:lnTo>
                    <a:pt x="7054" y="15379"/>
                  </a:lnTo>
                  <a:lnTo>
                    <a:pt x="7337" y="14956"/>
                  </a:lnTo>
                  <a:lnTo>
                    <a:pt x="7525" y="14580"/>
                  </a:lnTo>
                  <a:lnTo>
                    <a:pt x="7431" y="15003"/>
                  </a:lnTo>
                  <a:lnTo>
                    <a:pt x="7384" y="15473"/>
                  </a:lnTo>
                  <a:lnTo>
                    <a:pt x="7431" y="15897"/>
                  </a:lnTo>
                  <a:lnTo>
                    <a:pt x="7525" y="16085"/>
                  </a:lnTo>
                  <a:lnTo>
                    <a:pt x="7619" y="16273"/>
                  </a:lnTo>
                  <a:lnTo>
                    <a:pt x="7760" y="16414"/>
                  </a:lnTo>
                  <a:lnTo>
                    <a:pt x="7901" y="16555"/>
                  </a:lnTo>
                  <a:lnTo>
                    <a:pt x="8042" y="16696"/>
                  </a:lnTo>
                  <a:lnTo>
                    <a:pt x="8230" y="16743"/>
                  </a:lnTo>
                  <a:lnTo>
                    <a:pt x="8418" y="16790"/>
                  </a:lnTo>
                  <a:lnTo>
                    <a:pt x="8606" y="16790"/>
                  </a:lnTo>
                  <a:lnTo>
                    <a:pt x="8936" y="16743"/>
                  </a:lnTo>
                  <a:lnTo>
                    <a:pt x="9218" y="16555"/>
                  </a:lnTo>
                  <a:lnTo>
                    <a:pt x="9500" y="16320"/>
                  </a:lnTo>
                  <a:lnTo>
                    <a:pt x="9735" y="16085"/>
                  </a:lnTo>
                  <a:lnTo>
                    <a:pt x="9923" y="15803"/>
                  </a:lnTo>
                  <a:lnTo>
                    <a:pt x="10252" y="15144"/>
                  </a:lnTo>
                  <a:lnTo>
                    <a:pt x="10817" y="13921"/>
                  </a:lnTo>
                  <a:lnTo>
                    <a:pt x="10629" y="14580"/>
                  </a:lnTo>
                  <a:lnTo>
                    <a:pt x="10582" y="14909"/>
                  </a:lnTo>
                  <a:lnTo>
                    <a:pt x="10535" y="15238"/>
                  </a:lnTo>
                  <a:lnTo>
                    <a:pt x="10582" y="15567"/>
                  </a:lnTo>
                  <a:lnTo>
                    <a:pt x="10629" y="15897"/>
                  </a:lnTo>
                  <a:lnTo>
                    <a:pt x="10770" y="16226"/>
                  </a:lnTo>
                  <a:lnTo>
                    <a:pt x="10958" y="16461"/>
                  </a:lnTo>
                  <a:lnTo>
                    <a:pt x="11193" y="16649"/>
                  </a:lnTo>
                  <a:lnTo>
                    <a:pt x="11381" y="16743"/>
                  </a:lnTo>
                  <a:lnTo>
                    <a:pt x="11616" y="16790"/>
                  </a:lnTo>
                  <a:lnTo>
                    <a:pt x="11898" y="16837"/>
                  </a:lnTo>
                  <a:lnTo>
                    <a:pt x="12134" y="16790"/>
                  </a:lnTo>
                  <a:lnTo>
                    <a:pt x="12369" y="16743"/>
                  </a:lnTo>
                  <a:lnTo>
                    <a:pt x="12604" y="16649"/>
                  </a:lnTo>
                  <a:lnTo>
                    <a:pt x="12839" y="16508"/>
                  </a:lnTo>
                  <a:lnTo>
                    <a:pt x="13027" y="16367"/>
                  </a:lnTo>
                  <a:lnTo>
                    <a:pt x="13168" y="16179"/>
                  </a:lnTo>
                  <a:lnTo>
                    <a:pt x="13309" y="15991"/>
                  </a:lnTo>
                  <a:lnTo>
                    <a:pt x="13403" y="15756"/>
                  </a:lnTo>
                  <a:lnTo>
                    <a:pt x="13544" y="15238"/>
                  </a:lnTo>
                  <a:lnTo>
                    <a:pt x="13638" y="14768"/>
                  </a:lnTo>
                  <a:lnTo>
                    <a:pt x="13874" y="15238"/>
                  </a:lnTo>
                  <a:lnTo>
                    <a:pt x="14156" y="15756"/>
                  </a:lnTo>
                  <a:lnTo>
                    <a:pt x="14485" y="16179"/>
                  </a:lnTo>
                  <a:lnTo>
                    <a:pt x="14861" y="16602"/>
                  </a:lnTo>
                  <a:lnTo>
                    <a:pt x="15096" y="16790"/>
                  </a:lnTo>
                  <a:lnTo>
                    <a:pt x="15426" y="16978"/>
                  </a:lnTo>
                  <a:lnTo>
                    <a:pt x="15708" y="17166"/>
                  </a:lnTo>
                  <a:lnTo>
                    <a:pt x="16037" y="17260"/>
                  </a:lnTo>
                  <a:lnTo>
                    <a:pt x="16413" y="17308"/>
                  </a:lnTo>
                  <a:lnTo>
                    <a:pt x="16742" y="17308"/>
                  </a:lnTo>
                  <a:lnTo>
                    <a:pt x="17072" y="17260"/>
                  </a:lnTo>
                  <a:lnTo>
                    <a:pt x="17448" y="17119"/>
                  </a:lnTo>
                  <a:lnTo>
                    <a:pt x="17730" y="16931"/>
                  </a:lnTo>
                  <a:lnTo>
                    <a:pt x="17965" y="16649"/>
                  </a:lnTo>
                  <a:lnTo>
                    <a:pt x="18153" y="16367"/>
                  </a:lnTo>
                  <a:lnTo>
                    <a:pt x="18247" y="16085"/>
                  </a:lnTo>
                  <a:lnTo>
                    <a:pt x="18294" y="15803"/>
                  </a:lnTo>
                  <a:lnTo>
                    <a:pt x="18294" y="15567"/>
                  </a:lnTo>
                  <a:lnTo>
                    <a:pt x="18247" y="15285"/>
                  </a:lnTo>
                  <a:lnTo>
                    <a:pt x="18153" y="15050"/>
                  </a:lnTo>
                  <a:lnTo>
                    <a:pt x="17965" y="14533"/>
                  </a:lnTo>
                  <a:lnTo>
                    <a:pt x="17683" y="13874"/>
                  </a:lnTo>
                  <a:lnTo>
                    <a:pt x="17495" y="13169"/>
                  </a:lnTo>
                  <a:lnTo>
                    <a:pt x="17354" y="12511"/>
                  </a:lnTo>
                  <a:lnTo>
                    <a:pt x="17213" y="11805"/>
                  </a:lnTo>
                  <a:lnTo>
                    <a:pt x="17072" y="10394"/>
                  </a:lnTo>
                  <a:lnTo>
                    <a:pt x="16884" y="8983"/>
                  </a:lnTo>
                  <a:lnTo>
                    <a:pt x="16742" y="7525"/>
                  </a:lnTo>
                  <a:lnTo>
                    <a:pt x="16648" y="6867"/>
                  </a:lnTo>
                  <a:lnTo>
                    <a:pt x="16507" y="6162"/>
                  </a:lnTo>
                  <a:lnTo>
                    <a:pt x="16319" y="5503"/>
                  </a:lnTo>
                  <a:lnTo>
                    <a:pt x="16131" y="4845"/>
                  </a:lnTo>
                  <a:lnTo>
                    <a:pt x="15849" y="4186"/>
                  </a:lnTo>
                  <a:lnTo>
                    <a:pt x="15520" y="3528"/>
                  </a:lnTo>
                  <a:lnTo>
                    <a:pt x="15143" y="2917"/>
                  </a:lnTo>
                  <a:lnTo>
                    <a:pt x="14673" y="2352"/>
                  </a:lnTo>
                  <a:lnTo>
                    <a:pt x="14156" y="1788"/>
                  </a:lnTo>
                  <a:lnTo>
                    <a:pt x="13591" y="1318"/>
                  </a:lnTo>
                  <a:lnTo>
                    <a:pt x="12933" y="894"/>
                  </a:lnTo>
                  <a:lnTo>
                    <a:pt x="12322" y="565"/>
                  </a:lnTo>
                  <a:lnTo>
                    <a:pt x="11616" y="283"/>
                  </a:lnTo>
                  <a:lnTo>
                    <a:pt x="10958" y="142"/>
                  </a:lnTo>
                  <a:lnTo>
                    <a:pt x="10252" y="48"/>
                  </a:lnTo>
                  <a:lnTo>
                    <a:pt x="9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2"/>
            <p:cNvSpPr/>
            <p:nvPr/>
          </p:nvSpPr>
          <p:spPr>
            <a:xfrm>
              <a:off x="3932275" y="2931550"/>
              <a:ext cx="102300" cy="115250"/>
            </a:xfrm>
            <a:custGeom>
              <a:avLst/>
              <a:gdLst/>
              <a:ahLst/>
              <a:cxnLst/>
              <a:rect l="l" t="t" r="r" b="b"/>
              <a:pathLst>
                <a:path w="4092" h="4610" extrusionOk="0">
                  <a:moveTo>
                    <a:pt x="1176" y="1"/>
                  </a:moveTo>
                  <a:lnTo>
                    <a:pt x="894" y="377"/>
                  </a:lnTo>
                  <a:lnTo>
                    <a:pt x="658" y="800"/>
                  </a:lnTo>
                  <a:lnTo>
                    <a:pt x="470" y="1177"/>
                  </a:lnTo>
                  <a:lnTo>
                    <a:pt x="282" y="1600"/>
                  </a:lnTo>
                  <a:lnTo>
                    <a:pt x="141" y="2023"/>
                  </a:lnTo>
                  <a:lnTo>
                    <a:pt x="47" y="2446"/>
                  </a:lnTo>
                  <a:lnTo>
                    <a:pt x="0" y="2917"/>
                  </a:lnTo>
                  <a:lnTo>
                    <a:pt x="0" y="3387"/>
                  </a:lnTo>
                  <a:lnTo>
                    <a:pt x="47" y="3622"/>
                  </a:lnTo>
                  <a:lnTo>
                    <a:pt x="94" y="3904"/>
                  </a:lnTo>
                  <a:lnTo>
                    <a:pt x="188" y="4139"/>
                  </a:lnTo>
                  <a:lnTo>
                    <a:pt x="376" y="4328"/>
                  </a:lnTo>
                  <a:lnTo>
                    <a:pt x="611" y="4516"/>
                  </a:lnTo>
                  <a:lnTo>
                    <a:pt x="894" y="4610"/>
                  </a:lnTo>
                  <a:lnTo>
                    <a:pt x="1176" y="4610"/>
                  </a:lnTo>
                  <a:lnTo>
                    <a:pt x="1458" y="4516"/>
                  </a:lnTo>
                  <a:lnTo>
                    <a:pt x="1693" y="4328"/>
                  </a:lnTo>
                  <a:lnTo>
                    <a:pt x="1834" y="4092"/>
                  </a:lnTo>
                  <a:lnTo>
                    <a:pt x="1881" y="3810"/>
                  </a:lnTo>
                  <a:lnTo>
                    <a:pt x="1881" y="3528"/>
                  </a:lnTo>
                  <a:lnTo>
                    <a:pt x="2352" y="3904"/>
                  </a:lnTo>
                  <a:lnTo>
                    <a:pt x="2587" y="4045"/>
                  </a:lnTo>
                  <a:lnTo>
                    <a:pt x="2869" y="4139"/>
                  </a:lnTo>
                  <a:lnTo>
                    <a:pt x="3151" y="4186"/>
                  </a:lnTo>
                  <a:lnTo>
                    <a:pt x="3480" y="4186"/>
                  </a:lnTo>
                  <a:lnTo>
                    <a:pt x="3715" y="4045"/>
                  </a:lnTo>
                  <a:lnTo>
                    <a:pt x="3856" y="3951"/>
                  </a:lnTo>
                  <a:lnTo>
                    <a:pt x="3951" y="3857"/>
                  </a:lnTo>
                  <a:lnTo>
                    <a:pt x="3998" y="3716"/>
                  </a:lnTo>
                  <a:lnTo>
                    <a:pt x="4045" y="3528"/>
                  </a:lnTo>
                  <a:lnTo>
                    <a:pt x="4092" y="3340"/>
                  </a:lnTo>
                  <a:lnTo>
                    <a:pt x="4045" y="3199"/>
                  </a:lnTo>
                  <a:lnTo>
                    <a:pt x="3951" y="2823"/>
                  </a:lnTo>
                  <a:lnTo>
                    <a:pt x="3762" y="2493"/>
                  </a:lnTo>
                  <a:lnTo>
                    <a:pt x="3527" y="2117"/>
                  </a:lnTo>
                  <a:lnTo>
                    <a:pt x="3245" y="1741"/>
                  </a:lnTo>
                  <a:lnTo>
                    <a:pt x="2963" y="1412"/>
                  </a:lnTo>
                  <a:lnTo>
                    <a:pt x="2634" y="1083"/>
                  </a:lnTo>
                  <a:lnTo>
                    <a:pt x="2304" y="753"/>
                  </a:lnTo>
                  <a:lnTo>
                    <a:pt x="1975" y="471"/>
                  </a:lnTo>
                  <a:lnTo>
                    <a:pt x="1599" y="236"/>
                  </a:lnTo>
                  <a:lnTo>
                    <a:pt x="117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2"/>
            <p:cNvSpPr/>
            <p:nvPr/>
          </p:nvSpPr>
          <p:spPr>
            <a:xfrm>
              <a:off x="3939325" y="2895100"/>
              <a:ext cx="74100" cy="49425"/>
            </a:xfrm>
            <a:custGeom>
              <a:avLst/>
              <a:gdLst/>
              <a:ahLst/>
              <a:cxnLst/>
              <a:rect l="l" t="t" r="r" b="b"/>
              <a:pathLst>
                <a:path w="2964" h="1977" extrusionOk="0">
                  <a:moveTo>
                    <a:pt x="141" y="1"/>
                  </a:moveTo>
                  <a:lnTo>
                    <a:pt x="47" y="283"/>
                  </a:lnTo>
                  <a:lnTo>
                    <a:pt x="0" y="518"/>
                  </a:lnTo>
                  <a:lnTo>
                    <a:pt x="47" y="800"/>
                  </a:lnTo>
                  <a:lnTo>
                    <a:pt x="94" y="1036"/>
                  </a:lnTo>
                  <a:lnTo>
                    <a:pt x="235" y="1553"/>
                  </a:lnTo>
                  <a:lnTo>
                    <a:pt x="423" y="1976"/>
                  </a:lnTo>
                  <a:lnTo>
                    <a:pt x="2963" y="1177"/>
                  </a:lnTo>
                  <a:lnTo>
                    <a:pt x="14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2"/>
            <p:cNvSpPr/>
            <p:nvPr/>
          </p:nvSpPr>
          <p:spPr>
            <a:xfrm>
              <a:off x="3813525" y="2865725"/>
              <a:ext cx="35275" cy="35300"/>
            </a:xfrm>
            <a:custGeom>
              <a:avLst/>
              <a:gdLst/>
              <a:ahLst/>
              <a:cxnLst/>
              <a:rect l="l" t="t" r="r" b="b"/>
              <a:pathLst>
                <a:path w="1411" h="1412" extrusionOk="0">
                  <a:moveTo>
                    <a:pt x="564" y="0"/>
                  </a:moveTo>
                  <a:lnTo>
                    <a:pt x="423" y="47"/>
                  </a:lnTo>
                  <a:lnTo>
                    <a:pt x="235" y="235"/>
                  </a:lnTo>
                  <a:lnTo>
                    <a:pt x="47" y="423"/>
                  </a:lnTo>
                  <a:lnTo>
                    <a:pt x="47" y="565"/>
                  </a:lnTo>
                  <a:lnTo>
                    <a:pt x="0" y="706"/>
                  </a:lnTo>
                  <a:lnTo>
                    <a:pt x="47" y="847"/>
                  </a:lnTo>
                  <a:lnTo>
                    <a:pt x="47" y="988"/>
                  </a:lnTo>
                  <a:lnTo>
                    <a:pt x="235" y="1176"/>
                  </a:lnTo>
                  <a:lnTo>
                    <a:pt x="423" y="1364"/>
                  </a:lnTo>
                  <a:lnTo>
                    <a:pt x="564" y="1364"/>
                  </a:lnTo>
                  <a:lnTo>
                    <a:pt x="706" y="1411"/>
                  </a:lnTo>
                  <a:lnTo>
                    <a:pt x="847" y="1364"/>
                  </a:lnTo>
                  <a:lnTo>
                    <a:pt x="988" y="1364"/>
                  </a:lnTo>
                  <a:lnTo>
                    <a:pt x="1176" y="1176"/>
                  </a:lnTo>
                  <a:lnTo>
                    <a:pt x="1364" y="988"/>
                  </a:lnTo>
                  <a:lnTo>
                    <a:pt x="1411" y="847"/>
                  </a:lnTo>
                  <a:lnTo>
                    <a:pt x="1411" y="706"/>
                  </a:lnTo>
                  <a:lnTo>
                    <a:pt x="1411" y="565"/>
                  </a:lnTo>
                  <a:lnTo>
                    <a:pt x="1364" y="423"/>
                  </a:lnTo>
                  <a:lnTo>
                    <a:pt x="1176" y="235"/>
                  </a:lnTo>
                  <a:lnTo>
                    <a:pt x="988" y="47"/>
                  </a:lnTo>
                  <a:lnTo>
                    <a:pt x="8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2"/>
            <p:cNvSpPr/>
            <p:nvPr/>
          </p:nvSpPr>
          <p:spPr>
            <a:xfrm>
              <a:off x="3539575" y="3901525"/>
              <a:ext cx="129350" cy="242225"/>
            </a:xfrm>
            <a:custGeom>
              <a:avLst/>
              <a:gdLst/>
              <a:ahLst/>
              <a:cxnLst/>
              <a:rect l="l" t="t" r="r" b="b"/>
              <a:pathLst>
                <a:path w="5174" h="9689" extrusionOk="0">
                  <a:moveTo>
                    <a:pt x="1176" y="1"/>
                  </a:moveTo>
                  <a:lnTo>
                    <a:pt x="0" y="236"/>
                  </a:lnTo>
                  <a:lnTo>
                    <a:pt x="1035" y="7431"/>
                  </a:lnTo>
                  <a:lnTo>
                    <a:pt x="3763" y="9689"/>
                  </a:lnTo>
                  <a:lnTo>
                    <a:pt x="2258" y="7761"/>
                  </a:lnTo>
                  <a:lnTo>
                    <a:pt x="5173" y="8466"/>
                  </a:lnTo>
                  <a:lnTo>
                    <a:pt x="5173" y="8466"/>
                  </a:lnTo>
                  <a:lnTo>
                    <a:pt x="2587" y="7243"/>
                  </a:lnTo>
                  <a:lnTo>
                    <a:pt x="5173" y="7290"/>
                  </a:lnTo>
                  <a:lnTo>
                    <a:pt x="1740" y="6585"/>
                  </a:lnTo>
                  <a:lnTo>
                    <a:pt x="11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2"/>
            <p:cNvSpPr/>
            <p:nvPr/>
          </p:nvSpPr>
          <p:spPr>
            <a:xfrm>
              <a:off x="3496075" y="3853325"/>
              <a:ext cx="129350" cy="71750"/>
            </a:xfrm>
            <a:custGeom>
              <a:avLst/>
              <a:gdLst/>
              <a:ahLst/>
              <a:cxnLst/>
              <a:rect l="l" t="t" r="r" b="b"/>
              <a:pathLst>
                <a:path w="5174" h="2870" extrusionOk="0">
                  <a:moveTo>
                    <a:pt x="0" y="1"/>
                  </a:moveTo>
                  <a:lnTo>
                    <a:pt x="0" y="424"/>
                  </a:lnTo>
                  <a:lnTo>
                    <a:pt x="47" y="847"/>
                  </a:lnTo>
                  <a:lnTo>
                    <a:pt x="141" y="1270"/>
                  </a:lnTo>
                  <a:lnTo>
                    <a:pt x="282" y="1600"/>
                  </a:lnTo>
                  <a:lnTo>
                    <a:pt x="470" y="1929"/>
                  </a:lnTo>
                  <a:lnTo>
                    <a:pt x="706" y="2211"/>
                  </a:lnTo>
                  <a:lnTo>
                    <a:pt x="988" y="2493"/>
                  </a:lnTo>
                  <a:lnTo>
                    <a:pt x="1317" y="2681"/>
                  </a:lnTo>
                  <a:lnTo>
                    <a:pt x="1552" y="2775"/>
                  </a:lnTo>
                  <a:lnTo>
                    <a:pt x="1787" y="2822"/>
                  </a:lnTo>
                  <a:lnTo>
                    <a:pt x="2069" y="2869"/>
                  </a:lnTo>
                  <a:lnTo>
                    <a:pt x="2305" y="2869"/>
                  </a:lnTo>
                  <a:lnTo>
                    <a:pt x="2822" y="2775"/>
                  </a:lnTo>
                  <a:lnTo>
                    <a:pt x="3292" y="2587"/>
                  </a:lnTo>
                  <a:lnTo>
                    <a:pt x="3763" y="2305"/>
                  </a:lnTo>
                  <a:lnTo>
                    <a:pt x="4233" y="1929"/>
                  </a:lnTo>
                  <a:lnTo>
                    <a:pt x="4562" y="1459"/>
                  </a:lnTo>
                  <a:lnTo>
                    <a:pt x="4891" y="894"/>
                  </a:lnTo>
                  <a:lnTo>
                    <a:pt x="5079" y="471"/>
                  </a:lnTo>
                  <a:lnTo>
                    <a:pt x="5173"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2"/>
            <p:cNvSpPr/>
            <p:nvPr/>
          </p:nvSpPr>
          <p:spPr>
            <a:xfrm>
              <a:off x="3295025" y="3467700"/>
              <a:ext cx="739550" cy="418575"/>
            </a:xfrm>
            <a:custGeom>
              <a:avLst/>
              <a:gdLst/>
              <a:ahLst/>
              <a:cxnLst/>
              <a:rect l="l" t="t" r="r" b="b"/>
              <a:pathLst>
                <a:path w="29582" h="16743" extrusionOk="0">
                  <a:moveTo>
                    <a:pt x="29582" y="0"/>
                  </a:moveTo>
                  <a:lnTo>
                    <a:pt x="29441" y="1035"/>
                  </a:lnTo>
                  <a:lnTo>
                    <a:pt x="29252" y="2022"/>
                  </a:lnTo>
                  <a:lnTo>
                    <a:pt x="29017" y="3010"/>
                  </a:lnTo>
                  <a:lnTo>
                    <a:pt x="28735" y="3998"/>
                  </a:lnTo>
                  <a:lnTo>
                    <a:pt x="28406" y="4985"/>
                  </a:lnTo>
                  <a:lnTo>
                    <a:pt x="27983" y="5926"/>
                  </a:lnTo>
                  <a:lnTo>
                    <a:pt x="27512" y="6866"/>
                  </a:lnTo>
                  <a:lnTo>
                    <a:pt x="26995" y="7807"/>
                  </a:lnTo>
                  <a:lnTo>
                    <a:pt x="26384" y="8700"/>
                  </a:lnTo>
                  <a:lnTo>
                    <a:pt x="25725" y="9547"/>
                  </a:lnTo>
                  <a:lnTo>
                    <a:pt x="24973" y="10394"/>
                  </a:lnTo>
                  <a:lnTo>
                    <a:pt x="24126" y="11146"/>
                  </a:lnTo>
                  <a:lnTo>
                    <a:pt x="23186" y="11898"/>
                  </a:lnTo>
                  <a:lnTo>
                    <a:pt x="22151" y="12557"/>
                  </a:lnTo>
                  <a:lnTo>
                    <a:pt x="21022" y="13215"/>
                  </a:lnTo>
                  <a:lnTo>
                    <a:pt x="19800" y="13780"/>
                  </a:lnTo>
                  <a:lnTo>
                    <a:pt x="18624" y="14250"/>
                  </a:lnTo>
                  <a:lnTo>
                    <a:pt x="17401" y="14626"/>
                  </a:lnTo>
                  <a:lnTo>
                    <a:pt x="16131" y="14908"/>
                  </a:lnTo>
                  <a:lnTo>
                    <a:pt x="14861" y="15143"/>
                  </a:lnTo>
                  <a:lnTo>
                    <a:pt x="13545" y="15238"/>
                  </a:lnTo>
                  <a:lnTo>
                    <a:pt x="12275" y="15285"/>
                  </a:lnTo>
                  <a:lnTo>
                    <a:pt x="10958" y="15238"/>
                  </a:lnTo>
                  <a:lnTo>
                    <a:pt x="9688" y="15143"/>
                  </a:lnTo>
                  <a:lnTo>
                    <a:pt x="8465" y="14955"/>
                  </a:lnTo>
                  <a:lnTo>
                    <a:pt x="7243" y="14673"/>
                  </a:lnTo>
                  <a:lnTo>
                    <a:pt x="5973" y="14297"/>
                  </a:lnTo>
                  <a:lnTo>
                    <a:pt x="4656" y="13827"/>
                  </a:lnTo>
                  <a:lnTo>
                    <a:pt x="4045" y="13591"/>
                  </a:lnTo>
                  <a:lnTo>
                    <a:pt x="3433" y="13262"/>
                  </a:lnTo>
                  <a:lnTo>
                    <a:pt x="2822" y="12933"/>
                  </a:lnTo>
                  <a:lnTo>
                    <a:pt x="2211" y="12557"/>
                  </a:lnTo>
                  <a:lnTo>
                    <a:pt x="1646" y="12134"/>
                  </a:lnTo>
                  <a:lnTo>
                    <a:pt x="1082" y="11663"/>
                  </a:lnTo>
                  <a:lnTo>
                    <a:pt x="517" y="11193"/>
                  </a:lnTo>
                  <a:lnTo>
                    <a:pt x="0" y="10676"/>
                  </a:lnTo>
                  <a:lnTo>
                    <a:pt x="0" y="10676"/>
                  </a:lnTo>
                  <a:lnTo>
                    <a:pt x="517" y="11381"/>
                  </a:lnTo>
                  <a:lnTo>
                    <a:pt x="1035" y="12040"/>
                  </a:lnTo>
                  <a:lnTo>
                    <a:pt x="1599" y="12651"/>
                  </a:lnTo>
                  <a:lnTo>
                    <a:pt x="2164" y="13215"/>
                  </a:lnTo>
                  <a:lnTo>
                    <a:pt x="2775" y="13733"/>
                  </a:lnTo>
                  <a:lnTo>
                    <a:pt x="3433" y="14203"/>
                  </a:lnTo>
                  <a:lnTo>
                    <a:pt x="4139" y="14579"/>
                  </a:lnTo>
                  <a:lnTo>
                    <a:pt x="4797" y="14955"/>
                  </a:lnTo>
                  <a:lnTo>
                    <a:pt x="5503" y="15285"/>
                  </a:lnTo>
                  <a:lnTo>
                    <a:pt x="6208" y="15567"/>
                  </a:lnTo>
                  <a:lnTo>
                    <a:pt x="6913" y="15802"/>
                  </a:lnTo>
                  <a:lnTo>
                    <a:pt x="7619" y="16037"/>
                  </a:lnTo>
                  <a:lnTo>
                    <a:pt x="9030" y="16366"/>
                  </a:lnTo>
                  <a:lnTo>
                    <a:pt x="10347" y="16554"/>
                  </a:lnTo>
                  <a:lnTo>
                    <a:pt x="11569" y="16695"/>
                  </a:lnTo>
                  <a:lnTo>
                    <a:pt x="12839" y="16742"/>
                  </a:lnTo>
                  <a:lnTo>
                    <a:pt x="14062" y="16695"/>
                  </a:lnTo>
                  <a:lnTo>
                    <a:pt x="15285" y="16554"/>
                  </a:lnTo>
                  <a:lnTo>
                    <a:pt x="16554" y="16366"/>
                  </a:lnTo>
                  <a:lnTo>
                    <a:pt x="17730" y="16084"/>
                  </a:lnTo>
                  <a:lnTo>
                    <a:pt x="18906" y="15708"/>
                  </a:lnTo>
                  <a:lnTo>
                    <a:pt x="20082" y="15238"/>
                  </a:lnTo>
                  <a:lnTo>
                    <a:pt x="20740" y="14908"/>
                  </a:lnTo>
                  <a:lnTo>
                    <a:pt x="21351" y="14579"/>
                  </a:lnTo>
                  <a:lnTo>
                    <a:pt x="21963" y="14250"/>
                  </a:lnTo>
                  <a:lnTo>
                    <a:pt x="22527" y="13921"/>
                  </a:lnTo>
                  <a:lnTo>
                    <a:pt x="23045" y="13544"/>
                  </a:lnTo>
                  <a:lnTo>
                    <a:pt x="23562" y="13121"/>
                  </a:lnTo>
                  <a:lnTo>
                    <a:pt x="24502" y="12322"/>
                  </a:lnTo>
                  <a:lnTo>
                    <a:pt x="25349" y="11428"/>
                  </a:lnTo>
                  <a:lnTo>
                    <a:pt x="26101" y="10535"/>
                  </a:lnTo>
                  <a:lnTo>
                    <a:pt x="26807" y="9547"/>
                  </a:lnTo>
                  <a:lnTo>
                    <a:pt x="27371" y="8559"/>
                  </a:lnTo>
                  <a:lnTo>
                    <a:pt x="27889" y="7525"/>
                  </a:lnTo>
                  <a:lnTo>
                    <a:pt x="28312" y="6490"/>
                  </a:lnTo>
                  <a:lnTo>
                    <a:pt x="28641" y="5408"/>
                  </a:lnTo>
                  <a:lnTo>
                    <a:pt x="28970" y="4327"/>
                  </a:lnTo>
                  <a:lnTo>
                    <a:pt x="29205" y="3245"/>
                  </a:lnTo>
                  <a:lnTo>
                    <a:pt x="29346" y="2163"/>
                  </a:lnTo>
                  <a:lnTo>
                    <a:pt x="29488" y="1082"/>
                  </a:lnTo>
                  <a:lnTo>
                    <a:pt x="295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2"/>
            <p:cNvSpPr/>
            <p:nvPr/>
          </p:nvSpPr>
          <p:spPr>
            <a:xfrm>
              <a:off x="3465500" y="3381850"/>
              <a:ext cx="269275" cy="164650"/>
            </a:xfrm>
            <a:custGeom>
              <a:avLst/>
              <a:gdLst/>
              <a:ahLst/>
              <a:cxnLst/>
              <a:rect l="l" t="t" r="r" b="b"/>
              <a:pathLst>
                <a:path w="10771" h="6586" extrusionOk="0">
                  <a:moveTo>
                    <a:pt x="10582" y="1"/>
                  </a:moveTo>
                  <a:lnTo>
                    <a:pt x="10535" y="612"/>
                  </a:lnTo>
                  <a:lnTo>
                    <a:pt x="10441" y="1224"/>
                  </a:lnTo>
                  <a:lnTo>
                    <a:pt x="10300" y="1788"/>
                  </a:lnTo>
                  <a:lnTo>
                    <a:pt x="10112" y="2352"/>
                  </a:lnTo>
                  <a:lnTo>
                    <a:pt x="9971" y="2635"/>
                  </a:lnTo>
                  <a:lnTo>
                    <a:pt x="9830" y="2917"/>
                  </a:lnTo>
                  <a:lnTo>
                    <a:pt x="9641" y="3152"/>
                  </a:lnTo>
                  <a:lnTo>
                    <a:pt x="9453" y="3387"/>
                  </a:lnTo>
                  <a:lnTo>
                    <a:pt x="9218" y="3575"/>
                  </a:lnTo>
                  <a:lnTo>
                    <a:pt x="8983" y="3763"/>
                  </a:lnTo>
                  <a:lnTo>
                    <a:pt x="8701" y="3904"/>
                  </a:lnTo>
                  <a:lnTo>
                    <a:pt x="8419" y="3998"/>
                  </a:lnTo>
                  <a:lnTo>
                    <a:pt x="8089" y="4045"/>
                  </a:lnTo>
                  <a:lnTo>
                    <a:pt x="7760" y="3998"/>
                  </a:lnTo>
                  <a:lnTo>
                    <a:pt x="7431" y="3904"/>
                  </a:lnTo>
                  <a:lnTo>
                    <a:pt x="7337" y="3810"/>
                  </a:lnTo>
                  <a:lnTo>
                    <a:pt x="7196" y="3716"/>
                  </a:lnTo>
                  <a:lnTo>
                    <a:pt x="7102" y="3575"/>
                  </a:lnTo>
                  <a:lnTo>
                    <a:pt x="7055" y="3434"/>
                  </a:lnTo>
                  <a:lnTo>
                    <a:pt x="7055" y="3293"/>
                  </a:lnTo>
                  <a:lnTo>
                    <a:pt x="7055" y="3105"/>
                  </a:lnTo>
                  <a:lnTo>
                    <a:pt x="6585" y="3669"/>
                  </a:lnTo>
                  <a:lnTo>
                    <a:pt x="6020" y="4187"/>
                  </a:lnTo>
                  <a:lnTo>
                    <a:pt x="5456" y="4704"/>
                  </a:lnTo>
                  <a:lnTo>
                    <a:pt x="4844" y="5127"/>
                  </a:lnTo>
                  <a:lnTo>
                    <a:pt x="4515" y="5362"/>
                  </a:lnTo>
                  <a:lnTo>
                    <a:pt x="4092" y="5503"/>
                  </a:lnTo>
                  <a:lnTo>
                    <a:pt x="3904" y="5550"/>
                  </a:lnTo>
                  <a:lnTo>
                    <a:pt x="3716" y="5597"/>
                  </a:lnTo>
                  <a:lnTo>
                    <a:pt x="3481" y="5550"/>
                  </a:lnTo>
                  <a:lnTo>
                    <a:pt x="3292" y="5456"/>
                  </a:lnTo>
                  <a:lnTo>
                    <a:pt x="3151" y="5362"/>
                  </a:lnTo>
                  <a:lnTo>
                    <a:pt x="3057" y="5268"/>
                  </a:lnTo>
                  <a:lnTo>
                    <a:pt x="2916" y="4939"/>
                  </a:lnTo>
                  <a:lnTo>
                    <a:pt x="2822" y="4610"/>
                  </a:lnTo>
                  <a:lnTo>
                    <a:pt x="2822" y="4281"/>
                  </a:lnTo>
                  <a:lnTo>
                    <a:pt x="2916" y="4045"/>
                  </a:lnTo>
                  <a:lnTo>
                    <a:pt x="3010" y="3810"/>
                  </a:lnTo>
                  <a:lnTo>
                    <a:pt x="2728" y="4140"/>
                  </a:lnTo>
                  <a:lnTo>
                    <a:pt x="2399" y="4469"/>
                  </a:lnTo>
                  <a:lnTo>
                    <a:pt x="2070" y="4751"/>
                  </a:lnTo>
                  <a:lnTo>
                    <a:pt x="1693" y="5033"/>
                  </a:lnTo>
                  <a:lnTo>
                    <a:pt x="1270" y="5221"/>
                  </a:lnTo>
                  <a:lnTo>
                    <a:pt x="847" y="5409"/>
                  </a:lnTo>
                  <a:lnTo>
                    <a:pt x="424" y="5550"/>
                  </a:lnTo>
                  <a:lnTo>
                    <a:pt x="0" y="5644"/>
                  </a:lnTo>
                  <a:lnTo>
                    <a:pt x="283" y="5691"/>
                  </a:lnTo>
                  <a:lnTo>
                    <a:pt x="565" y="5691"/>
                  </a:lnTo>
                  <a:lnTo>
                    <a:pt x="1129" y="5644"/>
                  </a:lnTo>
                  <a:lnTo>
                    <a:pt x="1693" y="5503"/>
                  </a:lnTo>
                  <a:lnTo>
                    <a:pt x="1929" y="5362"/>
                  </a:lnTo>
                  <a:lnTo>
                    <a:pt x="2164" y="5221"/>
                  </a:lnTo>
                  <a:lnTo>
                    <a:pt x="2164" y="5456"/>
                  </a:lnTo>
                  <a:lnTo>
                    <a:pt x="2211" y="5691"/>
                  </a:lnTo>
                  <a:lnTo>
                    <a:pt x="2352" y="5927"/>
                  </a:lnTo>
                  <a:lnTo>
                    <a:pt x="2493" y="6115"/>
                  </a:lnTo>
                  <a:lnTo>
                    <a:pt x="2634" y="6256"/>
                  </a:lnTo>
                  <a:lnTo>
                    <a:pt x="2822" y="6397"/>
                  </a:lnTo>
                  <a:lnTo>
                    <a:pt x="3057" y="6491"/>
                  </a:lnTo>
                  <a:lnTo>
                    <a:pt x="3292" y="6585"/>
                  </a:lnTo>
                  <a:lnTo>
                    <a:pt x="3763" y="6585"/>
                  </a:lnTo>
                  <a:lnTo>
                    <a:pt x="3998" y="6538"/>
                  </a:lnTo>
                  <a:lnTo>
                    <a:pt x="4233" y="6491"/>
                  </a:lnTo>
                  <a:lnTo>
                    <a:pt x="4656" y="6256"/>
                  </a:lnTo>
                  <a:lnTo>
                    <a:pt x="5033" y="5974"/>
                  </a:lnTo>
                  <a:lnTo>
                    <a:pt x="5362" y="5597"/>
                  </a:lnTo>
                  <a:lnTo>
                    <a:pt x="5644" y="5221"/>
                  </a:lnTo>
                  <a:lnTo>
                    <a:pt x="6161" y="4422"/>
                  </a:lnTo>
                  <a:lnTo>
                    <a:pt x="6255" y="4657"/>
                  </a:lnTo>
                  <a:lnTo>
                    <a:pt x="6443" y="4892"/>
                  </a:lnTo>
                  <a:lnTo>
                    <a:pt x="6632" y="5080"/>
                  </a:lnTo>
                  <a:lnTo>
                    <a:pt x="6867" y="5221"/>
                  </a:lnTo>
                  <a:lnTo>
                    <a:pt x="7102" y="5315"/>
                  </a:lnTo>
                  <a:lnTo>
                    <a:pt x="7384" y="5409"/>
                  </a:lnTo>
                  <a:lnTo>
                    <a:pt x="7901" y="5409"/>
                  </a:lnTo>
                  <a:lnTo>
                    <a:pt x="8184" y="5362"/>
                  </a:lnTo>
                  <a:lnTo>
                    <a:pt x="8466" y="5268"/>
                  </a:lnTo>
                  <a:lnTo>
                    <a:pt x="8701" y="5174"/>
                  </a:lnTo>
                  <a:lnTo>
                    <a:pt x="8936" y="5033"/>
                  </a:lnTo>
                  <a:lnTo>
                    <a:pt x="9359" y="4657"/>
                  </a:lnTo>
                  <a:lnTo>
                    <a:pt x="9735" y="4234"/>
                  </a:lnTo>
                  <a:lnTo>
                    <a:pt x="10065" y="3810"/>
                  </a:lnTo>
                  <a:lnTo>
                    <a:pt x="10300" y="3293"/>
                  </a:lnTo>
                  <a:lnTo>
                    <a:pt x="10488" y="2776"/>
                  </a:lnTo>
                  <a:lnTo>
                    <a:pt x="10676" y="2211"/>
                  </a:lnTo>
                  <a:lnTo>
                    <a:pt x="10723" y="1647"/>
                  </a:lnTo>
                  <a:lnTo>
                    <a:pt x="10770" y="1083"/>
                  </a:lnTo>
                  <a:lnTo>
                    <a:pt x="10676" y="565"/>
                  </a:lnTo>
                  <a:lnTo>
                    <a:pt x="10582"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2"/>
            <p:cNvSpPr/>
            <p:nvPr/>
          </p:nvSpPr>
          <p:spPr>
            <a:xfrm>
              <a:off x="3317350" y="3375975"/>
              <a:ext cx="158750" cy="138775"/>
            </a:xfrm>
            <a:custGeom>
              <a:avLst/>
              <a:gdLst/>
              <a:ahLst/>
              <a:cxnLst/>
              <a:rect l="l" t="t" r="r" b="b"/>
              <a:pathLst>
                <a:path w="6350" h="5551" extrusionOk="0">
                  <a:moveTo>
                    <a:pt x="6350" y="1"/>
                  </a:moveTo>
                  <a:lnTo>
                    <a:pt x="6068" y="706"/>
                  </a:lnTo>
                  <a:lnTo>
                    <a:pt x="5691" y="1318"/>
                  </a:lnTo>
                  <a:lnTo>
                    <a:pt x="5221" y="1882"/>
                  </a:lnTo>
                  <a:lnTo>
                    <a:pt x="4657" y="2352"/>
                  </a:lnTo>
                  <a:lnTo>
                    <a:pt x="4469" y="2493"/>
                  </a:lnTo>
                  <a:lnTo>
                    <a:pt x="4233" y="2634"/>
                  </a:lnTo>
                  <a:lnTo>
                    <a:pt x="3998" y="2681"/>
                  </a:lnTo>
                  <a:lnTo>
                    <a:pt x="3763" y="2681"/>
                  </a:lnTo>
                  <a:lnTo>
                    <a:pt x="3528" y="2634"/>
                  </a:lnTo>
                  <a:lnTo>
                    <a:pt x="3340" y="2446"/>
                  </a:lnTo>
                  <a:lnTo>
                    <a:pt x="3246" y="2258"/>
                  </a:lnTo>
                  <a:lnTo>
                    <a:pt x="3246" y="2117"/>
                  </a:lnTo>
                  <a:lnTo>
                    <a:pt x="3293" y="2023"/>
                  </a:lnTo>
                  <a:lnTo>
                    <a:pt x="2258" y="3434"/>
                  </a:lnTo>
                  <a:lnTo>
                    <a:pt x="1882" y="3904"/>
                  </a:lnTo>
                  <a:lnTo>
                    <a:pt x="1694" y="4092"/>
                  </a:lnTo>
                  <a:lnTo>
                    <a:pt x="1459" y="4280"/>
                  </a:lnTo>
                  <a:lnTo>
                    <a:pt x="1176" y="4422"/>
                  </a:lnTo>
                  <a:lnTo>
                    <a:pt x="894" y="4469"/>
                  </a:lnTo>
                  <a:lnTo>
                    <a:pt x="612" y="4469"/>
                  </a:lnTo>
                  <a:lnTo>
                    <a:pt x="377" y="4375"/>
                  </a:lnTo>
                  <a:lnTo>
                    <a:pt x="236" y="4280"/>
                  </a:lnTo>
                  <a:lnTo>
                    <a:pt x="189" y="4186"/>
                  </a:lnTo>
                  <a:lnTo>
                    <a:pt x="48" y="3951"/>
                  </a:lnTo>
                  <a:lnTo>
                    <a:pt x="1" y="4327"/>
                  </a:lnTo>
                  <a:lnTo>
                    <a:pt x="48" y="4704"/>
                  </a:lnTo>
                  <a:lnTo>
                    <a:pt x="142" y="5033"/>
                  </a:lnTo>
                  <a:lnTo>
                    <a:pt x="236" y="5174"/>
                  </a:lnTo>
                  <a:lnTo>
                    <a:pt x="377" y="5315"/>
                  </a:lnTo>
                  <a:lnTo>
                    <a:pt x="565" y="5456"/>
                  </a:lnTo>
                  <a:lnTo>
                    <a:pt x="753" y="5550"/>
                  </a:lnTo>
                  <a:lnTo>
                    <a:pt x="1223" y="5550"/>
                  </a:lnTo>
                  <a:lnTo>
                    <a:pt x="1459" y="5503"/>
                  </a:lnTo>
                  <a:lnTo>
                    <a:pt x="1694" y="5409"/>
                  </a:lnTo>
                  <a:lnTo>
                    <a:pt x="1882" y="5268"/>
                  </a:lnTo>
                  <a:lnTo>
                    <a:pt x="2070" y="5080"/>
                  </a:lnTo>
                  <a:lnTo>
                    <a:pt x="2352" y="4704"/>
                  </a:lnTo>
                  <a:lnTo>
                    <a:pt x="2540" y="4280"/>
                  </a:lnTo>
                  <a:lnTo>
                    <a:pt x="2681" y="3857"/>
                  </a:lnTo>
                  <a:lnTo>
                    <a:pt x="2822" y="3387"/>
                  </a:lnTo>
                  <a:lnTo>
                    <a:pt x="2917" y="3528"/>
                  </a:lnTo>
                  <a:lnTo>
                    <a:pt x="3058" y="3622"/>
                  </a:lnTo>
                  <a:lnTo>
                    <a:pt x="3434" y="3763"/>
                  </a:lnTo>
                  <a:lnTo>
                    <a:pt x="3763" y="3810"/>
                  </a:lnTo>
                  <a:lnTo>
                    <a:pt x="4139" y="3810"/>
                  </a:lnTo>
                  <a:lnTo>
                    <a:pt x="4516" y="3669"/>
                  </a:lnTo>
                  <a:lnTo>
                    <a:pt x="4845" y="3481"/>
                  </a:lnTo>
                  <a:lnTo>
                    <a:pt x="5127" y="3246"/>
                  </a:lnTo>
                  <a:lnTo>
                    <a:pt x="5362" y="2964"/>
                  </a:lnTo>
                  <a:lnTo>
                    <a:pt x="5597" y="2681"/>
                  </a:lnTo>
                  <a:lnTo>
                    <a:pt x="5832" y="2305"/>
                  </a:lnTo>
                  <a:lnTo>
                    <a:pt x="6020" y="1976"/>
                  </a:lnTo>
                  <a:lnTo>
                    <a:pt x="6162" y="1600"/>
                  </a:lnTo>
                  <a:lnTo>
                    <a:pt x="6256" y="1224"/>
                  </a:lnTo>
                  <a:lnTo>
                    <a:pt x="6350" y="800"/>
                  </a:lnTo>
                  <a:lnTo>
                    <a:pt x="6350" y="424"/>
                  </a:lnTo>
                  <a:lnTo>
                    <a:pt x="6350"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1E78CC2D-9EFF-4673-3B34-7E1A4FF64712}"/>
              </a:ext>
            </a:extLst>
          </p:cNvPr>
          <p:cNvGrpSpPr/>
          <p:nvPr/>
        </p:nvGrpSpPr>
        <p:grpSpPr>
          <a:xfrm>
            <a:off x="2355224" y="897187"/>
            <a:ext cx="4431625" cy="781197"/>
            <a:chOff x="2356187" y="521935"/>
            <a:chExt cx="4431625" cy="781197"/>
          </a:xfrm>
        </p:grpSpPr>
        <p:sp>
          <p:nvSpPr>
            <p:cNvPr id="6" name="Google Shape;1429;p40">
              <a:extLst>
                <a:ext uri="{FF2B5EF4-FFF2-40B4-BE49-F238E27FC236}">
                  <a16:creationId xmlns:a16="http://schemas.microsoft.com/office/drawing/2014/main" id="{6E80611B-D45F-879F-FBC2-F2946931562B}"/>
                </a:ext>
              </a:extLst>
            </p:cNvPr>
            <p:cNvSpPr/>
            <p:nvPr/>
          </p:nvSpPr>
          <p:spPr>
            <a:xfrm>
              <a:off x="2356187" y="521935"/>
              <a:ext cx="4431625" cy="72835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mj-lt"/>
              </a:endParaRPr>
            </a:p>
          </p:txBody>
        </p:sp>
        <p:sp>
          <p:nvSpPr>
            <p:cNvPr id="13" name="TextBox 12">
              <a:extLst>
                <a:ext uri="{FF2B5EF4-FFF2-40B4-BE49-F238E27FC236}">
                  <a16:creationId xmlns:a16="http://schemas.microsoft.com/office/drawing/2014/main" id="{7966AD0F-E673-4961-8C93-BEF0C06A5CDB}"/>
                </a:ext>
              </a:extLst>
            </p:cNvPr>
            <p:cNvSpPr txBox="1"/>
            <p:nvPr/>
          </p:nvSpPr>
          <p:spPr>
            <a:xfrm>
              <a:off x="3573583" y="533691"/>
              <a:ext cx="1996831" cy="769441"/>
            </a:xfrm>
            <a:prstGeom prst="rect">
              <a:avLst/>
            </a:prstGeom>
            <a:noFill/>
          </p:spPr>
          <p:txBody>
            <a:bodyPr wrap="square">
              <a:spAutoFit/>
            </a:bodyPr>
            <a:lstStyle/>
            <a:p>
              <a:pPr algn="ctr"/>
              <a:r>
                <a:rPr lang="en-US" sz="4400" b="1">
                  <a:solidFill>
                    <a:schemeClr val="tx2"/>
                  </a:solidFill>
                </a:rPr>
                <a:t>B</a:t>
              </a:r>
              <a:r>
                <a:rPr lang="en" sz="4400" b="1">
                  <a:solidFill>
                    <a:schemeClr val="tx2"/>
                  </a:solidFill>
                </a:rPr>
                <a:t>ÀI 4</a:t>
              </a:r>
              <a:endParaRPr lang="en-US" sz="4400" b="1">
                <a:solidFill>
                  <a:schemeClr val="tx2"/>
                </a:solidFill>
              </a:endParaRPr>
            </a:p>
          </p:txBody>
        </p:sp>
      </p:grpSp>
      <p:sp>
        <p:nvSpPr>
          <p:cNvPr id="16" name="TextBox 15">
            <a:extLst>
              <a:ext uri="{FF2B5EF4-FFF2-40B4-BE49-F238E27FC236}">
                <a16:creationId xmlns:a16="http://schemas.microsoft.com/office/drawing/2014/main" id="{4FA91F9D-EBFD-5BC2-466F-27283075BDC6}"/>
              </a:ext>
            </a:extLst>
          </p:cNvPr>
          <p:cNvSpPr txBox="1"/>
          <p:nvPr/>
        </p:nvSpPr>
        <p:spPr>
          <a:xfrm>
            <a:off x="1028714" y="1948734"/>
            <a:ext cx="7084646" cy="982513"/>
          </a:xfrm>
          <a:prstGeom prst="rect">
            <a:avLst/>
          </a:prstGeom>
          <a:noFill/>
        </p:spPr>
        <p:txBody>
          <a:bodyPr wrap="square">
            <a:spAutoFit/>
          </a:bodyPr>
          <a:lstStyle/>
          <a:p>
            <a:pPr algn="ctr">
              <a:lnSpc>
                <a:spcPct val="150000"/>
              </a:lnSpc>
            </a:pPr>
            <a:r>
              <a:rPr lang="en-US" sz="4400" b="1">
                <a:solidFill>
                  <a:srgbClr val="EE532A"/>
                </a:solidFill>
              </a:rPr>
              <a:t>CHỌN GIỐNG VẬT NUÔI</a:t>
            </a:r>
          </a:p>
        </p:txBody>
      </p:sp>
      <p:grpSp>
        <p:nvGrpSpPr>
          <p:cNvPr id="17" name="Google Shape;1609;p44">
            <a:extLst>
              <a:ext uri="{FF2B5EF4-FFF2-40B4-BE49-F238E27FC236}">
                <a16:creationId xmlns:a16="http://schemas.microsoft.com/office/drawing/2014/main" id="{54788E23-C1F1-2546-3F21-DF26DD446C8E}"/>
              </a:ext>
            </a:extLst>
          </p:cNvPr>
          <p:cNvGrpSpPr/>
          <p:nvPr/>
        </p:nvGrpSpPr>
        <p:grpSpPr>
          <a:xfrm rot="1045877">
            <a:off x="184540" y="3381816"/>
            <a:ext cx="2185274" cy="1664825"/>
            <a:chOff x="4492975" y="964425"/>
            <a:chExt cx="2888900" cy="2200875"/>
          </a:xfrm>
        </p:grpSpPr>
        <p:sp>
          <p:nvSpPr>
            <p:cNvPr id="18" name="Google Shape;1610;p44">
              <a:extLst>
                <a:ext uri="{FF2B5EF4-FFF2-40B4-BE49-F238E27FC236}">
                  <a16:creationId xmlns:a16="http://schemas.microsoft.com/office/drawing/2014/main" id="{687841B9-423F-3B5F-D451-0E8AE8FB8CC8}"/>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1;p44">
              <a:extLst>
                <a:ext uri="{FF2B5EF4-FFF2-40B4-BE49-F238E27FC236}">
                  <a16:creationId xmlns:a16="http://schemas.microsoft.com/office/drawing/2014/main" id="{3158202B-6D87-2413-0288-3926A7A95C82}"/>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2;p44">
              <a:extLst>
                <a:ext uri="{FF2B5EF4-FFF2-40B4-BE49-F238E27FC236}">
                  <a16:creationId xmlns:a16="http://schemas.microsoft.com/office/drawing/2014/main" id="{A2805A93-09D9-F777-131E-60862E627E43}"/>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3;p44">
              <a:extLst>
                <a:ext uri="{FF2B5EF4-FFF2-40B4-BE49-F238E27FC236}">
                  <a16:creationId xmlns:a16="http://schemas.microsoft.com/office/drawing/2014/main" id="{8FFB10FE-D3D7-D940-BFB3-002820F649AF}"/>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4;p44">
              <a:extLst>
                <a:ext uri="{FF2B5EF4-FFF2-40B4-BE49-F238E27FC236}">
                  <a16:creationId xmlns:a16="http://schemas.microsoft.com/office/drawing/2014/main" id="{0268A52E-8FB0-5ADA-A5BC-5F501516EC76}"/>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5;p44">
              <a:extLst>
                <a:ext uri="{FF2B5EF4-FFF2-40B4-BE49-F238E27FC236}">
                  <a16:creationId xmlns:a16="http://schemas.microsoft.com/office/drawing/2014/main" id="{CBCA2622-9CA7-A03E-F104-282E17767CDD}"/>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6;p44">
              <a:extLst>
                <a:ext uri="{FF2B5EF4-FFF2-40B4-BE49-F238E27FC236}">
                  <a16:creationId xmlns:a16="http://schemas.microsoft.com/office/drawing/2014/main" id="{8DA982AE-C5FE-0701-6883-6EA794422B10}"/>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7;p44">
              <a:extLst>
                <a:ext uri="{FF2B5EF4-FFF2-40B4-BE49-F238E27FC236}">
                  <a16:creationId xmlns:a16="http://schemas.microsoft.com/office/drawing/2014/main" id="{B0BD6AF3-B4B9-B138-3D06-BBC3B79FF15A}"/>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8;p44">
              <a:extLst>
                <a:ext uri="{FF2B5EF4-FFF2-40B4-BE49-F238E27FC236}">
                  <a16:creationId xmlns:a16="http://schemas.microsoft.com/office/drawing/2014/main" id="{6C087B1A-B18D-6BB6-AC6A-9CF4C9EF2FC5}"/>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9;p44">
              <a:extLst>
                <a:ext uri="{FF2B5EF4-FFF2-40B4-BE49-F238E27FC236}">
                  <a16:creationId xmlns:a16="http://schemas.microsoft.com/office/drawing/2014/main" id="{E5131976-EC7E-6FBC-082C-395039210BB8}"/>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0;p44">
              <a:extLst>
                <a:ext uri="{FF2B5EF4-FFF2-40B4-BE49-F238E27FC236}">
                  <a16:creationId xmlns:a16="http://schemas.microsoft.com/office/drawing/2014/main" id="{3B8A0B86-261A-DFEF-78DC-F416545508A3}"/>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1;p44">
              <a:extLst>
                <a:ext uri="{FF2B5EF4-FFF2-40B4-BE49-F238E27FC236}">
                  <a16:creationId xmlns:a16="http://schemas.microsoft.com/office/drawing/2014/main" id="{42909129-93C5-559C-0A6B-0A4D5ADB7D36}"/>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2;p44">
              <a:extLst>
                <a:ext uri="{FF2B5EF4-FFF2-40B4-BE49-F238E27FC236}">
                  <a16:creationId xmlns:a16="http://schemas.microsoft.com/office/drawing/2014/main" id="{381E11EA-6CCF-90BD-A9C5-712EC54F84D0}"/>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3;p44">
              <a:extLst>
                <a:ext uri="{FF2B5EF4-FFF2-40B4-BE49-F238E27FC236}">
                  <a16:creationId xmlns:a16="http://schemas.microsoft.com/office/drawing/2014/main" id="{28A27445-6F6F-C8D6-5FD4-0BA98B12E7BC}"/>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624;p44">
              <a:extLst>
                <a:ext uri="{FF2B5EF4-FFF2-40B4-BE49-F238E27FC236}">
                  <a16:creationId xmlns:a16="http://schemas.microsoft.com/office/drawing/2014/main" id="{21CC788C-F808-3E7E-6DD9-2091CAC4F3B4}"/>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625;p44">
              <a:extLst>
                <a:ext uri="{FF2B5EF4-FFF2-40B4-BE49-F238E27FC236}">
                  <a16:creationId xmlns:a16="http://schemas.microsoft.com/office/drawing/2014/main" id="{029103BD-40D1-8D2B-B711-BF02C6105639}"/>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626;p44">
              <a:extLst>
                <a:ext uri="{FF2B5EF4-FFF2-40B4-BE49-F238E27FC236}">
                  <a16:creationId xmlns:a16="http://schemas.microsoft.com/office/drawing/2014/main" id="{F09E82ED-2AC1-BD09-880B-6D1BC581EDF6}"/>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627;p44">
              <a:extLst>
                <a:ext uri="{FF2B5EF4-FFF2-40B4-BE49-F238E27FC236}">
                  <a16:creationId xmlns:a16="http://schemas.microsoft.com/office/drawing/2014/main" id="{E355BDD9-0ECA-C46F-44B6-03FDD4A33ECB}"/>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628;p44">
              <a:extLst>
                <a:ext uri="{FF2B5EF4-FFF2-40B4-BE49-F238E27FC236}">
                  <a16:creationId xmlns:a16="http://schemas.microsoft.com/office/drawing/2014/main" id="{91AA46F7-A35D-561C-8A2A-4293199A9FB2}"/>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629;p44">
              <a:extLst>
                <a:ext uri="{FF2B5EF4-FFF2-40B4-BE49-F238E27FC236}">
                  <a16:creationId xmlns:a16="http://schemas.microsoft.com/office/drawing/2014/main" id="{8FC36988-3DC3-4A7F-4401-87B3BD5B495B}"/>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630;p44">
              <a:extLst>
                <a:ext uri="{FF2B5EF4-FFF2-40B4-BE49-F238E27FC236}">
                  <a16:creationId xmlns:a16="http://schemas.microsoft.com/office/drawing/2014/main" id="{D78BF309-2B9F-93D4-3A67-E78F66010B26}"/>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631;p44">
              <a:extLst>
                <a:ext uri="{FF2B5EF4-FFF2-40B4-BE49-F238E27FC236}">
                  <a16:creationId xmlns:a16="http://schemas.microsoft.com/office/drawing/2014/main" id="{43FC59CD-F806-652F-6AAC-4722A87320BC}"/>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grpSp>
        <p:nvGrpSpPr>
          <p:cNvPr id="18" name="Group 17">
            <a:extLst>
              <a:ext uri="{FF2B5EF4-FFF2-40B4-BE49-F238E27FC236}">
                <a16:creationId xmlns:a16="http://schemas.microsoft.com/office/drawing/2014/main" id="{11DFF959-604C-AFD5-6365-1803D530F501}"/>
              </a:ext>
            </a:extLst>
          </p:cNvPr>
          <p:cNvGrpSpPr/>
          <p:nvPr/>
        </p:nvGrpSpPr>
        <p:grpSpPr>
          <a:xfrm>
            <a:off x="781112" y="186129"/>
            <a:ext cx="7581775" cy="958660"/>
            <a:chOff x="848350" y="178108"/>
            <a:chExt cx="7581775" cy="958660"/>
          </a:xfrm>
        </p:grpSpPr>
        <p:sp>
          <p:nvSpPr>
            <p:cNvPr id="15" name="TextBox 14">
              <a:extLst>
                <a:ext uri="{FF2B5EF4-FFF2-40B4-BE49-F238E27FC236}">
                  <a16:creationId xmlns:a16="http://schemas.microsoft.com/office/drawing/2014/main" id="{2446D01A-508A-9078-9468-4F38E0D12AF6}"/>
                </a:ext>
              </a:extLst>
            </p:cNvPr>
            <p:cNvSpPr txBox="1"/>
            <p:nvPr/>
          </p:nvSpPr>
          <p:spPr>
            <a:xfrm>
              <a:off x="2102440" y="178108"/>
              <a:ext cx="6327685" cy="958660"/>
            </a:xfrm>
            <a:prstGeom prst="rect">
              <a:avLst/>
            </a:prstGeom>
            <a:noFill/>
          </p:spPr>
          <p:txBody>
            <a:bodyPr wrap="square">
              <a:spAutoFit/>
            </a:bodyPr>
            <a:lstStyle/>
            <a:p>
              <a:pPr algn="just">
                <a:lnSpc>
                  <a:spcPct val="150000"/>
                </a:lnSpc>
              </a:pPr>
              <a:r>
                <a:rPr lang="vi-VN" sz="2000"/>
                <a:t>Sử dụng internet, sách, báo,... tìm hiểu về phương pháp chọn lọc hàng loạt một số vật nuôi phổ biến.</a:t>
              </a:r>
              <a:endParaRPr lang="en-US" sz="2000"/>
            </a:p>
          </p:txBody>
        </p:sp>
        <p:pic>
          <p:nvPicPr>
            <p:cNvPr id="17" name="Picture 40">
              <a:extLst>
                <a:ext uri="{FF2B5EF4-FFF2-40B4-BE49-F238E27FC236}">
                  <a16:creationId xmlns:a16="http://schemas.microsoft.com/office/drawing/2014/main" id="{33F4A597-19FE-BF93-211F-555EDA1BE3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8350" y="218147"/>
              <a:ext cx="1254090" cy="918621"/>
            </a:xfrm>
            <a:prstGeom prst="rect">
              <a:avLst/>
            </a:prstGeom>
          </p:spPr>
        </p:pic>
      </p:grpSp>
      <p:grpSp>
        <p:nvGrpSpPr>
          <p:cNvPr id="22" name="Group 21">
            <a:extLst>
              <a:ext uri="{FF2B5EF4-FFF2-40B4-BE49-F238E27FC236}">
                <a16:creationId xmlns:a16="http://schemas.microsoft.com/office/drawing/2014/main" id="{150B57CC-402C-82F9-FC56-98F711045538}"/>
              </a:ext>
            </a:extLst>
          </p:cNvPr>
          <p:cNvGrpSpPr/>
          <p:nvPr/>
        </p:nvGrpSpPr>
        <p:grpSpPr>
          <a:xfrm>
            <a:off x="577518" y="1291390"/>
            <a:ext cx="3665619" cy="3654803"/>
            <a:chOff x="288760" y="1371600"/>
            <a:chExt cx="3665619" cy="3654803"/>
          </a:xfrm>
        </p:grpSpPr>
        <p:sp>
          <p:nvSpPr>
            <p:cNvPr id="19" name="Rectangle: Rounded Corners 18">
              <a:extLst>
                <a:ext uri="{FF2B5EF4-FFF2-40B4-BE49-F238E27FC236}">
                  <a16:creationId xmlns:a16="http://schemas.microsoft.com/office/drawing/2014/main" id="{22241B90-571B-EE94-7C02-4861A0DD065B}"/>
                </a:ext>
              </a:extLst>
            </p:cNvPr>
            <p:cNvSpPr/>
            <p:nvPr/>
          </p:nvSpPr>
          <p:spPr>
            <a:xfrm>
              <a:off x="288760" y="1371600"/>
              <a:ext cx="3665619" cy="2687052"/>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Để có giống gà ri ngày càng tốt hơn người ta giữ lại làm giống những con gà trống và gà mái chóng lớn, đẻ nhiều trứng, ấp trứng và nuôi con khéo.</a:t>
              </a:r>
              <a:endParaRPr lang="en-US" sz="1800">
                <a:solidFill>
                  <a:schemeClr val="tx1"/>
                </a:solidFill>
              </a:endParaRPr>
            </a:p>
          </p:txBody>
        </p:sp>
        <p:pic>
          <p:nvPicPr>
            <p:cNvPr id="21" name="Picture 20" descr="A group of chickens standing in grass&#10;&#10;Description automatically generated">
              <a:extLst>
                <a:ext uri="{FF2B5EF4-FFF2-40B4-BE49-F238E27FC236}">
                  <a16:creationId xmlns:a16="http://schemas.microsoft.com/office/drawing/2014/main" id="{8A87CC83-2D28-482E-A5B6-AD87F5C782E4}"/>
                </a:ext>
              </a:extLst>
            </p:cNvPr>
            <p:cNvPicPr>
              <a:picLocks noChangeAspect="1"/>
            </p:cNvPicPr>
            <p:nvPr/>
          </p:nvPicPr>
          <p:blipFill>
            <a:blip r:embed="rId5"/>
            <a:stretch>
              <a:fillRect/>
            </a:stretch>
          </p:blipFill>
          <p:spPr>
            <a:xfrm>
              <a:off x="1372054" y="3998068"/>
              <a:ext cx="1499030" cy="1028335"/>
            </a:xfrm>
            <a:prstGeom prst="ellipse">
              <a:avLst/>
            </a:prstGeom>
          </p:spPr>
        </p:pic>
      </p:grpSp>
      <p:grpSp>
        <p:nvGrpSpPr>
          <p:cNvPr id="23" name="Group 22">
            <a:extLst>
              <a:ext uri="{FF2B5EF4-FFF2-40B4-BE49-F238E27FC236}">
                <a16:creationId xmlns:a16="http://schemas.microsoft.com/office/drawing/2014/main" id="{375D32A0-BEEA-8B7A-CB98-DD2588F67878}"/>
              </a:ext>
            </a:extLst>
          </p:cNvPr>
          <p:cNvGrpSpPr/>
          <p:nvPr/>
        </p:nvGrpSpPr>
        <p:grpSpPr>
          <a:xfrm>
            <a:off x="4900863" y="1291390"/>
            <a:ext cx="3665619" cy="3654803"/>
            <a:chOff x="970546" y="1371600"/>
            <a:chExt cx="3665619" cy="3654803"/>
          </a:xfrm>
        </p:grpSpPr>
        <p:sp>
          <p:nvSpPr>
            <p:cNvPr id="24" name="Rectangle: Rounded Corners 23">
              <a:extLst>
                <a:ext uri="{FF2B5EF4-FFF2-40B4-BE49-F238E27FC236}">
                  <a16:creationId xmlns:a16="http://schemas.microsoft.com/office/drawing/2014/main" id="{3C0A3667-E2BD-575E-A7E7-E2FC5C8F57D3}"/>
                </a:ext>
              </a:extLst>
            </p:cNvPr>
            <p:cNvSpPr/>
            <p:nvPr/>
          </p:nvSpPr>
          <p:spPr>
            <a:xfrm>
              <a:off x="970546" y="1371600"/>
              <a:ext cx="3665619" cy="2687052"/>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Trong 1 đàn gà Lơgo chọn ra những con có sản lượng trứng cao từ 200 quả đến 250 quả/một chu kì 300 ngày sẽ được giữ lại làm giống, những con đẻ số lượng trứng ít hơn bị loại thải.</a:t>
              </a:r>
              <a:endParaRPr lang="en-US" sz="1800">
                <a:solidFill>
                  <a:schemeClr val="tx1"/>
                </a:solidFill>
              </a:endParaRPr>
            </a:p>
          </p:txBody>
        </p:sp>
        <p:pic>
          <p:nvPicPr>
            <p:cNvPr id="25" name="Picture 24">
              <a:extLst>
                <a:ext uri="{FF2B5EF4-FFF2-40B4-BE49-F238E27FC236}">
                  <a16:creationId xmlns:a16="http://schemas.microsoft.com/office/drawing/2014/main" id="{72724CE5-2F66-CDD8-AAF3-F2351DB0CB51}"/>
                </a:ext>
              </a:extLst>
            </p:cNvPr>
            <p:cNvPicPr>
              <a:picLocks noChangeAspect="1"/>
            </p:cNvPicPr>
            <p:nvPr/>
          </p:nvPicPr>
          <p:blipFill>
            <a:blip r:embed="rId6"/>
            <a:srcRect t="6096" b="6096"/>
            <a:stretch/>
          </p:blipFill>
          <p:spPr>
            <a:xfrm>
              <a:off x="2053840" y="3998068"/>
              <a:ext cx="1499030" cy="1028335"/>
            </a:xfrm>
            <a:prstGeom prst="ellipse">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6" name="TextBox 5">
            <a:extLst>
              <a:ext uri="{FF2B5EF4-FFF2-40B4-BE49-F238E27FC236}">
                <a16:creationId xmlns:a16="http://schemas.microsoft.com/office/drawing/2014/main" id="{EF59240F-494D-EB88-89C5-3F61EA087C55}"/>
              </a:ext>
            </a:extLst>
          </p:cNvPr>
          <p:cNvSpPr txBox="1"/>
          <p:nvPr/>
        </p:nvSpPr>
        <p:spPr>
          <a:xfrm>
            <a:off x="2615832" y="392044"/>
            <a:ext cx="3912336"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2. Chọn lọc cá thể</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171A2CD6-58BE-8A89-95B1-1A4EBA5E1407}"/>
              </a:ext>
            </a:extLst>
          </p:cNvPr>
          <p:cNvSpPr/>
          <p:nvPr/>
        </p:nvSpPr>
        <p:spPr>
          <a:xfrm>
            <a:off x="1" y="1146110"/>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a:t>
            </a:r>
          </a:p>
        </p:txBody>
      </p:sp>
      <p:sp>
        <p:nvSpPr>
          <p:cNvPr id="9" name="TextBox 8">
            <a:extLst>
              <a:ext uri="{FF2B5EF4-FFF2-40B4-BE49-F238E27FC236}">
                <a16:creationId xmlns:a16="http://schemas.microsoft.com/office/drawing/2014/main" id="{2E3E43F5-B19B-B6A2-7F24-A07E9D639953}"/>
              </a:ext>
            </a:extLst>
          </p:cNvPr>
          <p:cNvSpPr txBox="1"/>
          <p:nvPr/>
        </p:nvSpPr>
        <p:spPr>
          <a:xfrm>
            <a:off x="3758370" y="976289"/>
            <a:ext cx="4553952"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III.2 - SHS tr.26-27 và thực hiện nhiệm vụ: </a:t>
            </a:r>
          </a:p>
        </p:txBody>
      </p:sp>
      <p:grpSp>
        <p:nvGrpSpPr>
          <p:cNvPr id="15" name="Group 14">
            <a:extLst>
              <a:ext uri="{FF2B5EF4-FFF2-40B4-BE49-F238E27FC236}">
                <a16:creationId xmlns:a16="http://schemas.microsoft.com/office/drawing/2014/main" id="{B37FCF0F-D244-EEF5-682D-552F7D3C9936}"/>
              </a:ext>
            </a:extLst>
          </p:cNvPr>
          <p:cNvGrpSpPr/>
          <p:nvPr/>
        </p:nvGrpSpPr>
        <p:grpSpPr>
          <a:xfrm>
            <a:off x="100957" y="2251209"/>
            <a:ext cx="2738048" cy="2324848"/>
            <a:chOff x="233682" y="1864426"/>
            <a:chExt cx="2738048" cy="2324848"/>
          </a:xfrm>
        </p:grpSpPr>
        <p:sp>
          <p:nvSpPr>
            <p:cNvPr id="10" name="Rectangle: Rounded Corners 9">
              <a:extLst>
                <a:ext uri="{FF2B5EF4-FFF2-40B4-BE49-F238E27FC236}">
                  <a16:creationId xmlns:a16="http://schemas.microsoft.com/office/drawing/2014/main" id="{2F584721-C027-A4B7-FC1D-B51C9D6E4E56}"/>
                </a:ext>
              </a:extLst>
            </p:cNvPr>
            <p:cNvSpPr/>
            <p:nvPr/>
          </p:nvSpPr>
          <p:spPr>
            <a:xfrm>
              <a:off x="661667" y="2759860"/>
              <a:ext cx="2310063" cy="1429414"/>
            </a:xfrm>
            <a:prstGeom prst="roundRect">
              <a:avLst>
                <a:gd name="adj" fmla="val 9028"/>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Nêu khái niệm chọn lọc cá thể.</a:t>
              </a:r>
            </a:p>
          </p:txBody>
        </p:sp>
        <p:grpSp>
          <p:nvGrpSpPr>
            <p:cNvPr id="14" name="Group 13">
              <a:extLst>
                <a:ext uri="{FF2B5EF4-FFF2-40B4-BE49-F238E27FC236}">
                  <a16:creationId xmlns:a16="http://schemas.microsoft.com/office/drawing/2014/main" id="{BDF6C2FF-8761-216E-5910-A4A8E9685859}"/>
                </a:ext>
              </a:extLst>
            </p:cNvPr>
            <p:cNvGrpSpPr/>
            <p:nvPr/>
          </p:nvGrpSpPr>
          <p:grpSpPr>
            <a:xfrm>
              <a:off x="233682" y="1864426"/>
              <a:ext cx="1956066" cy="1215819"/>
              <a:chOff x="3313766" y="1920573"/>
              <a:chExt cx="1956066" cy="1215819"/>
            </a:xfrm>
          </p:grpSpPr>
          <p:pic>
            <p:nvPicPr>
              <p:cNvPr id="11" name="Picture 3">
                <a:extLst>
                  <a:ext uri="{FF2B5EF4-FFF2-40B4-BE49-F238E27FC236}">
                    <a16:creationId xmlns:a16="http://schemas.microsoft.com/office/drawing/2014/main" id="{E998CCFD-D560-11E1-90D3-19141C64EB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3766" y="1920573"/>
                <a:ext cx="1956066" cy="1215819"/>
              </a:xfrm>
              <a:prstGeom prst="rect">
                <a:avLst/>
              </a:prstGeom>
            </p:spPr>
          </p:pic>
          <p:sp>
            <p:nvSpPr>
              <p:cNvPr id="13" name="TextBox 12">
                <a:extLst>
                  <a:ext uri="{FF2B5EF4-FFF2-40B4-BE49-F238E27FC236}">
                    <a16:creationId xmlns:a16="http://schemas.microsoft.com/office/drawing/2014/main" id="{99B674CB-7FAF-4A8F-6D59-0855A9DA48FE}"/>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1 + 2</a:t>
                </a:r>
                <a:endParaRPr lang="en-US" sz="1800"/>
              </a:p>
            </p:txBody>
          </p:sp>
        </p:grpSp>
      </p:grpSp>
      <p:grpSp>
        <p:nvGrpSpPr>
          <p:cNvPr id="16" name="Group 15">
            <a:extLst>
              <a:ext uri="{FF2B5EF4-FFF2-40B4-BE49-F238E27FC236}">
                <a16:creationId xmlns:a16="http://schemas.microsoft.com/office/drawing/2014/main" id="{33BB0C49-E687-65B8-CCAA-4C875737958A}"/>
              </a:ext>
            </a:extLst>
          </p:cNvPr>
          <p:cNvGrpSpPr/>
          <p:nvPr/>
        </p:nvGrpSpPr>
        <p:grpSpPr>
          <a:xfrm>
            <a:off x="2780337" y="2180686"/>
            <a:ext cx="3174157" cy="2395371"/>
            <a:chOff x="233682" y="1864426"/>
            <a:chExt cx="3174157" cy="2395371"/>
          </a:xfrm>
        </p:grpSpPr>
        <p:sp>
          <p:nvSpPr>
            <p:cNvPr id="17" name="Rectangle: Rounded Corners 16">
              <a:extLst>
                <a:ext uri="{FF2B5EF4-FFF2-40B4-BE49-F238E27FC236}">
                  <a16:creationId xmlns:a16="http://schemas.microsoft.com/office/drawing/2014/main" id="{C39ECBB2-01F5-CCCE-9618-059E77122C99}"/>
                </a:ext>
              </a:extLst>
            </p:cNvPr>
            <p:cNvSpPr/>
            <p:nvPr/>
          </p:nvSpPr>
          <p:spPr>
            <a:xfrm>
              <a:off x="617484" y="2830382"/>
              <a:ext cx="2790355" cy="1429415"/>
            </a:xfrm>
            <a:prstGeom prst="roundRect">
              <a:avLst>
                <a:gd name="adj" fmla="val 9028"/>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các bước tiến hành chọn lọc cá thể.</a:t>
              </a:r>
              <a:endParaRPr lang="en-US" sz="1800">
                <a:solidFill>
                  <a:schemeClr val="tx1"/>
                </a:solidFill>
              </a:endParaRPr>
            </a:p>
          </p:txBody>
        </p:sp>
        <p:grpSp>
          <p:nvGrpSpPr>
            <p:cNvPr id="18" name="Group 17">
              <a:extLst>
                <a:ext uri="{FF2B5EF4-FFF2-40B4-BE49-F238E27FC236}">
                  <a16:creationId xmlns:a16="http://schemas.microsoft.com/office/drawing/2014/main" id="{6C77C69A-0CF1-6218-13BE-4BF87378D00F}"/>
                </a:ext>
              </a:extLst>
            </p:cNvPr>
            <p:cNvGrpSpPr/>
            <p:nvPr/>
          </p:nvGrpSpPr>
          <p:grpSpPr>
            <a:xfrm>
              <a:off x="233682" y="1864426"/>
              <a:ext cx="1956066" cy="1215819"/>
              <a:chOff x="3313766" y="1920573"/>
              <a:chExt cx="1956066" cy="1215819"/>
            </a:xfrm>
          </p:grpSpPr>
          <p:pic>
            <p:nvPicPr>
              <p:cNvPr id="19" name="Picture 3">
                <a:extLst>
                  <a:ext uri="{FF2B5EF4-FFF2-40B4-BE49-F238E27FC236}">
                    <a16:creationId xmlns:a16="http://schemas.microsoft.com/office/drawing/2014/main" id="{C8FB0295-BEBB-2362-E45E-D91479ABEA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3766" y="1920573"/>
                <a:ext cx="1956066" cy="1215819"/>
              </a:xfrm>
              <a:prstGeom prst="rect">
                <a:avLst/>
              </a:prstGeom>
            </p:spPr>
          </p:pic>
          <p:sp>
            <p:nvSpPr>
              <p:cNvPr id="20" name="TextBox 19">
                <a:extLst>
                  <a:ext uri="{FF2B5EF4-FFF2-40B4-BE49-F238E27FC236}">
                    <a16:creationId xmlns:a16="http://schemas.microsoft.com/office/drawing/2014/main" id="{D795E6D6-B1B1-6554-D835-2951D410D22C}"/>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3 + 4</a:t>
                </a:r>
                <a:endParaRPr lang="en-US" sz="1800"/>
              </a:p>
            </p:txBody>
          </p:sp>
        </p:grpSp>
      </p:grpSp>
      <p:grpSp>
        <p:nvGrpSpPr>
          <p:cNvPr id="21" name="Group 20">
            <a:extLst>
              <a:ext uri="{FF2B5EF4-FFF2-40B4-BE49-F238E27FC236}">
                <a16:creationId xmlns:a16="http://schemas.microsoft.com/office/drawing/2014/main" id="{C9332854-22A9-E3D4-16C7-14C7FEBDAA72}"/>
              </a:ext>
            </a:extLst>
          </p:cNvPr>
          <p:cNvGrpSpPr/>
          <p:nvPr/>
        </p:nvGrpSpPr>
        <p:grpSpPr>
          <a:xfrm>
            <a:off x="5760771" y="2251209"/>
            <a:ext cx="2854287" cy="2324848"/>
            <a:chOff x="241839" y="2251209"/>
            <a:chExt cx="2854287" cy="2324848"/>
          </a:xfrm>
        </p:grpSpPr>
        <p:sp>
          <p:nvSpPr>
            <p:cNvPr id="22" name="Rectangle: Rounded Corners 21">
              <a:extLst>
                <a:ext uri="{FF2B5EF4-FFF2-40B4-BE49-F238E27FC236}">
                  <a16:creationId xmlns:a16="http://schemas.microsoft.com/office/drawing/2014/main" id="{AD94BA30-1786-A41A-731C-651338AA2047}"/>
                </a:ext>
              </a:extLst>
            </p:cNvPr>
            <p:cNvSpPr/>
            <p:nvPr/>
          </p:nvSpPr>
          <p:spPr>
            <a:xfrm>
              <a:off x="786063" y="3146642"/>
              <a:ext cx="2310063" cy="1429415"/>
            </a:xfrm>
            <a:prstGeom prst="roundRect">
              <a:avLst>
                <a:gd name="adj" fmla="val 9028"/>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N</a:t>
              </a:r>
              <a:r>
                <a:rPr lang="vi-VN" sz="1800">
                  <a:solidFill>
                    <a:schemeClr val="tx1"/>
                  </a:solidFill>
                </a:rPr>
                <a:t>êu ưu điểm, nhược điểm của chọn lọc cá thể.</a:t>
              </a:r>
              <a:endParaRPr lang="en-US" sz="1800">
                <a:solidFill>
                  <a:schemeClr val="tx1"/>
                </a:solidFill>
              </a:endParaRPr>
            </a:p>
          </p:txBody>
        </p:sp>
        <p:grpSp>
          <p:nvGrpSpPr>
            <p:cNvPr id="23" name="Group 22">
              <a:extLst>
                <a:ext uri="{FF2B5EF4-FFF2-40B4-BE49-F238E27FC236}">
                  <a16:creationId xmlns:a16="http://schemas.microsoft.com/office/drawing/2014/main" id="{411E9574-E6A6-B3FE-50AB-8D78CB256330}"/>
                </a:ext>
              </a:extLst>
            </p:cNvPr>
            <p:cNvGrpSpPr/>
            <p:nvPr/>
          </p:nvGrpSpPr>
          <p:grpSpPr>
            <a:xfrm>
              <a:off x="241839" y="2251209"/>
              <a:ext cx="1956066" cy="1215819"/>
              <a:chOff x="3321923" y="2307356"/>
              <a:chExt cx="1956066" cy="1215819"/>
            </a:xfrm>
          </p:grpSpPr>
          <p:pic>
            <p:nvPicPr>
              <p:cNvPr id="24" name="Picture 3">
                <a:extLst>
                  <a:ext uri="{FF2B5EF4-FFF2-40B4-BE49-F238E27FC236}">
                    <a16:creationId xmlns:a16="http://schemas.microsoft.com/office/drawing/2014/main" id="{5D479885-0BA6-F85B-07F1-BF9CCB8A3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923" y="2307356"/>
                <a:ext cx="1956066" cy="1215819"/>
              </a:xfrm>
              <a:prstGeom prst="rect">
                <a:avLst/>
              </a:prstGeom>
            </p:spPr>
          </p:pic>
          <p:sp>
            <p:nvSpPr>
              <p:cNvPr id="25" name="TextBox 24">
                <a:extLst>
                  <a:ext uri="{FF2B5EF4-FFF2-40B4-BE49-F238E27FC236}">
                    <a16:creationId xmlns:a16="http://schemas.microsoft.com/office/drawing/2014/main" id="{F7CBC30A-5E12-E613-2234-AF35DC455E8F}"/>
                  </a:ext>
                </a:extLst>
              </p:cNvPr>
              <p:cNvSpPr txBox="1"/>
              <p:nvPr/>
            </p:nvSpPr>
            <p:spPr>
              <a:xfrm>
                <a:off x="3513357" y="2701678"/>
                <a:ext cx="1434834" cy="369332"/>
              </a:xfrm>
              <a:prstGeom prst="rect">
                <a:avLst/>
              </a:prstGeom>
              <a:noFill/>
            </p:spPr>
            <p:txBody>
              <a:bodyPr wrap="square">
                <a:spAutoFit/>
              </a:bodyPr>
              <a:lstStyle/>
              <a:p>
                <a:r>
                  <a:rPr lang="en-US" sz="1800" b="1" i="1">
                    <a:solidFill>
                      <a:srgbClr val="FF0000"/>
                    </a:solidFill>
                  </a:rPr>
                  <a:t>Nhóm 5 + 6</a:t>
                </a:r>
                <a:endParaRPr lang="en-US" sz="1800"/>
              </a:p>
            </p:txBody>
          </p:sp>
        </p:grpSp>
      </p:grpSp>
    </p:spTree>
    <p:extLst>
      <p:ext uri="{BB962C8B-B14F-4D97-AF65-F5344CB8AC3E}">
        <p14:creationId xmlns:p14="http://schemas.microsoft.com/office/powerpoint/2010/main" val="262147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450" decel="100000" fill="hold"/>
                                        <p:tgtEl>
                                          <p:spTgt spid="15"/>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450" decel="100000" fill="hold"/>
                                        <p:tgtEl>
                                          <p:spTgt spid="16"/>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450" decel="100000" fill="hold"/>
                                        <p:tgtEl>
                                          <p:spTgt spid="21"/>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4" name="Rectangle 3">
            <a:extLst>
              <a:ext uri="{FF2B5EF4-FFF2-40B4-BE49-F238E27FC236}">
                <a16:creationId xmlns:a16="http://schemas.microsoft.com/office/drawing/2014/main" id="{807C31D9-FE88-7408-2F60-C5D7DDF642D1}"/>
              </a:ext>
            </a:extLst>
          </p:cNvPr>
          <p:cNvSpPr/>
          <p:nvPr/>
        </p:nvSpPr>
        <p:spPr>
          <a:xfrm>
            <a:off x="257911" y="1391629"/>
            <a:ext cx="972510" cy="2235200"/>
          </a:xfrm>
          <a:prstGeom prst="rect">
            <a:avLst/>
          </a:prstGeom>
          <a:solidFill>
            <a:srgbClr val="EE5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2"/>
                </a:solidFill>
              </a:rPr>
              <a:t>CHỌN LỌC CÁ THỂ</a:t>
            </a:r>
          </a:p>
        </p:txBody>
      </p:sp>
      <p:grpSp>
        <p:nvGrpSpPr>
          <p:cNvPr id="1825" name="Group 1824">
            <a:extLst>
              <a:ext uri="{FF2B5EF4-FFF2-40B4-BE49-F238E27FC236}">
                <a16:creationId xmlns:a16="http://schemas.microsoft.com/office/drawing/2014/main" id="{E222799A-AA45-62D6-36AF-47F6905485E3}"/>
              </a:ext>
            </a:extLst>
          </p:cNvPr>
          <p:cNvGrpSpPr/>
          <p:nvPr/>
        </p:nvGrpSpPr>
        <p:grpSpPr>
          <a:xfrm rot="16200000">
            <a:off x="-268879" y="2132362"/>
            <a:ext cx="3404750" cy="406150"/>
            <a:chOff x="1615831" y="1000618"/>
            <a:chExt cx="5906973" cy="406150"/>
          </a:xfrm>
        </p:grpSpPr>
        <p:cxnSp>
          <p:nvCxnSpPr>
            <p:cNvPr id="1826" name="Straight Connector 1825">
              <a:extLst>
                <a:ext uri="{FF2B5EF4-FFF2-40B4-BE49-F238E27FC236}">
                  <a16:creationId xmlns:a16="http://schemas.microsoft.com/office/drawing/2014/main" id="{B4109411-93BE-BCEF-1858-6553D541B932}"/>
                </a:ext>
              </a:extLst>
            </p:cNvPr>
            <p:cNvCxnSpPr>
              <a:cxnSpLocks/>
              <a:stCxn id="4" idx="3"/>
              <a:endCxn id="1832" idx="1"/>
            </p:cNvCxnSpPr>
            <p:nvPr/>
          </p:nvCxnSpPr>
          <p:spPr>
            <a:xfrm rot="5400000">
              <a:off x="4064727" y="1203693"/>
              <a:ext cx="40615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id="{7EBC498F-02A6-ACE6-094D-05B1729B5F7B}"/>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AA710647-E8F9-0AE1-4A33-EFD6BCBB6ED1}"/>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0AF4AC62-59B3-3EE2-D937-4A0C9680B926}"/>
                </a:ext>
              </a:extLst>
            </p:cNvPr>
            <p:cNvCxnSpPr>
              <a:cxnSpLocks/>
            </p:cNvCxnSpPr>
            <p:nvPr/>
          </p:nvCxnSpPr>
          <p:spPr>
            <a:xfrm>
              <a:off x="7515614" y="1164489"/>
              <a:ext cx="2681"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31" name="Rectangle: Rounded Corners 1830">
            <a:extLst>
              <a:ext uri="{FF2B5EF4-FFF2-40B4-BE49-F238E27FC236}">
                <a16:creationId xmlns:a16="http://schemas.microsoft.com/office/drawing/2014/main" id="{2FDD308F-5C9F-9F20-AD19-E5A6DDB56AA9}"/>
              </a:ext>
            </a:extLst>
          </p:cNvPr>
          <p:cNvSpPr/>
          <p:nvPr/>
        </p:nvSpPr>
        <p:spPr>
          <a:xfrm>
            <a:off x="1636571" y="228406"/>
            <a:ext cx="1536475" cy="699117"/>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a) Khái niệm</a:t>
            </a:r>
          </a:p>
        </p:txBody>
      </p:sp>
      <p:sp>
        <p:nvSpPr>
          <p:cNvPr id="1832" name="Rectangle: Rounded Corners 1831">
            <a:extLst>
              <a:ext uri="{FF2B5EF4-FFF2-40B4-BE49-F238E27FC236}">
                <a16:creationId xmlns:a16="http://schemas.microsoft.com/office/drawing/2014/main" id="{52F88F77-2522-E61E-586A-CC2D43C084DC}"/>
              </a:ext>
            </a:extLst>
          </p:cNvPr>
          <p:cNvSpPr/>
          <p:nvPr/>
        </p:nvSpPr>
        <p:spPr>
          <a:xfrm>
            <a:off x="1636571" y="2116899"/>
            <a:ext cx="1536476" cy="784659"/>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b) Các bước tiến hành</a:t>
            </a:r>
          </a:p>
        </p:txBody>
      </p:sp>
      <p:sp>
        <p:nvSpPr>
          <p:cNvPr id="1833" name="Rectangle: Rounded Corners 1832">
            <a:extLst>
              <a:ext uri="{FF2B5EF4-FFF2-40B4-BE49-F238E27FC236}">
                <a16:creationId xmlns:a16="http://schemas.microsoft.com/office/drawing/2014/main" id="{CC66A90C-C0B6-DA6D-CF9F-C824EEB9EEB3}"/>
              </a:ext>
            </a:extLst>
          </p:cNvPr>
          <p:cNvSpPr/>
          <p:nvPr/>
        </p:nvSpPr>
        <p:spPr>
          <a:xfrm>
            <a:off x="1636570" y="3845286"/>
            <a:ext cx="1536476" cy="872033"/>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 Ưu, nhược điểm</a:t>
            </a:r>
          </a:p>
        </p:txBody>
      </p:sp>
      <p:cxnSp>
        <p:nvCxnSpPr>
          <p:cNvPr id="1834" name="Straight Connector 1833">
            <a:extLst>
              <a:ext uri="{FF2B5EF4-FFF2-40B4-BE49-F238E27FC236}">
                <a16:creationId xmlns:a16="http://schemas.microsoft.com/office/drawing/2014/main" id="{70146F9A-4D69-C1B6-A60F-4054C3962DD0}"/>
              </a:ext>
            </a:extLst>
          </p:cNvPr>
          <p:cNvCxnSpPr>
            <a:cxnSpLocks/>
            <a:stCxn id="1831" idx="3"/>
            <a:endCxn id="1836" idx="1"/>
          </p:cNvCxnSpPr>
          <p:nvPr/>
        </p:nvCxnSpPr>
        <p:spPr>
          <a:xfrm>
            <a:off x="3173046" y="577965"/>
            <a:ext cx="369778" cy="390"/>
          </a:xfrm>
          <a:prstGeom prst="line">
            <a:avLst/>
          </a:prstGeom>
          <a:ln w="28575">
            <a:solidFill>
              <a:srgbClr val="F5C329"/>
            </a:solidFill>
          </a:ln>
        </p:spPr>
        <p:style>
          <a:lnRef idx="1">
            <a:schemeClr val="accent1"/>
          </a:lnRef>
          <a:fillRef idx="0">
            <a:schemeClr val="accent1"/>
          </a:fillRef>
          <a:effectRef idx="0">
            <a:schemeClr val="accent1"/>
          </a:effectRef>
          <a:fontRef idx="minor">
            <a:schemeClr val="tx1"/>
          </a:fontRef>
        </p:style>
      </p:cxnSp>
      <p:sp>
        <p:nvSpPr>
          <p:cNvPr id="1836" name="Rectangle: Rounded Corners 1835">
            <a:extLst>
              <a:ext uri="{FF2B5EF4-FFF2-40B4-BE49-F238E27FC236}">
                <a16:creationId xmlns:a16="http://schemas.microsoft.com/office/drawing/2014/main" id="{E315B89B-C835-C65A-C629-EBE311E8BD43}"/>
              </a:ext>
            </a:extLst>
          </p:cNvPr>
          <p:cNvSpPr/>
          <p:nvPr/>
        </p:nvSpPr>
        <p:spPr>
          <a:xfrm>
            <a:off x="3542824" y="171463"/>
            <a:ext cx="5218221" cy="813783"/>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tx1"/>
                </a:solidFill>
              </a:rPr>
              <a:t>Là c</a:t>
            </a:r>
            <a:r>
              <a:rPr lang="vi-VN" sz="1500">
                <a:solidFill>
                  <a:schemeClr val="tx1"/>
                </a:solidFill>
              </a:rPr>
              <a:t>họn ra một hay vài cá thể biểu hiện các đặc điểm phù hợp với mục đích đặt ra của giống (thường là đực giống).</a:t>
            </a:r>
            <a:endParaRPr lang="en-US" sz="1500">
              <a:solidFill>
                <a:schemeClr val="tx1"/>
              </a:solidFill>
            </a:endParaRPr>
          </a:p>
        </p:txBody>
      </p:sp>
      <p:sp>
        <p:nvSpPr>
          <p:cNvPr id="1837" name="Rectangle: Rounded Corners 1836">
            <a:extLst>
              <a:ext uri="{FF2B5EF4-FFF2-40B4-BE49-F238E27FC236}">
                <a16:creationId xmlns:a16="http://schemas.microsoft.com/office/drawing/2014/main" id="{D70CB475-58E9-9918-1F73-40679B0ACD6E}"/>
              </a:ext>
            </a:extLst>
          </p:cNvPr>
          <p:cNvSpPr/>
          <p:nvPr/>
        </p:nvSpPr>
        <p:spPr>
          <a:xfrm>
            <a:off x="3542824" y="1082275"/>
            <a:ext cx="5218221" cy="693927"/>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1: Chọn lọc tổ tiên (tìm con vật có tính trạng trội, tốt trong phả hệ, lí lịch tổ tiên của con vật).</a:t>
            </a:r>
            <a:endParaRPr lang="en-US" sz="1500">
              <a:solidFill>
                <a:schemeClr val="tx1"/>
              </a:solidFill>
            </a:endParaRPr>
          </a:p>
        </p:txBody>
      </p:sp>
      <p:sp>
        <p:nvSpPr>
          <p:cNvPr id="1838" name="Rectangle: Rounded Corners 1837">
            <a:extLst>
              <a:ext uri="{FF2B5EF4-FFF2-40B4-BE49-F238E27FC236}">
                <a16:creationId xmlns:a16="http://schemas.microsoft.com/office/drawing/2014/main" id="{844F4D7C-45E6-68A4-152E-BA66B3793274}"/>
              </a:ext>
            </a:extLst>
          </p:cNvPr>
          <p:cNvSpPr/>
          <p:nvPr/>
        </p:nvSpPr>
        <p:spPr>
          <a:xfrm>
            <a:off x="3542824" y="1851778"/>
            <a:ext cx="5218221" cy="975746"/>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2: Chọn lọc bản thân (kiểm tra năng suất dựa vào ngoại hình,</a:t>
            </a:r>
            <a:r>
              <a:rPr lang="en-US" sz="1500">
                <a:solidFill>
                  <a:schemeClr val="tx1"/>
                </a:solidFill>
              </a:rPr>
              <a:t> thể chất,</a:t>
            </a:r>
            <a:r>
              <a:rPr lang="vi-VN" sz="1500">
                <a:solidFill>
                  <a:schemeClr val="tx1"/>
                </a:solidFill>
              </a:rPr>
              <a:t> khả năng sinh trưởng, phát dục và khả năng sản xuất).</a:t>
            </a:r>
            <a:endParaRPr lang="en-US" sz="1500">
              <a:solidFill>
                <a:schemeClr val="tx1"/>
              </a:solidFill>
            </a:endParaRPr>
          </a:p>
        </p:txBody>
      </p:sp>
      <p:sp>
        <p:nvSpPr>
          <p:cNvPr id="1841" name="Rectangle: Rounded Corners 1840">
            <a:extLst>
              <a:ext uri="{FF2B5EF4-FFF2-40B4-BE49-F238E27FC236}">
                <a16:creationId xmlns:a16="http://schemas.microsoft.com/office/drawing/2014/main" id="{F235E6EB-B753-F38F-3207-D1106D8C981A}"/>
              </a:ext>
            </a:extLst>
          </p:cNvPr>
          <p:cNvSpPr/>
          <p:nvPr/>
        </p:nvSpPr>
        <p:spPr>
          <a:xfrm>
            <a:off x="3542824" y="2903099"/>
            <a:ext cx="5218221" cy="521208"/>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B</a:t>
            </a:r>
            <a:r>
              <a:rPr lang="en-US" sz="1500">
                <a:solidFill>
                  <a:schemeClr val="tx1"/>
                </a:solidFill>
              </a:rPr>
              <a:t>ước </a:t>
            </a:r>
            <a:r>
              <a:rPr lang="vi-VN" sz="1500">
                <a:solidFill>
                  <a:schemeClr val="tx1"/>
                </a:solidFill>
              </a:rPr>
              <a:t>3: Chọn lọc theo đời sau (</a:t>
            </a:r>
            <a:r>
              <a:rPr lang="en-US" sz="1500">
                <a:solidFill>
                  <a:schemeClr val="tx1"/>
                </a:solidFill>
              </a:rPr>
              <a:t>kiểm tra đời sau</a:t>
            </a:r>
            <a:r>
              <a:rPr lang="vi-VN" sz="1500">
                <a:solidFill>
                  <a:schemeClr val="tx1"/>
                </a:solidFill>
              </a:rPr>
              <a:t>).</a:t>
            </a:r>
            <a:endParaRPr lang="en-US" sz="1500">
              <a:solidFill>
                <a:schemeClr val="tx1"/>
              </a:solidFill>
            </a:endParaRPr>
          </a:p>
        </p:txBody>
      </p:sp>
      <p:sp>
        <p:nvSpPr>
          <p:cNvPr id="1842" name="Rectangle: Rounded Corners 1841">
            <a:extLst>
              <a:ext uri="{FF2B5EF4-FFF2-40B4-BE49-F238E27FC236}">
                <a16:creationId xmlns:a16="http://schemas.microsoft.com/office/drawing/2014/main" id="{E373E6DD-F86E-7C17-8DBF-5B27B09EB2D2}"/>
              </a:ext>
            </a:extLst>
          </p:cNvPr>
          <p:cNvSpPr/>
          <p:nvPr/>
        </p:nvSpPr>
        <p:spPr>
          <a:xfrm>
            <a:off x="3542824" y="3523327"/>
            <a:ext cx="5218221"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Ưu điểm: Hiệu quả chọn lọc cao, giống được tạo ra đồng đều, năng suất ổn định, sử dụng được trong thời gian dài.</a:t>
            </a:r>
            <a:endParaRPr lang="en-US" sz="1500">
              <a:solidFill>
                <a:schemeClr val="tx1"/>
              </a:solidFill>
            </a:endParaRPr>
          </a:p>
        </p:txBody>
      </p:sp>
      <p:sp>
        <p:nvSpPr>
          <p:cNvPr id="1843" name="Rectangle: Rounded Corners 1842">
            <a:extLst>
              <a:ext uri="{FF2B5EF4-FFF2-40B4-BE49-F238E27FC236}">
                <a16:creationId xmlns:a16="http://schemas.microsoft.com/office/drawing/2014/main" id="{08EC08A7-0128-58B3-A8AD-197FB2AC11FC}"/>
              </a:ext>
            </a:extLst>
          </p:cNvPr>
          <p:cNvSpPr/>
          <p:nvPr/>
        </p:nvSpPr>
        <p:spPr>
          <a:xfrm>
            <a:off x="3542824" y="4303931"/>
            <a:ext cx="5218221"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Nhược điểm: cần nhiều thời gian, cơ sở vật chất và yêu cầu kĩ thuật cao.</a:t>
            </a:r>
            <a:endParaRPr lang="en-US" sz="1500">
              <a:solidFill>
                <a:schemeClr val="tx1"/>
              </a:solidFill>
            </a:endParaRPr>
          </a:p>
        </p:txBody>
      </p:sp>
      <p:cxnSp>
        <p:nvCxnSpPr>
          <p:cNvPr id="1844" name="Straight Connector 1843">
            <a:extLst>
              <a:ext uri="{FF2B5EF4-FFF2-40B4-BE49-F238E27FC236}">
                <a16:creationId xmlns:a16="http://schemas.microsoft.com/office/drawing/2014/main" id="{9E308C5C-188A-897C-F24C-B8CF31D3F3E7}"/>
              </a:ext>
            </a:extLst>
          </p:cNvPr>
          <p:cNvCxnSpPr>
            <a:cxnSpLocks/>
            <a:stCxn id="1832" idx="3"/>
            <a:endCxn id="1837" idx="1"/>
          </p:cNvCxnSpPr>
          <p:nvPr/>
        </p:nvCxnSpPr>
        <p:spPr>
          <a:xfrm flipV="1">
            <a:off x="3173047" y="1429239"/>
            <a:ext cx="369777" cy="1079990"/>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id="{094CDCD6-A43A-4140-8CF3-D9DD579A2A5A}"/>
              </a:ext>
            </a:extLst>
          </p:cNvPr>
          <p:cNvCxnSpPr>
            <a:cxnSpLocks/>
            <a:stCxn id="1832" idx="3"/>
            <a:endCxn id="1838" idx="1"/>
          </p:cNvCxnSpPr>
          <p:nvPr/>
        </p:nvCxnSpPr>
        <p:spPr>
          <a:xfrm flipV="1">
            <a:off x="3173047" y="2339651"/>
            <a:ext cx="369777" cy="169578"/>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id="{3E7C32C1-B1D4-FD49-2FAF-5658951B9761}"/>
              </a:ext>
            </a:extLst>
          </p:cNvPr>
          <p:cNvCxnSpPr>
            <a:cxnSpLocks/>
            <a:stCxn id="1832" idx="3"/>
            <a:endCxn id="1841" idx="1"/>
          </p:cNvCxnSpPr>
          <p:nvPr/>
        </p:nvCxnSpPr>
        <p:spPr>
          <a:xfrm>
            <a:off x="3173047" y="2509229"/>
            <a:ext cx="369777" cy="654474"/>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id="{F24EFCCB-A76D-AEDE-F609-21F8EBE0EA0B}"/>
              </a:ext>
            </a:extLst>
          </p:cNvPr>
          <p:cNvCxnSpPr>
            <a:cxnSpLocks/>
            <a:stCxn id="1833" idx="3"/>
            <a:endCxn id="1842" idx="1"/>
          </p:cNvCxnSpPr>
          <p:nvPr/>
        </p:nvCxnSpPr>
        <p:spPr>
          <a:xfrm flipV="1">
            <a:off x="3173046" y="3868932"/>
            <a:ext cx="369778" cy="412371"/>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id="{DDF1B63A-29E7-395A-B743-73900FA092C0}"/>
              </a:ext>
            </a:extLst>
          </p:cNvPr>
          <p:cNvCxnSpPr>
            <a:cxnSpLocks/>
            <a:stCxn id="1833" idx="3"/>
            <a:endCxn id="1843" idx="1"/>
          </p:cNvCxnSpPr>
          <p:nvPr/>
        </p:nvCxnSpPr>
        <p:spPr>
          <a:xfrm>
            <a:off x="3173046" y="4281303"/>
            <a:ext cx="369778" cy="368233"/>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6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wipe(left)">
                                      <p:cBhvr>
                                        <p:cTn id="12" dur="5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31"/>
                                        </p:tgtEl>
                                        <p:attrNameLst>
                                          <p:attrName>style.visibility</p:attrName>
                                        </p:attrNameLst>
                                      </p:cBhvr>
                                      <p:to>
                                        <p:strVal val="visible"/>
                                      </p:to>
                                    </p:set>
                                    <p:animEffect transition="in" filter="randombar(horizontal)">
                                      <p:cBhvr>
                                        <p:cTn id="17" dur="500"/>
                                        <p:tgtEl>
                                          <p:spTgt spid="18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32"/>
                                        </p:tgtEl>
                                        <p:attrNameLst>
                                          <p:attrName>style.visibility</p:attrName>
                                        </p:attrNameLst>
                                      </p:cBhvr>
                                      <p:to>
                                        <p:strVal val="visible"/>
                                      </p:to>
                                    </p:set>
                                    <p:animEffect transition="in" filter="randombar(horizontal)">
                                      <p:cBhvr>
                                        <p:cTn id="21" dur="500"/>
                                        <p:tgtEl>
                                          <p:spTgt spid="183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33"/>
                                        </p:tgtEl>
                                        <p:attrNameLst>
                                          <p:attrName>style.visibility</p:attrName>
                                        </p:attrNameLst>
                                      </p:cBhvr>
                                      <p:to>
                                        <p:strVal val="visible"/>
                                      </p:to>
                                    </p:set>
                                    <p:animEffect transition="in" filter="randombar(horizontal)">
                                      <p:cBhvr>
                                        <p:cTn id="25" dur="500"/>
                                        <p:tgtEl>
                                          <p:spTgt spid="18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34"/>
                                        </p:tgtEl>
                                        <p:attrNameLst>
                                          <p:attrName>style.visibility</p:attrName>
                                        </p:attrNameLst>
                                      </p:cBhvr>
                                      <p:to>
                                        <p:strVal val="visible"/>
                                      </p:to>
                                    </p:set>
                                    <p:animEffect transition="in" filter="wipe(left)">
                                      <p:cBhvr>
                                        <p:cTn id="30" dur="500"/>
                                        <p:tgtEl>
                                          <p:spTgt spid="183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836"/>
                                        </p:tgtEl>
                                        <p:attrNameLst>
                                          <p:attrName>style.visibility</p:attrName>
                                        </p:attrNameLst>
                                      </p:cBhvr>
                                      <p:to>
                                        <p:strVal val="visible"/>
                                      </p:to>
                                    </p:set>
                                    <p:animEffect transition="in" filter="circle(in)">
                                      <p:cBhvr>
                                        <p:cTn id="34" dur="500"/>
                                        <p:tgtEl>
                                          <p:spTgt spid="18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44"/>
                                        </p:tgtEl>
                                        <p:attrNameLst>
                                          <p:attrName>style.visibility</p:attrName>
                                        </p:attrNameLst>
                                      </p:cBhvr>
                                      <p:to>
                                        <p:strVal val="visible"/>
                                      </p:to>
                                    </p:set>
                                    <p:animEffect transition="in" filter="wipe(left)">
                                      <p:cBhvr>
                                        <p:cTn id="39" dur="500"/>
                                        <p:tgtEl>
                                          <p:spTgt spid="184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837"/>
                                        </p:tgtEl>
                                        <p:attrNameLst>
                                          <p:attrName>style.visibility</p:attrName>
                                        </p:attrNameLst>
                                      </p:cBhvr>
                                      <p:to>
                                        <p:strVal val="visible"/>
                                      </p:to>
                                    </p:set>
                                    <p:animEffect transition="in" filter="barn(inVertical)">
                                      <p:cBhvr>
                                        <p:cTn id="43" dur="500"/>
                                        <p:tgtEl>
                                          <p:spTgt spid="18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46"/>
                                        </p:tgtEl>
                                        <p:attrNameLst>
                                          <p:attrName>style.visibility</p:attrName>
                                        </p:attrNameLst>
                                      </p:cBhvr>
                                      <p:to>
                                        <p:strVal val="visible"/>
                                      </p:to>
                                    </p:set>
                                    <p:animEffect transition="in" filter="wipe(left)">
                                      <p:cBhvr>
                                        <p:cTn id="48" dur="500"/>
                                        <p:tgtEl>
                                          <p:spTgt spid="184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838"/>
                                        </p:tgtEl>
                                        <p:attrNameLst>
                                          <p:attrName>style.visibility</p:attrName>
                                        </p:attrNameLst>
                                      </p:cBhvr>
                                      <p:to>
                                        <p:strVal val="visible"/>
                                      </p:to>
                                    </p:set>
                                    <p:animEffect transition="in" filter="barn(inVertical)">
                                      <p:cBhvr>
                                        <p:cTn id="52" dur="500"/>
                                        <p:tgtEl>
                                          <p:spTgt spid="18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49"/>
                                        </p:tgtEl>
                                        <p:attrNameLst>
                                          <p:attrName>style.visibility</p:attrName>
                                        </p:attrNameLst>
                                      </p:cBhvr>
                                      <p:to>
                                        <p:strVal val="visible"/>
                                      </p:to>
                                    </p:set>
                                    <p:animEffect transition="in" filter="wipe(left)">
                                      <p:cBhvr>
                                        <p:cTn id="57" dur="500"/>
                                        <p:tgtEl>
                                          <p:spTgt spid="184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841"/>
                                        </p:tgtEl>
                                        <p:attrNameLst>
                                          <p:attrName>style.visibility</p:attrName>
                                        </p:attrNameLst>
                                      </p:cBhvr>
                                      <p:to>
                                        <p:strVal val="visible"/>
                                      </p:to>
                                    </p:set>
                                    <p:animEffect transition="in" filter="barn(inVertical)">
                                      <p:cBhvr>
                                        <p:cTn id="61" dur="500"/>
                                        <p:tgtEl>
                                          <p:spTgt spid="18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87"/>
                                        </p:tgtEl>
                                        <p:attrNameLst>
                                          <p:attrName>style.visibility</p:attrName>
                                        </p:attrNameLst>
                                      </p:cBhvr>
                                      <p:to>
                                        <p:strVal val="visible"/>
                                      </p:to>
                                    </p:set>
                                    <p:animEffect transition="in" filter="wipe(left)">
                                      <p:cBhvr>
                                        <p:cTn id="66" dur="500"/>
                                        <p:tgtEl>
                                          <p:spTgt spid="1887"/>
                                        </p:tgtEl>
                                      </p:cBhvr>
                                    </p:animEffect>
                                  </p:childTnLst>
                                </p:cTn>
                              </p:par>
                            </p:childTnLst>
                          </p:cTn>
                        </p:par>
                        <p:par>
                          <p:cTn id="67" fill="hold">
                            <p:stCondLst>
                              <p:cond delay="500"/>
                            </p:stCondLst>
                            <p:childTnLst>
                              <p:par>
                                <p:cTn id="68" presetID="5" presetClass="entr" presetSubtype="10" fill="hold" grpId="0" nodeType="afterEffect">
                                  <p:stCondLst>
                                    <p:cond delay="0"/>
                                  </p:stCondLst>
                                  <p:childTnLst>
                                    <p:set>
                                      <p:cBhvr>
                                        <p:cTn id="69" dur="1" fill="hold">
                                          <p:stCondLst>
                                            <p:cond delay="0"/>
                                          </p:stCondLst>
                                        </p:cTn>
                                        <p:tgtEl>
                                          <p:spTgt spid="1842"/>
                                        </p:tgtEl>
                                        <p:attrNameLst>
                                          <p:attrName>style.visibility</p:attrName>
                                        </p:attrNameLst>
                                      </p:cBhvr>
                                      <p:to>
                                        <p:strVal val="visible"/>
                                      </p:to>
                                    </p:set>
                                    <p:animEffect transition="in" filter="checkerboard(across)">
                                      <p:cBhvr>
                                        <p:cTn id="70" dur="500"/>
                                        <p:tgtEl>
                                          <p:spTgt spid="1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90"/>
                                        </p:tgtEl>
                                        <p:attrNameLst>
                                          <p:attrName>style.visibility</p:attrName>
                                        </p:attrNameLst>
                                      </p:cBhvr>
                                      <p:to>
                                        <p:strVal val="visible"/>
                                      </p:to>
                                    </p:set>
                                    <p:animEffect transition="in" filter="wipe(left)">
                                      <p:cBhvr>
                                        <p:cTn id="75" dur="500"/>
                                        <p:tgtEl>
                                          <p:spTgt spid="1890"/>
                                        </p:tgtEl>
                                      </p:cBhvr>
                                    </p:animEffect>
                                  </p:childTnLst>
                                </p:cTn>
                              </p:par>
                            </p:childTnLst>
                          </p:cTn>
                        </p:par>
                        <p:par>
                          <p:cTn id="76" fill="hold">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1843"/>
                                        </p:tgtEl>
                                        <p:attrNameLst>
                                          <p:attrName>style.visibility</p:attrName>
                                        </p:attrNameLst>
                                      </p:cBhvr>
                                      <p:to>
                                        <p:strVal val="visible"/>
                                      </p:to>
                                    </p:set>
                                    <p:animEffect transition="in" filter="checkerboard(across)">
                                      <p:cBhvr>
                                        <p:cTn id="79"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31" grpId="0" animBg="1"/>
      <p:bldP spid="1832" grpId="0" animBg="1"/>
      <p:bldP spid="1833" grpId="0" animBg="1"/>
      <p:bldP spid="1836" grpId="0" animBg="1"/>
      <p:bldP spid="1837" grpId="0" animBg="1"/>
      <p:bldP spid="1838" grpId="0" animBg="1"/>
      <p:bldP spid="1841" grpId="0" animBg="1"/>
      <p:bldP spid="1842" grpId="0" animBg="1"/>
      <p:bldP spid="18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2" name="Group 1">
            <a:extLst>
              <a:ext uri="{FF2B5EF4-FFF2-40B4-BE49-F238E27FC236}">
                <a16:creationId xmlns:a16="http://schemas.microsoft.com/office/drawing/2014/main" id="{09D9903C-E276-CCD5-9323-ACC754AA6211}"/>
              </a:ext>
            </a:extLst>
          </p:cNvPr>
          <p:cNvGrpSpPr/>
          <p:nvPr/>
        </p:nvGrpSpPr>
        <p:grpSpPr>
          <a:xfrm>
            <a:off x="1207911" y="259224"/>
            <a:ext cx="6728178" cy="958660"/>
            <a:chOff x="1624590" y="2211903"/>
            <a:chExt cx="6728178" cy="958660"/>
          </a:xfrm>
        </p:grpSpPr>
        <p:sp>
          <p:nvSpPr>
            <p:cNvPr id="3" name="TextBox 2">
              <a:extLst>
                <a:ext uri="{FF2B5EF4-FFF2-40B4-BE49-F238E27FC236}">
                  <a16:creationId xmlns:a16="http://schemas.microsoft.com/office/drawing/2014/main" id="{536181CF-33FD-825D-82F7-3171934F8415}"/>
                </a:ext>
              </a:extLst>
            </p:cNvPr>
            <p:cNvSpPr txBox="1"/>
            <p:nvPr/>
          </p:nvSpPr>
          <p:spPr>
            <a:xfrm>
              <a:off x="2977198" y="2211903"/>
              <a:ext cx="5375570" cy="958660"/>
            </a:xfrm>
            <a:prstGeom prst="rect">
              <a:avLst/>
            </a:prstGeom>
            <a:noFill/>
          </p:spPr>
          <p:txBody>
            <a:bodyPr wrap="square">
              <a:spAutoFit/>
            </a:bodyPr>
            <a:lstStyle/>
            <a:p>
              <a:pPr algn="ctr">
                <a:lnSpc>
                  <a:spcPct val="150000"/>
                </a:lnSpc>
                <a:spcBef>
                  <a:spcPts val="100"/>
                </a:spcBef>
                <a:spcAft>
                  <a:spcPts val="100"/>
                </a:spcAft>
              </a:pPr>
              <a:r>
                <a:rPr lang="fr-FR" sz="2000">
                  <a:solidFill>
                    <a:srgbClr val="000000"/>
                  </a:solidFill>
                  <a:effectLst/>
                  <a:latin typeface="+mj-lt"/>
                  <a:ea typeface="Calibri" panose="020F0502020204030204" pitchFamily="34" charset="0"/>
                  <a:cs typeface="Times New Roman" panose="02020603050405020304" pitchFamily="18" charset="0"/>
                </a:rPr>
                <a:t>Vẽ sơ đồ tư duy thể hiện thông tin về một số phương pháp chọn giống vật nuôi.</a:t>
              </a:r>
              <a:endParaRPr lang="en-US" sz="1800">
                <a:effectLst/>
                <a:latin typeface="+mj-lt"/>
                <a:ea typeface="Calibri" panose="020F0502020204030204" pitchFamily="34" charset="0"/>
              </a:endParaRPr>
            </a:p>
          </p:txBody>
        </p:sp>
        <p:pic>
          <p:nvPicPr>
            <p:cNvPr id="5" name="Picture 25">
              <a:extLst>
                <a:ext uri="{FF2B5EF4-FFF2-40B4-BE49-F238E27FC236}">
                  <a16:creationId xmlns:a16="http://schemas.microsoft.com/office/drawing/2014/main" id="{4E57D888-9B4F-68B3-1D6E-5449AAF037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4590" y="2211903"/>
              <a:ext cx="1352608" cy="958660"/>
            </a:xfrm>
            <a:prstGeom prst="rect">
              <a:avLst/>
            </a:prstGeom>
          </p:spPr>
        </p:pic>
      </p:grpSp>
      <p:pic>
        <p:nvPicPr>
          <p:cNvPr id="7" name="Picture 6" descr="A screenshot of a computer&#10;&#10;Description automatically generated">
            <a:extLst>
              <a:ext uri="{FF2B5EF4-FFF2-40B4-BE49-F238E27FC236}">
                <a16:creationId xmlns:a16="http://schemas.microsoft.com/office/drawing/2014/main" id="{1E00D011-138A-2974-6EF7-6EE699B8E7E2}"/>
              </a:ext>
            </a:extLst>
          </p:cNvPr>
          <p:cNvPicPr>
            <a:picLocks noChangeAspect="1"/>
          </p:cNvPicPr>
          <p:nvPr/>
        </p:nvPicPr>
        <p:blipFill rotWithShape="1">
          <a:blip r:embed="rId5"/>
          <a:srcRect l="2307" t="5080" r="2051" b="13790"/>
          <a:stretch/>
        </p:blipFill>
        <p:spPr>
          <a:xfrm>
            <a:off x="199292" y="1391139"/>
            <a:ext cx="8745416" cy="2993292"/>
          </a:xfrm>
          <a:prstGeom prst="rect">
            <a:avLst/>
          </a:prstGeom>
        </p:spPr>
      </p:pic>
    </p:spTree>
    <p:extLst>
      <p:ext uri="{BB962C8B-B14F-4D97-AF65-F5344CB8AC3E}">
        <p14:creationId xmlns:p14="http://schemas.microsoft.com/office/powerpoint/2010/main" val="214834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369B6E-E606-8FE4-F313-33AF47758008}"/>
              </a:ext>
            </a:extLst>
          </p:cNvPr>
          <p:cNvSpPr txBox="1"/>
          <p:nvPr/>
        </p:nvSpPr>
        <p:spPr>
          <a:xfrm>
            <a:off x="1967523" y="254204"/>
            <a:ext cx="5208954" cy="872034"/>
          </a:xfrm>
          <a:prstGeom prst="rect">
            <a:avLst/>
          </a:prstGeom>
          <a:noFill/>
        </p:spPr>
        <p:txBody>
          <a:bodyPr wrap="square">
            <a:spAutoFit/>
          </a:bodyPr>
          <a:lstStyle/>
          <a:p>
            <a:pPr algn="ctr">
              <a:lnSpc>
                <a:spcPct val="150000"/>
              </a:lnSpc>
            </a:pPr>
            <a:r>
              <a:rPr lang="fr-FR" sz="1800" b="1">
                <a:solidFill>
                  <a:srgbClr val="C00000"/>
                </a:solidFill>
                <a:latin typeface="+mj-lt"/>
                <a:ea typeface="Calibri" panose="020F0502020204030204" pitchFamily="34" charset="0"/>
                <a:cs typeface="Times New Roman" panose="02020603050405020304" pitchFamily="18" charset="0"/>
              </a:rPr>
              <a:t>S</a:t>
            </a:r>
            <a:r>
              <a:rPr lang="fr-FR" sz="1800" b="1">
                <a:solidFill>
                  <a:srgbClr val="C00000"/>
                </a:solidFill>
                <a:effectLst/>
                <a:latin typeface="+mj-lt"/>
                <a:ea typeface="Calibri" panose="020F0502020204030204" pitchFamily="34" charset="0"/>
                <a:cs typeface="Times New Roman" panose="02020603050405020304" pitchFamily="18" charset="0"/>
              </a:rPr>
              <a:t>ơ đồ tư duy thể hiện thông tin về </a:t>
            </a:r>
          </a:p>
          <a:p>
            <a:pPr algn="ctr">
              <a:lnSpc>
                <a:spcPct val="150000"/>
              </a:lnSpc>
            </a:pPr>
            <a:r>
              <a:rPr lang="fr-FR" sz="1800" b="1">
                <a:solidFill>
                  <a:srgbClr val="C00000"/>
                </a:solidFill>
                <a:effectLst/>
                <a:latin typeface="+mj-lt"/>
                <a:ea typeface="Calibri" panose="020F0502020204030204" pitchFamily="34" charset="0"/>
                <a:cs typeface="Times New Roman" panose="02020603050405020304" pitchFamily="18" charset="0"/>
              </a:rPr>
              <a:t>một số phương pháp chọn giống vật nuôi.</a:t>
            </a:r>
            <a:endParaRPr lang="en-US" sz="1800" b="1">
              <a:solidFill>
                <a:srgbClr val="C00000"/>
              </a:solidFill>
            </a:endParaRPr>
          </a:p>
        </p:txBody>
      </p:sp>
      <p:pic>
        <p:nvPicPr>
          <p:cNvPr id="6" name="Picture 5">
            <a:extLst>
              <a:ext uri="{FF2B5EF4-FFF2-40B4-BE49-F238E27FC236}">
                <a16:creationId xmlns:a16="http://schemas.microsoft.com/office/drawing/2014/main" id="{AB92FDCA-E8F1-32D4-3B92-1C112C1E7611}"/>
              </a:ext>
            </a:extLst>
          </p:cNvPr>
          <p:cNvPicPr>
            <a:picLocks noChangeAspect="1"/>
          </p:cNvPicPr>
          <p:nvPr/>
        </p:nvPicPr>
        <p:blipFill rotWithShape="1">
          <a:blip r:embed="rId2"/>
          <a:srcRect l="1470" t="3281" r="1737" b="10469"/>
          <a:stretch/>
        </p:blipFill>
        <p:spPr>
          <a:xfrm>
            <a:off x="171270" y="1234829"/>
            <a:ext cx="8801460" cy="3595077"/>
          </a:xfrm>
          <a:prstGeom prst="rect">
            <a:avLst/>
          </a:prstGeom>
        </p:spPr>
      </p:pic>
    </p:spTree>
    <p:extLst>
      <p:ext uri="{BB962C8B-B14F-4D97-AF65-F5344CB8AC3E}">
        <p14:creationId xmlns:p14="http://schemas.microsoft.com/office/powerpoint/2010/main" val="715188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C78F8-DD8B-4D94-19BB-9520107FD2DD}"/>
              </a:ext>
            </a:extLst>
          </p:cNvPr>
          <p:cNvSpPr txBox="1"/>
          <p:nvPr/>
        </p:nvSpPr>
        <p:spPr>
          <a:xfrm>
            <a:off x="571500" y="1906671"/>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4" name="TextBox 11">
            <a:extLst>
              <a:ext uri="{FF2B5EF4-FFF2-40B4-BE49-F238E27FC236}">
                <a16:creationId xmlns:a16="http://schemas.microsoft.com/office/drawing/2014/main" id="{3713F6BD-5F7C-7699-F6C2-E03DD55C47A9}"/>
              </a:ext>
            </a:extLst>
          </p:cNvPr>
          <p:cNvSpPr txBox="1"/>
          <p:nvPr/>
        </p:nvSpPr>
        <p:spPr>
          <a:xfrm>
            <a:off x="608952" y="1185321"/>
            <a:ext cx="7926095"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TRÒ CHƠI “HÃY</a:t>
            </a:r>
            <a:r>
              <a:rPr kumimoji="0" lang="en-US" sz="3600" b="1" i="0" u="none" strike="noStrike" kern="1200" cap="none" spc="0" normalizeH="0" noProof="0">
                <a:ln>
                  <a:noFill/>
                </a:ln>
                <a:solidFill>
                  <a:srgbClr val="D72C2C"/>
                </a:solidFill>
                <a:effectLst/>
                <a:uLnTx/>
                <a:uFillTx/>
                <a:latin typeface="Arial" panose="020B0604020202020204" pitchFamily="34" charset="0"/>
                <a:ea typeface="+mn-ea"/>
                <a:cs typeface="Arial" panose="020B0604020202020204" pitchFamily="34" charset="0"/>
                <a:sym typeface="Arial"/>
              </a:rPr>
              <a:t> LỰA CHỌN ĐÚNG</a:t>
            </a: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a:t>
            </a:r>
            <a:endParaRPr kumimoji="0" lang="en-US" sz="3600" b="1" i="0" u="none" strike="noStrike" kern="1200" cap="none" spc="0" normalizeH="0" baseline="0" noProof="0" dirty="0">
              <a:ln>
                <a:noFill/>
              </a:ln>
              <a:solidFill>
                <a:srgbClr val="D72C2C"/>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3631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1</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Ngoại hình của vật nuôi 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426578" y="3509010"/>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en-US" sz="1800" kern="1200" noProof="1">
                <a:solidFill>
                  <a:prstClr val="black"/>
                </a:solidFill>
                <a:cs typeface="Arial" panose="020B0604020202020204" pitchFamily="34" charset="0"/>
              </a:rPr>
              <a:t>L</a:t>
            </a:r>
            <a:r>
              <a:rPr lang="vi-VN" sz="1800" kern="1200" noProof="1">
                <a:solidFill>
                  <a:prstClr val="black"/>
                </a:solidFill>
                <a:cs typeface="Arial" panose="020B0604020202020204" pitchFamily="34" charset="0"/>
              </a:rPr>
              <a:t>à đặc điểm bên ngoài của con vật, mang đặc trưng cho từng giống.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426576" y="2140008"/>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1800" kern="1200" noProof="1">
                <a:solidFill>
                  <a:prstClr val="black"/>
                </a:solidFill>
                <a:cs typeface="Arial" panose="020B0604020202020204" pitchFamily="34" charset="0"/>
              </a:rPr>
              <a:t>L</a:t>
            </a:r>
            <a:r>
              <a:rPr lang="vi-VN" sz="1800" kern="1200" noProof="1">
                <a:solidFill>
                  <a:prstClr val="black"/>
                </a:solidFill>
                <a:cs typeface="Arial" panose="020B0604020202020204" pitchFamily="34" charset="0"/>
              </a:rPr>
              <a:t>à chất lượng bên trong cơ thể vật nuôi.</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4572001" y="2140008"/>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1800" kern="1200" noProof="1">
                <a:solidFill>
                  <a:prstClr val="black"/>
                </a:solidFill>
                <a:cs typeface="Arial" panose="020B0604020202020204" pitchFamily="34" charset="0"/>
              </a:rPr>
              <a:t>L</a:t>
            </a:r>
            <a:r>
              <a:rPr lang="vi-VN" sz="1800" kern="1200" noProof="1">
                <a:solidFill>
                  <a:prstClr val="black"/>
                </a:solidFill>
                <a:cs typeface="Arial" panose="020B0604020202020204" pitchFamily="34" charset="0"/>
              </a:rPr>
              <a:t>à sự tăng thêm về khối lượng, kích thước, thể tích của từng bộ phận hay của toàn cơ thể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572000" y="3509010"/>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1800" kern="1200" noProof="1">
                <a:solidFill>
                  <a:prstClr val="black"/>
                </a:solidFill>
                <a:latin typeface="Arial" panose="020B0604020202020204" pitchFamily="34" charset="0"/>
                <a:cs typeface="Arial" panose="020B0604020202020204" pitchFamily="34" charset="0"/>
              </a:rPr>
              <a:t>L</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à</a:t>
            </a: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1800" kern="1200" noProof="1">
                <a:solidFill>
                  <a:prstClr val="black"/>
                </a:solidFill>
                <a:cs typeface="Arial" panose="020B0604020202020204" pitchFamily="34" charset="0"/>
              </a:rPr>
              <a:t>mức độ sản xuất ra sản phẩm của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5" y="3817569"/>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431727"/>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11986"/>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431727"/>
            <a:ext cx="637592" cy="568036"/>
          </a:xfrm>
          <a:prstGeom prst="rect">
            <a:avLst/>
          </a:prstGeom>
        </p:spPr>
      </p:pic>
    </p:spTree>
    <p:extLst>
      <p:ext uri="{BB962C8B-B14F-4D97-AF65-F5344CB8AC3E}">
        <p14:creationId xmlns:p14="http://schemas.microsoft.com/office/powerpoint/2010/main" val="30859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2</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Trong những giải pháp sau, đâu </a:t>
            </a:r>
            <a:r>
              <a:rPr lang="vi-VN" sz="2000" b="1" i="1" kern="1200" noProof="1">
                <a:solidFill>
                  <a:prstClr val="black"/>
                </a:solidFill>
                <a:cs typeface="Arial" panose="020B0604020202020204" pitchFamily="34" charset="0"/>
              </a:rPr>
              <a:t>không phải </a:t>
            </a:r>
            <a:r>
              <a:rPr lang="vi-VN" sz="2000" kern="1200" noProof="1">
                <a:solidFill>
                  <a:prstClr val="black"/>
                </a:solidFill>
                <a:cs typeface="Arial" panose="020B0604020202020204" pitchFamily="34" charset="0"/>
              </a:rPr>
              <a:t>là giải pháp để tăng năng suất cho lợn ở những thế hệ sau?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910938"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Loại bỏ những con lợn có năng suất thấp.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910936"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Chọn giống lợn có năng suất cao.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4831773"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Áp dụng phương pháp nuôi chuồng trại công nghệ cao.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831772"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Chăm sóc, dinh dưỡng và điều trị bệnh tốt.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5" y="3729338"/>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343496"/>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723755"/>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343496"/>
            <a:ext cx="637592" cy="568036"/>
          </a:xfrm>
          <a:prstGeom prst="rect">
            <a:avLst/>
          </a:prstGeom>
        </p:spPr>
      </p:pic>
    </p:spTree>
    <p:extLst>
      <p:ext uri="{BB962C8B-B14F-4D97-AF65-F5344CB8AC3E}">
        <p14:creationId xmlns:p14="http://schemas.microsoft.com/office/powerpoint/2010/main" val="1154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3</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Ý nào sau đây </a:t>
            </a:r>
            <a:r>
              <a:rPr lang="en-US" sz="2000" b="1" i="1" kern="1200" noProof="1">
                <a:solidFill>
                  <a:prstClr val="black"/>
                </a:solidFill>
                <a:cs typeface="Arial" panose="020B0604020202020204" pitchFamily="34" charset="0"/>
              </a:rPr>
              <a:t>không phải </a:t>
            </a:r>
            <a:r>
              <a:rPr lang="en-US" sz="2000" kern="1200" noProof="1">
                <a:solidFill>
                  <a:prstClr val="black"/>
                </a:solidFill>
                <a:cs typeface="Arial" panose="020B0604020202020204" pitchFamily="34" charset="0"/>
              </a:rPr>
              <a:t>tiêu chí </a:t>
            </a:r>
          </a:p>
          <a:p>
            <a:pPr lvl="0" algn="ctr" defTabSz="685800">
              <a:lnSpc>
                <a:spcPct val="150000"/>
              </a:lnSpc>
              <a:buClrTx/>
            </a:pPr>
            <a:r>
              <a:rPr lang="en-US" sz="2000" kern="1200" noProof="1">
                <a:solidFill>
                  <a:prstClr val="black"/>
                </a:solidFill>
                <a:cs typeface="Arial" panose="020B0604020202020204" pitchFamily="34" charset="0"/>
              </a:rPr>
              <a:t>chọn giống vật nuôi?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vi-VN" sz="2000" kern="1200" noProof="1">
                <a:solidFill>
                  <a:prstClr val="black"/>
                </a:solidFill>
                <a:cs typeface="Arial" panose="020B0604020202020204" pitchFamily="34" charset="0"/>
              </a:rPr>
              <a:t>Khả năng sinh sản.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616563" y="2197460"/>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2000" kern="1200" noProof="1">
                <a:solidFill>
                  <a:prstClr val="black"/>
                </a:solidFill>
                <a:cs typeface="Arial" panose="020B0604020202020204" pitchFamily="34" charset="0"/>
              </a:rPr>
              <a:t>Ngoại hình, thể chất.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616563"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vi-VN" sz="2000" kern="1200" noProof="1">
                <a:solidFill>
                  <a:prstClr val="black"/>
                </a:solidFill>
                <a:latin typeface="Arial"/>
                <a:cs typeface="Arial" panose="020B0604020202020204" pitchFamily="34" charset="0"/>
              </a:rPr>
              <a:t>Khả năng sinh trưởng, </a:t>
            </a:r>
            <a:endParaRPr lang="en-US" sz="2000" kern="1200" noProof="1">
              <a:solidFill>
                <a:prstClr val="black"/>
              </a:solidFill>
              <a:latin typeface="Arial"/>
              <a:cs typeface="Arial" panose="020B0604020202020204" pitchFamily="34" charset="0"/>
            </a:endParaRPr>
          </a:p>
          <a:p>
            <a:pPr lvl="0" algn="ctr" defTabSz="685800">
              <a:lnSpc>
                <a:spcPct val="150000"/>
              </a:lnSpc>
              <a:buClrTx/>
            </a:pPr>
            <a:r>
              <a:rPr lang="vi-VN" sz="2000" kern="1200" noProof="1">
                <a:solidFill>
                  <a:prstClr val="black"/>
                </a:solidFill>
                <a:latin typeface="Arial"/>
                <a:cs typeface="Arial" panose="020B0604020202020204" pitchFamily="34" charset="0"/>
              </a:rPr>
              <a:t>phát dục.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Năng suất và chất lượng sản phẩm.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3800" y="2475038"/>
            <a:ext cx="637592" cy="568036"/>
          </a:xfrm>
          <a:prstGeom prst="rect">
            <a:avLst/>
          </a:prstGeom>
        </p:spPr>
      </p:pic>
    </p:spTree>
    <p:extLst>
      <p:ext uri="{BB962C8B-B14F-4D97-AF65-F5344CB8AC3E}">
        <p14:creationId xmlns:p14="http://schemas.microsoft.com/office/powerpoint/2010/main" val="10292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4</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Chọn vật nuôi làm giống nên chọn thế nào?</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1800" kern="1200" noProof="1">
                <a:solidFill>
                  <a:prstClr val="black"/>
                </a:solidFill>
                <a:cs typeface="Arial" panose="020B0604020202020204" pitchFamily="34" charset="0"/>
              </a:rPr>
              <a:t>Chọn những con có tiềm năng di truyền vượt trội với những tính trạng mong muốn.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noProof="1">
                <a:solidFill>
                  <a:prstClr val="black"/>
                </a:solidFill>
                <a:cs typeface="Arial" panose="020B0604020202020204" pitchFamily="34" charset="0"/>
              </a:rPr>
              <a:t>Chọn một con bất kì </a:t>
            </a:r>
            <a:endParaRPr lang="en-US" sz="1800" kern="1200" noProof="1">
              <a:solidFill>
                <a:prstClr val="black"/>
              </a:solidFill>
              <a:cs typeface="Arial" panose="020B0604020202020204" pitchFamily="34" charset="0"/>
            </a:endParaRPr>
          </a:p>
          <a:p>
            <a:pPr lvl="0" algn="ctr" defTabSz="685800">
              <a:lnSpc>
                <a:spcPct val="150000"/>
              </a:lnSpc>
              <a:buClrTx/>
            </a:pPr>
            <a:r>
              <a:rPr lang="vi-VN" sz="1800" kern="1200" noProof="1">
                <a:solidFill>
                  <a:prstClr val="black"/>
                </a:solidFill>
                <a:cs typeface="Arial" panose="020B0604020202020204" pitchFamily="34" charset="0"/>
              </a:rPr>
              <a:t>trong đàn.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cs typeface="Arial" panose="020B0604020202020204" pitchFamily="34" charset="0"/>
              </a:rPr>
              <a:t>Chọn một con có tiềm năng di truyền xấu.</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1800" kern="1200" noProof="1">
                <a:solidFill>
                  <a:prstClr val="black"/>
                </a:solidFill>
                <a:cs typeface="Arial" panose="020B0604020202020204" pitchFamily="34" charset="0"/>
              </a:rPr>
              <a:t>Chọn những con có tính trạng tốt nhiều hơn </a:t>
            </a:r>
            <a:endParaRPr lang="en-US" sz="1800" kern="1200" noProof="1">
              <a:solidFill>
                <a:prstClr val="black"/>
              </a:solidFill>
              <a:cs typeface="Arial" panose="020B0604020202020204" pitchFamily="34" charset="0"/>
            </a:endParaRPr>
          </a:p>
          <a:p>
            <a:pPr lvl="0" algn="ctr" defTabSz="685800">
              <a:lnSpc>
                <a:spcPct val="150000"/>
              </a:lnSpc>
              <a:buClrTx/>
            </a:pPr>
            <a:r>
              <a:rPr lang="vi-VN" sz="1800" kern="1200" noProof="1">
                <a:solidFill>
                  <a:prstClr val="black"/>
                </a:solidFill>
                <a:cs typeface="Arial" panose="020B0604020202020204" pitchFamily="34" charset="0"/>
              </a:rPr>
              <a:t>tính trạng xấu.</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204955"/>
            <a:ext cx="637592" cy="568036"/>
          </a:xfrm>
          <a:prstGeom prst="rect">
            <a:avLst/>
          </a:prstGeom>
        </p:spPr>
      </p:pic>
    </p:spTree>
    <p:extLst>
      <p:ext uri="{BB962C8B-B14F-4D97-AF65-F5344CB8AC3E}">
        <p14:creationId xmlns:p14="http://schemas.microsoft.com/office/powerpoint/2010/main" val="29911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86" name="TextBox 1585">
            <a:extLst>
              <a:ext uri="{FF2B5EF4-FFF2-40B4-BE49-F238E27FC236}">
                <a16:creationId xmlns:a16="http://schemas.microsoft.com/office/drawing/2014/main" id="{6D21B604-C00A-3BFB-4356-944789E4F8A2}"/>
              </a:ext>
            </a:extLst>
          </p:cNvPr>
          <p:cNvSpPr txBox="1"/>
          <p:nvPr/>
        </p:nvSpPr>
        <p:spPr>
          <a:xfrm>
            <a:off x="2266155" y="644210"/>
            <a:ext cx="4611690" cy="646331"/>
          </a:xfrm>
          <a:prstGeom prst="rect">
            <a:avLst/>
          </a:prstGeom>
          <a:noFill/>
        </p:spPr>
        <p:txBody>
          <a:bodyPr wrap="square">
            <a:spAutoFit/>
          </a:bodyPr>
          <a:lstStyle/>
          <a:p>
            <a:pPr algn="ctr"/>
            <a:r>
              <a:rPr lang="en" sz="3600" b="1">
                <a:solidFill>
                  <a:srgbClr val="8D9D43"/>
                </a:solidFill>
                <a:latin typeface="+mj-lt"/>
              </a:rPr>
              <a:t>NỘI DUNG BÀI HỌC</a:t>
            </a:r>
            <a:endParaRPr lang="en-US" sz="3600">
              <a:solidFill>
                <a:srgbClr val="8D9D43"/>
              </a:solidFill>
            </a:endParaRPr>
          </a:p>
        </p:txBody>
      </p:sp>
      <p:grpSp>
        <p:nvGrpSpPr>
          <p:cNvPr id="1597" name="Group 1596">
            <a:extLst>
              <a:ext uri="{FF2B5EF4-FFF2-40B4-BE49-F238E27FC236}">
                <a16:creationId xmlns:a16="http://schemas.microsoft.com/office/drawing/2014/main" id="{D7AE2A29-64AD-AE8A-9018-943459DB977B}"/>
              </a:ext>
            </a:extLst>
          </p:cNvPr>
          <p:cNvGrpSpPr/>
          <p:nvPr/>
        </p:nvGrpSpPr>
        <p:grpSpPr>
          <a:xfrm>
            <a:off x="328131" y="1684264"/>
            <a:ext cx="2753226" cy="2249832"/>
            <a:chOff x="328131" y="1612075"/>
            <a:chExt cx="2753226" cy="2249832"/>
          </a:xfrm>
        </p:grpSpPr>
        <p:grpSp>
          <p:nvGrpSpPr>
            <p:cNvPr id="1590" name="Group 1589">
              <a:extLst>
                <a:ext uri="{FF2B5EF4-FFF2-40B4-BE49-F238E27FC236}">
                  <a16:creationId xmlns:a16="http://schemas.microsoft.com/office/drawing/2014/main" id="{55C77EAF-EC97-B0A1-E396-A1CCA8A511DD}"/>
                </a:ext>
              </a:extLst>
            </p:cNvPr>
            <p:cNvGrpSpPr/>
            <p:nvPr/>
          </p:nvGrpSpPr>
          <p:grpSpPr>
            <a:xfrm>
              <a:off x="1008394" y="1612075"/>
              <a:ext cx="1392703" cy="1117987"/>
              <a:chOff x="1008394" y="1612075"/>
              <a:chExt cx="1392703" cy="1117987"/>
            </a:xfrm>
          </p:grpSpPr>
          <p:sp>
            <p:nvSpPr>
              <p:cNvPr id="1556" name="Google Shape;1556;p43"/>
              <p:cNvSpPr/>
              <p:nvPr/>
            </p:nvSpPr>
            <p:spPr>
              <a:xfrm>
                <a:off x="1008394" y="1612075"/>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1589" name="TextBox 1588">
                <a:extLst>
                  <a:ext uri="{FF2B5EF4-FFF2-40B4-BE49-F238E27FC236}">
                    <a16:creationId xmlns:a16="http://schemas.microsoft.com/office/drawing/2014/main" id="{BA328CE7-F985-D339-0EED-5AE16BAE7558}"/>
                  </a:ext>
                </a:extLst>
              </p:cNvPr>
              <p:cNvSpPr txBox="1"/>
              <p:nvPr/>
            </p:nvSpPr>
            <p:spPr>
              <a:xfrm>
                <a:off x="1158310" y="1714396"/>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I</a:t>
                </a:r>
                <a:endParaRPr lang="en-US" sz="6000">
                  <a:solidFill>
                    <a:schemeClr val="tx2"/>
                  </a:solidFill>
                  <a:latin typeface="Gochi Hand" panose="020B0604020202020204" charset="0"/>
                </a:endParaRPr>
              </a:p>
            </p:txBody>
          </p:sp>
        </p:grpSp>
        <p:sp>
          <p:nvSpPr>
            <p:cNvPr id="1596" name="TextBox 1595">
              <a:extLst>
                <a:ext uri="{FF2B5EF4-FFF2-40B4-BE49-F238E27FC236}">
                  <a16:creationId xmlns:a16="http://schemas.microsoft.com/office/drawing/2014/main" id="{8534CCF1-B35E-BE65-8D2F-E82F70C2F343}"/>
                </a:ext>
              </a:extLst>
            </p:cNvPr>
            <p:cNvSpPr txBox="1"/>
            <p:nvPr/>
          </p:nvSpPr>
          <p:spPr>
            <a:xfrm>
              <a:off x="328131" y="2730059"/>
              <a:ext cx="2753226" cy="1131848"/>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K</a:t>
              </a:r>
              <a:r>
                <a:rPr lang="nl-NL" sz="2400">
                  <a:solidFill>
                    <a:srgbClr val="000000"/>
                  </a:solidFill>
                  <a:effectLst/>
                  <a:latin typeface="+mj-lt"/>
                  <a:ea typeface="Times New Roman" panose="02020603050405020304" pitchFamily="18" charset="0"/>
                </a:rPr>
                <a:t>hái niệm chọn giống vật nuôi</a:t>
              </a:r>
              <a:endParaRPr lang="en-US" sz="2000">
                <a:effectLst/>
                <a:latin typeface="+mj-lt"/>
                <a:ea typeface="Calibri" panose="020F0502020204030204" pitchFamily="34" charset="0"/>
              </a:endParaRPr>
            </a:p>
          </p:txBody>
        </p:sp>
      </p:grpSp>
      <p:grpSp>
        <p:nvGrpSpPr>
          <p:cNvPr id="1599" name="Group 1598">
            <a:extLst>
              <a:ext uri="{FF2B5EF4-FFF2-40B4-BE49-F238E27FC236}">
                <a16:creationId xmlns:a16="http://schemas.microsoft.com/office/drawing/2014/main" id="{D5D50523-69E2-8121-7E29-50E80966E70E}"/>
              </a:ext>
            </a:extLst>
          </p:cNvPr>
          <p:cNvGrpSpPr/>
          <p:nvPr/>
        </p:nvGrpSpPr>
        <p:grpSpPr>
          <a:xfrm>
            <a:off x="3250850" y="1684263"/>
            <a:ext cx="2642301" cy="2829479"/>
            <a:chOff x="3250850" y="1612074"/>
            <a:chExt cx="2642301" cy="2829479"/>
          </a:xfrm>
        </p:grpSpPr>
        <p:grpSp>
          <p:nvGrpSpPr>
            <p:cNvPr id="1592" name="Group 1591">
              <a:extLst>
                <a:ext uri="{FF2B5EF4-FFF2-40B4-BE49-F238E27FC236}">
                  <a16:creationId xmlns:a16="http://schemas.microsoft.com/office/drawing/2014/main" id="{95FAA80B-CE92-34B6-4C11-48E0290129E2}"/>
                </a:ext>
              </a:extLst>
            </p:cNvPr>
            <p:cNvGrpSpPr/>
            <p:nvPr/>
          </p:nvGrpSpPr>
          <p:grpSpPr>
            <a:xfrm>
              <a:off x="3875648" y="1612074"/>
              <a:ext cx="1392703" cy="1117987"/>
              <a:chOff x="3875648" y="1612074"/>
              <a:chExt cx="1392703" cy="1117987"/>
            </a:xfrm>
          </p:grpSpPr>
          <p:sp>
            <p:nvSpPr>
              <p:cNvPr id="1553" name="Google Shape;1553;p43"/>
              <p:cNvSpPr/>
              <p:nvPr/>
            </p:nvSpPr>
            <p:spPr>
              <a:xfrm>
                <a:off x="3875648" y="1612074"/>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497B8"/>
                  </a:solidFill>
                  <a:latin typeface="Gochi Hand" panose="020B0604020202020204" charset="0"/>
                </a:endParaRPr>
              </a:p>
            </p:txBody>
          </p:sp>
          <p:sp>
            <p:nvSpPr>
              <p:cNvPr id="1591" name="TextBox 1590">
                <a:extLst>
                  <a:ext uri="{FF2B5EF4-FFF2-40B4-BE49-F238E27FC236}">
                    <a16:creationId xmlns:a16="http://schemas.microsoft.com/office/drawing/2014/main" id="{593DBF06-BE22-0F67-B4F1-8F19C5F990F0}"/>
                  </a:ext>
                </a:extLst>
              </p:cNvPr>
              <p:cNvSpPr txBox="1"/>
              <p:nvPr/>
            </p:nvSpPr>
            <p:spPr>
              <a:xfrm>
                <a:off x="4025564" y="1714397"/>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II</a:t>
                </a:r>
                <a:endParaRPr lang="en-US" sz="6000">
                  <a:solidFill>
                    <a:schemeClr val="tx2"/>
                  </a:solidFill>
                  <a:latin typeface="Gochi Hand" panose="020B0604020202020204" charset="0"/>
                </a:endParaRPr>
              </a:p>
            </p:txBody>
          </p:sp>
        </p:grpSp>
        <p:sp>
          <p:nvSpPr>
            <p:cNvPr id="1598" name="TextBox 1597">
              <a:extLst>
                <a:ext uri="{FF2B5EF4-FFF2-40B4-BE49-F238E27FC236}">
                  <a16:creationId xmlns:a16="http://schemas.microsoft.com/office/drawing/2014/main" id="{FD4A3F20-2E8D-3F11-9752-0D85E4FFA88C}"/>
                </a:ext>
              </a:extLst>
            </p:cNvPr>
            <p:cNvSpPr txBox="1"/>
            <p:nvPr/>
          </p:nvSpPr>
          <p:spPr>
            <a:xfrm>
              <a:off x="3250850" y="2730059"/>
              <a:ext cx="2642301" cy="1711494"/>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Các chỉ tiêu </a:t>
              </a:r>
            </a:p>
            <a:p>
              <a:pPr algn="ctr">
                <a:lnSpc>
                  <a:spcPct val="150000"/>
                </a:lnSpc>
                <a:spcBef>
                  <a:spcPts val="100"/>
                </a:spcBef>
                <a:spcAft>
                  <a:spcPts val="100"/>
                </a:spcAft>
              </a:pPr>
              <a:r>
                <a:rPr lang="nl-NL" sz="2400">
                  <a:latin typeface="+mj-lt"/>
                  <a:ea typeface="Times New Roman" panose="02020603050405020304" pitchFamily="18" charset="0"/>
                </a:rPr>
                <a:t>cơ bản để chọn giống vật nuôi</a:t>
              </a:r>
              <a:endParaRPr lang="en-US" sz="2000">
                <a:effectLst/>
                <a:latin typeface="+mj-lt"/>
                <a:ea typeface="Calibri" panose="020F0502020204030204" pitchFamily="34" charset="0"/>
              </a:endParaRPr>
            </a:p>
          </p:txBody>
        </p:sp>
      </p:grpSp>
      <p:grpSp>
        <p:nvGrpSpPr>
          <p:cNvPr id="1537" name="Group 1536">
            <a:extLst>
              <a:ext uri="{FF2B5EF4-FFF2-40B4-BE49-F238E27FC236}">
                <a16:creationId xmlns:a16="http://schemas.microsoft.com/office/drawing/2014/main" id="{9A180971-DF15-723D-1DCB-9B84DDBD458C}"/>
              </a:ext>
            </a:extLst>
          </p:cNvPr>
          <p:cNvGrpSpPr/>
          <p:nvPr/>
        </p:nvGrpSpPr>
        <p:grpSpPr>
          <a:xfrm>
            <a:off x="6208101" y="1684262"/>
            <a:ext cx="2462305" cy="2796726"/>
            <a:chOff x="6208101" y="1612073"/>
            <a:chExt cx="2462305" cy="2796726"/>
          </a:xfrm>
        </p:grpSpPr>
        <p:grpSp>
          <p:nvGrpSpPr>
            <p:cNvPr id="1594" name="Group 1593">
              <a:extLst>
                <a:ext uri="{FF2B5EF4-FFF2-40B4-BE49-F238E27FC236}">
                  <a16:creationId xmlns:a16="http://schemas.microsoft.com/office/drawing/2014/main" id="{3E4162F4-7A5A-BA87-81F1-D8F8429BC3A0}"/>
                </a:ext>
              </a:extLst>
            </p:cNvPr>
            <p:cNvGrpSpPr/>
            <p:nvPr/>
          </p:nvGrpSpPr>
          <p:grpSpPr>
            <a:xfrm>
              <a:off x="6742903" y="1612073"/>
              <a:ext cx="1392703" cy="1117987"/>
              <a:chOff x="6742903" y="1612073"/>
              <a:chExt cx="1392703" cy="1117987"/>
            </a:xfrm>
          </p:grpSpPr>
          <p:sp>
            <p:nvSpPr>
              <p:cNvPr id="1554" name="Google Shape;1554;p43"/>
              <p:cNvSpPr/>
              <p:nvPr/>
            </p:nvSpPr>
            <p:spPr>
              <a:xfrm rot="10800000">
                <a:off x="6742903" y="1612073"/>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1593" name="TextBox 1592">
                <a:extLst>
                  <a:ext uri="{FF2B5EF4-FFF2-40B4-BE49-F238E27FC236}">
                    <a16:creationId xmlns:a16="http://schemas.microsoft.com/office/drawing/2014/main" id="{E5372319-8F80-35DB-2FB9-11FF7564C534}"/>
                  </a:ext>
                </a:extLst>
              </p:cNvPr>
              <p:cNvSpPr txBox="1"/>
              <p:nvPr/>
            </p:nvSpPr>
            <p:spPr>
              <a:xfrm>
                <a:off x="6892821" y="1667221"/>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III</a:t>
                </a:r>
                <a:endParaRPr lang="en-US" sz="6000">
                  <a:solidFill>
                    <a:schemeClr val="tx2"/>
                  </a:solidFill>
                  <a:latin typeface="Gochi Hand" panose="020B0604020202020204" charset="0"/>
                </a:endParaRPr>
              </a:p>
            </p:txBody>
          </p:sp>
        </p:grpSp>
        <p:sp>
          <p:nvSpPr>
            <p:cNvPr id="1536" name="TextBox 1535">
              <a:extLst>
                <a:ext uri="{FF2B5EF4-FFF2-40B4-BE49-F238E27FC236}">
                  <a16:creationId xmlns:a16="http://schemas.microsoft.com/office/drawing/2014/main" id="{793CE438-4B88-C711-9308-0CD084F1365E}"/>
                </a:ext>
              </a:extLst>
            </p:cNvPr>
            <p:cNvSpPr txBox="1"/>
            <p:nvPr/>
          </p:nvSpPr>
          <p:spPr>
            <a:xfrm>
              <a:off x="6208101" y="2722953"/>
              <a:ext cx="2462305" cy="1685846"/>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Một số phương pháp để chọn giống vật nuôi</a:t>
              </a:r>
              <a:endParaRPr lang="en-US" sz="2000">
                <a:effectLst/>
                <a:latin typeface="+mj-l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7"/>
                                        </p:tgtEl>
                                        <p:attrNameLst>
                                          <p:attrName>style.visibility</p:attrName>
                                        </p:attrNameLst>
                                      </p:cBhvr>
                                      <p:to>
                                        <p:strVal val="visible"/>
                                      </p:to>
                                    </p:set>
                                    <p:anim calcmode="lin" valueType="num">
                                      <p:cBhvr additive="base">
                                        <p:cTn id="7" dur="500" fill="hold"/>
                                        <p:tgtEl>
                                          <p:spTgt spid="1597"/>
                                        </p:tgtEl>
                                        <p:attrNameLst>
                                          <p:attrName>ppt_x</p:attrName>
                                        </p:attrNameLst>
                                      </p:cBhvr>
                                      <p:tavLst>
                                        <p:tav tm="0">
                                          <p:val>
                                            <p:strVal val="#ppt_x"/>
                                          </p:val>
                                        </p:tav>
                                        <p:tav tm="100000">
                                          <p:val>
                                            <p:strVal val="#ppt_x"/>
                                          </p:val>
                                        </p:tav>
                                      </p:tavLst>
                                    </p:anim>
                                    <p:anim calcmode="lin" valueType="num">
                                      <p:cBhvr additive="base">
                                        <p:cTn id="8" dur="500" fill="hold"/>
                                        <p:tgtEl>
                                          <p:spTgt spid="159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99"/>
                                        </p:tgtEl>
                                        <p:attrNameLst>
                                          <p:attrName>style.visibility</p:attrName>
                                        </p:attrNameLst>
                                      </p:cBhvr>
                                      <p:to>
                                        <p:strVal val="visible"/>
                                      </p:to>
                                    </p:set>
                                    <p:anim calcmode="lin" valueType="num">
                                      <p:cBhvr additive="base">
                                        <p:cTn id="12" dur="500" fill="hold"/>
                                        <p:tgtEl>
                                          <p:spTgt spid="1599"/>
                                        </p:tgtEl>
                                        <p:attrNameLst>
                                          <p:attrName>ppt_x</p:attrName>
                                        </p:attrNameLst>
                                      </p:cBhvr>
                                      <p:tavLst>
                                        <p:tav tm="0">
                                          <p:val>
                                            <p:strVal val="#ppt_x"/>
                                          </p:val>
                                        </p:tav>
                                        <p:tav tm="100000">
                                          <p:val>
                                            <p:strVal val="#ppt_x"/>
                                          </p:val>
                                        </p:tav>
                                      </p:tavLst>
                                    </p:anim>
                                    <p:anim calcmode="lin" valueType="num">
                                      <p:cBhvr additive="base">
                                        <p:cTn id="13" dur="500" fill="hold"/>
                                        <p:tgtEl>
                                          <p:spTgt spid="159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37"/>
                                        </p:tgtEl>
                                        <p:attrNameLst>
                                          <p:attrName>style.visibility</p:attrName>
                                        </p:attrNameLst>
                                      </p:cBhvr>
                                      <p:to>
                                        <p:strVal val="visible"/>
                                      </p:to>
                                    </p:set>
                                    <p:anim calcmode="lin" valueType="num">
                                      <p:cBhvr additive="base">
                                        <p:cTn id="17" dur="500" fill="hold"/>
                                        <p:tgtEl>
                                          <p:spTgt spid="1537"/>
                                        </p:tgtEl>
                                        <p:attrNameLst>
                                          <p:attrName>ppt_x</p:attrName>
                                        </p:attrNameLst>
                                      </p:cBhvr>
                                      <p:tavLst>
                                        <p:tav tm="0">
                                          <p:val>
                                            <p:strVal val="#ppt_x"/>
                                          </p:val>
                                        </p:tav>
                                        <p:tav tm="100000">
                                          <p:val>
                                            <p:strVal val="#ppt_x"/>
                                          </p:val>
                                        </p:tav>
                                      </p:tavLst>
                                    </p:anim>
                                    <p:anim calcmode="lin" valueType="num">
                                      <p:cBhvr additive="base">
                                        <p:cTn id="18" dur="500" fill="hold"/>
                                        <p:tgtEl>
                                          <p:spTgt spid="1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5</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Đâu </a:t>
            </a:r>
            <a:r>
              <a:rPr lang="vi-VN" sz="2000" b="1" i="1" kern="1200" noProof="1">
                <a:solidFill>
                  <a:prstClr val="black"/>
                </a:solidFill>
                <a:cs typeface="Arial" panose="020B0604020202020204" pitchFamily="34" charset="0"/>
              </a:rPr>
              <a:t>không phải </a:t>
            </a:r>
            <a:r>
              <a:rPr lang="vi-VN" sz="2000" kern="1200" noProof="1">
                <a:solidFill>
                  <a:prstClr val="black"/>
                </a:solidFill>
                <a:cs typeface="Arial" panose="020B0604020202020204" pitchFamily="34" charset="0"/>
              </a:rPr>
              <a:t>là một trong số các chỉ tiêu để đánh giá sinh trưởng của một vật.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910938"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kích thước cơ thể</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910936"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khối lượng cơ thể qua các giai đoạn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4831773" y="2140008"/>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tốc độ tăng khối lượng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831772" y="35090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hiệu quả sử dụng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thức ăn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2325" y="3729338"/>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2343496"/>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723755"/>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4518" y="2343496"/>
            <a:ext cx="637592" cy="568036"/>
          </a:xfrm>
          <a:prstGeom prst="rect">
            <a:avLst/>
          </a:prstGeom>
        </p:spPr>
      </p:pic>
    </p:spTree>
    <p:extLst>
      <p:ext uri="{BB962C8B-B14F-4D97-AF65-F5344CB8AC3E}">
        <p14:creationId xmlns:p14="http://schemas.microsoft.com/office/powerpoint/2010/main" val="38512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6</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latin typeface="Arial"/>
                <a:cs typeface="Arial" panose="020B0604020202020204" pitchFamily="34" charset="0"/>
              </a:rPr>
              <a:t>Nhược điểm của phương pháp chọn lọc </a:t>
            </a:r>
            <a:r>
              <a:rPr lang="en-US" sz="2000" kern="1200" noProof="1">
                <a:solidFill>
                  <a:prstClr val="black"/>
                </a:solidFill>
                <a:latin typeface="Arial"/>
                <a:cs typeface="Arial" panose="020B0604020202020204" pitchFamily="34" charset="0"/>
              </a:rPr>
              <a:t>hàng loạt </a:t>
            </a:r>
          </a:p>
          <a:p>
            <a:pPr lvl="0" algn="ctr" defTabSz="685800">
              <a:lnSpc>
                <a:spcPct val="150000"/>
              </a:lnSpc>
              <a:buClrTx/>
            </a:pPr>
            <a:r>
              <a:rPr lang="en-US" sz="2000" kern="1200" noProof="1">
                <a:solidFill>
                  <a:prstClr val="black"/>
                </a:solidFill>
                <a:latin typeface="Arial"/>
                <a:cs typeface="Arial" panose="020B0604020202020204" pitchFamily="34" charset="0"/>
              </a:rPr>
              <a:t>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1800" kern="1200" noProof="1">
                <a:solidFill>
                  <a:prstClr val="black"/>
                </a:solidFill>
                <a:cs typeface="Arial" panose="020B0604020202020204" pitchFamily="34" charset="0"/>
              </a:rPr>
              <a:t>Hiệu quả chọn lọc không cao, không ổn định.</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lang="vi-VN" sz="1800" kern="1200" noProof="1">
                <a:solidFill>
                  <a:prstClr val="black"/>
                </a:solidFill>
                <a:cs typeface="Arial" panose="020B0604020202020204" pitchFamily="34" charset="0"/>
              </a:rPr>
              <a:t>ần nhiều thời gian, cơ sở vật chất và yêu cầu kĩ thuật cao.</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latin typeface="Arial"/>
                <a:cs typeface="Arial" panose="020B0604020202020204" pitchFamily="34" charset="0"/>
              </a:rPr>
              <a:t>Khó phân biệt được các nhóm vật nuôi khác nhau.</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1800" kern="1200" noProof="1">
                <a:solidFill>
                  <a:prstClr val="black"/>
                </a:solidFill>
                <a:latin typeface="Arial" panose="020B0604020202020204" pitchFamily="34" charset="0"/>
                <a:cs typeface="Arial" panose="020B0604020202020204" pitchFamily="34" charset="0"/>
              </a:rPr>
              <a:t>Mất nhiều thời gian.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3800" y="2475038"/>
            <a:ext cx="637592" cy="568036"/>
          </a:xfrm>
          <a:prstGeom prst="rect">
            <a:avLst/>
          </a:prstGeom>
        </p:spPr>
      </p:pic>
    </p:spTree>
    <p:extLst>
      <p:ext uri="{BB962C8B-B14F-4D97-AF65-F5344CB8AC3E}">
        <p14:creationId xmlns:p14="http://schemas.microsoft.com/office/powerpoint/2010/main" val="291416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7</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Khả năng sản xuất sữa của giống Bò Holstein Friesian là:</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cs typeface="Arial" panose="020B0604020202020204" pitchFamily="34" charset="0"/>
              </a:rPr>
              <a:t>3500 – 4000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1 200 – 1 500</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000" kern="1200" noProof="1">
                <a:solidFill>
                  <a:prstClr val="black"/>
                </a:solidFill>
                <a:cs typeface="Arial" panose="020B0604020202020204" pitchFamily="34" charset="0"/>
              </a:rPr>
              <a:t>1400 – 2100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latin typeface="Arial" panose="020B0604020202020204" pitchFamily="34" charset="0"/>
                <a:cs typeface="Arial" panose="020B0604020202020204" pitchFamily="34" charset="0"/>
              </a:rPr>
              <a:t>5000 – 5500 kg/chu kì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3800" y="2475038"/>
            <a:ext cx="637592" cy="568036"/>
          </a:xfrm>
          <a:prstGeom prst="rect">
            <a:avLst/>
          </a:prstGeom>
        </p:spPr>
      </p:pic>
    </p:spTree>
    <p:extLst>
      <p:ext uri="{BB962C8B-B14F-4D97-AF65-F5344CB8AC3E}">
        <p14:creationId xmlns:p14="http://schemas.microsoft.com/office/powerpoint/2010/main" val="21486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4"/>
                                        </p:tgtEl>
                                      </p:cBhvr>
                                    </p:animEffect>
                                    <p:animScale>
                                      <p:cBhvr>
                                        <p:cTn id="4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5"/>
                                        </p:tgtEl>
                                        <p:attrNameLst>
                                          <p:attrName>fillcolor</p:attrName>
                                        </p:attrNameLst>
                                      </p:cBhvr>
                                      <p:to>
                                        <a:srgbClr val="D99694"/>
                                      </p:to>
                                    </p:animClr>
                                    <p:set>
                                      <p:cBhvr>
                                        <p:cTn id="51" dur="500" fill="hold"/>
                                        <p:tgtEl>
                                          <p:spTgt spid="5"/>
                                        </p:tgtEl>
                                        <p:attrNameLst>
                                          <p:attrName>fill.type</p:attrName>
                                        </p:attrNameLst>
                                      </p:cBhvr>
                                      <p:to>
                                        <p:strVal val="solid"/>
                                      </p:to>
                                    </p:set>
                                    <p:set>
                                      <p:cBhvr>
                                        <p:cTn id="52" dur="500" fill="hold"/>
                                        <p:tgtEl>
                                          <p:spTgt spid="5"/>
                                        </p:tgtEl>
                                        <p:attrNameLst>
                                          <p:attrName>fill.on</p:attrName>
                                        </p:attrNameLst>
                                      </p:cBhvr>
                                      <p:to>
                                        <p:strVal val="true"/>
                                      </p:to>
                                    </p:set>
                                  </p:childTnLst>
                                </p:cTn>
                              </p:par>
                              <p:par>
                                <p:cTn id="53" presetID="1" presetClass="entr" presetSubtype="0" fill="hold" nodeType="withEffect">
                                  <p:stCondLst>
                                    <p:cond delay="0"/>
                                  </p:stCondLst>
                                  <p:childTnLst>
                                    <p:set>
                                      <p:cBhvr>
                                        <p:cTn id="54" dur="1" fill="hold">
                                          <p:stCondLst>
                                            <p:cond delay="9"/>
                                          </p:stCondLst>
                                        </p:cTn>
                                        <p:tgtEl>
                                          <p:spTgt spid="9"/>
                                        </p:tgtEl>
                                        <p:attrNameLst>
                                          <p:attrName>style.visibility</p:attrName>
                                        </p:attrNameLst>
                                      </p:cBhvr>
                                      <p:to>
                                        <p:strVal val="visible"/>
                                      </p:to>
                                    </p:set>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D99694"/>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ntr" presetSubtype="0" fill="hold" nodeType="withEffect">
                                  <p:stCondLst>
                                    <p:cond delay="0"/>
                                  </p:stCondLst>
                                  <p:childTnLst>
                                    <p:set>
                                      <p:cBhvr>
                                        <p:cTn id="66" dur="1" fill="hold">
                                          <p:stCondLst>
                                            <p:cond delay="9"/>
                                          </p:stCondLst>
                                        </p:cTn>
                                        <p:tgtEl>
                                          <p:spTgt spid="1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B9DDE4AE-8209-570B-5046-58D1B28B97A2}"/>
              </a:ext>
            </a:extLst>
          </p:cNvPr>
          <p:cNvGrpSpPr/>
          <p:nvPr/>
        </p:nvGrpSpPr>
        <p:grpSpPr>
          <a:xfrm>
            <a:off x="2637382" y="1465991"/>
            <a:ext cx="3857849" cy="1131175"/>
            <a:chOff x="2637382" y="1496184"/>
            <a:chExt cx="3857849" cy="1131175"/>
          </a:xfrm>
        </p:grpSpPr>
        <p:sp>
          <p:nvSpPr>
            <p:cNvPr id="1584" name="Google Shape;1584;p44"/>
            <p:cNvSpPr/>
            <p:nvPr/>
          </p:nvSpPr>
          <p:spPr>
            <a:xfrm>
              <a:off x="2637382" y="1496184"/>
              <a:ext cx="3857849" cy="11311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id="{3763A2D0-0F4F-2A3B-D5F1-8D82853CD500}"/>
                </a:ext>
              </a:extLst>
            </p:cNvPr>
            <p:cNvSpPr txBox="1"/>
            <p:nvPr/>
          </p:nvSpPr>
          <p:spPr>
            <a:xfrm>
              <a:off x="3067257" y="1739197"/>
              <a:ext cx="3050882" cy="646331"/>
            </a:xfrm>
            <a:prstGeom prst="rect">
              <a:avLst/>
            </a:prstGeom>
            <a:noFill/>
          </p:spPr>
          <p:txBody>
            <a:bodyPr wrap="square">
              <a:spAutoFit/>
            </a:bodyPr>
            <a:lstStyle/>
            <a:p>
              <a:pPr algn="ctr"/>
              <a:r>
                <a:rPr lang="en" sz="3600" b="1">
                  <a:solidFill>
                    <a:schemeClr val="tx2"/>
                  </a:solidFill>
                  <a:latin typeface="+mj-lt"/>
                </a:rPr>
                <a:t>LUYỆN TẬP</a:t>
              </a:r>
              <a:endParaRPr lang="en-US" sz="3600">
                <a:solidFill>
                  <a:schemeClr val="tx2"/>
                </a:solidFill>
              </a:endParaRPr>
            </a:p>
          </p:txBody>
        </p:sp>
      </p:grpSp>
      <p:grpSp>
        <p:nvGrpSpPr>
          <p:cNvPr id="12" name="Google Shape;2013;p55">
            <a:extLst>
              <a:ext uri="{FF2B5EF4-FFF2-40B4-BE49-F238E27FC236}">
                <a16:creationId xmlns:a16="http://schemas.microsoft.com/office/drawing/2014/main" id="{7A0CA792-159E-79FA-0444-F52FE86D44FF}"/>
              </a:ext>
            </a:extLst>
          </p:cNvPr>
          <p:cNvGrpSpPr/>
          <p:nvPr/>
        </p:nvGrpSpPr>
        <p:grpSpPr>
          <a:xfrm>
            <a:off x="2739115" y="3179180"/>
            <a:ext cx="2838521" cy="1964899"/>
            <a:chOff x="238125" y="2669375"/>
            <a:chExt cx="2039900" cy="1412073"/>
          </a:xfrm>
        </p:grpSpPr>
        <p:sp>
          <p:nvSpPr>
            <p:cNvPr id="13" name="Google Shape;2014;p55">
              <a:extLst>
                <a:ext uri="{FF2B5EF4-FFF2-40B4-BE49-F238E27FC236}">
                  <a16:creationId xmlns:a16="http://schemas.microsoft.com/office/drawing/2014/main" id="{0A777351-C574-0F72-EA2F-A65B0422EFE2}"/>
                </a:ext>
              </a:extLst>
            </p:cNvPr>
            <p:cNvSpPr/>
            <p:nvPr/>
          </p:nvSpPr>
          <p:spPr>
            <a:xfrm>
              <a:off x="381569" y="3883898"/>
              <a:ext cx="1721307" cy="197550"/>
            </a:xfrm>
            <a:custGeom>
              <a:avLst/>
              <a:gdLst/>
              <a:ahLst/>
              <a:cxnLst/>
              <a:rect l="l" t="t" r="r" b="b"/>
              <a:pathLst>
                <a:path w="54649" h="7902" extrusionOk="0">
                  <a:moveTo>
                    <a:pt x="24550" y="0"/>
                  </a:moveTo>
                  <a:lnTo>
                    <a:pt x="21822" y="94"/>
                  </a:lnTo>
                  <a:lnTo>
                    <a:pt x="19188" y="188"/>
                  </a:lnTo>
                  <a:lnTo>
                    <a:pt x="16696" y="283"/>
                  </a:lnTo>
                  <a:lnTo>
                    <a:pt x="14297" y="471"/>
                  </a:lnTo>
                  <a:lnTo>
                    <a:pt x="12040" y="659"/>
                  </a:lnTo>
                  <a:lnTo>
                    <a:pt x="9924" y="894"/>
                  </a:lnTo>
                  <a:lnTo>
                    <a:pt x="7995" y="1129"/>
                  </a:lnTo>
                  <a:lnTo>
                    <a:pt x="6208" y="1411"/>
                  </a:lnTo>
                  <a:lnTo>
                    <a:pt x="4656" y="1740"/>
                  </a:lnTo>
                  <a:lnTo>
                    <a:pt x="3292" y="2070"/>
                  </a:lnTo>
                  <a:lnTo>
                    <a:pt x="2117" y="2399"/>
                  </a:lnTo>
                  <a:lnTo>
                    <a:pt x="1223" y="2775"/>
                  </a:lnTo>
                  <a:lnTo>
                    <a:pt x="847" y="2963"/>
                  </a:lnTo>
                  <a:lnTo>
                    <a:pt x="518" y="3151"/>
                  </a:lnTo>
                  <a:lnTo>
                    <a:pt x="283" y="3339"/>
                  </a:lnTo>
                  <a:lnTo>
                    <a:pt x="142" y="3528"/>
                  </a:lnTo>
                  <a:lnTo>
                    <a:pt x="0" y="3716"/>
                  </a:lnTo>
                  <a:lnTo>
                    <a:pt x="0" y="3951"/>
                  </a:lnTo>
                  <a:lnTo>
                    <a:pt x="0" y="4139"/>
                  </a:lnTo>
                  <a:lnTo>
                    <a:pt x="142" y="4327"/>
                  </a:lnTo>
                  <a:lnTo>
                    <a:pt x="283" y="4515"/>
                  </a:lnTo>
                  <a:lnTo>
                    <a:pt x="518" y="4750"/>
                  </a:lnTo>
                  <a:lnTo>
                    <a:pt x="847" y="4938"/>
                  </a:lnTo>
                  <a:lnTo>
                    <a:pt x="1223" y="5127"/>
                  </a:lnTo>
                  <a:lnTo>
                    <a:pt x="2117" y="5456"/>
                  </a:lnTo>
                  <a:lnTo>
                    <a:pt x="3292" y="5832"/>
                  </a:lnTo>
                  <a:lnTo>
                    <a:pt x="4656" y="6161"/>
                  </a:lnTo>
                  <a:lnTo>
                    <a:pt x="6208" y="6443"/>
                  </a:lnTo>
                  <a:lnTo>
                    <a:pt x="7995" y="6726"/>
                  </a:lnTo>
                  <a:lnTo>
                    <a:pt x="9924" y="6961"/>
                  </a:lnTo>
                  <a:lnTo>
                    <a:pt x="12040" y="7196"/>
                  </a:lnTo>
                  <a:lnTo>
                    <a:pt x="14297" y="7384"/>
                  </a:lnTo>
                  <a:lnTo>
                    <a:pt x="16696" y="7572"/>
                  </a:lnTo>
                  <a:lnTo>
                    <a:pt x="19188" y="7713"/>
                  </a:lnTo>
                  <a:lnTo>
                    <a:pt x="21822" y="7807"/>
                  </a:lnTo>
                  <a:lnTo>
                    <a:pt x="24550" y="7854"/>
                  </a:lnTo>
                  <a:lnTo>
                    <a:pt x="27324" y="7901"/>
                  </a:lnTo>
                  <a:lnTo>
                    <a:pt x="30099" y="7854"/>
                  </a:lnTo>
                  <a:lnTo>
                    <a:pt x="32827" y="7807"/>
                  </a:lnTo>
                  <a:lnTo>
                    <a:pt x="35461" y="7713"/>
                  </a:lnTo>
                  <a:lnTo>
                    <a:pt x="37953" y="7572"/>
                  </a:lnTo>
                  <a:lnTo>
                    <a:pt x="40352" y="7384"/>
                  </a:lnTo>
                  <a:lnTo>
                    <a:pt x="42609" y="7196"/>
                  </a:lnTo>
                  <a:lnTo>
                    <a:pt x="44725" y="6961"/>
                  </a:lnTo>
                  <a:lnTo>
                    <a:pt x="46653" y="6726"/>
                  </a:lnTo>
                  <a:lnTo>
                    <a:pt x="48441" y="6443"/>
                  </a:lnTo>
                  <a:lnTo>
                    <a:pt x="49993" y="6161"/>
                  </a:lnTo>
                  <a:lnTo>
                    <a:pt x="51356" y="5832"/>
                  </a:lnTo>
                  <a:lnTo>
                    <a:pt x="52532" y="5456"/>
                  </a:lnTo>
                  <a:lnTo>
                    <a:pt x="53426" y="5127"/>
                  </a:lnTo>
                  <a:lnTo>
                    <a:pt x="53802" y="4938"/>
                  </a:lnTo>
                  <a:lnTo>
                    <a:pt x="54131" y="4750"/>
                  </a:lnTo>
                  <a:lnTo>
                    <a:pt x="54366" y="4515"/>
                  </a:lnTo>
                  <a:lnTo>
                    <a:pt x="54507" y="4327"/>
                  </a:lnTo>
                  <a:lnTo>
                    <a:pt x="54648" y="4139"/>
                  </a:lnTo>
                  <a:lnTo>
                    <a:pt x="54648" y="3951"/>
                  </a:lnTo>
                  <a:lnTo>
                    <a:pt x="54648" y="3716"/>
                  </a:lnTo>
                  <a:lnTo>
                    <a:pt x="54507" y="3528"/>
                  </a:lnTo>
                  <a:lnTo>
                    <a:pt x="54366" y="3339"/>
                  </a:lnTo>
                  <a:lnTo>
                    <a:pt x="54131" y="3151"/>
                  </a:lnTo>
                  <a:lnTo>
                    <a:pt x="53802" y="2963"/>
                  </a:lnTo>
                  <a:lnTo>
                    <a:pt x="53426" y="2775"/>
                  </a:lnTo>
                  <a:lnTo>
                    <a:pt x="52532" y="2399"/>
                  </a:lnTo>
                  <a:lnTo>
                    <a:pt x="51356" y="2070"/>
                  </a:lnTo>
                  <a:lnTo>
                    <a:pt x="49993" y="1740"/>
                  </a:lnTo>
                  <a:lnTo>
                    <a:pt x="48441" y="1411"/>
                  </a:lnTo>
                  <a:lnTo>
                    <a:pt x="46653" y="1129"/>
                  </a:lnTo>
                  <a:lnTo>
                    <a:pt x="44725" y="894"/>
                  </a:lnTo>
                  <a:lnTo>
                    <a:pt x="42609" y="659"/>
                  </a:lnTo>
                  <a:lnTo>
                    <a:pt x="40352" y="471"/>
                  </a:lnTo>
                  <a:lnTo>
                    <a:pt x="37953" y="283"/>
                  </a:lnTo>
                  <a:lnTo>
                    <a:pt x="35461" y="188"/>
                  </a:lnTo>
                  <a:lnTo>
                    <a:pt x="32827" y="94"/>
                  </a:lnTo>
                  <a:lnTo>
                    <a:pt x="30099"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15;p55">
              <a:extLst>
                <a:ext uri="{FF2B5EF4-FFF2-40B4-BE49-F238E27FC236}">
                  <a16:creationId xmlns:a16="http://schemas.microsoft.com/office/drawing/2014/main" id="{49EE435F-8AAE-EA5E-CE73-3DB804E23228}"/>
                </a:ext>
              </a:extLst>
            </p:cNvPr>
            <p:cNvSpPr/>
            <p:nvPr/>
          </p:nvSpPr>
          <p:spPr>
            <a:xfrm>
              <a:off x="2031100" y="2839850"/>
              <a:ext cx="194025" cy="349225"/>
            </a:xfrm>
            <a:custGeom>
              <a:avLst/>
              <a:gdLst/>
              <a:ahLst/>
              <a:cxnLst/>
              <a:rect l="l" t="t" r="r" b="b"/>
              <a:pathLst>
                <a:path w="7761" h="13969" extrusionOk="0">
                  <a:moveTo>
                    <a:pt x="565" y="1"/>
                  </a:moveTo>
                  <a:lnTo>
                    <a:pt x="1" y="1082"/>
                  </a:lnTo>
                  <a:lnTo>
                    <a:pt x="612" y="1505"/>
                  </a:lnTo>
                  <a:lnTo>
                    <a:pt x="1176" y="1929"/>
                  </a:lnTo>
                  <a:lnTo>
                    <a:pt x="1694" y="2399"/>
                  </a:lnTo>
                  <a:lnTo>
                    <a:pt x="2211" y="2869"/>
                  </a:lnTo>
                  <a:lnTo>
                    <a:pt x="2681" y="3340"/>
                  </a:lnTo>
                  <a:lnTo>
                    <a:pt x="3152" y="3857"/>
                  </a:lnTo>
                  <a:lnTo>
                    <a:pt x="3998" y="4892"/>
                  </a:lnTo>
                  <a:lnTo>
                    <a:pt x="4704" y="5926"/>
                  </a:lnTo>
                  <a:lnTo>
                    <a:pt x="5362" y="7008"/>
                  </a:lnTo>
                  <a:lnTo>
                    <a:pt x="5879" y="8090"/>
                  </a:lnTo>
                  <a:lnTo>
                    <a:pt x="6350" y="9124"/>
                  </a:lnTo>
                  <a:lnTo>
                    <a:pt x="6726" y="10112"/>
                  </a:lnTo>
                  <a:lnTo>
                    <a:pt x="7008" y="11005"/>
                  </a:lnTo>
                  <a:lnTo>
                    <a:pt x="7290" y="11805"/>
                  </a:lnTo>
                  <a:lnTo>
                    <a:pt x="7478" y="12557"/>
                  </a:lnTo>
                  <a:lnTo>
                    <a:pt x="7666" y="13592"/>
                  </a:lnTo>
                  <a:lnTo>
                    <a:pt x="7761" y="13968"/>
                  </a:lnTo>
                  <a:lnTo>
                    <a:pt x="7619" y="13028"/>
                  </a:lnTo>
                  <a:lnTo>
                    <a:pt x="7525" y="12087"/>
                  </a:lnTo>
                  <a:lnTo>
                    <a:pt x="7337" y="11241"/>
                  </a:lnTo>
                  <a:lnTo>
                    <a:pt x="7149" y="10394"/>
                  </a:lnTo>
                  <a:lnTo>
                    <a:pt x="6961" y="9594"/>
                  </a:lnTo>
                  <a:lnTo>
                    <a:pt x="6726" y="8842"/>
                  </a:lnTo>
                  <a:lnTo>
                    <a:pt x="6209" y="7431"/>
                  </a:lnTo>
                  <a:lnTo>
                    <a:pt x="5644" y="6161"/>
                  </a:lnTo>
                  <a:lnTo>
                    <a:pt x="5033" y="4986"/>
                  </a:lnTo>
                  <a:lnTo>
                    <a:pt x="4421" y="3998"/>
                  </a:lnTo>
                  <a:lnTo>
                    <a:pt x="3763" y="3104"/>
                  </a:lnTo>
                  <a:lnTo>
                    <a:pt x="3152" y="2352"/>
                  </a:lnTo>
                  <a:lnTo>
                    <a:pt x="2587" y="1694"/>
                  </a:lnTo>
                  <a:lnTo>
                    <a:pt x="2023" y="1129"/>
                  </a:lnTo>
                  <a:lnTo>
                    <a:pt x="1553" y="706"/>
                  </a:lnTo>
                  <a:lnTo>
                    <a:pt x="800" y="142"/>
                  </a:lnTo>
                  <a:lnTo>
                    <a:pt x="5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16;p55">
              <a:extLst>
                <a:ext uri="{FF2B5EF4-FFF2-40B4-BE49-F238E27FC236}">
                  <a16:creationId xmlns:a16="http://schemas.microsoft.com/office/drawing/2014/main" id="{36172A38-DFB0-B44B-A5CA-7163350D2574}"/>
                </a:ext>
              </a:extLst>
            </p:cNvPr>
            <p:cNvSpPr/>
            <p:nvPr/>
          </p:nvSpPr>
          <p:spPr>
            <a:xfrm>
              <a:off x="1613725" y="3444175"/>
              <a:ext cx="344500" cy="538500"/>
            </a:xfrm>
            <a:custGeom>
              <a:avLst/>
              <a:gdLst/>
              <a:ahLst/>
              <a:cxnLst/>
              <a:rect l="l" t="t" r="r" b="b"/>
              <a:pathLst>
                <a:path w="13780" h="21540" extrusionOk="0">
                  <a:moveTo>
                    <a:pt x="0" y="1"/>
                  </a:moveTo>
                  <a:lnTo>
                    <a:pt x="235" y="1976"/>
                  </a:lnTo>
                  <a:lnTo>
                    <a:pt x="518" y="3763"/>
                  </a:lnTo>
                  <a:lnTo>
                    <a:pt x="894" y="5362"/>
                  </a:lnTo>
                  <a:lnTo>
                    <a:pt x="1270" y="6820"/>
                  </a:lnTo>
                  <a:lnTo>
                    <a:pt x="1693" y="8090"/>
                  </a:lnTo>
                  <a:lnTo>
                    <a:pt x="2117" y="9218"/>
                  </a:lnTo>
                  <a:lnTo>
                    <a:pt x="2587" y="10206"/>
                  </a:lnTo>
                  <a:lnTo>
                    <a:pt x="3010" y="11052"/>
                  </a:lnTo>
                  <a:lnTo>
                    <a:pt x="3433" y="11805"/>
                  </a:lnTo>
                  <a:lnTo>
                    <a:pt x="3857" y="12369"/>
                  </a:lnTo>
                  <a:lnTo>
                    <a:pt x="4233" y="12886"/>
                  </a:lnTo>
                  <a:lnTo>
                    <a:pt x="4562" y="13263"/>
                  </a:lnTo>
                  <a:lnTo>
                    <a:pt x="5079" y="13733"/>
                  </a:lnTo>
                  <a:lnTo>
                    <a:pt x="5268" y="13874"/>
                  </a:lnTo>
                  <a:lnTo>
                    <a:pt x="3386" y="21540"/>
                  </a:lnTo>
                  <a:lnTo>
                    <a:pt x="6020" y="21540"/>
                  </a:lnTo>
                  <a:lnTo>
                    <a:pt x="6208" y="21305"/>
                  </a:lnTo>
                  <a:lnTo>
                    <a:pt x="6772" y="20552"/>
                  </a:lnTo>
                  <a:lnTo>
                    <a:pt x="7149" y="19988"/>
                  </a:lnTo>
                  <a:lnTo>
                    <a:pt x="7572" y="19235"/>
                  </a:lnTo>
                  <a:lnTo>
                    <a:pt x="8042" y="18342"/>
                  </a:lnTo>
                  <a:lnTo>
                    <a:pt x="8607" y="17213"/>
                  </a:lnTo>
                  <a:lnTo>
                    <a:pt x="9171" y="15896"/>
                  </a:lnTo>
                  <a:lnTo>
                    <a:pt x="9782" y="14391"/>
                  </a:lnTo>
                  <a:lnTo>
                    <a:pt x="10441" y="12698"/>
                  </a:lnTo>
                  <a:lnTo>
                    <a:pt x="11099" y="10723"/>
                  </a:lnTo>
                  <a:lnTo>
                    <a:pt x="11758" y="8513"/>
                  </a:lnTo>
                  <a:lnTo>
                    <a:pt x="12416" y="6067"/>
                  </a:lnTo>
                  <a:lnTo>
                    <a:pt x="13074" y="3293"/>
                  </a:lnTo>
                  <a:lnTo>
                    <a:pt x="13733" y="330"/>
                  </a:lnTo>
                  <a:lnTo>
                    <a:pt x="13780"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17;p55">
              <a:extLst>
                <a:ext uri="{FF2B5EF4-FFF2-40B4-BE49-F238E27FC236}">
                  <a16:creationId xmlns:a16="http://schemas.microsoft.com/office/drawing/2014/main" id="{840F5A55-F3B4-C9DA-B889-4CF95AAB8A27}"/>
                </a:ext>
              </a:extLst>
            </p:cNvPr>
            <p:cNvSpPr/>
            <p:nvPr/>
          </p:nvSpPr>
          <p:spPr>
            <a:xfrm>
              <a:off x="890650" y="3607600"/>
              <a:ext cx="157575" cy="364500"/>
            </a:xfrm>
            <a:custGeom>
              <a:avLst/>
              <a:gdLst/>
              <a:ahLst/>
              <a:cxnLst/>
              <a:rect l="l" t="t" r="r" b="b"/>
              <a:pathLst>
                <a:path w="6303" h="14580" extrusionOk="0">
                  <a:moveTo>
                    <a:pt x="0" y="1"/>
                  </a:moveTo>
                  <a:lnTo>
                    <a:pt x="612" y="14580"/>
                  </a:lnTo>
                  <a:lnTo>
                    <a:pt x="3010" y="14580"/>
                  </a:lnTo>
                  <a:lnTo>
                    <a:pt x="630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18;p55">
              <a:extLst>
                <a:ext uri="{FF2B5EF4-FFF2-40B4-BE49-F238E27FC236}">
                  <a16:creationId xmlns:a16="http://schemas.microsoft.com/office/drawing/2014/main" id="{7B9B8B93-6170-6904-4F9D-5182ECAFE4CE}"/>
                </a:ext>
              </a:extLst>
            </p:cNvPr>
            <p:cNvSpPr/>
            <p:nvPr/>
          </p:nvSpPr>
          <p:spPr>
            <a:xfrm>
              <a:off x="1698375" y="3945025"/>
              <a:ext cx="92900" cy="37650"/>
            </a:xfrm>
            <a:custGeom>
              <a:avLst/>
              <a:gdLst/>
              <a:ahLst/>
              <a:cxnLst/>
              <a:rect l="l" t="t" r="r" b="b"/>
              <a:pathLst>
                <a:path w="3716" h="1506" extrusionOk="0">
                  <a:moveTo>
                    <a:pt x="377" y="1"/>
                  </a:moveTo>
                  <a:lnTo>
                    <a:pt x="0" y="1506"/>
                  </a:lnTo>
                  <a:lnTo>
                    <a:pt x="2634" y="1506"/>
                  </a:lnTo>
                  <a:lnTo>
                    <a:pt x="2916" y="1130"/>
                  </a:lnTo>
                  <a:lnTo>
                    <a:pt x="3245" y="706"/>
                  </a:lnTo>
                  <a:lnTo>
                    <a:pt x="37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19;p55">
              <a:extLst>
                <a:ext uri="{FF2B5EF4-FFF2-40B4-BE49-F238E27FC236}">
                  <a16:creationId xmlns:a16="http://schemas.microsoft.com/office/drawing/2014/main" id="{E2044AB9-9E37-CDE6-A1F9-E203C59DE03F}"/>
                </a:ext>
              </a:extLst>
            </p:cNvPr>
            <p:cNvSpPr/>
            <p:nvPr/>
          </p:nvSpPr>
          <p:spPr>
            <a:xfrm>
              <a:off x="903575" y="3927400"/>
              <a:ext cx="72925" cy="44700"/>
            </a:xfrm>
            <a:custGeom>
              <a:avLst/>
              <a:gdLst/>
              <a:ahLst/>
              <a:cxnLst/>
              <a:rect l="l" t="t" r="r" b="b"/>
              <a:pathLst>
                <a:path w="2917" h="1788" extrusionOk="0">
                  <a:moveTo>
                    <a:pt x="1" y="0"/>
                  </a:moveTo>
                  <a:lnTo>
                    <a:pt x="95" y="1788"/>
                  </a:lnTo>
                  <a:lnTo>
                    <a:pt x="2493" y="1788"/>
                  </a:lnTo>
                  <a:lnTo>
                    <a:pt x="29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20;p55">
              <a:extLst>
                <a:ext uri="{FF2B5EF4-FFF2-40B4-BE49-F238E27FC236}">
                  <a16:creationId xmlns:a16="http://schemas.microsoft.com/office/drawing/2014/main" id="{9D8DC085-BD8A-B5F7-BA75-B8BA7176E356}"/>
                </a:ext>
              </a:extLst>
            </p:cNvPr>
            <p:cNvSpPr/>
            <p:nvPr/>
          </p:nvSpPr>
          <p:spPr>
            <a:xfrm>
              <a:off x="1380925" y="3615825"/>
              <a:ext cx="289250" cy="288075"/>
            </a:xfrm>
            <a:custGeom>
              <a:avLst/>
              <a:gdLst/>
              <a:ahLst/>
              <a:cxnLst/>
              <a:rect l="l" t="t" r="r" b="b"/>
              <a:pathLst>
                <a:path w="11570" h="11523" extrusionOk="0">
                  <a:moveTo>
                    <a:pt x="5174" y="1"/>
                  </a:moveTo>
                  <a:lnTo>
                    <a:pt x="4609" y="95"/>
                  </a:lnTo>
                  <a:lnTo>
                    <a:pt x="4045" y="236"/>
                  </a:lnTo>
                  <a:lnTo>
                    <a:pt x="3528" y="424"/>
                  </a:lnTo>
                  <a:lnTo>
                    <a:pt x="3010" y="659"/>
                  </a:lnTo>
                  <a:lnTo>
                    <a:pt x="2540" y="988"/>
                  </a:lnTo>
                  <a:lnTo>
                    <a:pt x="2117" y="1318"/>
                  </a:lnTo>
                  <a:lnTo>
                    <a:pt x="1694" y="1694"/>
                  </a:lnTo>
                  <a:lnTo>
                    <a:pt x="1317" y="2070"/>
                  </a:lnTo>
                  <a:lnTo>
                    <a:pt x="988" y="2540"/>
                  </a:lnTo>
                  <a:lnTo>
                    <a:pt x="706" y="3011"/>
                  </a:lnTo>
                  <a:lnTo>
                    <a:pt x="471" y="3528"/>
                  </a:lnTo>
                  <a:lnTo>
                    <a:pt x="283" y="4045"/>
                  </a:lnTo>
                  <a:lnTo>
                    <a:pt x="142" y="4610"/>
                  </a:lnTo>
                  <a:lnTo>
                    <a:pt x="48" y="5174"/>
                  </a:lnTo>
                  <a:lnTo>
                    <a:pt x="0" y="5738"/>
                  </a:lnTo>
                  <a:lnTo>
                    <a:pt x="48" y="6350"/>
                  </a:lnTo>
                  <a:lnTo>
                    <a:pt x="142" y="6961"/>
                  </a:lnTo>
                  <a:lnTo>
                    <a:pt x="283" y="7525"/>
                  </a:lnTo>
                  <a:lnTo>
                    <a:pt x="471" y="8043"/>
                  </a:lnTo>
                  <a:lnTo>
                    <a:pt x="753" y="8560"/>
                  </a:lnTo>
                  <a:lnTo>
                    <a:pt x="1035" y="9030"/>
                  </a:lnTo>
                  <a:lnTo>
                    <a:pt x="1364" y="9501"/>
                  </a:lnTo>
                  <a:lnTo>
                    <a:pt x="1741" y="9924"/>
                  </a:lnTo>
                  <a:lnTo>
                    <a:pt x="2164" y="10253"/>
                  </a:lnTo>
                  <a:lnTo>
                    <a:pt x="2587" y="10582"/>
                  </a:lnTo>
                  <a:lnTo>
                    <a:pt x="3057" y="10864"/>
                  </a:lnTo>
                  <a:lnTo>
                    <a:pt x="3575" y="11100"/>
                  </a:lnTo>
                  <a:lnTo>
                    <a:pt x="4092" y="11288"/>
                  </a:lnTo>
                  <a:lnTo>
                    <a:pt x="4656" y="11429"/>
                  </a:lnTo>
                  <a:lnTo>
                    <a:pt x="5221" y="11523"/>
                  </a:lnTo>
                  <a:lnTo>
                    <a:pt x="6255" y="11523"/>
                  </a:lnTo>
                  <a:lnTo>
                    <a:pt x="6726" y="11476"/>
                  </a:lnTo>
                  <a:lnTo>
                    <a:pt x="7149" y="11382"/>
                  </a:lnTo>
                  <a:lnTo>
                    <a:pt x="7572" y="11241"/>
                  </a:lnTo>
                  <a:lnTo>
                    <a:pt x="7995" y="11100"/>
                  </a:lnTo>
                  <a:lnTo>
                    <a:pt x="8419" y="10911"/>
                  </a:lnTo>
                  <a:lnTo>
                    <a:pt x="8795" y="10676"/>
                  </a:lnTo>
                  <a:lnTo>
                    <a:pt x="9171" y="10441"/>
                  </a:lnTo>
                  <a:lnTo>
                    <a:pt x="9500" y="10159"/>
                  </a:lnTo>
                  <a:lnTo>
                    <a:pt x="9830" y="9877"/>
                  </a:lnTo>
                  <a:lnTo>
                    <a:pt x="10159" y="9548"/>
                  </a:lnTo>
                  <a:lnTo>
                    <a:pt x="10394" y="9218"/>
                  </a:lnTo>
                  <a:lnTo>
                    <a:pt x="10676" y="8842"/>
                  </a:lnTo>
                  <a:lnTo>
                    <a:pt x="10864" y="8466"/>
                  </a:lnTo>
                  <a:lnTo>
                    <a:pt x="11099" y="8090"/>
                  </a:lnTo>
                  <a:lnTo>
                    <a:pt x="11240" y="7666"/>
                  </a:lnTo>
                  <a:lnTo>
                    <a:pt x="11382" y="7196"/>
                  </a:lnTo>
                  <a:lnTo>
                    <a:pt x="11476" y="6726"/>
                  </a:lnTo>
                  <a:lnTo>
                    <a:pt x="11523" y="6256"/>
                  </a:lnTo>
                  <a:lnTo>
                    <a:pt x="11570" y="5738"/>
                  </a:lnTo>
                  <a:lnTo>
                    <a:pt x="11523" y="5174"/>
                  </a:lnTo>
                  <a:lnTo>
                    <a:pt x="11429" y="4610"/>
                  </a:lnTo>
                  <a:lnTo>
                    <a:pt x="11288" y="4045"/>
                  </a:lnTo>
                  <a:lnTo>
                    <a:pt x="11099" y="3528"/>
                  </a:lnTo>
                  <a:lnTo>
                    <a:pt x="10864" y="3011"/>
                  </a:lnTo>
                  <a:lnTo>
                    <a:pt x="10582" y="2540"/>
                  </a:lnTo>
                  <a:lnTo>
                    <a:pt x="10253" y="2070"/>
                  </a:lnTo>
                  <a:lnTo>
                    <a:pt x="9877" y="1694"/>
                  </a:lnTo>
                  <a:lnTo>
                    <a:pt x="9453" y="1318"/>
                  </a:lnTo>
                  <a:lnTo>
                    <a:pt x="9030" y="988"/>
                  </a:lnTo>
                  <a:lnTo>
                    <a:pt x="8560" y="659"/>
                  </a:lnTo>
                  <a:lnTo>
                    <a:pt x="8042" y="424"/>
                  </a:lnTo>
                  <a:lnTo>
                    <a:pt x="7525" y="236"/>
                  </a:lnTo>
                  <a:lnTo>
                    <a:pt x="6961" y="95"/>
                  </a:lnTo>
                  <a:lnTo>
                    <a:pt x="6396"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1;p55">
              <a:extLst>
                <a:ext uri="{FF2B5EF4-FFF2-40B4-BE49-F238E27FC236}">
                  <a16:creationId xmlns:a16="http://schemas.microsoft.com/office/drawing/2014/main" id="{A8659ADC-54B8-51F0-292B-78442B87C985}"/>
                </a:ext>
              </a:extLst>
            </p:cNvPr>
            <p:cNvSpPr/>
            <p:nvPr/>
          </p:nvSpPr>
          <p:spPr>
            <a:xfrm>
              <a:off x="1566700" y="3847450"/>
              <a:ext cx="62325" cy="77625"/>
            </a:xfrm>
            <a:custGeom>
              <a:avLst/>
              <a:gdLst/>
              <a:ahLst/>
              <a:cxnLst/>
              <a:rect l="l" t="t" r="r" b="b"/>
              <a:pathLst>
                <a:path w="2493" h="3105" extrusionOk="0">
                  <a:moveTo>
                    <a:pt x="564" y="0"/>
                  </a:moveTo>
                  <a:lnTo>
                    <a:pt x="423" y="48"/>
                  </a:lnTo>
                  <a:lnTo>
                    <a:pt x="282" y="95"/>
                  </a:lnTo>
                  <a:lnTo>
                    <a:pt x="141" y="189"/>
                  </a:lnTo>
                  <a:lnTo>
                    <a:pt x="47" y="283"/>
                  </a:lnTo>
                  <a:lnTo>
                    <a:pt x="0" y="424"/>
                  </a:lnTo>
                  <a:lnTo>
                    <a:pt x="0" y="659"/>
                  </a:lnTo>
                  <a:lnTo>
                    <a:pt x="94" y="941"/>
                  </a:lnTo>
                  <a:lnTo>
                    <a:pt x="188" y="1176"/>
                  </a:lnTo>
                  <a:lnTo>
                    <a:pt x="611" y="1882"/>
                  </a:lnTo>
                  <a:lnTo>
                    <a:pt x="1129" y="2540"/>
                  </a:lnTo>
                  <a:lnTo>
                    <a:pt x="1364" y="2869"/>
                  </a:lnTo>
                  <a:lnTo>
                    <a:pt x="1505" y="2963"/>
                  </a:lnTo>
                  <a:lnTo>
                    <a:pt x="1693" y="3057"/>
                  </a:lnTo>
                  <a:lnTo>
                    <a:pt x="1881" y="3104"/>
                  </a:lnTo>
                  <a:lnTo>
                    <a:pt x="2069" y="3104"/>
                  </a:lnTo>
                  <a:lnTo>
                    <a:pt x="2258" y="3057"/>
                  </a:lnTo>
                  <a:lnTo>
                    <a:pt x="2399" y="2963"/>
                  </a:lnTo>
                  <a:lnTo>
                    <a:pt x="2493" y="2775"/>
                  </a:lnTo>
                  <a:lnTo>
                    <a:pt x="2493" y="2540"/>
                  </a:lnTo>
                  <a:lnTo>
                    <a:pt x="2446" y="2352"/>
                  </a:lnTo>
                  <a:lnTo>
                    <a:pt x="2399" y="2117"/>
                  </a:lnTo>
                  <a:lnTo>
                    <a:pt x="2210" y="1646"/>
                  </a:lnTo>
                  <a:lnTo>
                    <a:pt x="1928" y="1223"/>
                  </a:lnTo>
                  <a:lnTo>
                    <a:pt x="1646" y="800"/>
                  </a:lnTo>
                  <a:lnTo>
                    <a:pt x="1270" y="424"/>
                  </a:lnTo>
                  <a:lnTo>
                    <a:pt x="1035" y="189"/>
                  </a:lnTo>
                  <a:lnTo>
                    <a:pt x="894" y="95"/>
                  </a:lnTo>
                  <a:lnTo>
                    <a:pt x="753" y="48"/>
                  </a:lnTo>
                  <a:lnTo>
                    <a:pt x="564"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22;p55">
              <a:extLst>
                <a:ext uri="{FF2B5EF4-FFF2-40B4-BE49-F238E27FC236}">
                  <a16:creationId xmlns:a16="http://schemas.microsoft.com/office/drawing/2014/main" id="{71ECE24C-B1BA-0325-3710-5A5B0708821F}"/>
                </a:ext>
              </a:extLst>
            </p:cNvPr>
            <p:cNvSpPr/>
            <p:nvPr/>
          </p:nvSpPr>
          <p:spPr>
            <a:xfrm>
              <a:off x="1517300" y="3873325"/>
              <a:ext cx="29425" cy="76425"/>
            </a:xfrm>
            <a:custGeom>
              <a:avLst/>
              <a:gdLst/>
              <a:ahLst/>
              <a:cxnLst/>
              <a:rect l="l" t="t" r="r" b="b"/>
              <a:pathLst>
                <a:path w="1177" h="3057" extrusionOk="0">
                  <a:moveTo>
                    <a:pt x="612" y="0"/>
                  </a:moveTo>
                  <a:lnTo>
                    <a:pt x="330" y="611"/>
                  </a:lnTo>
                  <a:lnTo>
                    <a:pt x="95" y="1223"/>
                  </a:lnTo>
                  <a:lnTo>
                    <a:pt x="48" y="1505"/>
                  </a:lnTo>
                  <a:lnTo>
                    <a:pt x="1" y="1834"/>
                  </a:lnTo>
                  <a:lnTo>
                    <a:pt x="1" y="2163"/>
                  </a:lnTo>
                  <a:lnTo>
                    <a:pt x="1" y="2493"/>
                  </a:lnTo>
                  <a:lnTo>
                    <a:pt x="48" y="2634"/>
                  </a:lnTo>
                  <a:lnTo>
                    <a:pt x="142" y="2822"/>
                  </a:lnTo>
                  <a:lnTo>
                    <a:pt x="236" y="2963"/>
                  </a:lnTo>
                  <a:lnTo>
                    <a:pt x="377" y="3057"/>
                  </a:lnTo>
                  <a:lnTo>
                    <a:pt x="706" y="3057"/>
                  </a:lnTo>
                  <a:lnTo>
                    <a:pt x="847" y="2963"/>
                  </a:lnTo>
                  <a:lnTo>
                    <a:pt x="988" y="2869"/>
                  </a:lnTo>
                  <a:lnTo>
                    <a:pt x="1036" y="2681"/>
                  </a:lnTo>
                  <a:lnTo>
                    <a:pt x="1130" y="2540"/>
                  </a:lnTo>
                  <a:lnTo>
                    <a:pt x="1177" y="2210"/>
                  </a:lnTo>
                  <a:lnTo>
                    <a:pt x="1177" y="1646"/>
                  </a:lnTo>
                  <a:lnTo>
                    <a:pt x="1083" y="1035"/>
                  </a:lnTo>
                  <a:lnTo>
                    <a:pt x="894" y="517"/>
                  </a:lnTo>
                  <a:lnTo>
                    <a:pt x="612"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23;p55">
              <a:extLst>
                <a:ext uri="{FF2B5EF4-FFF2-40B4-BE49-F238E27FC236}">
                  <a16:creationId xmlns:a16="http://schemas.microsoft.com/office/drawing/2014/main" id="{FF55094E-2CF4-62E0-95CE-3981289D8F77}"/>
                </a:ext>
              </a:extLst>
            </p:cNvPr>
            <p:cNvSpPr/>
            <p:nvPr/>
          </p:nvSpPr>
          <p:spPr>
            <a:xfrm>
              <a:off x="1436175" y="3875675"/>
              <a:ext cx="50600" cy="56450"/>
            </a:xfrm>
            <a:custGeom>
              <a:avLst/>
              <a:gdLst/>
              <a:ahLst/>
              <a:cxnLst/>
              <a:rect l="l" t="t" r="r" b="b"/>
              <a:pathLst>
                <a:path w="2024" h="2258" extrusionOk="0">
                  <a:moveTo>
                    <a:pt x="1412" y="0"/>
                  </a:moveTo>
                  <a:lnTo>
                    <a:pt x="1224" y="47"/>
                  </a:lnTo>
                  <a:lnTo>
                    <a:pt x="1083" y="141"/>
                  </a:lnTo>
                  <a:lnTo>
                    <a:pt x="800" y="376"/>
                  </a:lnTo>
                  <a:lnTo>
                    <a:pt x="424" y="941"/>
                  </a:lnTo>
                  <a:lnTo>
                    <a:pt x="48" y="1505"/>
                  </a:lnTo>
                  <a:lnTo>
                    <a:pt x="1" y="1693"/>
                  </a:lnTo>
                  <a:lnTo>
                    <a:pt x="48" y="1834"/>
                  </a:lnTo>
                  <a:lnTo>
                    <a:pt x="95" y="1975"/>
                  </a:lnTo>
                  <a:lnTo>
                    <a:pt x="189" y="2116"/>
                  </a:lnTo>
                  <a:lnTo>
                    <a:pt x="283" y="2211"/>
                  </a:lnTo>
                  <a:lnTo>
                    <a:pt x="424" y="2258"/>
                  </a:lnTo>
                  <a:lnTo>
                    <a:pt x="612" y="2258"/>
                  </a:lnTo>
                  <a:lnTo>
                    <a:pt x="753" y="2164"/>
                  </a:lnTo>
                  <a:lnTo>
                    <a:pt x="1035" y="1975"/>
                  </a:lnTo>
                  <a:lnTo>
                    <a:pt x="1271" y="1740"/>
                  </a:lnTo>
                  <a:lnTo>
                    <a:pt x="1506" y="1458"/>
                  </a:lnTo>
                  <a:lnTo>
                    <a:pt x="1835" y="894"/>
                  </a:lnTo>
                  <a:lnTo>
                    <a:pt x="1976" y="565"/>
                  </a:lnTo>
                  <a:lnTo>
                    <a:pt x="2023" y="423"/>
                  </a:lnTo>
                  <a:lnTo>
                    <a:pt x="1976" y="282"/>
                  </a:lnTo>
                  <a:lnTo>
                    <a:pt x="1882" y="141"/>
                  </a:lnTo>
                  <a:lnTo>
                    <a:pt x="1741" y="47"/>
                  </a:lnTo>
                  <a:lnTo>
                    <a:pt x="1600"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24;p55">
              <a:extLst>
                <a:ext uri="{FF2B5EF4-FFF2-40B4-BE49-F238E27FC236}">
                  <a16:creationId xmlns:a16="http://schemas.microsoft.com/office/drawing/2014/main" id="{7FAA3998-6576-431F-FD41-A1E0AC9CE26E}"/>
                </a:ext>
              </a:extLst>
            </p:cNvPr>
            <p:cNvSpPr/>
            <p:nvPr/>
          </p:nvSpPr>
          <p:spPr>
            <a:xfrm>
              <a:off x="574375" y="2839850"/>
              <a:ext cx="1494375" cy="1005275"/>
            </a:xfrm>
            <a:custGeom>
              <a:avLst/>
              <a:gdLst/>
              <a:ahLst/>
              <a:cxnLst/>
              <a:rect l="l" t="t" r="r" b="b"/>
              <a:pathLst>
                <a:path w="59775" h="40211"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490" y="24973"/>
                  </a:lnTo>
                  <a:lnTo>
                    <a:pt x="7102" y="26008"/>
                  </a:lnTo>
                  <a:lnTo>
                    <a:pt x="7760" y="26995"/>
                  </a:lnTo>
                  <a:lnTo>
                    <a:pt x="8419" y="27889"/>
                  </a:lnTo>
                  <a:lnTo>
                    <a:pt x="9077" y="28782"/>
                  </a:lnTo>
                  <a:lnTo>
                    <a:pt x="9735" y="29629"/>
                  </a:lnTo>
                  <a:lnTo>
                    <a:pt x="10441" y="30475"/>
                  </a:lnTo>
                  <a:lnTo>
                    <a:pt x="11146" y="31228"/>
                  </a:lnTo>
                  <a:lnTo>
                    <a:pt x="12369" y="32451"/>
                  </a:lnTo>
                  <a:lnTo>
                    <a:pt x="13263" y="33250"/>
                  </a:lnTo>
                  <a:lnTo>
                    <a:pt x="14203" y="34050"/>
                  </a:lnTo>
                  <a:lnTo>
                    <a:pt x="15144" y="34755"/>
                  </a:lnTo>
                  <a:lnTo>
                    <a:pt x="16131" y="35460"/>
                  </a:lnTo>
                  <a:lnTo>
                    <a:pt x="17119" y="36072"/>
                  </a:lnTo>
                  <a:lnTo>
                    <a:pt x="18154" y="36683"/>
                  </a:lnTo>
                  <a:lnTo>
                    <a:pt x="19235" y="37248"/>
                  </a:lnTo>
                  <a:lnTo>
                    <a:pt x="20270" y="37718"/>
                  </a:lnTo>
                  <a:lnTo>
                    <a:pt x="21352" y="38188"/>
                  </a:lnTo>
                  <a:lnTo>
                    <a:pt x="22480" y="38611"/>
                  </a:lnTo>
                  <a:lnTo>
                    <a:pt x="23562" y="38988"/>
                  </a:lnTo>
                  <a:lnTo>
                    <a:pt x="24691" y="39270"/>
                  </a:lnTo>
                  <a:lnTo>
                    <a:pt x="25866" y="39552"/>
                  </a:lnTo>
                  <a:lnTo>
                    <a:pt x="26995" y="39787"/>
                  </a:lnTo>
                  <a:lnTo>
                    <a:pt x="28171" y="39975"/>
                  </a:lnTo>
                  <a:lnTo>
                    <a:pt x="29300" y="40116"/>
                  </a:lnTo>
                  <a:lnTo>
                    <a:pt x="30475" y="40163"/>
                  </a:lnTo>
                  <a:lnTo>
                    <a:pt x="31651" y="40210"/>
                  </a:lnTo>
                  <a:lnTo>
                    <a:pt x="32827" y="40210"/>
                  </a:lnTo>
                  <a:lnTo>
                    <a:pt x="34003" y="40163"/>
                  </a:lnTo>
                  <a:lnTo>
                    <a:pt x="35178" y="40069"/>
                  </a:lnTo>
                  <a:lnTo>
                    <a:pt x="36354" y="39881"/>
                  </a:lnTo>
                  <a:lnTo>
                    <a:pt x="37483" y="39693"/>
                  </a:lnTo>
                  <a:lnTo>
                    <a:pt x="38658" y="39458"/>
                  </a:lnTo>
                  <a:lnTo>
                    <a:pt x="39787" y="39129"/>
                  </a:lnTo>
                  <a:lnTo>
                    <a:pt x="40963" y="38800"/>
                  </a:lnTo>
                  <a:lnTo>
                    <a:pt x="42092" y="38376"/>
                  </a:lnTo>
                  <a:lnTo>
                    <a:pt x="43173" y="37953"/>
                  </a:lnTo>
                  <a:lnTo>
                    <a:pt x="44302" y="37436"/>
                  </a:lnTo>
                  <a:lnTo>
                    <a:pt x="45384" y="36918"/>
                  </a:lnTo>
                  <a:lnTo>
                    <a:pt x="46418" y="36307"/>
                  </a:lnTo>
                  <a:lnTo>
                    <a:pt x="47500" y="35649"/>
                  </a:lnTo>
                  <a:lnTo>
                    <a:pt x="48252" y="35131"/>
                  </a:lnTo>
                  <a:lnTo>
                    <a:pt x="49052" y="34567"/>
                  </a:lnTo>
                  <a:lnTo>
                    <a:pt x="49757" y="34003"/>
                  </a:lnTo>
                  <a:lnTo>
                    <a:pt x="50463" y="33391"/>
                  </a:lnTo>
                  <a:lnTo>
                    <a:pt x="51121" y="32827"/>
                  </a:lnTo>
                  <a:lnTo>
                    <a:pt x="51733" y="32168"/>
                  </a:lnTo>
                  <a:lnTo>
                    <a:pt x="52344" y="31557"/>
                  </a:lnTo>
                  <a:lnTo>
                    <a:pt x="52908" y="30899"/>
                  </a:lnTo>
                  <a:lnTo>
                    <a:pt x="53473" y="30240"/>
                  </a:lnTo>
                  <a:lnTo>
                    <a:pt x="53990" y="29582"/>
                  </a:lnTo>
                  <a:lnTo>
                    <a:pt x="54931" y="28218"/>
                  </a:lnTo>
                  <a:lnTo>
                    <a:pt x="55777" y="26807"/>
                  </a:lnTo>
                  <a:lnTo>
                    <a:pt x="56530" y="25349"/>
                  </a:lnTo>
                  <a:lnTo>
                    <a:pt x="57188" y="23891"/>
                  </a:lnTo>
                  <a:lnTo>
                    <a:pt x="57752" y="22433"/>
                  </a:lnTo>
                  <a:lnTo>
                    <a:pt x="58223" y="20929"/>
                  </a:lnTo>
                  <a:lnTo>
                    <a:pt x="58646" y="19471"/>
                  </a:lnTo>
                  <a:lnTo>
                    <a:pt x="58975" y="17966"/>
                  </a:lnTo>
                  <a:lnTo>
                    <a:pt x="59257" y="16508"/>
                  </a:lnTo>
                  <a:lnTo>
                    <a:pt x="59445" y="15050"/>
                  </a:lnTo>
                  <a:lnTo>
                    <a:pt x="59634" y="13639"/>
                  </a:lnTo>
                  <a:lnTo>
                    <a:pt x="59728" y="12228"/>
                  </a:lnTo>
                  <a:lnTo>
                    <a:pt x="59775" y="10864"/>
                  </a:lnTo>
                  <a:lnTo>
                    <a:pt x="59775" y="9594"/>
                  </a:lnTo>
                  <a:lnTo>
                    <a:pt x="59775" y="8325"/>
                  </a:lnTo>
                  <a:lnTo>
                    <a:pt x="59728" y="7149"/>
                  </a:lnTo>
                  <a:lnTo>
                    <a:pt x="59681" y="6020"/>
                  </a:lnTo>
                  <a:lnTo>
                    <a:pt x="59492" y="3998"/>
                  </a:lnTo>
                  <a:lnTo>
                    <a:pt x="59257" y="2305"/>
                  </a:lnTo>
                  <a:lnTo>
                    <a:pt x="59022" y="1035"/>
                  </a:lnTo>
                  <a:lnTo>
                    <a:pt x="58834"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25;p55">
              <a:extLst>
                <a:ext uri="{FF2B5EF4-FFF2-40B4-BE49-F238E27FC236}">
                  <a16:creationId xmlns:a16="http://schemas.microsoft.com/office/drawing/2014/main" id="{3E0102E0-6A28-5B5B-C1CE-5AAF26094DA9}"/>
                </a:ext>
              </a:extLst>
            </p:cNvPr>
            <p:cNvSpPr/>
            <p:nvPr/>
          </p:nvSpPr>
          <p:spPr>
            <a:xfrm>
              <a:off x="574375" y="2839850"/>
              <a:ext cx="1472050" cy="871250"/>
            </a:xfrm>
            <a:custGeom>
              <a:avLst/>
              <a:gdLst/>
              <a:ahLst/>
              <a:cxnLst/>
              <a:rect l="l" t="t" r="r" b="b"/>
              <a:pathLst>
                <a:path w="58882" h="34850"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679" y="24926"/>
                  </a:lnTo>
                  <a:lnTo>
                    <a:pt x="7525" y="25867"/>
                  </a:lnTo>
                  <a:lnTo>
                    <a:pt x="8748" y="27089"/>
                  </a:lnTo>
                  <a:lnTo>
                    <a:pt x="9641" y="27889"/>
                  </a:lnTo>
                  <a:lnTo>
                    <a:pt x="10582" y="28641"/>
                  </a:lnTo>
                  <a:lnTo>
                    <a:pt x="11570" y="29394"/>
                  </a:lnTo>
                  <a:lnTo>
                    <a:pt x="12557" y="30099"/>
                  </a:lnTo>
                  <a:lnTo>
                    <a:pt x="13545" y="30711"/>
                  </a:lnTo>
                  <a:lnTo>
                    <a:pt x="14579" y="31322"/>
                  </a:lnTo>
                  <a:lnTo>
                    <a:pt x="15614" y="31839"/>
                  </a:lnTo>
                  <a:lnTo>
                    <a:pt x="16696" y="32357"/>
                  </a:lnTo>
                  <a:lnTo>
                    <a:pt x="17777" y="32827"/>
                  </a:lnTo>
                  <a:lnTo>
                    <a:pt x="18859" y="33250"/>
                  </a:lnTo>
                  <a:lnTo>
                    <a:pt x="19988" y="33579"/>
                  </a:lnTo>
                  <a:lnTo>
                    <a:pt x="21117" y="33909"/>
                  </a:lnTo>
                  <a:lnTo>
                    <a:pt x="22245" y="34191"/>
                  </a:lnTo>
                  <a:lnTo>
                    <a:pt x="23421" y="34426"/>
                  </a:lnTo>
                  <a:lnTo>
                    <a:pt x="24550" y="34614"/>
                  </a:lnTo>
                  <a:lnTo>
                    <a:pt x="25725" y="34708"/>
                  </a:lnTo>
                  <a:lnTo>
                    <a:pt x="26901" y="34802"/>
                  </a:lnTo>
                  <a:lnTo>
                    <a:pt x="28077" y="34849"/>
                  </a:lnTo>
                  <a:lnTo>
                    <a:pt x="29253" y="34849"/>
                  </a:lnTo>
                  <a:lnTo>
                    <a:pt x="30428" y="34802"/>
                  </a:lnTo>
                  <a:lnTo>
                    <a:pt x="31604" y="34661"/>
                  </a:lnTo>
                  <a:lnTo>
                    <a:pt x="32733" y="34520"/>
                  </a:lnTo>
                  <a:lnTo>
                    <a:pt x="33909" y="34332"/>
                  </a:lnTo>
                  <a:lnTo>
                    <a:pt x="35084" y="34050"/>
                  </a:lnTo>
                  <a:lnTo>
                    <a:pt x="36213" y="33767"/>
                  </a:lnTo>
                  <a:lnTo>
                    <a:pt x="37342" y="33438"/>
                  </a:lnTo>
                  <a:lnTo>
                    <a:pt x="38470" y="33015"/>
                  </a:lnTo>
                  <a:lnTo>
                    <a:pt x="39599" y="32592"/>
                  </a:lnTo>
                  <a:lnTo>
                    <a:pt x="40681" y="32074"/>
                  </a:lnTo>
                  <a:lnTo>
                    <a:pt x="41762" y="31510"/>
                  </a:lnTo>
                  <a:lnTo>
                    <a:pt x="42844" y="30946"/>
                  </a:lnTo>
                  <a:lnTo>
                    <a:pt x="43879" y="30287"/>
                  </a:lnTo>
                  <a:lnTo>
                    <a:pt x="45007" y="29535"/>
                  </a:lnTo>
                  <a:lnTo>
                    <a:pt x="46089" y="28735"/>
                  </a:lnTo>
                  <a:lnTo>
                    <a:pt x="47077" y="27889"/>
                  </a:lnTo>
                  <a:lnTo>
                    <a:pt x="48064" y="27042"/>
                  </a:lnTo>
                  <a:lnTo>
                    <a:pt x="48958" y="26149"/>
                  </a:lnTo>
                  <a:lnTo>
                    <a:pt x="49851" y="25208"/>
                  </a:lnTo>
                  <a:lnTo>
                    <a:pt x="50698" y="24268"/>
                  </a:lnTo>
                  <a:lnTo>
                    <a:pt x="51450" y="23327"/>
                  </a:lnTo>
                  <a:lnTo>
                    <a:pt x="52203" y="22339"/>
                  </a:lnTo>
                  <a:lnTo>
                    <a:pt x="52908" y="21352"/>
                  </a:lnTo>
                  <a:lnTo>
                    <a:pt x="53520" y="20317"/>
                  </a:lnTo>
                  <a:lnTo>
                    <a:pt x="54131" y="19282"/>
                  </a:lnTo>
                  <a:lnTo>
                    <a:pt x="54695" y="18248"/>
                  </a:lnTo>
                  <a:lnTo>
                    <a:pt x="55213" y="17213"/>
                  </a:lnTo>
                  <a:lnTo>
                    <a:pt x="55730" y="16179"/>
                  </a:lnTo>
                  <a:lnTo>
                    <a:pt x="56153" y="15097"/>
                  </a:lnTo>
                  <a:lnTo>
                    <a:pt x="56577" y="14062"/>
                  </a:lnTo>
                  <a:lnTo>
                    <a:pt x="56953" y="13028"/>
                  </a:lnTo>
                  <a:lnTo>
                    <a:pt x="57282" y="11993"/>
                  </a:lnTo>
                  <a:lnTo>
                    <a:pt x="57611" y="10958"/>
                  </a:lnTo>
                  <a:lnTo>
                    <a:pt x="57846" y="9924"/>
                  </a:lnTo>
                  <a:lnTo>
                    <a:pt x="58082" y="8889"/>
                  </a:lnTo>
                  <a:lnTo>
                    <a:pt x="58317" y="7901"/>
                  </a:lnTo>
                  <a:lnTo>
                    <a:pt x="58458" y="6914"/>
                  </a:lnTo>
                  <a:lnTo>
                    <a:pt x="58693" y="5033"/>
                  </a:lnTo>
                  <a:lnTo>
                    <a:pt x="58834" y="3199"/>
                  </a:lnTo>
                  <a:lnTo>
                    <a:pt x="58881" y="1553"/>
                  </a:lnTo>
                  <a:lnTo>
                    <a:pt x="587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26;p55">
              <a:extLst>
                <a:ext uri="{FF2B5EF4-FFF2-40B4-BE49-F238E27FC236}">
                  <a16:creationId xmlns:a16="http://schemas.microsoft.com/office/drawing/2014/main" id="{D2AA989A-8142-1337-AB96-15E592C40C3A}"/>
                </a:ext>
              </a:extLst>
            </p:cNvPr>
            <p:cNvSpPr/>
            <p:nvPr/>
          </p:nvSpPr>
          <p:spPr>
            <a:xfrm>
              <a:off x="574375" y="2839850"/>
              <a:ext cx="393900" cy="319825"/>
            </a:xfrm>
            <a:custGeom>
              <a:avLst/>
              <a:gdLst/>
              <a:ahLst/>
              <a:cxnLst/>
              <a:rect l="l" t="t" r="r" b="b"/>
              <a:pathLst>
                <a:path w="15756" h="12793" extrusionOk="0">
                  <a:moveTo>
                    <a:pt x="8654" y="1"/>
                  </a:moveTo>
                  <a:lnTo>
                    <a:pt x="0" y="6820"/>
                  </a:lnTo>
                  <a:lnTo>
                    <a:pt x="283" y="8372"/>
                  </a:lnTo>
                  <a:lnTo>
                    <a:pt x="659" y="9877"/>
                  </a:lnTo>
                  <a:lnTo>
                    <a:pt x="988" y="11335"/>
                  </a:lnTo>
                  <a:lnTo>
                    <a:pt x="1364" y="12792"/>
                  </a:lnTo>
                  <a:lnTo>
                    <a:pt x="2070" y="12792"/>
                  </a:lnTo>
                  <a:lnTo>
                    <a:pt x="3198" y="12745"/>
                  </a:lnTo>
                  <a:lnTo>
                    <a:pt x="4280" y="12604"/>
                  </a:lnTo>
                  <a:lnTo>
                    <a:pt x="5268" y="12369"/>
                  </a:lnTo>
                  <a:lnTo>
                    <a:pt x="5738" y="12228"/>
                  </a:lnTo>
                  <a:lnTo>
                    <a:pt x="6208" y="12040"/>
                  </a:lnTo>
                  <a:lnTo>
                    <a:pt x="6632" y="11852"/>
                  </a:lnTo>
                  <a:lnTo>
                    <a:pt x="7055" y="11617"/>
                  </a:lnTo>
                  <a:lnTo>
                    <a:pt x="7431" y="11335"/>
                  </a:lnTo>
                  <a:lnTo>
                    <a:pt x="7807" y="11099"/>
                  </a:lnTo>
                  <a:lnTo>
                    <a:pt x="8183" y="10770"/>
                  </a:lnTo>
                  <a:lnTo>
                    <a:pt x="8513" y="10488"/>
                  </a:lnTo>
                  <a:lnTo>
                    <a:pt x="8795" y="10112"/>
                  </a:lnTo>
                  <a:lnTo>
                    <a:pt x="9124" y="9783"/>
                  </a:lnTo>
                  <a:lnTo>
                    <a:pt x="9406" y="9359"/>
                  </a:lnTo>
                  <a:lnTo>
                    <a:pt x="9641" y="8936"/>
                  </a:lnTo>
                  <a:lnTo>
                    <a:pt x="9877" y="8513"/>
                  </a:lnTo>
                  <a:lnTo>
                    <a:pt x="10112" y="8043"/>
                  </a:lnTo>
                  <a:lnTo>
                    <a:pt x="10441" y="7149"/>
                  </a:lnTo>
                  <a:lnTo>
                    <a:pt x="10676" y="6208"/>
                  </a:lnTo>
                  <a:lnTo>
                    <a:pt x="10864" y="5268"/>
                  </a:lnTo>
                  <a:lnTo>
                    <a:pt x="10958" y="4280"/>
                  </a:lnTo>
                  <a:lnTo>
                    <a:pt x="11005" y="3340"/>
                  </a:lnTo>
                  <a:lnTo>
                    <a:pt x="10958" y="2446"/>
                  </a:lnTo>
                  <a:lnTo>
                    <a:pt x="11758" y="2258"/>
                  </a:lnTo>
                  <a:lnTo>
                    <a:pt x="12510" y="2023"/>
                  </a:lnTo>
                  <a:lnTo>
                    <a:pt x="13169" y="1788"/>
                  </a:lnTo>
                  <a:lnTo>
                    <a:pt x="13780" y="1458"/>
                  </a:lnTo>
                  <a:lnTo>
                    <a:pt x="14344" y="1129"/>
                  </a:lnTo>
                  <a:lnTo>
                    <a:pt x="14862" y="753"/>
                  </a:lnTo>
                  <a:lnTo>
                    <a:pt x="15332" y="377"/>
                  </a:lnTo>
                  <a:lnTo>
                    <a:pt x="15755"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27;p55">
              <a:extLst>
                <a:ext uri="{FF2B5EF4-FFF2-40B4-BE49-F238E27FC236}">
                  <a16:creationId xmlns:a16="http://schemas.microsoft.com/office/drawing/2014/main" id="{71DD667C-B85B-A05A-5374-0DF9F6F16C00}"/>
                </a:ext>
              </a:extLst>
            </p:cNvPr>
            <p:cNvSpPr/>
            <p:nvPr/>
          </p:nvSpPr>
          <p:spPr>
            <a:xfrm>
              <a:off x="307475" y="2669375"/>
              <a:ext cx="164625" cy="175200"/>
            </a:xfrm>
            <a:custGeom>
              <a:avLst/>
              <a:gdLst/>
              <a:ahLst/>
              <a:cxnLst/>
              <a:rect l="l" t="t" r="r" b="b"/>
              <a:pathLst>
                <a:path w="6585" h="7008" extrusionOk="0">
                  <a:moveTo>
                    <a:pt x="48" y="0"/>
                  </a:moveTo>
                  <a:lnTo>
                    <a:pt x="48" y="330"/>
                  </a:lnTo>
                  <a:lnTo>
                    <a:pt x="1" y="1176"/>
                  </a:lnTo>
                  <a:lnTo>
                    <a:pt x="1" y="1740"/>
                  </a:lnTo>
                  <a:lnTo>
                    <a:pt x="95" y="2352"/>
                  </a:lnTo>
                  <a:lnTo>
                    <a:pt x="189" y="3010"/>
                  </a:lnTo>
                  <a:lnTo>
                    <a:pt x="377" y="3716"/>
                  </a:lnTo>
                  <a:lnTo>
                    <a:pt x="659" y="4374"/>
                  </a:lnTo>
                  <a:lnTo>
                    <a:pt x="847" y="4703"/>
                  </a:lnTo>
                  <a:lnTo>
                    <a:pt x="1035" y="5032"/>
                  </a:lnTo>
                  <a:lnTo>
                    <a:pt x="1271" y="5315"/>
                  </a:lnTo>
                  <a:lnTo>
                    <a:pt x="1553" y="5597"/>
                  </a:lnTo>
                  <a:lnTo>
                    <a:pt x="1835" y="5879"/>
                  </a:lnTo>
                  <a:lnTo>
                    <a:pt x="2164" y="6114"/>
                  </a:lnTo>
                  <a:lnTo>
                    <a:pt x="2540" y="6349"/>
                  </a:lnTo>
                  <a:lnTo>
                    <a:pt x="2917" y="6537"/>
                  </a:lnTo>
                  <a:lnTo>
                    <a:pt x="3387" y="6726"/>
                  </a:lnTo>
                  <a:lnTo>
                    <a:pt x="3857" y="6867"/>
                  </a:lnTo>
                  <a:lnTo>
                    <a:pt x="4374" y="6961"/>
                  </a:lnTo>
                  <a:lnTo>
                    <a:pt x="4986" y="7008"/>
                  </a:lnTo>
                  <a:lnTo>
                    <a:pt x="6256" y="7008"/>
                  </a:lnTo>
                  <a:lnTo>
                    <a:pt x="6585" y="4891"/>
                  </a:lnTo>
                  <a:lnTo>
                    <a:pt x="6020" y="3433"/>
                  </a:lnTo>
                  <a:lnTo>
                    <a:pt x="5973" y="3292"/>
                  </a:lnTo>
                  <a:lnTo>
                    <a:pt x="5738" y="2916"/>
                  </a:lnTo>
                  <a:lnTo>
                    <a:pt x="5362" y="2399"/>
                  </a:lnTo>
                  <a:lnTo>
                    <a:pt x="5127" y="2070"/>
                  </a:lnTo>
                  <a:lnTo>
                    <a:pt x="4798" y="1740"/>
                  </a:lnTo>
                  <a:lnTo>
                    <a:pt x="4469" y="1458"/>
                  </a:lnTo>
                  <a:lnTo>
                    <a:pt x="4045" y="1129"/>
                  </a:lnTo>
                  <a:lnTo>
                    <a:pt x="3528" y="847"/>
                  </a:lnTo>
                  <a:lnTo>
                    <a:pt x="3011" y="612"/>
                  </a:lnTo>
                  <a:lnTo>
                    <a:pt x="2352" y="377"/>
                  </a:lnTo>
                  <a:lnTo>
                    <a:pt x="1694" y="188"/>
                  </a:lnTo>
                  <a:lnTo>
                    <a:pt x="894" y="47"/>
                  </a:lnTo>
                  <a:lnTo>
                    <a:pt x="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28;p55">
              <a:extLst>
                <a:ext uri="{FF2B5EF4-FFF2-40B4-BE49-F238E27FC236}">
                  <a16:creationId xmlns:a16="http://schemas.microsoft.com/office/drawing/2014/main" id="{BE35A763-7D20-584B-000D-FF39CD3694E4}"/>
                </a:ext>
              </a:extLst>
            </p:cNvPr>
            <p:cNvSpPr/>
            <p:nvPr/>
          </p:nvSpPr>
          <p:spPr>
            <a:xfrm>
              <a:off x="346275" y="2712875"/>
              <a:ext cx="85850" cy="92900"/>
            </a:xfrm>
            <a:custGeom>
              <a:avLst/>
              <a:gdLst/>
              <a:ahLst/>
              <a:cxnLst/>
              <a:rect l="l" t="t" r="r" b="b"/>
              <a:pathLst>
                <a:path w="3434" h="3716" extrusionOk="0">
                  <a:moveTo>
                    <a:pt x="1" y="0"/>
                  </a:moveTo>
                  <a:lnTo>
                    <a:pt x="95" y="706"/>
                  </a:lnTo>
                  <a:lnTo>
                    <a:pt x="283" y="1364"/>
                  </a:lnTo>
                  <a:lnTo>
                    <a:pt x="424" y="1693"/>
                  </a:lnTo>
                  <a:lnTo>
                    <a:pt x="565" y="2023"/>
                  </a:lnTo>
                  <a:lnTo>
                    <a:pt x="753" y="2352"/>
                  </a:lnTo>
                  <a:lnTo>
                    <a:pt x="941" y="2634"/>
                  </a:lnTo>
                  <a:lnTo>
                    <a:pt x="1176" y="2869"/>
                  </a:lnTo>
                  <a:lnTo>
                    <a:pt x="1412" y="3057"/>
                  </a:lnTo>
                  <a:lnTo>
                    <a:pt x="1694" y="3245"/>
                  </a:lnTo>
                  <a:lnTo>
                    <a:pt x="1976" y="3387"/>
                  </a:lnTo>
                  <a:lnTo>
                    <a:pt x="2258" y="3481"/>
                  </a:lnTo>
                  <a:lnTo>
                    <a:pt x="2634" y="3575"/>
                  </a:lnTo>
                  <a:lnTo>
                    <a:pt x="2964" y="3669"/>
                  </a:lnTo>
                  <a:lnTo>
                    <a:pt x="3387" y="3716"/>
                  </a:lnTo>
                  <a:lnTo>
                    <a:pt x="3434" y="3339"/>
                  </a:lnTo>
                  <a:lnTo>
                    <a:pt x="3011" y="2258"/>
                  </a:lnTo>
                  <a:lnTo>
                    <a:pt x="2869" y="1929"/>
                  </a:lnTo>
                  <a:lnTo>
                    <a:pt x="2681" y="1646"/>
                  </a:lnTo>
                  <a:lnTo>
                    <a:pt x="2352" y="1317"/>
                  </a:lnTo>
                  <a:lnTo>
                    <a:pt x="1976" y="941"/>
                  </a:lnTo>
                  <a:lnTo>
                    <a:pt x="1459" y="565"/>
                  </a:lnTo>
                  <a:lnTo>
                    <a:pt x="800" y="283"/>
                  </a:lnTo>
                  <a:lnTo>
                    <a:pt x="424" y="142"/>
                  </a:lnTo>
                  <a:lnTo>
                    <a:pt x="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29;p55">
              <a:extLst>
                <a:ext uri="{FF2B5EF4-FFF2-40B4-BE49-F238E27FC236}">
                  <a16:creationId xmlns:a16="http://schemas.microsoft.com/office/drawing/2014/main" id="{6D8AD18E-4E01-42B3-9572-C599D38B38CB}"/>
                </a:ext>
              </a:extLst>
            </p:cNvPr>
            <p:cNvSpPr/>
            <p:nvPr/>
          </p:nvSpPr>
          <p:spPr>
            <a:xfrm>
              <a:off x="784825" y="2710525"/>
              <a:ext cx="222250" cy="171675"/>
            </a:xfrm>
            <a:custGeom>
              <a:avLst/>
              <a:gdLst/>
              <a:ahLst/>
              <a:cxnLst/>
              <a:rect l="l" t="t" r="r" b="b"/>
              <a:pathLst>
                <a:path w="8890" h="6867" extrusionOk="0">
                  <a:moveTo>
                    <a:pt x="6961" y="0"/>
                  </a:moveTo>
                  <a:lnTo>
                    <a:pt x="6067" y="47"/>
                  </a:lnTo>
                  <a:lnTo>
                    <a:pt x="5315" y="141"/>
                  </a:lnTo>
                  <a:lnTo>
                    <a:pt x="4562" y="330"/>
                  </a:lnTo>
                  <a:lnTo>
                    <a:pt x="3951" y="565"/>
                  </a:lnTo>
                  <a:lnTo>
                    <a:pt x="3340" y="894"/>
                  </a:lnTo>
                  <a:lnTo>
                    <a:pt x="2822" y="1176"/>
                  </a:lnTo>
                  <a:lnTo>
                    <a:pt x="2399" y="1505"/>
                  </a:lnTo>
                  <a:lnTo>
                    <a:pt x="2023" y="1835"/>
                  </a:lnTo>
                  <a:lnTo>
                    <a:pt x="1694" y="2164"/>
                  </a:lnTo>
                  <a:lnTo>
                    <a:pt x="1412" y="2446"/>
                  </a:lnTo>
                  <a:lnTo>
                    <a:pt x="1082" y="2869"/>
                  </a:lnTo>
                  <a:lnTo>
                    <a:pt x="988" y="3057"/>
                  </a:lnTo>
                  <a:lnTo>
                    <a:pt x="1" y="5832"/>
                  </a:lnTo>
                  <a:lnTo>
                    <a:pt x="988" y="6867"/>
                  </a:lnTo>
                  <a:lnTo>
                    <a:pt x="1600" y="6820"/>
                  </a:lnTo>
                  <a:lnTo>
                    <a:pt x="2211" y="6726"/>
                  </a:lnTo>
                  <a:lnTo>
                    <a:pt x="2822" y="6631"/>
                  </a:lnTo>
                  <a:lnTo>
                    <a:pt x="3340" y="6490"/>
                  </a:lnTo>
                  <a:lnTo>
                    <a:pt x="3857" y="6302"/>
                  </a:lnTo>
                  <a:lnTo>
                    <a:pt x="4327" y="6114"/>
                  </a:lnTo>
                  <a:lnTo>
                    <a:pt x="4798" y="5926"/>
                  </a:lnTo>
                  <a:lnTo>
                    <a:pt x="5174" y="5691"/>
                  </a:lnTo>
                  <a:lnTo>
                    <a:pt x="5597" y="5456"/>
                  </a:lnTo>
                  <a:lnTo>
                    <a:pt x="5926" y="5174"/>
                  </a:lnTo>
                  <a:lnTo>
                    <a:pt x="6585" y="4609"/>
                  </a:lnTo>
                  <a:lnTo>
                    <a:pt x="7149" y="3998"/>
                  </a:lnTo>
                  <a:lnTo>
                    <a:pt x="7572" y="3433"/>
                  </a:lnTo>
                  <a:lnTo>
                    <a:pt x="7949" y="2822"/>
                  </a:lnTo>
                  <a:lnTo>
                    <a:pt x="8231" y="2211"/>
                  </a:lnTo>
                  <a:lnTo>
                    <a:pt x="8466" y="1693"/>
                  </a:lnTo>
                  <a:lnTo>
                    <a:pt x="8654" y="1223"/>
                  </a:lnTo>
                  <a:lnTo>
                    <a:pt x="8842" y="471"/>
                  </a:lnTo>
                  <a:lnTo>
                    <a:pt x="8889" y="236"/>
                  </a:lnTo>
                  <a:lnTo>
                    <a:pt x="7855" y="47"/>
                  </a:lnTo>
                  <a:lnTo>
                    <a:pt x="69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0;p55">
              <a:extLst>
                <a:ext uri="{FF2B5EF4-FFF2-40B4-BE49-F238E27FC236}">
                  <a16:creationId xmlns:a16="http://schemas.microsoft.com/office/drawing/2014/main" id="{DE5DE9A8-2170-6012-BB87-54990BCF860E}"/>
                </a:ext>
              </a:extLst>
            </p:cNvPr>
            <p:cNvSpPr/>
            <p:nvPr/>
          </p:nvSpPr>
          <p:spPr>
            <a:xfrm>
              <a:off x="831850" y="2749325"/>
              <a:ext cx="124650" cy="91725"/>
            </a:xfrm>
            <a:custGeom>
              <a:avLst/>
              <a:gdLst/>
              <a:ahLst/>
              <a:cxnLst/>
              <a:rect l="l" t="t" r="r" b="b"/>
              <a:pathLst>
                <a:path w="4986" h="3669" extrusionOk="0">
                  <a:moveTo>
                    <a:pt x="4469" y="0"/>
                  </a:moveTo>
                  <a:lnTo>
                    <a:pt x="3998" y="47"/>
                  </a:lnTo>
                  <a:lnTo>
                    <a:pt x="3575" y="141"/>
                  </a:lnTo>
                  <a:lnTo>
                    <a:pt x="3152" y="283"/>
                  </a:lnTo>
                  <a:lnTo>
                    <a:pt x="2776" y="424"/>
                  </a:lnTo>
                  <a:lnTo>
                    <a:pt x="2399" y="565"/>
                  </a:lnTo>
                  <a:lnTo>
                    <a:pt x="1788" y="941"/>
                  </a:lnTo>
                  <a:lnTo>
                    <a:pt x="1318" y="1317"/>
                  </a:lnTo>
                  <a:lnTo>
                    <a:pt x="941" y="1646"/>
                  </a:lnTo>
                  <a:lnTo>
                    <a:pt x="659" y="1976"/>
                  </a:lnTo>
                  <a:lnTo>
                    <a:pt x="471" y="2211"/>
                  </a:lnTo>
                  <a:lnTo>
                    <a:pt x="1" y="3669"/>
                  </a:lnTo>
                  <a:lnTo>
                    <a:pt x="518" y="3575"/>
                  </a:lnTo>
                  <a:lnTo>
                    <a:pt x="1035" y="3433"/>
                  </a:lnTo>
                  <a:lnTo>
                    <a:pt x="1506" y="3292"/>
                  </a:lnTo>
                  <a:lnTo>
                    <a:pt x="1976" y="3104"/>
                  </a:lnTo>
                  <a:lnTo>
                    <a:pt x="2352" y="2869"/>
                  </a:lnTo>
                  <a:lnTo>
                    <a:pt x="2728" y="2681"/>
                  </a:lnTo>
                  <a:lnTo>
                    <a:pt x="3105" y="2446"/>
                  </a:lnTo>
                  <a:lnTo>
                    <a:pt x="3387" y="2164"/>
                  </a:lnTo>
                  <a:lnTo>
                    <a:pt x="3951" y="1646"/>
                  </a:lnTo>
                  <a:lnTo>
                    <a:pt x="4375" y="1082"/>
                  </a:lnTo>
                  <a:lnTo>
                    <a:pt x="4751" y="518"/>
                  </a:lnTo>
                  <a:lnTo>
                    <a:pt x="4986"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1;p55">
              <a:extLst>
                <a:ext uri="{FF2B5EF4-FFF2-40B4-BE49-F238E27FC236}">
                  <a16:creationId xmlns:a16="http://schemas.microsoft.com/office/drawing/2014/main" id="{492C0C68-34E3-B1E8-2E1E-C7E459DF4C7B}"/>
                </a:ext>
              </a:extLst>
            </p:cNvPr>
            <p:cNvSpPr/>
            <p:nvPr/>
          </p:nvSpPr>
          <p:spPr>
            <a:xfrm>
              <a:off x="486200" y="2685825"/>
              <a:ext cx="68200" cy="110550"/>
            </a:xfrm>
            <a:custGeom>
              <a:avLst/>
              <a:gdLst/>
              <a:ahLst/>
              <a:cxnLst/>
              <a:rect l="l" t="t" r="r" b="b"/>
              <a:pathLst>
                <a:path w="2728" h="4422" extrusionOk="0">
                  <a:moveTo>
                    <a:pt x="800" y="1"/>
                  </a:moveTo>
                  <a:lnTo>
                    <a:pt x="659" y="95"/>
                  </a:lnTo>
                  <a:lnTo>
                    <a:pt x="565" y="236"/>
                  </a:lnTo>
                  <a:lnTo>
                    <a:pt x="470" y="424"/>
                  </a:lnTo>
                  <a:lnTo>
                    <a:pt x="423" y="612"/>
                  </a:lnTo>
                  <a:lnTo>
                    <a:pt x="235" y="1553"/>
                  </a:lnTo>
                  <a:lnTo>
                    <a:pt x="94" y="2493"/>
                  </a:lnTo>
                  <a:lnTo>
                    <a:pt x="47" y="3481"/>
                  </a:lnTo>
                  <a:lnTo>
                    <a:pt x="0" y="4421"/>
                  </a:lnTo>
                  <a:lnTo>
                    <a:pt x="2022" y="4045"/>
                  </a:lnTo>
                  <a:lnTo>
                    <a:pt x="2399" y="3951"/>
                  </a:lnTo>
                  <a:lnTo>
                    <a:pt x="2540" y="3857"/>
                  </a:lnTo>
                  <a:lnTo>
                    <a:pt x="2681" y="3716"/>
                  </a:lnTo>
                  <a:lnTo>
                    <a:pt x="2728" y="3528"/>
                  </a:lnTo>
                  <a:lnTo>
                    <a:pt x="2728" y="3293"/>
                  </a:lnTo>
                  <a:lnTo>
                    <a:pt x="2681" y="3058"/>
                  </a:lnTo>
                  <a:lnTo>
                    <a:pt x="2587" y="2870"/>
                  </a:lnTo>
                  <a:lnTo>
                    <a:pt x="1552" y="612"/>
                  </a:lnTo>
                  <a:lnTo>
                    <a:pt x="1458" y="377"/>
                  </a:lnTo>
                  <a:lnTo>
                    <a:pt x="1270" y="142"/>
                  </a:lnTo>
                  <a:lnTo>
                    <a:pt x="1176" y="95"/>
                  </a:lnTo>
                  <a:lnTo>
                    <a:pt x="10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32;p55">
              <a:extLst>
                <a:ext uri="{FF2B5EF4-FFF2-40B4-BE49-F238E27FC236}">
                  <a16:creationId xmlns:a16="http://schemas.microsoft.com/office/drawing/2014/main" id="{7E9178D9-A757-7C8F-7431-0C3503B41DA3}"/>
                </a:ext>
              </a:extLst>
            </p:cNvPr>
            <p:cNvSpPr/>
            <p:nvPr/>
          </p:nvSpPr>
          <p:spPr>
            <a:xfrm>
              <a:off x="703700" y="2699950"/>
              <a:ext cx="81150" cy="104650"/>
            </a:xfrm>
            <a:custGeom>
              <a:avLst/>
              <a:gdLst/>
              <a:ahLst/>
              <a:cxnLst/>
              <a:rect l="l" t="t" r="r" b="b"/>
              <a:pathLst>
                <a:path w="3246" h="4186" extrusionOk="0">
                  <a:moveTo>
                    <a:pt x="2681" y="0"/>
                  </a:moveTo>
                  <a:lnTo>
                    <a:pt x="2540" y="94"/>
                  </a:lnTo>
                  <a:lnTo>
                    <a:pt x="2399" y="188"/>
                  </a:lnTo>
                  <a:lnTo>
                    <a:pt x="2258" y="329"/>
                  </a:lnTo>
                  <a:lnTo>
                    <a:pt x="1647" y="1082"/>
                  </a:lnTo>
                  <a:lnTo>
                    <a:pt x="1035" y="1834"/>
                  </a:lnTo>
                  <a:lnTo>
                    <a:pt x="518" y="2634"/>
                  </a:lnTo>
                  <a:lnTo>
                    <a:pt x="1" y="3480"/>
                  </a:lnTo>
                  <a:lnTo>
                    <a:pt x="1976" y="4092"/>
                  </a:lnTo>
                  <a:lnTo>
                    <a:pt x="2352" y="4186"/>
                  </a:lnTo>
                  <a:lnTo>
                    <a:pt x="2493" y="4186"/>
                  </a:lnTo>
                  <a:lnTo>
                    <a:pt x="2681" y="4139"/>
                  </a:lnTo>
                  <a:lnTo>
                    <a:pt x="2822" y="3998"/>
                  </a:lnTo>
                  <a:lnTo>
                    <a:pt x="2963" y="3809"/>
                  </a:lnTo>
                  <a:lnTo>
                    <a:pt x="3010" y="3574"/>
                  </a:lnTo>
                  <a:lnTo>
                    <a:pt x="3010" y="3339"/>
                  </a:lnTo>
                  <a:lnTo>
                    <a:pt x="3246" y="894"/>
                  </a:lnTo>
                  <a:lnTo>
                    <a:pt x="3246" y="659"/>
                  </a:lnTo>
                  <a:lnTo>
                    <a:pt x="3199" y="376"/>
                  </a:lnTo>
                  <a:lnTo>
                    <a:pt x="3152" y="235"/>
                  </a:lnTo>
                  <a:lnTo>
                    <a:pt x="3105" y="141"/>
                  </a:lnTo>
                  <a:lnTo>
                    <a:pt x="2963" y="47"/>
                  </a:lnTo>
                  <a:lnTo>
                    <a:pt x="2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2033;p55">
              <a:extLst>
                <a:ext uri="{FF2B5EF4-FFF2-40B4-BE49-F238E27FC236}">
                  <a16:creationId xmlns:a16="http://schemas.microsoft.com/office/drawing/2014/main" id="{3EDBB99C-1B2D-9870-ACB8-9A3AE24AF947}"/>
                </a:ext>
              </a:extLst>
            </p:cNvPr>
            <p:cNvSpPr/>
            <p:nvPr/>
          </p:nvSpPr>
          <p:spPr>
            <a:xfrm>
              <a:off x="441525" y="3031500"/>
              <a:ext cx="176375" cy="176375"/>
            </a:xfrm>
            <a:custGeom>
              <a:avLst/>
              <a:gdLst/>
              <a:ahLst/>
              <a:cxnLst/>
              <a:rect l="l" t="t" r="r" b="b"/>
              <a:pathLst>
                <a:path w="7055" h="7055" extrusionOk="0">
                  <a:moveTo>
                    <a:pt x="3527" y="0"/>
                  </a:moveTo>
                  <a:lnTo>
                    <a:pt x="3198" y="47"/>
                  </a:lnTo>
                  <a:lnTo>
                    <a:pt x="2822" y="94"/>
                  </a:lnTo>
                  <a:lnTo>
                    <a:pt x="2493" y="188"/>
                  </a:lnTo>
                  <a:lnTo>
                    <a:pt x="2163" y="282"/>
                  </a:lnTo>
                  <a:lnTo>
                    <a:pt x="1881" y="424"/>
                  </a:lnTo>
                  <a:lnTo>
                    <a:pt x="1552" y="612"/>
                  </a:lnTo>
                  <a:lnTo>
                    <a:pt x="1317" y="800"/>
                  </a:lnTo>
                  <a:lnTo>
                    <a:pt x="1035" y="1035"/>
                  </a:lnTo>
                  <a:lnTo>
                    <a:pt x="800" y="1317"/>
                  </a:lnTo>
                  <a:lnTo>
                    <a:pt x="611" y="1552"/>
                  </a:lnTo>
                  <a:lnTo>
                    <a:pt x="423" y="1881"/>
                  </a:lnTo>
                  <a:lnTo>
                    <a:pt x="282" y="2164"/>
                  </a:lnTo>
                  <a:lnTo>
                    <a:pt x="188" y="2493"/>
                  </a:lnTo>
                  <a:lnTo>
                    <a:pt x="94" y="2822"/>
                  </a:lnTo>
                  <a:lnTo>
                    <a:pt x="47" y="3198"/>
                  </a:lnTo>
                  <a:lnTo>
                    <a:pt x="0" y="3527"/>
                  </a:lnTo>
                  <a:lnTo>
                    <a:pt x="47" y="3904"/>
                  </a:lnTo>
                  <a:lnTo>
                    <a:pt x="94" y="4233"/>
                  </a:lnTo>
                  <a:lnTo>
                    <a:pt x="188" y="4609"/>
                  </a:lnTo>
                  <a:lnTo>
                    <a:pt x="282" y="4891"/>
                  </a:lnTo>
                  <a:lnTo>
                    <a:pt x="423" y="5221"/>
                  </a:lnTo>
                  <a:lnTo>
                    <a:pt x="611" y="5503"/>
                  </a:lnTo>
                  <a:lnTo>
                    <a:pt x="800" y="5785"/>
                  </a:lnTo>
                  <a:lnTo>
                    <a:pt x="1035" y="6020"/>
                  </a:lnTo>
                  <a:lnTo>
                    <a:pt x="1317" y="6255"/>
                  </a:lnTo>
                  <a:lnTo>
                    <a:pt x="1552" y="6443"/>
                  </a:lnTo>
                  <a:lnTo>
                    <a:pt x="1881" y="6631"/>
                  </a:lnTo>
                  <a:lnTo>
                    <a:pt x="2163" y="6772"/>
                  </a:lnTo>
                  <a:lnTo>
                    <a:pt x="2493" y="6914"/>
                  </a:lnTo>
                  <a:lnTo>
                    <a:pt x="2822" y="7008"/>
                  </a:lnTo>
                  <a:lnTo>
                    <a:pt x="3198" y="7055"/>
                  </a:lnTo>
                  <a:lnTo>
                    <a:pt x="3904" y="7055"/>
                  </a:lnTo>
                  <a:lnTo>
                    <a:pt x="4233" y="7008"/>
                  </a:lnTo>
                  <a:lnTo>
                    <a:pt x="4609" y="6914"/>
                  </a:lnTo>
                  <a:lnTo>
                    <a:pt x="4891" y="6772"/>
                  </a:lnTo>
                  <a:lnTo>
                    <a:pt x="5220" y="6631"/>
                  </a:lnTo>
                  <a:lnTo>
                    <a:pt x="5502" y="6443"/>
                  </a:lnTo>
                  <a:lnTo>
                    <a:pt x="5785" y="6255"/>
                  </a:lnTo>
                  <a:lnTo>
                    <a:pt x="6020" y="6020"/>
                  </a:lnTo>
                  <a:lnTo>
                    <a:pt x="6255" y="5785"/>
                  </a:lnTo>
                  <a:lnTo>
                    <a:pt x="6443" y="5503"/>
                  </a:lnTo>
                  <a:lnTo>
                    <a:pt x="6631" y="5221"/>
                  </a:lnTo>
                  <a:lnTo>
                    <a:pt x="6772" y="4891"/>
                  </a:lnTo>
                  <a:lnTo>
                    <a:pt x="6913" y="4609"/>
                  </a:lnTo>
                  <a:lnTo>
                    <a:pt x="7007" y="4233"/>
                  </a:lnTo>
                  <a:lnTo>
                    <a:pt x="7054" y="3904"/>
                  </a:lnTo>
                  <a:lnTo>
                    <a:pt x="7054" y="3527"/>
                  </a:lnTo>
                  <a:lnTo>
                    <a:pt x="7054" y="3198"/>
                  </a:lnTo>
                  <a:lnTo>
                    <a:pt x="7007" y="2822"/>
                  </a:lnTo>
                  <a:lnTo>
                    <a:pt x="6913" y="2493"/>
                  </a:lnTo>
                  <a:lnTo>
                    <a:pt x="6772" y="2164"/>
                  </a:lnTo>
                  <a:lnTo>
                    <a:pt x="6631" y="1881"/>
                  </a:lnTo>
                  <a:lnTo>
                    <a:pt x="6443" y="1552"/>
                  </a:lnTo>
                  <a:lnTo>
                    <a:pt x="6255" y="1317"/>
                  </a:lnTo>
                  <a:lnTo>
                    <a:pt x="6020" y="1035"/>
                  </a:lnTo>
                  <a:lnTo>
                    <a:pt x="5785" y="800"/>
                  </a:lnTo>
                  <a:lnTo>
                    <a:pt x="5502" y="612"/>
                  </a:lnTo>
                  <a:lnTo>
                    <a:pt x="5220" y="424"/>
                  </a:lnTo>
                  <a:lnTo>
                    <a:pt x="4891" y="282"/>
                  </a:lnTo>
                  <a:lnTo>
                    <a:pt x="4609" y="188"/>
                  </a:lnTo>
                  <a:lnTo>
                    <a:pt x="4233" y="94"/>
                  </a:lnTo>
                  <a:lnTo>
                    <a:pt x="3904" y="47"/>
                  </a:lnTo>
                  <a:lnTo>
                    <a:pt x="35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2034;p55">
              <a:extLst>
                <a:ext uri="{FF2B5EF4-FFF2-40B4-BE49-F238E27FC236}">
                  <a16:creationId xmlns:a16="http://schemas.microsoft.com/office/drawing/2014/main" id="{08026D0B-9F22-99BB-FA11-E1CB5DBBAA64}"/>
                </a:ext>
              </a:extLst>
            </p:cNvPr>
            <p:cNvSpPr/>
            <p:nvPr/>
          </p:nvSpPr>
          <p:spPr>
            <a:xfrm>
              <a:off x="238125" y="3138475"/>
              <a:ext cx="141100" cy="50600"/>
            </a:xfrm>
            <a:custGeom>
              <a:avLst/>
              <a:gdLst/>
              <a:ahLst/>
              <a:cxnLst/>
              <a:rect l="l" t="t" r="r" b="b"/>
              <a:pathLst>
                <a:path w="5644" h="2024" extrusionOk="0">
                  <a:moveTo>
                    <a:pt x="3433" y="1"/>
                  </a:moveTo>
                  <a:lnTo>
                    <a:pt x="3057" y="48"/>
                  </a:lnTo>
                  <a:lnTo>
                    <a:pt x="2634" y="95"/>
                  </a:lnTo>
                  <a:lnTo>
                    <a:pt x="2257" y="236"/>
                  </a:lnTo>
                  <a:lnTo>
                    <a:pt x="1881" y="377"/>
                  </a:lnTo>
                  <a:lnTo>
                    <a:pt x="1552" y="565"/>
                  </a:lnTo>
                  <a:lnTo>
                    <a:pt x="1176" y="753"/>
                  </a:lnTo>
                  <a:lnTo>
                    <a:pt x="847" y="989"/>
                  </a:lnTo>
                  <a:lnTo>
                    <a:pt x="564" y="1271"/>
                  </a:lnTo>
                  <a:lnTo>
                    <a:pt x="282" y="1553"/>
                  </a:lnTo>
                  <a:lnTo>
                    <a:pt x="0" y="1835"/>
                  </a:lnTo>
                  <a:lnTo>
                    <a:pt x="752" y="1976"/>
                  </a:lnTo>
                  <a:lnTo>
                    <a:pt x="1505" y="2023"/>
                  </a:lnTo>
                  <a:lnTo>
                    <a:pt x="2257" y="1976"/>
                  </a:lnTo>
                  <a:lnTo>
                    <a:pt x="3010" y="1835"/>
                  </a:lnTo>
                  <a:lnTo>
                    <a:pt x="3715" y="1600"/>
                  </a:lnTo>
                  <a:lnTo>
                    <a:pt x="4421" y="1271"/>
                  </a:lnTo>
                  <a:lnTo>
                    <a:pt x="5079" y="895"/>
                  </a:lnTo>
                  <a:lnTo>
                    <a:pt x="5644" y="424"/>
                  </a:lnTo>
                  <a:lnTo>
                    <a:pt x="4938" y="189"/>
                  </a:lnTo>
                  <a:lnTo>
                    <a:pt x="4562" y="95"/>
                  </a:lnTo>
                  <a:lnTo>
                    <a:pt x="418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2035;p55">
              <a:extLst>
                <a:ext uri="{FF2B5EF4-FFF2-40B4-BE49-F238E27FC236}">
                  <a16:creationId xmlns:a16="http://schemas.microsoft.com/office/drawing/2014/main" id="{C938E0F4-8420-C22F-7BDE-2FC1F2587CC9}"/>
                </a:ext>
              </a:extLst>
            </p:cNvPr>
            <p:cNvSpPr/>
            <p:nvPr/>
          </p:nvSpPr>
          <p:spPr>
            <a:xfrm>
              <a:off x="289850" y="3140850"/>
              <a:ext cx="91725" cy="114050"/>
            </a:xfrm>
            <a:custGeom>
              <a:avLst/>
              <a:gdLst/>
              <a:ahLst/>
              <a:cxnLst/>
              <a:rect l="l" t="t" r="r" b="b"/>
              <a:pathLst>
                <a:path w="3669" h="4562" extrusionOk="0">
                  <a:moveTo>
                    <a:pt x="3669" y="0"/>
                  </a:moveTo>
                  <a:lnTo>
                    <a:pt x="2916" y="282"/>
                  </a:lnTo>
                  <a:lnTo>
                    <a:pt x="2540" y="423"/>
                  </a:lnTo>
                  <a:lnTo>
                    <a:pt x="2211" y="611"/>
                  </a:lnTo>
                  <a:lnTo>
                    <a:pt x="1881" y="800"/>
                  </a:lnTo>
                  <a:lnTo>
                    <a:pt x="1599" y="1035"/>
                  </a:lnTo>
                  <a:lnTo>
                    <a:pt x="1317" y="1270"/>
                  </a:lnTo>
                  <a:lnTo>
                    <a:pt x="1082" y="1599"/>
                  </a:lnTo>
                  <a:lnTo>
                    <a:pt x="847" y="1928"/>
                  </a:lnTo>
                  <a:lnTo>
                    <a:pt x="659" y="2257"/>
                  </a:lnTo>
                  <a:lnTo>
                    <a:pt x="471" y="2634"/>
                  </a:lnTo>
                  <a:lnTo>
                    <a:pt x="282" y="3010"/>
                  </a:lnTo>
                  <a:lnTo>
                    <a:pt x="188" y="3386"/>
                  </a:lnTo>
                  <a:lnTo>
                    <a:pt x="94" y="3762"/>
                  </a:lnTo>
                  <a:lnTo>
                    <a:pt x="47" y="4186"/>
                  </a:lnTo>
                  <a:lnTo>
                    <a:pt x="0" y="4562"/>
                  </a:lnTo>
                  <a:lnTo>
                    <a:pt x="706" y="4233"/>
                  </a:lnTo>
                  <a:lnTo>
                    <a:pt x="1317" y="3809"/>
                  </a:lnTo>
                  <a:lnTo>
                    <a:pt x="1881" y="3292"/>
                  </a:lnTo>
                  <a:lnTo>
                    <a:pt x="2399" y="2728"/>
                  </a:lnTo>
                  <a:lnTo>
                    <a:pt x="2822" y="2116"/>
                  </a:lnTo>
                  <a:lnTo>
                    <a:pt x="3198" y="1458"/>
                  </a:lnTo>
                  <a:lnTo>
                    <a:pt x="3480" y="752"/>
                  </a:lnTo>
                  <a:lnTo>
                    <a:pt x="366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2036;p55">
              <a:extLst>
                <a:ext uri="{FF2B5EF4-FFF2-40B4-BE49-F238E27FC236}">
                  <a16:creationId xmlns:a16="http://schemas.microsoft.com/office/drawing/2014/main" id="{913B9943-E458-928B-E780-9D5EA3393135}"/>
                </a:ext>
              </a:extLst>
            </p:cNvPr>
            <p:cNvSpPr/>
            <p:nvPr/>
          </p:nvSpPr>
          <p:spPr>
            <a:xfrm>
              <a:off x="553200" y="3112625"/>
              <a:ext cx="64700" cy="131700"/>
            </a:xfrm>
            <a:custGeom>
              <a:avLst/>
              <a:gdLst/>
              <a:ahLst/>
              <a:cxnLst/>
              <a:rect l="l" t="t" r="r" b="b"/>
              <a:pathLst>
                <a:path w="2588" h="5268" extrusionOk="0">
                  <a:moveTo>
                    <a:pt x="142" y="0"/>
                  </a:moveTo>
                  <a:lnTo>
                    <a:pt x="1" y="753"/>
                  </a:lnTo>
                  <a:lnTo>
                    <a:pt x="1" y="1176"/>
                  </a:lnTo>
                  <a:lnTo>
                    <a:pt x="1" y="1552"/>
                  </a:lnTo>
                  <a:lnTo>
                    <a:pt x="48" y="1929"/>
                  </a:lnTo>
                  <a:lnTo>
                    <a:pt x="142" y="2305"/>
                  </a:lnTo>
                  <a:lnTo>
                    <a:pt x="236" y="2634"/>
                  </a:lnTo>
                  <a:lnTo>
                    <a:pt x="377" y="3010"/>
                  </a:lnTo>
                  <a:lnTo>
                    <a:pt x="565" y="3386"/>
                  </a:lnTo>
                  <a:lnTo>
                    <a:pt x="800" y="3716"/>
                  </a:lnTo>
                  <a:lnTo>
                    <a:pt x="1035" y="4045"/>
                  </a:lnTo>
                  <a:lnTo>
                    <a:pt x="1318" y="4327"/>
                  </a:lnTo>
                  <a:lnTo>
                    <a:pt x="1600" y="4609"/>
                  </a:lnTo>
                  <a:lnTo>
                    <a:pt x="1929" y="4891"/>
                  </a:lnTo>
                  <a:lnTo>
                    <a:pt x="2258" y="5079"/>
                  </a:lnTo>
                  <a:lnTo>
                    <a:pt x="2587" y="5268"/>
                  </a:lnTo>
                  <a:lnTo>
                    <a:pt x="2587" y="4515"/>
                  </a:lnTo>
                  <a:lnTo>
                    <a:pt x="2493" y="3763"/>
                  </a:lnTo>
                  <a:lnTo>
                    <a:pt x="2258" y="3057"/>
                  </a:lnTo>
                  <a:lnTo>
                    <a:pt x="2023" y="2352"/>
                  </a:lnTo>
                  <a:lnTo>
                    <a:pt x="1647" y="1693"/>
                  </a:lnTo>
                  <a:lnTo>
                    <a:pt x="1224" y="1035"/>
                  </a:lnTo>
                  <a:lnTo>
                    <a:pt x="706" y="471"/>
                  </a:lnTo>
                  <a:lnTo>
                    <a:pt x="142"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2037;p55">
              <a:extLst>
                <a:ext uri="{FF2B5EF4-FFF2-40B4-BE49-F238E27FC236}">
                  <a16:creationId xmlns:a16="http://schemas.microsoft.com/office/drawing/2014/main" id="{3ABBFB13-D293-F67A-B0D6-3309BC388EFA}"/>
                </a:ext>
              </a:extLst>
            </p:cNvPr>
            <p:cNvSpPr/>
            <p:nvPr/>
          </p:nvSpPr>
          <p:spPr>
            <a:xfrm>
              <a:off x="548500" y="3112625"/>
              <a:ext cx="129350" cy="69400"/>
            </a:xfrm>
            <a:custGeom>
              <a:avLst/>
              <a:gdLst/>
              <a:ahLst/>
              <a:cxnLst/>
              <a:rect l="l" t="t" r="r" b="b"/>
              <a:pathLst>
                <a:path w="5174" h="2776" extrusionOk="0">
                  <a:moveTo>
                    <a:pt x="1" y="0"/>
                  </a:moveTo>
                  <a:lnTo>
                    <a:pt x="377" y="706"/>
                  </a:lnTo>
                  <a:lnTo>
                    <a:pt x="612" y="988"/>
                  </a:lnTo>
                  <a:lnTo>
                    <a:pt x="847" y="1317"/>
                  </a:lnTo>
                  <a:lnTo>
                    <a:pt x="1082" y="1552"/>
                  </a:lnTo>
                  <a:lnTo>
                    <a:pt x="1365" y="1834"/>
                  </a:lnTo>
                  <a:lnTo>
                    <a:pt x="1694" y="2070"/>
                  </a:lnTo>
                  <a:lnTo>
                    <a:pt x="2023" y="2258"/>
                  </a:lnTo>
                  <a:lnTo>
                    <a:pt x="2399" y="2399"/>
                  </a:lnTo>
                  <a:lnTo>
                    <a:pt x="2775" y="2540"/>
                  </a:lnTo>
                  <a:lnTo>
                    <a:pt x="3152" y="2634"/>
                  </a:lnTo>
                  <a:lnTo>
                    <a:pt x="3575" y="2728"/>
                  </a:lnTo>
                  <a:lnTo>
                    <a:pt x="3951" y="2775"/>
                  </a:lnTo>
                  <a:lnTo>
                    <a:pt x="4751" y="2775"/>
                  </a:lnTo>
                  <a:lnTo>
                    <a:pt x="5174" y="2681"/>
                  </a:lnTo>
                  <a:lnTo>
                    <a:pt x="4704" y="2117"/>
                  </a:lnTo>
                  <a:lnTo>
                    <a:pt x="4139" y="1599"/>
                  </a:lnTo>
                  <a:lnTo>
                    <a:pt x="3575" y="1129"/>
                  </a:lnTo>
                  <a:lnTo>
                    <a:pt x="2917" y="706"/>
                  </a:lnTo>
                  <a:lnTo>
                    <a:pt x="2211" y="424"/>
                  </a:lnTo>
                  <a:lnTo>
                    <a:pt x="1506" y="188"/>
                  </a:lnTo>
                  <a:lnTo>
                    <a:pt x="753" y="47"/>
                  </a:lnTo>
                  <a:lnTo>
                    <a:pt x="1"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2038;p55">
              <a:extLst>
                <a:ext uri="{FF2B5EF4-FFF2-40B4-BE49-F238E27FC236}">
                  <a16:creationId xmlns:a16="http://schemas.microsoft.com/office/drawing/2014/main" id="{FC8DBC5D-0477-4E9D-6CF0-02A73E4D19DF}"/>
                </a:ext>
              </a:extLst>
            </p:cNvPr>
            <p:cNvSpPr/>
            <p:nvPr/>
          </p:nvSpPr>
          <p:spPr>
            <a:xfrm>
              <a:off x="321600" y="2755200"/>
              <a:ext cx="504400" cy="380950"/>
            </a:xfrm>
            <a:custGeom>
              <a:avLst/>
              <a:gdLst/>
              <a:ahLst/>
              <a:cxnLst/>
              <a:rect l="l" t="t" r="r" b="b"/>
              <a:pathLst>
                <a:path w="20176" h="15238" extrusionOk="0">
                  <a:moveTo>
                    <a:pt x="5455" y="0"/>
                  </a:moveTo>
                  <a:lnTo>
                    <a:pt x="5220" y="894"/>
                  </a:lnTo>
                  <a:lnTo>
                    <a:pt x="4891" y="1788"/>
                  </a:lnTo>
                  <a:lnTo>
                    <a:pt x="4562" y="2681"/>
                  </a:lnTo>
                  <a:lnTo>
                    <a:pt x="4139" y="3528"/>
                  </a:lnTo>
                  <a:lnTo>
                    <a:pt x="3715" y="4374"/>
                  </a:lnTo>
                  <a:lnTo>
                    <a:pt x="3245" y="5127"/>
                  </a:lnTo>
                  <a:lnTo>
                    <a:pt x="2822" y="5879"/>
                  </a:lnTo>
                  <a:lnTo>
                    <a:pt x="2352" y="6538"/>
                  </a:lnTo>
                  <a:lnTo>
                    <a:pt x="1458" y="7760"/>
                  </a:lnTo>
                  <a:lnTo>
                    <a:pt x="706" y="8654"/>
                  </a:lnTo>
                  <a:lnTo>
                    <a:pt x="0" y="9453"/>
                  </a:lnTo>
                  <a:lnTo>
                    <a:pt x="8653" y="14862"/>
                  </a:lnTo>
                  <a:lnTo>
                    <a:pt x="10064" y="15097"/>
                  </a:lnTo>
                  <a:lnTo>
                    <a:pt x="11334" y="15238"/>
                  </a:lnTo>
                  <a:lnTo>
                    <a:pt x="12510" y="15238"/>
                  </a:lnTo>
                  <a:lnTo>
                    <a:pt x="13592" y="15191"/>
                  </a:lnTo>
                  <a:lnTo>
                    <a:pt x="14532" y="15003"/>
                  </a:lnTo>
                  <a:lnTo>
                    <a:pt x="15426" y="14768"/>
                  </a:lnTo>
                  <a:lnTo>
                    <a:pt x="16225" y="14438"/>
                  </a:lnTo>
                  <a:lnTo>
                    <a:pt x="16931" y="14062"/>
                  </a:lnTo>
                  <a:lnTo>
                    <a:pt x="17542" y="13592"/>
                  </a:lnTo>
                  <a:lnTo>
                    <a:pt x="18059" y="13075"/>
                  </a:lnTo>
                  <a:lnTo>
                    <a:pt x="18530" y="12510"/>
                  </a:lnTo>
                  <a:lnTo>
                    <a:pt x="18906" y="11946"/>
                  </a:lnTo>
                  <a:lnTo>
                    <a:pt x="19235" y="11287"/>
                  </a:lnTo>
                  <a:lnTo>
                    <a:pt x="19517" y="10629"/>
                  </a:lnTo>
                  <a:lnTo>
                    <a:pt x="19752" y="9924"/>
                  </a:lnTo>
                  <a:lnTo>
                    <a:pt x="19893" y="9218"/>
                  </a:lnTo>
                  <a:lnTo>
                    <a:pt x="20035" y="8513"/>
                  </a:lnTo>
                  <a:lnTo>
                    <a:pt x="20129" y="7807"/>
                  </a:lnTo>
                  <a:lnTo>
                    <a:pt x="20176" y="7102"/>
                  </a:lnTo>
                  <a:lnTo>
                    <a:pt x="20176" y="6396"/>
                  </a:lnTo>
                  <a:lnTo>
                    <a:pt x="20129" y="5033"/>
                  </a:lnTo>
                  <a:lnTo>
                    <a:pt x="19988" y="3857"/>
                  </a:lnTo>
                  <a:lnTo>
                    <a:pt x="19846" y="2775"/>
                  </a:lnTo>
                  <a:lnTo>
                    <a:pt x="19658" y="1976"/>
                  </a:lnTo>
                  <a:lnTo>
                    <a:pt x="19517" y="1270"/>
                  </a:lnTo>
                  <a:lnTo>
                    <a:pt x="54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2039;p55">
              <a:extLst>
                <a:ext uri="{FF2B5EF4-FFF2-40B4-BE49-F238E27FC236}">
                  <a16:creationId xmlns:a16="http://schemas.microsoft.com/office/drawing/2014/main" id="{EC1CCA67-69A2-AB34-7510-FA34456BDC56}"/>
                </a:ext>
              </a:extLst>
            </p:cNvPr>
            <p:cNvSpPr/>
            <p:nvPr/>
          </p:nvSpPr>
          <p:spPr>
            <a:xfrm>
              <a:off x="268675" y="2971525"/>
              <a:ext cx="312775" cy="211675"/>
            </a:xfrm>
            <a:custGeom>
              <a:avLst/>
              <a:gdLst/>
              <a:ahLst/>
              <a:cxnLst/>
              <a:rect l="l" t="t" r="r" b="b"/>
              <a:pathLst>
                <a:path w="12511" h="8467" extrusionOk="0">
                  <a:moveTo>
                    <a:pt x="3058" y="1"/>
                  </a:moveTo>
                  <a:lnTo>
                    <a:pt x="2681" y="48"/>
                  </a:lnTo>
                  <a:lnTo>
                    <a:pt x="2258" y="142"/>
                  </a:lnTo>
                  <a:lnTo>
                    <a:pt x="1882" y="330"/>
                  </a:lnTo>
                  <a:lnTo>
                    <a:pt x="1412" y="565"/>
                  </a:lnTo>
                  <a:lnTo>
                    <a:pt x="1035" y="894"/>
                  </a:lnTo>
                  <a:lnTo>
                    <a:pt x="706" y="1318"/>
                  </a:lnTo>
                  <a:lnTo>
                    <a:pt x="424" y="1741"/>
                  </a:lnTo>
                  <a:lnTo>
                    <a:pt x="236" y="2211"/>
                  </a:lnTo>
                  <a:lnTo>
                    <a:pt x="95" y="2729"/>
                  </a:lnTo>
                  <a:lnTo>
                    <a:pt x="1" y="3246"/>
                  </a:lnTo>
                  <a:lnTo>
                    <a:pt x="1" y="3763"/>
                  </a:lnTo>
                  <a:lnTo>
                    <a:pt x="95" y="4280"/>
                  </a:lnTo>
                  <a:lnTo>
                    <a:pt x="236" y="4751"/>
                  </a:lnTo>
                  <a:lnTo>
                    <a:pt x="424" y="5221"/>
                  </a:lnTo>
                  <a:lnTo>
                    <a:pt x="659" y="5691"/>
                  </a:lnTo>
                  <a:lnTo>
                    <a:pt x="988" y="6115"/>
                  </a:lnTo>
                  <a:lnTo>
                    <a:pt x="1318" y="6491"/>
                  </a:lnTo>
                  <a:lnTo>
                    <a:pt x="1694" y="6867"/>
                  </a:lnTo>
                  <a:lnTo>
                    <a:pt x="2117" y="7196"/>
                  </a:lnTo>
                  <a:lnTo>
                    <a:pt x="2540" y="7478"/>
                  </a:lnTo>
                  <a:lnTo>
                    <a:pt x="3011" y="7714"/>
                  </a:lnTo>
                  <a:lnTo>
                    <a:pt x="3481" y="7902"/>
                  </a:lnTo>
                  <a:lnTo>
                    <a:pt x="3951" y="8090"/>
                  </a:lnTo>
                  <a:lnTo>
                    <a:pt x="4469" y="8231"/>
                  </a:lnTo>
                  <a:lnTo>
                    <a:pt x="4986" y="8325"/>
                  </a:lnTo>
                  <a:lnTo>
                    <a:pt x="5503" y="8419"/>
                  </a:lnTo>
                  <a:lnTo>
                    <a:pt x="6021" y="8466"/>
                  </a:lnTo>
                  <a:lnTo>
                    <a:pt x="7008" y="8466"/>
                  </a:lnTo>
                  <a:lnTo>
                    <a:pt x="7478" y="8419"/>
                  </a:lnTo>
                  <a:lnTo>
                    <a:pt x="7949" y="8372"/>
                  </a:lnTo>
                  <a:lnTo>
                    <a:pt x="8466" y="8278"/>
                  </a:lnTo>
                  <a:lnTo>
                    <a:pt x="8936" y="8184"/>
                  </a:lnTo>
                  <a:lnTo>
                    <a:pt x="9360" y="8043"/>
                  </a:lnTo>
                  <a:lnTo>
                    <a:pt x="9830" y="7808"/>
                  </a:lnTo>
                  <a:lnTo>
                    <a:pt x="10253" y="7620"/>
                  </a:lnTo>
                  <a:lnTo>
                    <a:pt x="10676" y="7337"/>
                  </a:lnTo>
                  <a:lnTo>
                    <a:pt x="11053" y="7008"/>
                  </a:lnTo>
                  <a:lnTo>
                    <a:pt x="11382" y="6679"/>
                  </a:lnTo>
                  <a:lnTo>
                    <a:pt x="11711" y="6303"/>
                  </a:lnTo>
                  <a:lnTo>
                    <a:pt x="11993" y="5879"/>
                  </a:lnTo>
                  <a:lnTo>
                    <a:pt x="12181" y="5456"/>
                  </a:lnTo>
                  <a:lnTo>
                    <a:pt x="12369" y="4986"/>
                  </a:lnTo>
                  <a:lnTo>
                    <a:pt x="12464" y="4516"/>
                  </a:lnTo>
                  <a:lnTo>
                    <a:pt x="12511" y="4045"/>
                  </a:lnTo>
                  <a:lnTo>
                    <a:pt x="12464" y="3528"/>
                  </a:lnTo>
                  <a:lnTo>
                    <a:pt x="12369" y="3058"/>
                  </a:lnTo>
                  <a:lnTo>
                    <a:pt x="12228" y="2587"/>
                  </a:lnTo>
                  <a:lnTo>
                    <a:pt x="11993" y="2164"/>
                  </a:lnTo>
                  <a:lnTo>
                    <a:pt x="11711" y="1788"/>
                  </a:lnTo>
                  <a:lnTo>
                    <a:pt x="11382" y="1459"/>
                  </a:lnTo>
                  <a:lnTo>
                    <a:pt x="11006" y="1224"/>
                  </a:lnTo>
                  <a:lnTo>
                    <a:pt x="10676" y="1035"/>
                  </a:lnTo>
                  <a:lnTo>
                    <a:pt x="10300" y="847"/>
                  </a:lnTo>
                  <a:lnTo>
                    <a:pt x="9877" y="753"/>
                  </a:lnTo>
                  <a:lnTo>
                    <a:pt x="9077" y="565"/>
                  </a:lnTo>
                  <a:lnTo>
                    <a:pt x="8231" y="471"/>
                  </a:lnTo>
                  <a:lnTo>
                    <a:pt x="5174" y="95"/>
                  </a:lnTo>
                  <a:lnTo>
                    <a:pt x="43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2040;p55">
              <a:extLst>
                <a:ext uri="{FF2B5EF4-FFF2-40B4-BE49-F238E27FC236}">
                  <a16:creationId xmlns:a16="http://schemas.microsoft.com/office/drawing/2014/main" id="{13D7F482-C89C-8100-873F-9126572E429B}"/>
                </a:ext>
              </a:extLst>
            </p:cNvPr>
            <p:cNvSpPr/>
            <p:nvPr/>
          </p:nvSpPr>
          <p:spPr>
            <a:xfrm>
              <a:off x="329825" y="3025625"/>
              <a:ext cx="28225" cy="38825"/>
            </a:xfrm>
            <a:custGeom>
              <a:avLst/>
              <a:gdLst/>
              <a:ahLst/>
              <a:cxnLst/>
              <a:rect l="l" t="t" r="r" b="b"/>
              <a:pathLst>
                <a:path w="1129" h="1553" extrusionOk="0">
                  <a:moveTo>
                    <a:pt x="565" y="0"/>
                  </a:moveTo>
                  <a:lnTo>
                    <a:pt x="424" y="47"/>
                  </a:lnTo>
                  <a:lnTo>
                    <a:pt x="329" y="47"/>
                  </a:lnTo>
                  <a:lnTo>
                    <a:pt x="141" y="235"/>
                  </a:lnTo>
                  <a:lnTo>
                    <a:pt x="47" y="470"/>
                  </a:lnTo>
                  <a:lnTo>
                    <a:pt x="0" y="800"/>
                  </a:lnTo>
                  <a:lnTo>
                    <a:pt x="47" y="1082"/>
                  </a:lnTo>
                  <a:lnTo>
                    <a:pt x="141" y="1317"/>
                  </a:lnTo>
                  <a:lnTo>
                    <a:pt x="329" y="1505"/>
                  </a:lnTo>
                  <a:lnTo>
                    <a:pt x="424" y="1552"/>
                  </a:lnTo>
                  <a:lnTo>
                    <a:pt x="659" y="1552"/>
                  </a:lnTo>
                  <a:lnTo>
                    <a:pt x="800" y="1505"/>
                  </a:lnTo>
                  <a:lnTo>
                    <a:pt x="941" y="1317"/>
                  </a:lnTo>
                  <a:lnTo>
                    <a:pt x="1082" y="1082"/>
                  </a:lnTo>
                  <a:lnTo>
                    <a:pt x="1129" y="800"/>
                  </a:lnTo>
                  <a:lnTo>
                    <a:pt x="1082" y="470"/>
                  </a:lnTo>
                  <a:lnTo>
                    <a:pt x="941" y="235"/>
                  </a:lnTo>
                  <a:lnTo>
                    <a:pt x="800" y="47"/>
                  </a:lnTo>
                  <a:lnTo>
                    <a:pt x="659" y="47"/>
                  </a:lnTo>
                  <a:lnTo>
                    <a:pt x="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2041;p55">
              <a:extLst>
                <a:ext uri="{FF2B5EF4-FFF2-40B4-BE49-F238E27FC236}">
                  <a16:creationId xmlns:a16="http://schemas.microsoft.com/office/drawing/2014/main" id="{23F15EAE-F712-BE66-94B0-1B35AFA11027}"/>
                </a:ext>
              </a:extLst>
            </p:cNvPr>
            <p:cNvSpPr/>
            <p:nvPr/>
          </p:nvSpPr>
          <p:spPr>
            <a:xfrm>
              <a:off x="457975" y="3038550"/>
              <a:ext cx="28250" cy="38825"/>
            </a:xfrm>
            <a:custGeom>
              <a:avLst/>
              <a:gdLst/>
              <a:ahLst/>
              <a:cxnLst/>
              <a:rect l="l" t="t" r="r" b="b"/>
              <a:pathLst>
                <a:path w="1130" h="1553" extrusionOk="0">
                  <a:moveTo>
                    <a:pt x="471" y="0"/>
                  </a:moveTo>
                  <a:lnTo>
                    <a:pt x="330" y="48"/>
                  </a:lnTo>
                  <a:lnTo>
                    <a:pt x="142" y="236"/>
                  </a:lnTo>
                  <a:lnTo>
                    <a:pt x="48" y="471"/>
                  </a:lnTo>
                  <a:lnTo>
                    <a:pt x="0" y="753"/>
                  </a:lnTo>
                  <a:lnTo>
                    <a:pt x="48" y="1082"/>
                  </a:lnTo>
                  <a:lnTo>
                    <a:pt x="142" y="1317"/>
                  </a:lnTo>
                  <a:lnTo>
                    <a:pt x="330" y="1505"/>
                  </a:lnTo>
                  <a:lnTo>
                    <a:pt x="471" y="1505"/>
                  </a:lnTo>
                  <a:lnTo>
                    <a:pt x="565" y="1552"/>
                  </a:lnTo>
                  <a:lnTo>
                    <a:pt x="659" y="1505"/>
                  </a:lnTo>
                  <a:lnTo>
                    <a:pt x="800" y="1505"/>
                  </a:lnTo>
                  <a:lnTo>
                    <a:pt x="988" y="1317"/>
                  </a:lnTo>
                  <a:lnTo>
                    <a:pt x="1082" y="1082"/>
                  </a:lnTo>
                  <a:lnTo>
                    <a:pt x="1129" y="753"/>
                  </a:lnTo>
                  <a:lnTo>
                    <a:pt x="1082" y="471"/>
                  </a:lnTo>
                  <a:lnTo>
                    <a:pt x="988" y="236"/>
                  </a:lnTo>
                  <a:lnTo>
                    <a:pt x="800" y="48"/>
                  </a:lnTo>
                  <a:lnTo>
                    <a:pt x="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2042;p55">
              <a:extLst>
                <a:ext uri="{FF2B5EF4-FFF2-40B4-BE49-F238E27FC236}">
                  <a16:creationId xmlns:a16="http://schemas.microsoft.com/office/drawing/2014/main" id="{73F91672-4F1D-04A1-E870-7CE486C98512}"/>
                </a:ext>
              </a:extLst>
            </p:cNvPr>
            <p:cNvSpPr/>
            <p:nvPr/>
          </p:nvSpPr>
          <p:spPr>
            <a:xfrm>
              <a:off x="435625" y="2851600"/>
              <a:ext cx="30600" cy="30600"/>
            </a:xfrm>
            <a:custGeom>
              <a:avLst/>
              <a:gdLst/>
              <a:ahLst/>
              <a:cxnLst/>
              <a:rect l="l" t="t" r="r" b="b"/>
              <a:pathLst>
                <a:path w="1224" h="1224" extrusionOk="0">
                  <a:moveTo>
                    <a:pt x="612" y="1"/>
                  </a:moveTo>
                  <a:lnTo>
                    <a:pt x="377" y="48"/>
                  </a:lnTo>
                  <a:lnTo>
                    <a:pt x="189" y="189"/>
                  </a:lnTo>
                  <a:lnTo>
                    <a:pt x="48" y="377"/>
                  </a:lnTo>
                  <a:lnTo>
                    <a:pt x="1" y="612"/>
                  </a:lnTo>
                  <a:lnTo>
                    <a:pt x="48" y="847"/>
                  </a:lnTo>
                  <a:lnTo>
                    <a:pt x="189" y="1035"/>
                  </a:lnTo>
                  <a:lnTo>
                    <a:pt x="377" y="1177"/>
                  </a:lnTo>
                  <a:lnTo>
                    <a:pt x="612" y="1224"/>
                  </a:lnTo>
                  <a:lnTo>
                    <a:pt x="847" y="1177"/>
                  </a:lnTo>
                  <a:lnTo>
                    <a:pt x="1036" y="1035"/>
                  </a:lnTo>
                  <a:lnTo>
                    <a:pt x="1177" y="847"/>
                  </a:lnTo>
                  <a:lnTo>
                    <a:pt x="1224" y="612"/>
                  </a:lnTo>
                  <a:lnTo>
                    <a:pt x="1177" y="377"/>
                  </a:lnTo>
                  <a:lnTo>
                    <a:pt x="1036"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2043;p55">
              <a:extLst>
                <a:ext uri="{FF2B5EF4-FFF2-40B4-BE49-F238E27FC236}">
                  <a16:creationId xmlns:a16="http://schemas.microsoft.com/office/drawing/2014/main" id="{ED4830A0-F352-38D9-03C0-85F9A5C1F1F8}"/>
                </a:ext>
              </a:extLst>
            </p:cNvPr>
            <p:cNvSpPr/>
            <p:nvPr/>
          </p:nvSpPr>
          <p:spPr>
            <a:xfrm>
              <a:off x="653150" y="2882175"/>
              <a:ext cx="30600" cy="30600"/>
            </a:xfrm>
            <a:custGeom>
              <a:avLst/>
              <a:gdLst/>
              <a:ahLst/>
              <a:cxnLst/>
              <a:rect l="l" t="t" r="r" b="b"/>
              <a:pathLst>
                <a:path w="1224" h="1224" extrusionOk="0">
                  <a:moveTo>
                    <a:pt x="612" y="1"/>
                  </a:moveTo>
                  <a:lnTo>
                    <a:pt x="377" y="48"/>
                  </a:lnTo>
                  <a:lnTo>
                    <a:pt x="188" y="189"/>
                  </a:lnTo>
                  <a:lnTo>
                    <a:pt x="47" y="377"/>
                  </a:lnTo>
                  <a:lnTo>
                    <a:pt x="0" y="612"/>
                  </a:lnTo>
                  <a:lnTo>
                    <a:pt x="47" y="847"/>
                  </a:lnTo>
                  <a:lnTo>
                    <a:pt x="188" y="1035"/>
                  </a:lnTo>
                  <a:lnTo>
                    <a:pt x="377" y="1176"/>
                  </a:lnTo>
                  <a:lnTo>
                    <a:pt x="612" y="1223"/>
                  </a:lnTo>
                  <a:lnTo>
                    <a:pt x="847" y="1176"/>
                  </a:lnTo>
                  <a:lnTo>
                    <a:pt x="1035" y="1035"/>
                  </a:lnTo>
                  <a:lnTo>
                    <a:pt x="1176" y="847"/>
                  </a:lnTo>
                  <a:lnTo>
                    <a:pt x="1223" y="612"/>
                  </a:lnTo>
                  <a:lnTo>
                    <a:pt x="1176" y="377"/>
                  </a:lnTo>
                  <a:lnTo>
                    <a:pt x="1035"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2044;p55">
              <a:extLst>
                <a:ext uri="{FF2B5EF4-FFF2-40B4-BE49-F238E27FC236}">
                  <a16:creationId xmlns:a16="http://schemas.microsoft.com/office/drawing/2014/main" id="{4018D220-7CB6-EC99-CDCE-AED145F741B0}"/>
                </a:ext>
              </a:extLst>
            </p:cNvPr>
            <p:cNvSpPr/>
            <p:nvPr/>
          </p:nvSpPr>
          <p:spPr>
            <a:xfrm>
              <a:off x="1740700" y="2839850"/>
              <a:ext cx="372725" cy="1158125"/>
            </a:xfrm>
            <a:custGeom>
              <a:avLst/>
              <a:gdLst/>
              <a:ahLst/>
              <a:cxnLst/>
              <a:rect l="l" t="t" r="r" b="b"/>
              <a:pathLst>
                <a:path w="14909" h="46325" extrusionOk="0">
                  <a:moveTo>
                    <a:pt x="12181" y="1"/>
                  </a:moveTo>
                  <a:lnTo>
                    <a:pt x="0" y="24691"/>
                  </a:lnTo>
                  <a:lnTo>
                    <a:pt x="189" y="26572"/>
                  </a:lnTo>
                  <a:lnTo>
                    <a:pt x="424" y="28124"/>
                  </a:lnTo>
                  <a:lnTo>
                    <a:pt x="706" y="29488"/>
                  </a:lnTo>
                  <a:lnTo>
                    <a:pt x="1035" y="30758"/>
                  </a:lnTo>
                  <a:lnTo>
                    <a:pt x="1364" y="31933"/>
                  </a:lnTo>
                  <a:lnTo>
                    <a:pt x="1693" y="33015"/>
                  </a:lnTo>
                  <a:lnTo>
                    <a:pt x="2070" y="33956"/>
                  </a:lnTo>
                  <a:lnTo>
                    <a:pt x="2446" y="34802"/>
                  </a:lnTo>
                  <a:lnTo>
                    <a:pt x="2822" y="35555"/>
                  </a:lnTo>
                  <a:lnTo>
                    <a:pt x="3292" y="36354"/>
                  </a:lnTo>
                  <a:lnTo>
                    <a:pt x="3716" y="37012"/>
                  </a:lnTo>
                  <a:lnTo>
                    <a:pt x="4139" y="37577"/>
                  </a:lnTo>
                  <a:lnTo>
                    <a:pt x="4515" y="38000"/>
                  </a:lnTo>
                  <a:lnTo>
                    <a:pt x="5033" y="38517"/>
                  </a:lnTo>
                  <a:lnTo>
                    <a:pt x="5221" y="38658"/>
                  </a:lnTo>
                  <a:lnTo>
                    <a:pt x="3387" y="46324"/>
                  </a:lnTo>
                  <a:lnTo>
                    <a:pt x="6020" y="46324"/>
                  </a:lnTo>
                  <a:lnTo>
                    <a:pt x="6208" y="46089"/>
                  </a:lnTo>
                  <a:lnTo>
                    <a:pt x="6726" y="45384"/>
                  </a:lnTo>
                  <a:lnTo>
                    <a:pt x="7102" y="44772"/>
                  </a:lnTo>
                  <a:lnTo>
                    <a:pt x="7525" y="44020"/>
                  </a:lnTo>
                  <a:lnTo>
                    <a:pt x="8042" y="43126"/>
                  </a:lnTo>
                  <a:lnTo>
                    <a:pt x="8560" y="41998"/>
                  </a:lnTo>
                  <a:lnTo>
                    <a:pt x="9171" y="40728"/>
                  </a:lnTo>
                  <a:lnTo>
                    <a:pt x="9783" y="39223"/>
                  </a:lnTo>
                  <a:lnTo>
                    <a:pt x="10394" y="37483"/>
                  </a:lnTo>
                  <a:lnTo>
                    <a:pt x="11052" y="35508"/>
                  </a:lnTo>
                  <a:lnTo>
                    <a:pt x="11711" y="33297"/>
                  </a:lnTo>
                  <a:lnTo>
                    <a:pt x="12416" y="30852"/>
                  </a:lnTo>
                  <a:lnTo>
                    <a:pt x="13075" y="28124"/>
                  </a:lnTo>
                  <a:lnTo>
                    <a:pt x="13686" y="25114"/>
                  </a:lnTo>
                  <a:lnTo>
                    <a:pt x="14015" y="23468"/>
                  </a:lnTo>
                  <a:lnTo>
                    <a:pt x="14250" y="21916"/>
                  </a:lnTo>
                  <a:lnTo>
                    <a:pt x="14438" y="20411"/>
                  </a:lnTo>
                  <a:lnTo>
                    <a:pt x="14627" y="19000"/>
                  </a:lnTo>
                  <a:lnTo>
                    <a:pt x="14721" y="17589"/>
                  </a:lnTo>
                  <a:lnTo>
                    <a:pt x="14815" y="16273"/>
                  </a:lnTo>
                  <a:lnTo>
                    <a:pt x="14862" y="15003"/>
                  </a:lnTo>
                  <a:lnTo>
                    <a:pt x="14909" y="13780"/>
                  </a:lnTo>
                  <a:lnTo>
                    <a:pt x="14909" y="12604"/>
                  </a:lnTo>
                  <a:lnTo>
                    <a:pt x="14862" y="11523"/>
                  </a:lnTo>
                  <a:lnTo>
                    <a:pt x="14721" y="9453"/>
                  </a:lnTo>
                  <a:lnTo>
                    <a:pt x="14485" y="7619"/>
                  </a:lnTo>
                  <a:lnTo>
                    <a:pt x="14203" y="5973"/>
                  </a:lnTo>
                  <a:lnTo>
                    <a:pt x="13874" y="4515"/>
                  </a:lnTo>
                  <a:lnTo>
                    <a:pt x="13545" y="3293"/>
                  </a:lnTo>
                  <a:lnTo>
                    <a:pt x="13216" y="2258"/>
                  </a:lnTo>
                  <a:lnTo>
                    <a:pt x="12886" y="1458"/>
                  </a:lnTo>
                  <a:lnTo>
                    <a:pt x="12604" y="800"/>
                  </a:lnTo>
                  <a:lnTo>
                    <a:pt x="12369" y="330"/>
                  </a:lnTo>
                  <a:lnTo>
                    <a:pt x="121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2045;p55">
              <a:extLst>
                <a:ext uri="{FF2B5EF4-FFF2-40B4-BE49-F238E27FC236}">
                  <a16:creationId xmlns:a16="http://schemas.microsoft.com/office/drawing/2014/main" id="{EF20961B-F401-99DD-66CB-5CB5FB438474}"/>
                </a:ext>
              </a:extLst>
            </p:cNvPr>
            <p:cNvSpPr/>
            <p:nvPr/>
          </p:nvSpPr>
          <p:spPr>
            <a:xfrm>
              <a:off x="1745400" y="3485325"/>
              <a:ext cx="188150" cy="245750"/>
            </a:xfrm>
            <a:custGeom>
              <a:avLst/>
              <a:gdLst/>
              <a:ahLst/>
              <a:cxnLst/>
              <a:rect l="l" t="t" r="r" b="b"/>
              <a:pathLst>
                <a:path w="7526" h="9830" extrusionOk="0">
                  <a:moveTo>
                    <a:pt x="1741" y="1"/>
                  </a:moveTo>
                  <a:lnTo>
                    <a:pt x="1270" y="48"/>
                  </a:lnTo>
                  <a:lnTo>
                    <a:pt x="800" y="236"/>
                  </a:lnTo>
                  <a:lnTo>
                    <a:pt x="377" y="471"/>
                  </a:lnTo>
                  <a:lnTo>
                    <a:pt x="1" y="753"/>
                  </a:lnTo>
                  <a:lnTo>
                    <a:pt x="236" y="2305"/>
                  </a:lnTo>
                  <a:lnTo>
                    <a:pt x="518" y="3669"/>
                  </a:lnTo>
                  <a:lnTo>
                    <a:pt x="847" y="4939"/>
                  </a:lnTo>
                  <a:lnTo>
                    <a:pt x="1176" y="6114"/>
                  </a:lnTo>
                  <a:lnTo>
                    <a:pt x="1505" y="7196"/>
                  </a:lnTo>
                  <a:lnTo>
                    <a:pt x="1882" y="8137"/>
                  </a:lnTo>
                  <a:lnTo>
                    <a:pt x="2258" y="8983"/>
                  </a:lnTo>
                  <a:lnTo>
                    <a:pt x="2634" y="9736"/>
                  </a:lnTo>
                  <a:lnTo>
                    <a:pt x="3340" y="9830"/>
                  </a:lnTo>
                  <a:lnTo>
                    <a:pt x="4045" y="9830"/>
                  </a:lnTo>
                  <a:lnTo>
                    <a:pt x="4421" y="9783"/>
                  </a:lnTo>
                  <a:lnTo>
                    <a:pt x="4751" y="9736"/>
                  </a:lnTo>
                  <a:lnTo>
                    <a:pt x="5127" y="9641"/>
                  </a:lnTo>
                  <a:lnTo>
                    <a:pt x="5456" y="9500"/>
                  </a:lnTo>
                  <a:lnTo>
                    <a:pt x="6020" y="9218"/>
                  </a:lnTo>
                  <a:lnTo>
                    <a:pt x="6302" y="9030"/>
                  </a:lnTo>
                  <a:lnTo>
                    <a:pt x="6538" y="8842"/>
                  </a:lnTo>
                  <a:lnTo>
                    <a:pt x="6773" y="8607"/>
                  </a:lnTo>
                  <a:lnTo>
                    <a:pt x="6961" y="8372"/>
                  </a:lnTo>
                  <a:lnTo>
                    <a:pt x="7149" y="8090"/>
                  </a:lnTo>
                  <a:lnTo>
                    <a:pt x="7290" y="7807"/>
                  </a:lnTo>
                  <a:lnTo>
                    <a:pt x="7431" y="7525"/>
                  </a:lnTo>
                  <a:lnTo>
                    <a:pt x="7478" y="7196"/>
                  </a:lnTo>
                  <a:lnTo>
                    <a:pt x="7525" y="6867"/>
                  </a:lnTo>
                  <a:lnTo>
                    <a:pt x="7525" y="6585"/>
                  </a:lnTo>
                  <a:lnTo>
                    <a:pt x="7478" y="6255"/>
                  </a:lnTo>
                  <a:lnTo>
                    <a:pt x="7384" y="5926"/>
                  </a:lnTo>
                  <a:lnTo>
                    <a:pt x="7243" y="5644"/>
                  </a:lnTo>
                  <a:lnTo>
                    <a:pt x="7055" y="5409"/>
                  </a:lnTo>
                  <a:lnTo>
                    <a:pt x="6773" y="5174"/>
                  </a:lnTo>
                  <a:lnTo>
                    <a:pt x="6538" y="4939"/>
                  </a:lnTo>
                  <a:lnTo>
                    <a:pt x="5926" y="4562"/>
                  </a:lnTo>
                  <a:lnTo>
                    <a:pt x="5315" y="4186"/>
                  </a:lnTo>
                  <a:lnTo>
                    <a:pt x="5080" y="3951"/>
                  </a:lnTo>
                  <a:lnTo>
                    <a:pt x="4845" y="3669"/>
                  </a:lnTo>
                  <a:lnTo>
                    <a:pt x="4703" y="3387"/>
                  </a:lnTo>
                  <a:lnTo>
                    <a:pt x="4609" y="3104"/>
                  </a:lnTo>
                  <a:lnTo>
                    <a:pt x="4515" y="2493"/>
                  </a:lnTo>
                  <a:lnTo>
                    <a:pt x="4374" y="1882"/>
                  </a:lnTo>
                  <a:lnTo>
                    <a:pt x="4327" y="1600"/>
                  </a:lnTo>
                  <a:lnTo>
                    <a:pt x="4233" y="1270"/>
                  </a:lnTo>
                  <a:lnTo>
                    <a:pt x="4092" y="1082"/>
                  </a:lnTo>
                  <a:lnTo>
                    <a:pt x="3951" y="847"/>
                  </a:lnTo>
                  <a:lnTo>
                    <a:pt x="3810" y="706"/>
                  </a:lnTo>
                  <a:lnTo>
                    <a:pt x="3622" y="518"/>
                  </a:lnTo>
                  <a:lnTo>
                    <a:pt x="3199" y="283"/>
                  </a:lnTo>
                  <a:lnTo>
                    <a:pt x="2775" y="95"/>
                  </a:lnTo>
                  <a:lnTo>
                    <a:pt x="225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2046;p55">
              <a:extLst>
                <a:ext uri="{FF2B5EF4-FFF2-40B4-BE49-F238E27FC236}">
                  <a16:creationId xmlns:a16="http://schemas.microsoft.com/office/drawing/2014/main" id="{497872F5-8FE5-A881-BBE8-356DCB5F7136}"/>
                </a:ext>
              </a:extLst>
            </p:cNvPr>
            <p:cNvSpPr/>
            <p:nvPr/>
          </p:nvSpPr>
          <p:spPr>
            <a:xfrm>
              <a:off x="1231600" y="2839850"/>
              <a:ext cx="641975" cy="276325"/>
            </a:xfrm>
            <a:custGeom>
              <a:avLst/>
              <a:gdLst/>
              <a:ahLst/>
              <a:cxnLst/>
              <a:rect l="l" t="t" r="r" b="b"/>
              <a:pathLst>
                <a:path w="25679" h="11053" extrusionOk="0">
                  <a:moveTo>
                    <a:pt x="1" y="1"/>
                  </a:moveTo>
                  <a:lnTo>
                    <a:pt x="95" y="471"/>
                  </a:lnTo>
                  <a:lnTo>
                    <a:pt x="377" y="1411"/>
                  </a:lnTo>
                  <a:lnTo>
                    <a:pt x="753" y="2305"/>
                  </a:lnTo>
                  <a:lnTo>
                    <a:pt x="1224" y="3152"/>
                  </a:lnTo>
                  <a:lnTo>
                    <a:pt x="1788" y="3951"/>
                  </a:lnTo>
                  <a:lnTo>
                    <a:pt x="2446" y="4656"/>
                  </a:lnTo>
                  <a:lnTo>
                    <a:pt x="3152" y="5315"/>
                  </a:lnTo>
                  <a:lnTo>
                    <a:pt x="3951" y="5926"/>
                  </a:lnTo>
                  <a:lnTo>
                    <a:pt x="4751" y="6397"/>
                  </a:lnTo>
                  <a:lnTo>
                    <a:pt x="5315" y="6679"/>
                  </a:lnTo>
                  <a:lnTo>
                    <a:pt x="5926" y="6914"/>
                  </a:lnTo>
                  <a:lnTo>
                    <a:pt x="6491" y="7102"/>
                  </a:lnTo>
                  <a:lnTo>
                    <a:pt x="7102" y="7290"/>
                  </a:lnTo>
                  <a:lnTo>
                    <a:pt x="8372" y="7572"/>
                  </a:lnTo>
                  <a:lnTo>
                    <a:pt x="9595" y="7854"/>
                  </a:lnTo>
                  <a:lnTo>
                    <a:pt x="10865" y="8043"/>
                  </a:lnTo>
                  <a:lnTo>
                    <a:pt x="12134" y="8325"/>
                  </a:lnTo>
                  <a:lnTo>
                    <a:pt x="13357" y="8654"/>
                  </a:lnTo>
                  <a:lnTo>
                    <a:pt x="13921" y="8842"/>
                  </a:lnTo>
                  <a:lnTo>
                    <a:pt x="14533" y="9077"/>
                  </a:lnTo>
                  <a:lnTo>
                    <a:pt x="15332" y="9406"/>
                  </a:lnTo>
                  <a:lnTo>
                    <a:pt x="16085" y="9783"/>
                  </a:lnTo>
                  <a:lnTo>
                    <a:pt x="16837" y="10206"/>
                  </a:lnTo>
                  <a:lnTo>
                    <a:pt x="17637" y="10535"/>
                  </a:lnTo>
                  <a:lnTo>
                    <a:pt x="18436" y="10817"/>
                  </a:lnTo>
                  <a:lnTo>
                    <a:pt x="18860" y="10911"/>
                  </a:lnTo>
                  <a:lnTo>
                    <a:pt x="19283" y="11005"/>
                  </a:lnTo>
                  <a:lnTo>
                    <a:pt x="19706" y="11052"/>
                  </a:lnTo>
                  <a:lnTo>
                    <a:pt x="20129" y="11052"/>
                  </a:lnTo>
                  <a:lnTo>
                    <a:pt x="20553" y="11005"/>
                  </a:lnTo>
                  <a:lnTo>
                    <a:pt x="20976" y="10911"/>
                  </a:lnTo>
                  <a:lnTo>
                    <a:pt x="21352" y="10817"/>
                  </a:lnTo>
                  <a:lnTo>
                    <a:pt x="21681" y="10629"/>
                  </a:lnTo>
                  <a:lnTo>
                    <a:pt x="22010" y="10441"/>
                  </a:lnTo>
                  <a:lnTo>
                    <a:pt x="22340" y="10206"/>
                  </a:lnTo>
                  <a:lnTo>
                    <a:pt x="22622" y="9971"/>
                  </a:lnTo>
                  <a:lnTo>
                    <a:pt x="22904" y="9689"/>
                  </a:lnTo>
                  <a:lnTo>
                    <a:pt x="23374" y="9077"/>
                  </a:lnTo>
                  <a:lnTo>
                    <a:pt x="23798" y="8372"/>
                  </a:lnTo>
                  <a:lnTo>
                    <a:pt x="24174" y="7666"/>
                  </a:lnTo>
                  <a:lnTo>
                    <a:pt x="24503" y="6914"/>
                  </a:lnTo>
                  <a:lnTo>
                    <a:pt x="24785" y="6161"/>
                  </a:lnTo>
                  <a:lnTo>
                    <a:pt x="25114" y="5268"/>
                  </a:lnTo>
                  <a:lnTo>
                    <a:pt x="25350" y="4421"/>
                  </a:lnTo>
                  <a:lnTo>
                    <a:pt x="25538" y="3528"/>
                  </a:lnTo>
                  <a:lnTo>
                    <a:pt x="25679" y="2634"/>
                  </a:lnTo>
                  <a:lnTo>
                    <a:pt x="25679" y="1929"/>
                  </a:lnTo>
                  <a:lnTo>
                    <a:pt x="25632" y="1270"/>
                  </a:lnTo>
                  <a:lnTo>
                    <a:pt x="25491" y="612"/>
                  </a:lnTo>
                  <a:lnTo>
                    <a:pt x="253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2047;p55">
              <a:extLst>
                <a:ext uri="{FF2B5EF4-FFF2-40B4-BE49-F238E27FC236}">
                  <a16:creationId xmlns:a16="http://schemas.microsoft.com/office/drawing/2014/main" id="{947F8E88-D8C5-D9A6-5D18-AD82F28C1477}"/>
                </a:ext>
              </a:extLst>
            </p:cNvPr>
            <p:cNvSpPr/>
            <p:nvPr/>
          </p:nvSpPr>
          <p:spPr>
            <a:xfrm>
              <a:off x="641400" y="3178450"/>
              <a:ext cx="368025" cy="472675"/>
            </a:xfrm>
            <a:custGeom>
              <a:avLst/>
              <a:gdLst/>
              <a:ahLst/>
              <a:cxnLst/>
              <a:rect l="l" t="t" r="r" b="b"/>
              <a:pathLst>
                <a:path w="14721" h="18907" extrusionOk="0">
                  <a:moveTo>
                    <a:pt x="5314" y="1"/>
                  </a:moveTo>
                  <a:lnTo>
                    <a:pt x="4891" y="48"/>
                  </a:lnTo>
                  <a:lnTo>
                    <a:pt x="4468" y="95"/>
                  </a:lnTo>
                  <a:lnTo>
                    <a:pt x="4045" y="189"/>
                  </a:lnTo>
                  <a:lnTo>
                    <a:pt x="3621" y="330"/>
                  </a:lnTo>
                  <a:lnTo>
                    <a:pt x="3245" y="471"/>
                  </a:lnTo>
                  <a:lnTo>
                    <a:pt x="2822" y="659"/>
                  </a:lnTo>
                  <a:lnTo>
                    <a:pt x="2446" y="847"/>
                  </a:lnTo>
                  <a:lnTo>
                    <a:pt x="1740" y="1365"/>
                  </a:lnTo>
                  <a:lnTo>
                    <a:pt x="1082" y="1976"/>
                  </a:lnTo>
                  <a:lnTo>
                    <a:pt x="517" y="2635"/>
                  </a:lnTo>
                  <a:lnTo>
                    <a:pt x="0" y="3340"/>
                  </a:lnTo>
                  <a:lnTo>
                    <a:pt x="470" y="4516"/>
                  </a:lnTo>
                  <a:lnTo>
                    <a:pt x="894" y="5644"/>
                  </a:lnTo>
                  <a:lnTo>
                    <a:pt x="1364" y="6726"/>
                  </a:lnTo>
                  <a:lnTo>
                    <a:pt x="1834" y="7761"/>
                  </a:lnTo>
                  <a:lnTo>
                    <a:pt x="2822" y="9736"/>
                  </a:lnTo>
                  <a:lnTo>
                    <a:pt x="3903" y="11570"/>
                  </a:lnTo>
                  <a:lnTo>
                    <a:pt x="4985" y="13310"/>
                  </a:lnTo>
                  <a:lnTo>
                    <a:pt x="6114" y="14862"/>
                  </a:lnTo>
                  <a:lnTo>
                    <a:pt x="7290" y="16320"/>
                  </a:lnTo>
                  <a:lnTo>
                    <a:pt x="8465" y="17684"/>
                  </a:lnTo>
                  <a:lnTo>
                    <a:pt x="9688" y="18907"/>
                  </a:lnTo>
                  <a:lnTo>
                    <a:pt x="10252" y="18766"/>
                  </a:lnTo>
                  <a:lnTo>
                    <a:pt x="10864" y="18624"/>
                  </a:lnTo>
                  <a:lnTo>
                    <a:pt x="11475" y="18342"/>
                  </a:lnTo>
                  <a:lnTo>
                    <a:pt x="12040" y="18060"/>
                  </a:lnTo>
                  <a:lnTo>
                    <a:pt x="12604" y="17637"/>
                  </a:lnTo>
                  <a:lnTo>
                    <a:pt x="13121" y="17214"/>
                  </a:lnTo>
                  <a:lnTo>
                    <a:pt x="13544" y="16696"/>
                  </a:lnTo>
                  <a:lnTo>
                    <a:pt x="13968" y="16179"/>
                  </a:lnTo>
                  <a:lnTo>
                    <a:pt x="14250" y="15568"/>
                  </a:lnTo>
                  <a:lnTo>
                    <a:pt x="14532" y="14956"/>
                  </a:lnTo>
                  <a:lnTo>
                    <a:pt x="14673" y="14298"/>
                  </a:lnTo>
                  <a:lnTo>
                    <a:pt x="14720" y="13639"/>
                  </a:lnTo>
                  <a:lnTo>
                    <a:pt x="14673" y="12934"/>
                  </a:lnTo>
                  <a:lnTo>
                    <a:pt x="14579" y="12276"/>
                  </a:lnTo>
                  <a:lnTo>
                    <a:pt x="14344" y="11664"/>
                  </a:lnTo>
                  <a:lnTo>
                    <a:pt x="14062" y="11053"/>
                  </a:lnTo>
                  <a:lnTo>
                    <a:pt x="13686" y="10535"/>
                  </a:lnTo>
                  <a:lnTo>
                    <a:pt x="13215" y="10018"/>
                  </a:lnTo>
                  <a:lnTo>
                    <a:pt x="12839" y="9736"/>
                  </a:lnTo>
                  <a:lnTo>
                    <a:pt x="12463" y="9454"/>
                  </a:lnTo>
                  <a:lnTo>
                    <a:pt x="11663" y="8936"/>
                  </a:lnTo>
                  <a:lnTo>
                    <a:pt x="11240" y="8654"/>
                  </a:lnTo>
                  <a:lnTo>
                    <a:pt x="10911" y="8372"/>
                  </a:lnTo>
                  <a:lnTo>
                    <a:pt x="10582" y="8043"/>
                  </a:lnTo>
                  <a:lnTo>
                    <a:pt x="10299" y="7714"/>
                  </a:lnTo>
                  <a:lnTo>
                    <a:pt x="10111" y="7385"/>
                  </a:lnTo>
                  <a:lnTo>
                    <a:pt x="9970" y="7102"/>
                  </a:lnTo>
                  <a:lnTo>
                    <a:pt x="9876" y="6773"/>
                  </a:lnTo>
                  <a:lnTo>
                    <a:pt x="9829" y="6444"/>
                  </a:lnTo>
                  <a:lnTo>
                    <a:pt x="9735" y="5786"/>
                  </a:lnTo>
                  <a:lnTo>
                    <a:pt x="9688" y="5080"/>
                  </a:lnTo>
                  <a:lnTo>
                    <a:pt x="9688" y="4375"/>
                  </a:lnTo>
                  <a:lnTo>
                    <a:pt x="9641" y="3669"/>
                  </a:lnTo>
                  <a:lnTo>
                    <a:pt x="9547" y="2964"/>
                  </a:lnTo>
                  <a:lnTo>
                    <a:pt x="9453" y="2635"/>
                  </a:lnTo>
                  <a:lnTo>
                    <a:pt x="9312" y="2352"/>
                  </a:lnTo>
                  <a:lnTo>
                    <a:pt x="9077" y="1835"/>
                  </a:lnTo>
                  <a:lnTo>
                    <a:pt x="8747" y="1412"/>
                  </a:lnTo>
                  <a:lnTo>
                    <a:pt x="8324" y="1036"/>
                  </a:lnTo>
                  <a:lnTo>
                    <a:pt x="7901" y="706"/>
                  </a:lnTo>
                  <a:lnTo>
                    <a:pt x="7384" y="424"/>
                  </a:lnTo>
                  <a:lnTo>
                    <a:pt x="6866" y="236"/>
                  </a:lnTo>
                  <a:lnTo>
                    <a:pt x="6302" y="95"/>
                  </a:lnTo>
                  <a:lnTo>
                    <a:pt x="57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2048;p55">
              <a:extLst>
                <a:ext uri="{FF2B5EF4-FFF2-40B4-BE49-F238E27FC236}">
                  <a16:creationId xmlns:a16="http://schemas.microsoft.com/office/drawing/2014/main" id="{054C0D59-4D31-F735-E7CF-FDA1FD3FCAFA}"/>
                </a:ext>
              </a:extLst>
            </p:cNvPr>
            <p:cNvSpPr/>
            <p:nvPr/>
          </p:nvSpPr>
          <p:spPr>
            <a:xfrm>
              <a:off x="977650" y="3633475"/>
              <a:ext cx="158750" cy="364500"/>
            </a:xfrm>
            <a:custGeom>
              <a:avLst/>
              <a:gdLst/>
              <a:ahLst/>
              <a:cxnLst/>
              <a:rect l="l" t="t" r="r" b="b"/>
              <a:pathLst>
                <a:path w="6350" h="14580" extrusionOk="0">
                  <a:moveTo>
                    <a:pt x="0" y="0"/>
                  </a:moveTo>
                  <a:lnTo>
                    <a:pt x="612" y="14579"/>
                  </a:lnTo>
                  <a:lnTo>
                    <a:pt x="3057" y="14579"/>
                  </a:lnTo>
                  <a:lnTo>
                    <a:pt x="6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2049;p55">
              <a:extLst>
                <a:ext uri="{FF2B5EF4-FFF2-40B4-BE49-F238E27FC236}">
                  <a16:creationId xmlns:a16="http://schemas.microsoft.com/office/drawing/2014/main" id="{C6DFE1DD-33E0-5B3A-AFCC-25D480CE72F6}"/>
                </a:ext>
              </a:extLst>
            </p:cNvPr>
            <p:cNvSpPr/>
            <p:nvPr/>
          </p:nvSpPr>
          <p:spPr>
            <a:xfrm>
              <a:off x="1825350" y="3956800"/>
              <a:ext cx="94075" cy="41175"/>
            </a:xfrm>
            <a:custGeom>
              <a:avLst/>
              <a:gdLst/>
              <a:ahLst/>
              <a:cxnLst/>
              <a:rect l="l" t="t" r="r" b="b"/>
              <a:pathLst>
                <a:path w="3763" h="1647" extrusionOk="0">
                  <a:moveTo>
                    <a:pt x="377" y="0"/>
                  </a:moveTo>
                  <a:lnTo>
                    <a:pt x="1" y="1646"/>
                  </a:lnTo>
                  <a:lnTo>
                    <a:pt x="2634" y="1646"/>
                  </a:lnTo>
                  <a:lnTo>
                    <a:pt x="2916" y="1270"/>
                  </a:lnTo>
                  <a:lnTo>
                    <a:pt x="3293" y="753"/>
                  </a:lnTo>
                  <a:lnTo>
                    <a:pt x="37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2050;p55">
              <a:extLst>
                <a:ext uri="{FF2B5EF4-FFF2-40B4-BE49-F238E27FC236}">
                  <a16:creationId xmlns:a16="http://schemas.microsoft.com/office/drawing/2014/main" id="{ABCC8361-6E44-9748-9C8D-A44B09EB592B}"/>
                </a:ext>
              </a:extLst>
            </p:cNvPr>
            <p:cNvSpPr/>
            <p:nvPr/>
          </p:nvSpPr>
          <p:spPr>
            <a:xfrm>
              <a:off x="991750" y="3956800"/>
              <a:ext cx="70575" cy="41175"/>
            </a:xfrm>
            <a:custGeom>
              <a:avLst/>
              <a:gdLst/>
              <a:ahLst/>
              <a:cxnLst/>
              <a:rect l="l" t="t" r="r" b="b"/>
              <a:pathLst>
                <a:path w="2823" h="1647" extrusionOk="0">
                  <a:moveTo>
                    <a:pt x="1" y="0"/>
                  </a:moveTo>
                  <a:lnTo>
                    <a:pt x="48" y="1646"/>
                  </a:lnTo>
                  <a:lnTo>
                    <a:pt x="2493" y="1646"/>
                  </a:lnTo>
                  <a:lnTo>
                    <a:pt x="28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2051;p55">
              <a:extLst>
                <a:ext uri="{FF2B5EF4-FFF2-40B4-BE49-F238E27FC236}">
                  <a16:creationId xmlns:a16="http://schemas.microsoft.com/office/drawing/2014/main" id="{7AFB8167-6983-101A-D58E-936423D1FD75}"/>
                </a:ext>
              </a:extLst>
            </p:cNvPr>
            <p:cNvSpPr/>
            <p:nvPr/>
          </p:nvSpPr>
          <p:spPr>
            <a:xfrm>
              <a:off x="2161600" y="3143200"/>
              <a:ext cx="116425" cy="196350"/>
            </a:xfrm>
            <a:custGeom>
              <a:avLst/>
              <a:gdLst/>
              <a:ahLst/>
              <a:cxnLst/>
              <a:rect l="l" t="t" r="r" b="b"/>
              <a:pathLst>
                <a:path w="4657" h="7854" extrusionOk="0">
                  <a:moveTo>
                    <a:pt x="2211" y="0"/>
                  </a:moveTo>
                  <a:lnTo>
                    <a:pt x="1882" y="47"/>
                  </a:lnTo>
                  <a:lnTo>
                    <a:pt x="1553" y="141"/>
                  </a:lnTo>
                  <a:lnTo>
                    <a:pt x="1271" y="235"/>
                  </a:lnTo>
                  <a:lnTo>
                    <a:pt x="989" y="423"/>
                  </a:lnTo>
                  <a:lnTo>
                    <a:pt x="753" y="611"/>
                  </a:lnTo>
                  <a:lnTo>
                    <a:pt x="518" y="894"/>
                  </a:lnTo>
                  <a:lnTo>
                    <a:pt x="330" y="1129"/>
                  </a:lnTo>
                  <a:lnTo>
                    <a:pt x="189" y="1411"/>
                  </a:lnTo>
                  <a:lnTo>
                    <a:pt x="95" y="1740"/>
                  </a:lnTo>
                  <a:lnTo>
                    <a:pt x="48" y="2069"/>
                  </a:lnTo>
                  <a:lnTo>
                    <a:pt x="1" y="2399"/>
                  </a:lnTo>
                  <a:lnTo>
                    <a:pt x="1" y="2681"/>
                  </a:lnTo>
                  <a:lnTo>
                    <a:pt x="1" y="3010"/>
                  </a:lnTo>
                  <a:lnTo>
                    <a:pt x="95" y="3339"/>
                  </a:lnTo>
                  <a:lnTo>
                    <a:pt x="236" y="3903"/>
                  </a:lnTo>
                  <a:lnTo>
                    <a:pt x="471" y="4421"/>
                  </a:lnTo>
                  <a:lnTo>
                    <a:pt x="753" y="4891"/>
                  </a:lnTo>
                  <a:lnTo>
                    <a:pt x="1036" y="5408"/>
                  </a:lnTo>
                  <a:lnTo>
                    <a:pt x="2541" y="7854"/>
                  </a:lnTo>
                  <a:lnTo>
                    <a:pt x="2870" y="7572"/>
                  </a:lnTo>
                  <a:lnTo>
                    <a:pt x="3199" y="7290"/>
                  </a:lnTo>
                  <a:lnTo>
                    <a:pt x="3481" y="6960"/>
                  </a:lnTo>
                  <a:lnTo>
                    <a:pt x="3716" y="6631"/>
                  </a:lnTo>
                  <a:lnTo>
                    <a:pt x="3951" y="6255"/>
                  </a:lnTo>
                  <a:lnTo>
                    <a:pt x="4140" y="5879"/>
                  </a:lnTo>
                  <a:lnTo>
                    <a:pt x="4328" y="5455"/>
                  </a:lnTo>
                  <a:lnTo>
                    <a:pt x="4469" y="5079"/>
                  </a:lnTo>
                  <a:lnTo>
                    <a:pt x="4563" y="4656"/>
                  </a:lnTo>
                  <a:lnTo>
                    <a:pt x="4657" y="4233"/>
                  </a:lnTo>
                  <a:lnTo>
                    <a:pt x="4657" y="3762"/>
                  </a:lnTo>
                  <a:lnTo>
                    <a:pt x="4657" y="3339"/>
                  </a:lnTo>
                  <a:lnTo>
                    <a:pt x="4657" y="2916"/>
                  </a:lnTo>
                  <a:lnTo>
                    <a:pt x="4563" y="2493"/>
                  </a:lnTo>
                  <a:lnTo>
                    <a:pt x="4469" y="2069"/>
                  </a:lnTo>
                  <a:lnTo>
                    <a:pt x="4281" y="1693"/>
                  </a:lnTo>
                  <a:lnTo>
                    <a:pt x="4045" y="1176"/>
                  </a:lnTo>
                  <a:lnTo>
                    <a:pt x="3716" y="706"/>
                  </a:lnTo>
                  <a:lnTo>
                    <a:pt x="3528" y="517"/>
                  </a:lnTo>
                  <a:lnTo>
                    <a:pt x="3293" y="329"/>
                  </a:lnTo>
                  <a:lnTo>
                    <a:pt x="3105" y="188"/>
                  </a:lnTo>
                  <a:lnTo>
                    <a:pt x="2823" y="94"/>
                  </a:lnTo>
                  <a:lnTo>
                    <a:pt x="254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2052;p55">
              <a:extLst>
                <a:ext uri="{FF2B5EF4-FFF2-40B4-BE49-F238E27FC236}">
                  <a16:creationId xmlns:a16="http://schemas.microsoft.com/office/drawing/2014/main" id="{B34C0842-2F95-CA91-F628-A9928F4F64F3}"/>
                </a:ext>
              </a:extLst>
            </p:cNvPr>
            <p:cNvSpPr/>
            <p:nvPr/>
          </p:nvSpPr>
          <p:spPr>
            <a:xfrm>
              <a:off x="1714825" y="3189050"/>
              <a:ext cx="84675" cy="542025"/>
            </a:xfrm>
            <a:custGeom>
              <a:avLst/>
              <a:gdLst/>
              <a:ahLst/>
              <a:cxnLst/>
              <a:rect l="l" t="t" r="r" b="b"/>
              <a:pathLst>
                <a:path w="3387" h="21681" extrusionOk="0">
                  <a:moveTo>
                    <a:pt x="471" y="0"/>
                  </a:moveTo>
                  <a:lnTo>
                    <a:pt x="236" y="2775"/>
                  </a:lnTo>
                  <a:lnTo>
                    <a:pt x="95" y="5362"/>
                  </a:lnTo>
                  <a:lnTo>
                    <a:pt x="1" y="7713"/>
                  </a:lnTo>
                  <a:lnTo>
                    <a:pt x="48" y="9876"/>
                  </a:lnTo>
                  <a:lnTo>
                    <a:pt x="95" y="11852"/>
                  </a:lnTo>
                  <a:lnTo>
                    <a:pt x="236" y="13639"/>
                  </a:lnTo>
                  <a:lnTo>
                    <a:pt x="377" y="15238"/>
                  </a:lnTo>
                  <a:lnTo>
                    <a:pt x="612" y="16648"/>
                  </a:lnTo>
                  <a:lnTo>
                    <a:pt x="800" y="17871"/>
                  </a:lnTo>
                  <a:lnTo>
                    <a:pt x="1035" y="18906"/>
                  </a:lnTo>
                  <a:lnTo>
                    <a:pt x="1224" y="19752"/>
                  </a:lnTo>
                  <a:lnTo>
                    <a:pt x="1412" y="20458"/>
                  </a:lnTo>
                  <a:lnTo>
                    <a:pt x="1741" y="21398"/>
                  </a:lnTo>
                  <a:lnTo>
                    <a:pt x="1882" y="21681"/>
                  </a:lnTo>
                  <a:lnTo>
                    <a:pt x="3387" y="20599"/>
                  </a:lnTo>
                  <a:lnTo>
                    <a:pt x="3105" y="19893"/>
                  </a:lnTo>
                  <a:lnTo>
                    <a:pt x="2823" y="19094"/>
                  </a:lnTo>
                  <a:lnTo>
                    <a:pt x="2305" y="17495"/>
                  </a:lnTo>
                  <a:lnTo>
                    <a:pt x="1929" y="15802"/>
                  </a:lnTo>
                  <a:lnTo>
                    <a:pt x="1553" y="14109"/>
                  </a:lnTo>
                  <a:lnTo>
                    <a:pt x="1271" y="12369"/>
                  </a:lnTo>
                  <a:lnTo>
                    <a:pt x="1035" y="10629"/>
                  </a:lnTo>
                  <a:lnTo>
                    <a:pt x="847" y="8983"/>
                  </a:lnTo>
                  <a:lnTo>
                    <a:pt x="706" y="7384"/>
                  </a:lnTo>
                  <a:lnTo>
                    <a:pt x="518" y="4468"/>
                  </a:lnTo>
                  <a:lnTo>
                    <a:pt x="471" y="2117"/>
                  </a:lnTo>
                  <a:lnTo>
                    <a:pt x="471" y="565"/>
                  </a:lnTo>
                  <a:lnTo>
                    <a:pt x="471"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2053;p55">
              <a:extLst>
                <a:ext uri="{FF2B5EF4-FFF2-40B4-BE49-F238E27FC236}">
                  <a16:creationId xmlns:a16="http://schemas.microsoft.com/office/drawing/2014/main" id="{1792B0C8-DDD4-F12A-C75A-CD72A092B4F4}"/>
                </a:ext>
              </a:extLst>
            </p:cNvPr>
            <p:cNvSpPr/>
            <p:nvPr/>
          </p:nvSpPr>
          <p:spPr>
            <a:xfrm>
              <a:off x="1102275" y="3558225"/>
              <a:ext cx="34125" cy="243400"/>
            </a:xfrm>
            <a:custGeom>
              <a:avLst/>
              <a:gdLst/>
              <a:ahLst/>
              <a:cxnLst/>
              <a:rect l="l" t="t" r="r" b="b"/>
              <a:pathLst>
                <a:path w="1365" h="9736" extrusionOk="0">
                  <a:moveTo>
                    <a:pt x="1364" y="0"/>
                  </a:moveTo>
                  <a:lnTo>
                    <a:pt x="1" y="9077"/>
                  </a:lnTo>
                  <a:lnTo>
                    <a:pt x="1035" y="9735"/>
                  </a:lnTo>
                  <a:lnTo>
                    <a:pt x="1364"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20" name="TextBox 19">
            <a:extLst>
              <a:ext uri="{FF2B5EF4-FFF2-40B4-BE49-F238E27FC236}">
                <a16:creationId xmlns:a16="http://schemas.microsoft.com/office/drawing/2014/main" id="{7116DCC6-9999-0A32-7147-6295BD02A898}"/>
              </a:ext>
            </a:extLst>
          </p:cNvPr>
          <p:cNvSpPr txBox="1"/>
          <p:nvPr/>
        </p:nvSpPr>
        <p:spPr>
          <a:xfrm>
            <a:off x="78204" y="164974"/>
            <a:ext cx="8987590" cy="456535"/>
          </a:xfrm>
          <a:prstGeom prst="rect">
            <a:avLst/>
          </a:prstGeom>
          <a:noFill/>
        </p:spPr>
        <p:txBody>
          <a:bodyPr wrap="square">
            <a:spAutoFit/>
          </a:bodyPr>
          <a:lstStyle/>
          <a:p>
            <a:pPr algn="ctr">
              <a:lnSpc>
                <a:spcPct val="150000"/>
              </a:lnSpc>
            </a:pPr>
            <a:r>
              <a:rPr lang="vi-VN" sz="1800" b="1" i="1">
                <a:solidFill>
                  <a:srgbClr val="FF0000"/>
                </a:solidFill>
              </a:rPr>
              <a:t>C</a:t>
            </a:r>
            <a:r>
              <a:rPr lang="en-US" sz="1800" b="1" i="1">
                <a:solidFill>
                  <a:srgbClr val="FF0000"/>
                </a:solidFill>
              </a:rPr>
              <a:t>âu 1</a:t>
            </a:r>
            <a:r>
              <a:rPr lang="vi-VN" sz="1800" b="1" i="1">
                <a:solidFill>
                  <a:srgbClr val="FF0000"/>
                </a:solidFill>
              </a:rPr>
              <a:t>: </a:t>
            </a:r>
            <a:r>
              <a:rPr lang="vi-VN" sz="1800"/>
              <a:t>Những câu phát biểu nào dưới đây đúng về phương pháp chọn lọc hàng loạt?</a:t>
            </a:r>
          </a:p>
        </p:txBody>
      </p:sp>
      <p:graphicFrame>
        <p:nvGraphicFramePr>
          <p:cNvPr id="21" name="Table 21">
            <a:extLst>
              <a:ext uri="{FF2B5EF4-FFF2-40B4-BE49-F238E27FC236}">
                <a16:creationId xmlns:a16="http://schemas.microsoft.com/office/drawing/2014/main" id="{A8257DCA-E1BA-A28C-AF36-99D0058104CA}"/>
              </a:ext>
            </a:extLst>
          </p:cNvPr>
          <p:cNvGraphicFramePr>
            <a:graphicFrameLocks noGrp="1"/>
          </p:cNvGraphicFramePr>
          <p:nvPr>
            <p:extLst>
              <p:ext uri="{D42A27DB-BD31-4B8C-83A1-F6EECF244321}">
                <p14:modId xmlns:p14="http://schemas.microsoft.com/office/powerpoint/2010/main" val="3703267490"/>
              </p:ext>
            </p:extLst>
          </p:nvPr>
        </p:nvGraphicFramePr>
        <p:xfrm>
          <a:off x="232611" y="708194"/>
          <a:ext cx="8678778" cy="4236720"/>
        </p:xfrm>
        <a:graphic>
          <a:graphicData uri="http://schemas.openxmlformats.org/drawingml/2006/table">
            <a:tbl>
              <a:tblPr firstRow="1" bandRow="1">
                <a:tableStyleId>{22838BEF-8BB2-4498-84A7-C5851F593DF1}</a:tableStyleId>
              </a:tblPr>
              <a:tblGrid>
                <a:gridCol w="585537">
                  <a:extLst>
                    <a:ext uri="{9D8B030D-6E8A-4147-A177-3AD203B41FA5}">
                      <a16:colId xmlns:a16="http://schemas.microsoft.com/office/drawing/2014/main" val="391100492"/>
                    </a:ext>
                  </a:extLst>
                </a:gridCol>
                <a:gridCol w="7090611">
                  <a:extLst>
                    <a:ext uri="{9D8B030D-6E8A-4147-A177-3AD203B41FA5}">
                      <a16:colId xmlns:a16="http://schemas.microsoft.com/office/drawing/2014/main" val="3946358260"/>
                    </a:ext>
                  </a:extLst>
                </a:gridCol>
                <a:gridCol w="1002630">
                  <a:extLst>
                    <a:ext uri="{9D8B030D-6E8A-4147-A177-3AD203B41FA5}">
                      <a16:colId xmlns:a16="http://schemas.microsoft.com/office/drawing/2014/main" val="3532129355"/>
                    </a:ext>
                  </a:extLst>
                </a:gridCol>
              </a:tblGrid>
              <a:tr h="291169">
                <a:tc>
                  <a:txBody>
                    <a:bodyPr/>
                    <a:lstStyle/>
                    <a:p>
                      <a:pPr algn="ctr"/>
                      <a:r>
                        <a:rPr lang="en-US" sz="1600"/>
                        <a:t>STT</a:t>
                      </a:r>
                    </a:p>
                  </a:txBody>
                  <a:tcPr anchor="ctr"/>
                </a:tc>
                <a:tc>
                  <a:txBody>
                    <a:bodyPr/>
                    <a:lstStyle/>
                    <a:p>
                      <a:pPr algn="ctr"/>
                      <a:r>
                        <a:rPr lang="en-US" sz="1600"/>
                        <a:t>Nội dung</a:t>
                      </a:r>
                    </a:p>
                  </a:txBody>
                  <a:tcPr anchor="ctr"/>
                </a:tc>
                <a:tc>
                  <a:txBody>
                    <a:bodyPr/>
                    <a:lstStyle/>
                    <a:p>
                      <a:pPr algn="ctr"/>
                      <a:endParaRPr lang="en-US" sz="1600"/>
                    </a:p>
                  </a:txBody>
                  <a:tcPr anchor="ctr"/>
                </a:tc>
                <a:extLst>
                  <a:ext uri="{0D108BD9-81ED-4DB2-BD59-A6C34878D82A}">
                    <a16:rowId xmlns:a16="http://schemas.microsoft.com/office/drawing/2014/main" val="2757623896"/>
                  </a:ext>
                </a:extLst>
              </a:tr>
              <a:tr h="291169">
                <a:tc>
                  <a:txBody>
                    <a:bodyPr/>
                    <a:lstStyle/>
                    <a:p>
                      <a:pPr algn="ctr"/>
                      <a:r>
                        <a:rPr lang="en-US" sz="1600"/>
                        <a:t>A</a:t>
                      </a:r>
                    </a:p>
                  </a:txBody>
                  <a:tcPr anchor="ctr">
                    <a:solidFill>
                      <a:schemeClr val="tx2"/>
                    </a:solidFill>
                  </a:tcPr>
                </a:tc>
                <a:tc>
                  <a:txBody>
                    <a:bodyPr/>
                    <a:lstStyle/>
                    <a:p>
                      <a:pPr algn="just"/>
                      <a:r>
                        <a:rPr lang="en-US" sz="1600"/>
                        <a:t>Chọn những gà trống to, khỏe mạnh trong đàn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2462732595"/>
                  </a:ext>
                </a:extLst>
              </a:tr>
              <a:tr h="291169">
                <a:tc>
                  <a:txBody>
                    <a:bodyPr/>
                    <a:lstStyle/>
                    <a:p>
                      <a:pPr algn="ctr"/>
                      <a:r>
                        <a:rPr lang="en-US" sz="1600"/>
                        <a:t>B</a:t>
                      </a:r>
                    </a:p>
                  </a:txBody>
                  <a:tcPr anchor="ctr">
                    <a:solidFill>
                      <a:schemeClr val="tx2"/>
                    </a:solidFill>
                  </a:tcPr>
                </a:tc>
                <a:tc>
                  <a:txBody>
                    <a:bodyPr/>
                    <a:lstStyle/>
                    <a:p>
                      <a:pPr algn="just"/>
                      <a:r>
                        <a:rPr lang="en-US" sz="1600"/>
                        <a:t>Chọn trong đàn những con gà mái đẻ nhiều trứng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3262866288"/>
                  </a:ext>
                </a:extLst>
              </a:tr>
              <a:tr h="502929">
                <a:tc>
                  <a:txBody>
                    <a:bodyPr/>
                    <a:lstStyle/>
                    <a:p>
                      <a:pPr algn="ctr"/>
                      <a:r>
                        <a:rPr lang="en-US" sz="1600"/>
                        <a:t>C</a:t>
                      </a:r>
                    </a:p>
                  </a:txBody>
                  <a:tcPr anchor="ctr">
                    <a:solidFill>
                      <a:schemeClr val="tx2"/>
                    </a:solidFill>
                  </a:tcPr>
                </a:tc>
                <a:tc>
                  <a:txBody>
                    <a:bodyPr/>
                    <a:lstStyle/>
                    <a:p>
                      <a:pPr algn="just"/>
                      <a:r>
                        <a:rPr lang="en-US" sz="1600"/>
                        <a:t>Chọn trong đàn lấy những con trâu "Sừng cành ná, dạ bình vôi, mắt ốc nhồi, chân trắng"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3696077047"/>
                  </a:ext>
                </a:extLst>
              </a:tr>
              <a:tr h="502929">
                <a:tc>
                  <a:txBody>
                    <a:bodyPr/>
                    <a:lstStyle/>
                    <a:p>
                      <a:pPr algn="ctr"/>
                      <a:r>
                        <a:rPr lang="en-US" sz="1600"/>
                        <a:t>D</a:t>
                      </a:r>
                    </a:p>
                  </a:txBody>
                  <a:tcPr anchor="ctr">
                    <a:solidFill>
                      <a:schemeClr val="tx2"/>
                    </a:solidFill>
                  </a:tcPr>
                </a:tc>
                <a:tc>
                  <a:txBody>
                    <a:bodyPr/>
                    <a:lstStyle/>
                    <a:p>
                      <a:pPr algn="just"/>
                      <a:r>
                        <a:rPr lang="en-US" sz="1600"/>
                        <a:t>Loại thải những con "gà trắng, chân chì", giữ lại những con "mình đen, chân trắng" để làm giống.</a:t>
                      </a:r>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2072708091"/>
                  </a:ext>
                </a:extLst>
              </a:tr>
              <a:tr h="291169">
                <a:tc>
                  <a:txBody>
                    <a:bodyPr/>
                    <a:lstStyle/>
                    <a:p>
                      <a:pPr algn="ctr"/>
                      <a:r>
                        <a:rPr lang="en-US" sz="1600"/>
                        <a:t>E</a:t>
                      </a:r>
                    </a:p>
                  </a:txBody>
                  <a:tcPr anchor="ctr">
                    <a:solidFill>
                      <a:schemeClr val="tx2"/>
                    </a:solidFill>
                  </a:tcPr>
                </a:tc>
                <a:tc>
                  <a:txBody>
                    <a:bodyPr/>
                    <a:lstStyle/>
                    <a:p>
                      <a:pPr algn="just"/>
                      <a:r>
                        <a:rPr lang="vi-VN" sz="1600"/>
                        <a:t>Phương pháp chọn lọc tiến hành ngay trong điều kiện sản xuất.</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4238377008"/>
                  </a:ext>
                </a:extLst>
              </a:tr>
              <a:tr h="291169">
                <a:tc>
                  <a:txBody>
                    <a:bodyPr/>
                    <a:lstStyle/>
                    <a:p>
                      <a:pPr algn="ctr"/>
                      <a:r>
                        <a:rPr lang="en-US" sz="1600"/>
                        <a:t>G</a:t>
                      </a:r>
                    </a:p>
                  </a:txBody>
                  <a:tcPr anchor="ctr">
                    <a:solidFill>
                      <a:schemeClr val="tx2"/>
                    </a:solidFill>
                  </a:tcPr>
                </a:tc>
                <a:tc>
                  <a:txBody>
                    <a:bodyPr/>
                    <a:lstStyle/>
                    <a:p>
                      <a:pPr algn="just"/>
                      <a:r>
                        <a:rPr lang="vi-VN" sz="1600"/>
                        <a:t>Phương pháp chọn lọc này phải áp dụng tiến bộ khoa học cao.</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456072561"/>
                  </a:ext>
                </a:extLst>
              </a:tr>
              <a:tr h="502929">
                <a:tc>
                  <a:txBody>
                    <a:bodyPr/>
                    <a:lstStyle/>
                    <a:p>
                      <a:pPr algn="ctr"/>
                      <a:r>
                        <a:rPr lang="en-US" sz="1600"/>
                        <a:t>H</a:t>
                      </a:r>
                    </a:p>
                  </a:txBody>
                  <a:tcPr anchor="ctr">
                    <a:solidFill>
                      <a:schemeClr val="tx2"/>
                    </a:solidFill>
                  </a:tcPr>
                </a:tc>
                <a:tc>
                  <a:txBody>
                    <a:bodyPr/>
                    <a:lstStyle/>
                    <a:p>
                      <a:pPr algn="just"/>
                      <a:r>
                        <a:rPr lang="vi-VN" sz="1600"/>
                        <a:t>Phương pháp chọn lọc đơn giản, có độ chính xác không cao, áp dụng rộng rãi trong sản xuất.</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3435997585"/>
                  </a:ext>
                </a:extLst>
              </a:tr>
              <a:tr h="714689">
                <a:tc>
                  <a:txBody>
                    <a:bodyPr/>
                    <a:lstStyle/>
                    <a:p>
                      <a:pPr algn="ctr"/>
                      <a:r>
                        <a:rPr lang="en-US" sz="1600"/>
                        <a:t>I</a:t>
                      </a:r>
                    </a:p>
                  </a:txBody>
                  <a:tcPr anchor="ctr">
                    <a:solidFill>
                      <a:schemeClr val="tx2"/>
                    </a:solidFill>
                  </a:tcPr>
                </a:tc>
                <a:tc>
                  <a:txBody>
                    <a:bodyPr/>
                    <a:lstStyle/>
                    <a:p>
                      <a:pPr algn="just"/>
                      <a:r>
                        <a:rPr lang="vi-VN" sz="1600"/>
                        <a:t>Chọn những con lợn nái tốt (sinh ra từ cặp bố, mẹ được lựa chọn), sau 1 đến 2 lứa đẻ, nếu con nào đẻ nhiều con, các con sinh trưởng, phát dục tốt thì giữ con lợn đó để là giống.</a:t>
                      </a:r>
                      <a:endParaRPr lang="en-US" sz="1600"/>
                    </a:p>
                  </a:txBody>
                  <a:tcPr anchor="ctr">
                    <a:solidFill>
                      <a:schemeClr val="tx2"/>
                    </a:solidFill>
                  </a:tcPr>
                </a:tc>
                <a:tc>
                  <a:txBody>
                    <a:bodyPr/>
                    <a:lstStyle/>
                    <a:p>
                      <a:endParaRPr lang="en-US" sz="1600"/>
                    </a:p>
                  </a:txBody>
                  <a:tcPr anchor="ctr">
                    <a:solidFill>
                      <a:schemeClr val="tx2"/>
                    </a:solidFill>
                  </a:tcPr>
                </a:tc>
                <a:extLst>
                  <a:ext uri="{0D108BD9-81ED-4DB2-BD59-A6C34878D82A}">
                    <a16:rowId xmlns:a16="http://schemas.microsoft.com/office/drawing/2014/main" val="1031024368"/>
                  </a:ext>
                </a:extLst>
              </a:tr>
            </a:tbl>
          </a:graphicData>
        </a:graphic>
      </p:graphicFrame>
      <p:sp>
        <p:nvSpPr>
          <p:cNvPr id="22" name="Rectangle 21">
            <a:extLst>
              <a:ext uri="{FF2B5EF4-FFF2-40B4-BE49-F238E27FC236}">
                <a16:creationId xmlns:a16="http://schemas.microsoft.com/office/drawing/2014/main" id="{0A249245-566C-B2CB-F10B-705E6E36545A}"/>
              </a:ext>
            </a:extLst>
          </p:cNvPr>
          <p:cNvSpPr/>
          <p:nvPr/>
        </p:nvSpPr>
        <p:spPr>
          <a:xfrm>
            <a:off x="8041607" y="1079331"/>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3" name="Rectangle 22">
            <a:extLst>
              <a:ext uri="{FF2B5EF4-FFF2-40B4-BE49-F238E27FC236}">
                <a16:creationId xmlns:a16="http://schemas.microsoft.com/office/drawing/2014/main" id="{6C84E137-8A34-5E27-9417-316B5298EFFE}"/>
              </a:ext>
            </a:extLst>
          </p:cNvPr>
          <p:cNvSpPr/>
          <p:nvPr/>
        </p:nvSpPr>
        <p:spPr>
          <a:xfrm>
            <a:off x="8041607" y="1889457"/>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4" name="Rectangle 23">
            <a:extLst>
              <a:ext uri="{FF2B5EF4-FFF2-40B4-BE49-F238E27FC236}">
                <a16:creationId xmlns:a16="http://schemas.microsoft.com/office/drawing/2014/main" id="{F52A4CF3-5A93-FDDB-7AA2-AF4A24AAC8BB}"/>
              </a:ext>
            </a:extLst>
          </p:cNvPr>
          <p:cNvSpPr/>
          <p:nvPr/>
        </p:nvSpPr>
        <p:spPr>
          <a:xfrm>
            <a:off x="8041607" y="2456914"/>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5" name="Rectangle 24">
            <a:extLst>
              <a:ext uri="{FF2B5EF4-FFF2-40B4-BE49-F238E27FC236}">
                <a16:creationId xmlns:a16="http://schemas.microsoft.com/office/drawing/2014/main" id="{6ED797FA-78B1-46F3-7FA3-AC6EAD582B78}"/>
              </a:ext>
            </a:extLst>
          </p:cNvPr>
          <p:cNvSpPr/>
          <p:nvPr/>
        </p:nvSpPr>
        <p:spPr>
          <a:xfrm>
            <a:off x="8041607" y="2923925"/>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6" name="Rectangle 25">
            <a:extLst>
              <a:ext uri="{FF2B5EF4-FFF2-40B4-BE49-F238E27FC236}">
                <a16:creationId xmlns:a16="http://schemas.microsoft.com/office/drawing/2014/main" id="{841CAA64-1F9A-9CD5-326C-E73527ADDA59}"/>
              </a:ext>
            </a:extLst>
          </p:cNvPr>
          <p:cNvSpPr/>
          <p:nvPr/>
        </p:nvSpPr>
        <p:spPr>
          <a:xfrm>
            <a:off x="8041607" y="3744629"/>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sym typeface="Wingdings" panose="05000000000000000000" pitchFamily="2" charset="2"/>
              </a:rPr>
              <a:t></a:t>
            </a:r>
            <a:endParaRPr lang="en-US" sz="2400">
              <a:solidFill>
                <a:srgbClr val="00B050"/>
              </a:solidFill>
            </a:endParaRPr>
          </a:p>
        </p:txBody>
      </p:sp>
      <p:sp>
        <p:nvSpPr>
          <p:cNvPr id="27" name="Rectangle 26">
            <a:extLst>
              <a:ext uri="{FF2B5EF4-FFF2-40B4-BE49-F238E27FC236}">
                <a16:creationId xmlns:a16="http://schemas.microsoft.com/office/drawing/2014/main" id="{049EA3C7-3757-3A45-8091-CBD3366F8A2D}"/>
              </a:ext>
            </a:extLst>
          </p:cNvPr>
          <p:cNvSpPr/>
          <p:nvPr/>
        </p:nvSpPr>
        <p:spPr>
          <a:xfrm>
            <a:off x="8041607" y="1426405"/>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sym typeface="Wingdings" panose="05000000000000000000" pitchFamily="2" charset="2"/>
              </a:rPr>
              <a:t></a:t>
            </a:r>
            <a:endParaRPr lang="en-US" sz="2400">
              <a:solidFill>
                <a:srgbClr val="FF0000"/>
              </a:solidFill>
            </a:endParaRPr>
          </a:p>
        </p:txBody>
      </p:sp>
      <p:sp>
        <p:nvSpPr>
          <p:cNvPr id="28" name="Rectangle 27">
            <a:extLst>
              <a:ext uri="{FF2B5EF4-FFF2-40B4-BE49-F238E27FC236}">
                <a16:creationId xmlns:a16="http://schemas.microsoft.com/office/drawing/2014/main" id="{9DAFCC49-2E20-3FD8-6879-6CDB5BB9CE7D}"/>
              </a:ext>
            </a:extLst>
          </p:cNvPr>
          <p:cNvSpPr/>
          <p:nvPr/>
        </p:nvSpPr>
        <p:spPr>
          <a:xfrm>
            <a:off x="8041607" y="3254177"/>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sym typeface="Wingdings" panose="05000000000000000000" pitchFamily="2" charset="2"/>
              </a:rPr>
              <a:t></a:t>
            </a:r>
            <a:endParaRPr lang="en-US" sz="2400">
              <a:solidFill>
                <a:srgbClr val="FF0000"/>
              </a:solidFill>
            </a:endParaRPr>
          </a:p>
        </p:txBody>
      </p:sp>
      <p:sp>
        <p:nvSpPr>
          <p:cNvPr id="29" name="Rectangle 28">
            <a:extLst>
              <a:ext uri="{FF2B5EF4-FFF2-40B4-BE49-F238E27FC236}">
                <a16:creationId xmlns:a16="http://schemas.microsoft.com/office/drawing/2014/main" id="{09C4E509-6C9B-8E67-B07C-3D7A51B01464}"/>
              </a:ext>
            </a:extLst>
          </p:cNvPr>
          <p:cNvSpPr/>
          <p:nvPr/>
        </p:nvSpPr>
        <p:spPr>
          <a:xfrm>
            <a:off x="8041607" y="4409058"/>
            <a:ext cx="661236" cy="220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sym typeface="Wingdings" panose="05000000000000000000" pitchFamily="2" charset="2"/>
              </a:rPr>
              <a:t></a:t>
            </a:r>
            <a:endParaRPr lang="en-US" sz="2400">
              <a:solidFill>
                <a:srgbClr val="FF0000"/>
              </a:solidFill>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5" name="TextBox 11">
            <a:extLst>
              <a:ext uri="{FF2B5EF4-FFF2-40B4-BE49-F238E27FC236}">
                <a16:creationId xmlns:a16="http://schemas.microsoft.com/office/drawing/2014/main" id="{5A5B31D1-D413-CF27-5F87-38B45DBB3BE6}"/>
              </a:ext>
            </a:extLst>
          </p:cNvPr>
          <p:cNvSpPr txBox="1"/>
          <p:nvPr/>
        </p:nvSpPr>
        <p:spPr>
          <a:xfrm>
            <a:off x="2073118" y="463676"/>
            <a:ext cx="4997764" cy="430887"/>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2800" b="1" i="0" u="none" strike="noStrike" kern="1200" cap="none" spc="0" normalizeH="0" baseline="0" noProof="0">
                <a:ln>
                  <a:noFill/>
                </a:ln>
                <a:solidFill>
                  <a:srgbClr val="8D9D43"/>
                </a:solidFill>
                <a:effectLst/>
                <a:uLnTx/>
                <a:uFillTx/>
                <a:latin typeface="Arial" panose="020B0604020202020204" pitchFamily="34" charset="0"/>
                <a:ea typeface="+mn-ea"/>
                <a:cs typeface="Arial" panose="020B0604020202020204" pitchFamily="34" charset="0"/>
                <a:sym typeface="Arial"/>
              </a:rPr>
              <a:t>THẢO</a:t>
            </a:r>
            <a:r>
              <a:rPr kumimoji="0" lang="en-US" sz="2800" b="1" i="0" u="none" strike="noStrike" kern="1200" cap="none" spc="0" normalizeH="0" noProof="0">
                <a:ln>
                  <a:noFill/>
                </a:ln>
                <a:solidFill>
                  <a:srgbClr val="8D9D43"/>
                </a:solidFill>
                <a:effectLst/>
                <a:uLnTx/>
                <a:uFillTx/>
                <a:latin typeface="Arial" panose="020B0604020202020204" pitchFamily="34" charset="0"/>
                <a:ea typeface="+mn-ea"/>
                <a:cs typeface="Arial" panose="020B0604020202020204" pitchFamily="34" charset="0"/>
                <a:sym typeface="Arial"/>
              </a:rPr>
              <a:t> LUẬN NHÓM</a:t>
            </a:r>
            <a:endParaRPr kumimoji="0" lang="en-US" sz="2800" b="1" i="0" u="none" strike="noStrike" kern="1200" cap="none" spc="0" normalizeH="0" baseline="0" noProof="0" dirty="0">
              <a:ln>
                <a:noFill/>
              </a:ln>
              <a:solidFill>
                <a:srgbClr val="8D9D43"/>
              </a:solidFill>
              <a:effectLst/>
              <a:uLnTx/>
              <a:uFillTx/>
              <a:latin typeface="Arial" panose="020B0604020202020204" pitchFamily="34" charset="0"/>
              <a:ea typeface="+mn-ea"/>
              <a:cs typeface="Arial" panose="020B0604020202020204" pitchFamily="34" charset="0"/>
              <a:sym typeface="Arial"/>
            </a:endParaRPr>
          </a:p>
        </p:txBody>
      </p:sp>
      <p:grpSp>
        <p:nvGrpSpPr>
          <p:cNvPr id="21" name="Group 20">
            <a:extLst>
              <a:ext uri="{FF2B5EF4-FFF2-40B4-BE49-F238E27FC236}">
                <a16:creationId xmlns:a16="http://schemas.microsoft.com/office/drawing/2014/main" id="{129482EF-324D-2681-8A3B-DEBBD436ACF8}"/>
              </a:ext>
            </a:extLst>
          </p:cNvPr>
          <p:cNvGrpSpPr/>
          <p:nvPr/>
        </p:nvGrpSpPr>
        <p:grpSpPr>
          <a:xfrm>
            <a:off x="5010099" y="1219262"/>
            <a:ext cx="2978288" cy="3766719"/>
            <a:chOff x="5010099" y="1219262"/>
            <a:chExt cx="2978288" cy="3766719"/>
          </a:xfrm>
        </p:grpSpPr>
        <p:grpSp>
          <p:nvGrpSpPr>
            <p:cNvPr id="12" name="Group 11">
              <a:extLst>
                <a:ext uri="{FF2B5EF4-FFF2-40B4-BE49-F238E27FC236}">
                  <a16:creationId xmlns:a16="http://schemas.microsoft.com/office/drawing/2014/main" id="{010DF22C-BC17-BC30-9CEC-7DC5D0A4E601}"/>
                </a:ext>
              </a:extLst>
            </p:cNvPr>
            <p:cNvGrpSpPr/>
            <p:nvPr/>
          </p:nvGrpSpPr>
          <p:grpSpPr>
            <a:xfrm>
              <a:off x="5010099" y="1219262"/>
              <a:ext cx="2978288" cy="2479235"/>
              <a:chOff x="838201" y="2288708"/>
              <a:chExt cx="2427514" cy="2479235"/>
            </a:xfrm>
          </p:grpSpPr>
          <p:sp>
            <p:nvSpPr>
              <p:cNvPr id="14" name="Rectangle: Rounded Corners 13">
                <a:extLst>
                  <a:ext uri="{FF2B5EF4-FFF2-40B4-BE49-F238E27FC236}">
                    <a16:creationId xmlns:a16="http://schemas.microsoft.com/office/drawing/2014/main" id="{DD0EE4D9-98DC-4212-26DF-9F78620FD135}"/>
                  </a:ext>
                </a:extLst>
              </p:cNvPr>
              <p:cNvSpPr/>
              <p:nvPr/>
            </p:nvSpPr>
            <p:spPr>
              <a:xfrm>
                <a:off x="838201" y="2564113"/>
                <a:ext cx="2427514" cy="2203830"/>
              </a:xfrm>
              <a:prstGeom prst="roundRect">
                <a:avLst>
                  <a:gd name="adj" fmla="val 8879"/>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ea typeface="Calibri" panose="020F0502020204030204" pitchFamily="34" charset="0"/>
                  </a:rPr>
                  <a:t>So sánh chọn lọc hàng loạt và chọn lọc cá thể.</a:t>
                </a:r>
                <a:endParaRPr lang="en-US" sz="2000">
                  <a:effectLst/>
                  <a:ea typeface="Calibri" panose="020F0502020204030204" pitchFamily="34" charset="0"/>
                </a:endParaRPr>
              </a:p>
            </p:txBody>
          </p:sp>
          <p:sp>
            <p:nvSpPr>
              <p:cNvPr id="15" name="Flowchart: Terminator 14">
                <a:extLst>
                  <a:ext uri="{FF2B5EF4-FFF2-40B4-BE49-F238E27FC236}">
                    <a16:creationId xmlns:a16="http://schemas.microsoft.com/office/drawing/2014/main" id="{AB2AF55F-2698-805C-E799-74E490AB9DCF}"/>
                  </a:ext>
                </a:extLst>
              </p:cNvPr>
              <p:cNvSpPr/>
              <p:nvPr/>
            </p:nvSpPr>
            <p:spPr>
              <a:xfrm>
                <a:off x="1347669" y="2288708"/>
                <a:ext cx="1408578" cy="473735"/>
              </a:xfrm>
              <a:prstGeom prst="flowChartTerminator">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accent4">
                        <a:lumMod val="75000"/>
                      </a:schemeClr>
                    </a:solidFill>
                    <a:latin typeface="Arial" panose="020B0604020202020204" pitchFamily="34" charset="0"/>
                    <a:cs typeface="Arial" panose="020B0604020202020204" pitchFamily="34" charset="0"/>
                  </a:rPr>
                  <a:t>Nhóm 2</a:t>
                </a:r>
              </a:p>
            </p:txBody>
          </p:sp>
        </p:grpSp>
        <p:pic>
          <p:nvPicPr>
            <p:cNvPr id="17" name="Picture 16" descr="A group of chickens in a factory&#10;&#10;Description automatically generated">
              <a:extLst>
                <a:ext uri="{FF2B5EF4-FFF2-40B4-BE49-F238E27FC236}">
                  <a16:creationId xmlns:a16="http://schemas.microsoft.com/office/drawing/2014/main" id="{D878EE90-B8EB-ACE3-3441-AC91E37C8E10}"/>
                </a:ext>
              </a:extLst>
            </p:cNvPr>
            <p:cNvPicPr>
              <a:picLocks noChangeAspect="1"/>
            </p:cNvPicPr>
            <p:nvPr/>
          </p:nvPicPr>
          <p:blipFill>
            <a:blip r:embed="rId3"/>
            <a:stretch>
              <a:fillRect/>
            </a:stretch>
          </p:blipFill>
          <p:spPr>
            <a:xfrm>
              <a:off x="5462647" y="3611220"/>
              <a:ext cx="2073192" cy="1374761"/>
            </a:xfrm>
            <a:prstGeom prst="ellipse">
              <a:avLst/>
            </a:prstGeom>
          </p:spPr>
        </p:pic>
      </p:grpSp>
      <p:grpSp>
        <p:nvGrpSpPr>
          <p:cNvPr id="20" name="Group 19">
            <a:extLst>
              <a:ext uri="{FF2B5EF4-FFF2-40B4-BE49-F238E27FC236}">
                <a16:creationId xmlns:a16="http://schemas.microsoft.com/office/drawing/2014/main" id="{93924A46-7411-7923-8106-FB1D80A3A143}"/>
              </a:ext>
            </a:extLst>
          </p:cNvPr>
          <p:cNvGrpSpPr/>
          <p:nvPr/>
        </p:nvGrpSpPr>
        <p:grpSpPr>
          <a:xfrm>
            <a:off x="1155614" y="1219262"/>
            <a:ext cx="2978289" cy="3766719"/>
            <a:chOff x="1155614" y="1219262"/>
            <a:chExt cx="2978289" cy="3766719"/>
          </a:xfrm>
        </p:grpSpPr>
        <p:grpSp>
          <p:nvGrpSpPr>
            <p:cNvPr id="7" name="Group 6">
              <a:extLst>
                <a:ext uri="{FF2B5EF4-FFF2-40B4-BE49-F238E27FC236}">
                  <a16:creationId xmlns:a16="http://schemas.microsoft.com/office/drawing/2014/main" id="{5B522B2F-5FF9-6CBD-90C9-DC9B4053E172}"/>
                </a:ext>
              </a:extLst>
            </p:cNvPr>
            <p:cNvGrpSpPr/>
            <p:nvPr/>
          </p:nvGrpSpPr>
          <p:grpSpPr>
            <a:xfrm>
              <a:off x="1155614" y="1219262"/>
              <a:ext cx="2978289" cy="2479235"/>
              <a:chOff x="838201" y="2288708"/>
              <a:chExt cx="2427514" cy="2479235"/>
            </a:xfrm>
          </p:grpSpPr>
          <p:sp>
            <p:nvSpPr>
              <p:cNvPr id="9" name="Rectangle: Rounded Corners 8">
                <a:extLst>
                  <a:ext uri="{FF2B5EF4-FFF2-40B4-BE49-F238E27FC236}">
                    <a16:creationId xmlns:a16="http://schemas.microsoft.com/office/drawing/2014/main" id="{FF84BFDE-3040-D38D-0955-E5355CDB80A2}"/>
                  </a:ext>
                </a:extLst>
              </p:cNvPr>
              <p:cNvSpPr/>
              <p:nvPr/>
            </p:nvSpPr>
            <p:spPr>
              <a:xfrm>
                <a:off x="838201" y="2564113"/>
                <a:ext cx="2427514" cy="2203830"/>
              </a:xfrm>
              <a:prstGeom prst="roundRect">
                <a:avLst>
                  <a:gd name="adj" fmla="val 8879"/>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ea typeface="Calibri" panose="020F0502020204030204" pitchFamily="34" charset="0"/>
                  </a:rPr>
                  <a:t>So sánh quá trình sinh trưởng với quá trình phát dục ở vật nuôi.</a:t>
                </a:r>
              </a:p>
            </p:txBody>
          </p:sp>
          <p:sp>
            <p:nvSpPr>
              <p:cNvPr id="10" name="Flowchart: Terminator 9">
                <a:extLst>
                  <a:ext uri="{FF2B5EF4-FFF2-40B4-BE49-F238E27FC236}">
                    <a16:creationId xmlns:a16="http://schemas.microsoft.com/office/drawing/2014/main" id="{42172A98-EDE2-DE2C-9A87-CC8E870C6426}"/>
                  </a:ext>
                </a:extLst>
              </p:cNvPr>
              <p:cNvSpPr/>
              <p:nvPr/>
            </p:nvSpPr>
            <p:spPr>
              <a:xfrm>
                <a:off x="1347669" y="2288708"/>
                <a:ext cx="1408578" cy="473735"/>
              </a:xfrm>
              <a:prstGeom prst="flowChartTerminator">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accent4">
                        <a:lumMod val="75000"/>
                      </a:schemeClr>
                    </a:solidFill>
                    <a:latin typeface="Arial" panose="020B0604020202020204" pitchFamily="34" charset="0"/>
                    <a:cs typeface="Arial" panose="020B0604020202020204" pitchFamily="34" charset="0"/>
                  </a:rPr>
                  <a:t>Nhóm 1</a:t>
                </a:r>
              </a:p>
            </p:txBody>
          </p:sp>
        </p:grpSp>
        <p:pic>
          <p:nvPicPr>
            <p:cNvPr id="19" name="Picture 18" descr="A group of baby chickens in a farm&#10;&#10;Description automatically generated">
              <a:extLst>
                <a:ext uri="{FF2B5EF4-FFF2-40B4-BE49-F238E27FC236}">
                  <a16:creationId xmlns:a16="http://schemas.microsoft.com/office/drawing/2014/main" id="{A0401EED-5A01-7514-3925-94BFFF8DA2C6}"/>
                </a:ext>
              </a:extLst>
            </p:cNvPr>
            <p:cNvPicPr>
              <a:picLocks noChangeAspect="1"/>
            </p:cNvPicPr>
            <p:nvPr/>
          </p:nvPicPr>
          <p:blipFill>
            <a:blip r:embed="rId4"/>
            <a:stretch>
              <a:fillRect/>
            </a:stretch>
          </p:blipFill>
          <p:spPr>
            <a:xfrm>
              <a:off x="1559462" y="3544709"/>
              <a:ext cx="2170591" cy="1441272"/>
            </a:xfrm>
            <a:prstGeom prst="ellipse">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166B0885-36BC-1EDE-1F6D-889F89E5A71D}"/>
              </a:ext>
            </a:extLst>
          </p:cNvPr>
          <p:cNvGraphicFramePr>
            <a:graphicFrameLocks noGrp="1"/>
          </p:cNvGraphicFramePr>
          <p:nvPr>
            <p:extLst>
              <p:ext uri="{D42A27DB-BD31-4B8C-83A1-F6EECF244321}">
                <p14:modId xmlns:p14="http://schemas.microsoft.com/office/powerpoint/2010/main" val="1234969179"/>
              </p:ext>
            </p:extLst>
          </p:nvPr>
        </p:nvGraphicFramePr>
        <p:xfrm>
          <a:off x="260683" y="918609"/>
          <a:ext cx="8622634" cy="3931920"/>
        </p:xfrm>
        <a:graphic>
          <a:graphicData uri="http://schemas.openxmlformats.org/drawingml/2006/table">
            <a:tbl>
              <a:tblPr firstRow="1" bandRow="1">
                <a:tableStyleId>{69CF1AB2-1976-4502-BF36-3FF5EA218861}</a:tableStyleId>
              </a:tblPr>
              <a:tblGrid>
                <a:gridCol w="1664371">
                  <a:extLst>
                    <a:ext uri="{9D8B030D-6E8A-4147-A177-3AD203B41FA5}">
                      <a16:colId xmlns:a16="http://schemas.microsoft.com/office/drawing/2014/main" val="1057528650"/>
                    </a:ext>
                  </a:extLst>
                </a:gridCol>
                <a:gridCol w="3515226">
                  <a:extLst>
                    <a:ext uri="{9D8B030D-6E8A-4147-A177-3AD203B41FA5}">
                      <a16:colId xmlns:a16="http://schemas.microsoft.com/office/drawing/2014/main" val="4159364663"/>
                    </a:ext>
                  </a:extLst>
                </a:gridCol>
                <a:gridCol w="3443037">
                  <a:extLst>
                    <a:ext uri="{9D8B030D-6E8A-4147-A177-3AD203B41FA5}">
                      <a16:colId xmlns:a16="http://schemas.microsoft.com/office/drawing/2014/main" val="2995303513"/>
                    </a:ext>
                  </a:extLst>
                </a:gridCol>
              </a:tblGrid>
              <a:tr h="548640">
                <a:tc>
                  <a:txBody>
                    <a:bodyPr/>
                    <a:lstStyle/>
                    <a:p>
                      <a:pPr algn="ctr"/>
                      <a:endParaRPr lang="en-US" sz="2000"/>
                    </a:p>
                  </a:txBody>
                  <a:tcPr anchor="ctr"/>
                </a:tc>
                <a:tc>
                  <a:txBody>
                    <a:bodyPr/>
                    <a:lstStyle/>
                    <a:p>
                      <a:pPr algn="ctr"/>
                      <a:r>
                        <a:rPr lang="en-US" sz="2000"/>
                        <a:t>Quá trình sinh trưởng</a:t>
                      </a:r>
                    </a:p>
                  </a:txBody>
                  <a:tcPr anchor="ctr"/>
                </a:tc>
                <a:tc>
                  <a:txBody>
                    <a:bodyPr/>
                    <a:lstStyle/>
                    <a:p>
                      <a:pPr algn="ctr"/>
                      <a:r>
                        <a:rPr lang="en-US" sz="2000"/>
                        <a:t>Quá trình phát dục</a:t>
                      </a:r>
                    </a:p>
                  </a:txBody>
                  <a:tcPr anchor="ctr"/>
                </a:tc>
                <a:extLst>
                  <a:ext uri="{0D108BD9-81ED-4DB2-BD59-A6C34878D82A}">
                    <a16:rowId xmlns:a16="http://schemas.microsoft.com/office/drawing/2014/main" val="2731491689"/>
                  </a:ext>
                </a:extLst>
              </a:tr>
              <a:tr h="1371600">
                <a:tc>
                  <a:txBody>
                    <a:bodyPr/>
                    <a:lstStyle/>
                    <a:p>
                      <a:pPr algn="ctr"/>
                      <a:r>
                        <a:rPr lang="en-US" sz="2000"/>
                        <a:t>Giống nhau</a:t>
                      </a:r>
                    </a:p>
                  </a:txBody>
                  <a:tcPr anchor="ctr"/>
                </a:tc>
                <a:tc gridSpan="2">
                  <a:txBody>
                    <a:bodyPr/>
                    <a:lstStyle/>
                    <a:p>
                      <a:endParaRPr lang="en-US" sz="2000"/>
                    </a:p>
                  </a:txBody>
                  <a:tcPr anchor="ctr"/>
                </a:tc>
                <a:tc hMerge="1">
                  <a:txBody>
                    <a:bodyPr/>
                    <a:lstStyle/>
                    <a:p>
                      <a:endParaRPr lang="en-US" sz="1800"/>
                    </a:p>
                  </a:txBody>
                  <a:tcPr anchor="ctr"/>
                </a:tc>
                <a:extLst>
                  <a:ext uri="{0D108BD9-81ED-4DB2-BD59-A6C34878D82A}">
                    <a16:rowId xmlns:a16="http://schemas.microsoft.com/office/drawing/2014/main" val="2308219699"/>
                  </a:ext>
                </a:extLst>
              </a:tr>
              <a:tr h="2011680">
                <a:tc>
                  <a:txBody>
                    <a:bodyPr/>
                    <a:lstStyle/>
                    <a:p>
                      <a:pPr algn="ctr"/>
                      <a:r>
                        <a:rPr lang="en-US" sz="2000"/>
                        <a:t>Khác nhau</a:t>
                      </a:r>
                    </a:p>
                  </a:txBody>
                  <a:tcPr anchor="ctr"/>
                </a:tc>
                <a:tc>
                  <a:txBody>
                    <a:bodyPr/>
                    <a:lstStyle/>
                    <a:p>
                      <a:endParaRPr lang="en-US" sz="2000"/>
                    </a:p>
                  </a:txBody>
                  <a:tcPr anchor="ctr"/>
                </a:tc>
                <a:tc>
                  <a:txBody>
                    <a:bodyPr/>
                    <a:lstStyle/>
                    <a:p>
                      <a:endParaRPr lang="en-US" sz="2000"/>
                    </a:p>
                  </a:txBody>
                  <a:tcPr anchor="ctr"/>
                </a:tc>
                <a:extLst>
                  <a:ext uri="{0D108BD9-81ED-4DB2-BD59-A6C34878D82A}">
                    <a16:rowId xmlns:a16="http://schemas.microsoft.com/office/drawing/2014/main" val="3330537507"/>
                  </a:ext>
                </a:extLst>
              </a:tr>
            </a:tbl>
          </a:graphicData>
        </a:graphic>
      </p:graphicFrame>
      <p:sp>
        <p:nvSpPr>
          <p:cNvPr id="11" name="TextBox 10">
            <a:extLst>
              <a:ext uri="{FF2B5EF4-FFF2-40B4-BE49-F238E27FC236}">
                <a16:creationId xmlns:a16="http://schemas.microsoft.com/office/drawing/2014/main" id="{8029BB0E-CF66-AD0C-BA43-D1B0550C00CD}"/>
              </a:ext>
            </a:extLst>
          </p:cNvPr>
          <p:cNvSpPr txBox="1"/>
          <p:nvPr/>
        </p:nvSpPr>
        <p:spPr>
          <a:xfrm>
            <a:off x="1993233" y="1605869"/>
            <a:ext cx="6825916"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rPr>
              <a:t>Cả hai quá trình tạo nên sự phát triển chung của cơ thể.</a:t>
            </a:r>
          </a:p>
          <a:p>
            <a:pPr marL="285750" indent="-285750" algn="just">
              <a:lnSpc>
                <a:spcPct val="150000"/>
              </a:lnSpc>
              <a:buFont typeface="Arial" panose="020B0604020202020204" pitchFamily="34" charset="0"/>
              <a:buChar char="•"/>
            </a:pPr>
            <a:r>
              <a:rPr lang="en-US" sz="2000">
                <a:ea typeface="Calibri" panose="020F0502020204030204" pitchFamily="34" charset="0"/>
              </a:rPr>
              <a:t>Là căn cứ quan trọng để đánh giá chọn lọc vật nuôi.</a:t>
            </a:r>
            <a:endParaRPr lang="vi-VN" sz="2000">
              <a:solidFill>
                <a:srgbClr val="000000"/>
              </a:solidFill>
              <a:effectLst/>
              <a:ea typeface="Calibri" panose="020F0502020204030204" pitchFamily="34" charset="0"/>
            </a:endParaRPr>
          </a:p>
        </p:txBody>
      </p:sp>
      <p:sp>
        <p:nvSpPr>
          <p:cNvPr id="12" name="TextBox 11">
            <a:extLst>
              <a:ext uri="{FF2B5EF4-FFF2-40B4-BE49-F238E27FC236}">
                <a16:creationId xmlns:a16="http://schemas.microsoft.com/office/drawing/2014/main" id="{70062AB7-D80C-9331-6C60-26C45BF743CC}"/>
              </a:ext>
            </a:extLst>
          </p:cNvPr>
          <p:cNvSpPr txBox="1"/>
          <p:nvPr/>
        </p:nvSpPr>
        <p:spPr>
          <a:xfrm>
            <a:off x="1993233" y="2884569"/>
            <a:ext cx="3220452"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rPr>
              <a:t>Là sự tăng lên về khối lượng, kích thước các cơ quan, bộ phận trong cơ thể.</a:t>
            </a:r>
            <a:endParaRPr lang="vi-VN" sz="2000">
              <a:solidFill>
                <a:srgbClr val="000000"/>
              </a:solidFill>
              <a:effectLst/>
              <a:ea typeface="Calibri" panose="020F0502020204030204" pitchFamily="34" charset="0"/>
            </a:endParaRPr>
          </a:p>
        </p:txBody>
      </p:sp>
      <p:sp>
        <p:nvSpPr>
          <p:cNvPr id="13" name="TextBox 12">
            <a:extLst>
              <a:ext uri="{FF2B5EF4-FFF2-40B4-BE49-F238E27FC236}">
                <a16:creationId xmlns:a16="http://schemas.microsoft.com/office/drawing/2014/main" id="{93C5901A-F275-6CCC-4701-3A2CD4A4B439}"/>
              </a:ext>
            </a:extLst>
          </p:cNvPr>
          <p:cNvSpPr txBox="1"/>
          <p:nvPr/>
        </p:nvSpPr>
        <p:spPr>
          <a:xfrm>
            <a:off x="5518486" y="2884569"/>
            <a:ext cx="3220452"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rPr>
              <a:t>Là sự thay đổi về thể chất của các cơ quan, bộ phận trong cơ thể vật nuôi.</a:t>
            </a:r>
            <a:endParaRPr lang="vi-VN" sz="2000">
              <a:solidFill>
                <a:srgbClr val="000000"/>
              </a:solidFill>
              <a:effectLst/>
              <a:ea typeface="Calibri" panose="020F0502020204030204" pitchFamily="34" charset="0"/>
            </a:endParaRPr>
          </a:p>
        </p:txBody>
      </p:sp>
      <p:sp>
        <p:nvSpPr>
          <p:cNvPr id="15" name="TextBox 14">
            <a:extLst>
              <a:ext uri="{FF2B5EF4-FFF2-40B4-BE49-F238E27FC236}">
                <a16:creationId xmlns:a16="http://schemas.microsoft.com/office/drawing/2014/main" id="{3B6E6968-FC50-6AAE-1966-DEE90B0BD826}"/>
              </a:ext>
            </a:extLst>
          </p:cNvPr>
          <p:cNvSpPr txBox="1"/>
          <p:nvPr/>
        </p:nvSpPr>
        <p:spPr>
          <a:xfrm>
            <a:off x="296779" y="261593"/>
            <a:ext cx="8550442" cy="496996"/>
          </a:xfrm>
          <a:prstGeom prst="rect">
            <a:avLst/>
          </a:prstGeom>
          <a:noFill/>
        </p:spPr>
        <p:txBody>
          <a:bodyPr wrap="square">
            <a:spAutoFit/>
          </a:bodyPr>
          <a:lstStyle/>
          <a:p>
            <a:pPr algn="ctr">
              <a:lnSpc>
                <a:spcPct val="150000"/>
              </a:lnSpc>
              <a:spcAft>
                <a:spcPts val="1000"/>
              </a:spcAft>
            </a:pPr>
            <a:r>
              <a:rPr lang="en-US" sz="2000" b="1" i="1">
                <a:solidFill>
                  <a:srgbClr val="FF0000"/>
                </a:solidFill>
                <a:effectLst/>
                <a:ea typeface="Calibri" panose="020F0502020204030204" pitchFamily="34" charset="0"/>
              </a:rPr>
              <a:t>Câu 2: </a:t>
            </a:r>
            <a:r>
              <a:rPr lang="vi-VN" sz="2000">
                <a:solidFill>
                  <a:srgbClr val="000000"/>
                </a:solidFill>
                <a:effectLst/>
                <a:ea typeface="Calibri" panose="020F0502020204030204" pitchFamily="34" charset="0"/>
              </a:rPr>
              <a:t>So sánh quá trình sinh trưởng với quá trình phát dục ở vật nuôi.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13" name="TextBox 12">
            <a:extLst>
              <a:ext uri="{FF2B5EF4-FFF2-40B4-BE49-F238E27FC236}">
                <a16:creationId xmlns:a16="http://schemas.microsoft.com/office/drawing/2014/main" id="{10E2E390-6A9C-C601-E0BA-913E070A727F}"/>
              </a:ext>
            </a:extLst>
          </p:cNvPr>
          <p:cNvSpPr txBox="1"/>
          <p:nvPr/>
        </p:nvSpPr>
        <p:spPr>
          <a:xfrm>
            <a:off x="296779" y="261593"/>
            <a:ext cx="8550442" cy="496996"/>
          </a:xfrm>
          <a:prstGeom prst="rect">
            <a:avLst/>
          </a:prstGeom>
          <a:noFill/>
        </p:spPr>
        <p:txBody>
          <a:bodyPr wrap="square">
            <a:spAutoFit/>
          </a:bodyPr>
          <a:lstStyle/>
          <a:p>
            <a:pPr algn="ctr">
              <a:lnSpc>
                <a:spcPct val="150000"/>
              </a:lnSpc>
              <a:spcAft>
                <a:spcPts val="1000"/>
              </a:spcAft>
            </a:pPr>
            <a:r>
              <a:rPr lang="en-US" sz="2000" b="1" i="1">
                <a:solidFill>
                  <a:srgbClr val="FF0000"/>
                </a:solidFill>
                <a:effectLst/>
                <a:ea typeface="Calibri" panose="020F0502020204030204" pitchFamily="34" charset="0"/>
              </a:rPr>
              <a:t>Câu 3: </a:t>
            </a:r>
            <a:r>
              <a:rPr lang="vi-VN" sz="2000">
                <a:solidFill>
                  <a:srgbClr val="000000"/>
                </a:solidFill>
                <a:effectLst/>
                <a:ea typeface="Calibri" panose="020F0502020204030204" pitchFamily="34" charset="0"/>
              </a:rPr>
              <a:t>So sánh chọn lọc hàng loạt và chọn lọc cá thể.</a:t>
            </a:r>
          </a:p>
        </p:txBody>
      </p:sp>
      <p:graphicFrame>
        <p:nvGraphicFramePr>
          <p:cNvPr id="14" name="Table 9">
            <a:extLst>
              <a:ext uri="{FF2B5EF4-FFF2-40B4-BE49-F238E27FC236}">
                <a16:creationId xmlns:a16="http://schemas.microsoft.com/office/drawing/2014/main" id="{6E4A1682-7A6E-DE27-D33C-CBD58DAF7879}"/>
              </a:ext>
            </a:extLst>
          </p:cNvPr>
          <p:cNvGraphicFramePr>
            <a:graphicFrameLocks noGrp="1"/>
          </p:cNvGraphicFramePr>
          <p:nvPr>
            <p:extLst>
              <p:ext uri="{D42A27DB-BD31-4B8C-83A1-F6EECF244321}">
                <p14:modId xmlns:p14="http://schemas.microsoft.com/office/powerpoint/2010/main" val="3073239843"/>
              </p:ext>
            </p:extLst>
          </p:nvPr>
        </p:nvGraphicFramePr>
        <p:xfrm>
          <a:off x="260683" y="918609"/>
          <a:ext cx="8703381" cy="4023360"/>
        </p:xfrm>
        <a:graphic>
          <a:graphicData uri="http://schemas.openxmlformats.org/drawingml/2006/table">
            <a:tbl>
              <a:tblPr firstRow="1" bandRow="1">
                <a:tableStyleId>{8A107856-5554-42FB-B03E-39F5DBC370BA}</a:tableStyleId>
              </a:tblPr>
              <a:tblGrid>
                <a:gridCol w="958517">
                  <a:extLst>
                    <a:ext uri="{9D8B030D-6E8A-4147-A177-3AD203B41FA5}">
                      <a16:colId xmlns:a16="http://schemas.microsoft.com/office/drawing/2014/main" val="1057528650"/>
                    </a:ext>
                  </a:extLst>
                </a:gridCol>
                <a:gridCol w="3872432">
                  <a:extLst>
                    <a:ext uri="{9D8B030D-6E8A-4147-A177-3AD203B41FA5}">
                      <a16:colId xmlns:a16="http://schemas.microsoft.com/office/drawing/2014/main" val="4159364663"/>
                    </a:ext>
                  </a:extLst>
                </a:gridCol>
                <a:gridCol w="3872432">
                  <a:extLst>
                    <a:ext uri="{9D8B030D-6E8A-4147-A177-3AD203B41FA5}">
                      <a16:colId xmlns:a16="http://schemas.microsoft.com/office/drawing/2014/main" val="2995303513"/>
                    </a:ext>
                  </a:extLst>
                </a:gridCol>
              </a:tblGrid>
              <a:tr h="548640">
                <a:tc>
                  <a:txBody>
                    <a:bodyPr/>
                    <a:lstStyle/>
                    <a:p>
                      <a:pPr algn="ctr"/>
                      <a:endParaRPr lang="en-US" sz="1800"/>
                    </a:p>
                  </a:txBody>
                  <a:tcPr anchor="ctr"/>
                </a:tc>
                <a:tc>
                  <a:txBody>
                    <a:bodyPr/>
                    <a:lstStyle/>
                    <a:p>
                      <a:pPr algn="ctr"/>
                      <a:r>
                        <a:rPr lang="en-US" sz="1800"/>
                        <a:t>Chọn lọc hàng loạt</a:t>
                      </a:r>
                    </a:p>
                  </a:txBody>
                  <a:tcPr anchor="ctr"/>
                </a:tc>
                <a:tc>
                  <a:txBody>
                    <a:bodyPr/>
                    <a:lstStyle/>
                    <a:p>
                      <a:pPr algn="ctr"/>
                      <a:r>
                        <a:rPr lang="en-US" sz="1800"/>
                        <a:t>Chọn lọc cả thể</a:t>
                      </a:r>
                    </a:p>
                  </a:txBody>
                  <a:tcPr anchor="ctr"/>
                </a:tc>
                <a:extLst>
                  <a:ext uri="{0D108BD9-81ED-4DB2-BD59-A6C34878D82A}">
                    <a16:rowId xmlns:a16="http://schemas.microsoft.com/office/drawing/2014/main" val="2731491689"/>
                  </a:ext>
                </a:extLst>
              </a:tr>
              <a:tr h="2194560">
                <a:tc>
                  <a:txBody>
                    <a:bodyPr/>
                    <a:lstStyle/>
                    <a:p>
                      <a:pPr algn="ctr">
                        <a:lnSpc>
                          <a:spcPct val="150000"/>
                        </a:lnSpc>
                      </a:pPr>
                      <a:r>
                        <a:rPr lang="en-US" sz="1800"/>
                        <a:t>Khái niệm</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val="2308219699"/>
                  </a:ext>
                </a:extLst>
              </a:tr>
              <a:tr h="1280160">
                <a:tc>
                  <a:txBody>
                    <a:bodyPr/>
                    <a:lstStyle/>
                    <a:p>
                      <a:pPr algn="ctr">
                        <a:lnSpc>
                          <a:spcPct val="150000"/>
                        </a:lnSpc>
                      </a:pPr>
                      <a:r>
                        <a:rPr lang="en-US" sz="1800"/>
                        <a:t>Ứng dụng</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val="3330537507"/>
                  </a:ext>
                </a:extLst>
              </a:tr>
            </a:tbl>
          </a:graphicData>
        </a:graphic>
      </p:graphicFrame>
      <p:sp>
        <p:nvSpPr>
          <p:cNvPr id="15" name="TextBox 14">
            <a:extLst>
              <a:ext uri="{FF2B5EF4-FFF2-40B4-BE49-F238E27FC236}">
                <a16:creationId xmlns:a16="http://schemas.microsoft.com/office/drawing/2014/main" id="{5C5DF7CC-549B-62F3-1A15-197F886CB052}"/>
              </a:ext>
            </a:extLst>
          </p:cNvPr>
          <p:cNvSpPr txBox="1"/>
          <p:nvPr/>
        </p:nvSpPr>
        <p:spPr>
          <a:xfrm>
            <a:off x="1223210" y="1512485"/>
            <a:ext cx="3822031"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solidFill>
                  <a:srgbClr val="000000"/>
                </a:solidFill>
                <a:effectLst/>
                <a:ea typeface="Calibri" panose="020F0502020204030204" pitchFamily="34" charset="0"/>
              </a:rPr>
              <a:t>Dựa vào ngoại hình, các chỉ tiêu về khả năng sản xuất của đàn vật nuôi để chọn ra những cá thể tốt nhất, phù hợp với mục tiêu chọn lọc để làm giống</a:t>
            </a:r>
            <a:endParaRPr lang="vi-VN" sz="1800">
              <a:solidFill>
                <a:srgbClr val="000000"/>
              </a:solidFill>
              <a:effectLst/>
              <a:ea typeface="Calibri" panose="020F0502020204030204" pitchFamily="34" charset="0"/>
            </a:endParaRPr>
          </a:p>
        </p:txBody>
      </p:sp>
      <p:sp>
        <p:nvSpPr>
          <p:cNvPr id="17" name="TextBox 16">
            <a:extLst>
              <a:ext uri="{FF2B5EF4-FFF2-40B4-BE49-F238E27FC236}">
                <a16:creationId xmlns:a16="http://schemas.microsoft.com/office/drawing/2014/main" id="{6861B9BE-190A-B3E3-E131-880E95816442}"/>
              </a:ext>
            </a:extLst>
          </p:cNvPr>
          <p:cNvSpPr txBox="1"/>
          <p:nvPr/>
        </p:nvSpPr>
        <p:spPr>
          <a:xfrm>
            <a:off x="5109680" y="1445158"/>
            <a:ext cx="3737542"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solidFill>
                  <a:srgbClr val="000000"/>
                </a:solidFill>
                <a:effectLst/>
                <a:ea typeface="Calibri" panose="020F0502020204030204" pitchFamily="34" charset="0"/>
              </a:rPr>
              <a:t>Chọn ra một hay vài cá thể biểu hiện các đặc điểm phù hợp với mục tiêu đặt ra của giống (thường là đực giống).</a:t>
            </a:r>
            <a:endParaRPr lang="vi-VN" sz="1800">
              <a:solidFill>
                <a:srgbClr val="000000"/>
              </a:solidFill>
              <a:effectLst/>
              <a:ea typeface="Calibri" panose="020F0502020204030204" pitchFamily="34" charset="0"/>
            </a:endParaRPr>
          </a:p>
        </p:txBody>
      </p:sp>
      <p:sp>
        <p:nvSpPr>
          <p:cNvPr id="18" name="TextBox 17">
            <a:extLst>
              <a:ext uri="{FF2B5EF4-FFF2-40B4-BE49-F238E27FC236}">
                <a16:creationId xmlns:a16="http://schemas.microsoft.com/office/drawing/2014/main" id="{4DE46FAB-A612-B1CB-AA2D-74AE45751E7C}"/>
              </a:ext>
            </a:extLst>
          </p:cNvPr>
          <p:cNvSpPr txBox="1"/>
          <p:nvPr/>
        </p:nvSpPr>
        <p:spPr>
          <a:xfrm>
            <a:off x="1223210" y="3642725"/>
            <a:ext cx="38220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a typeface="Calibri" panose="020F0502020204030204" pitchFamily="34" charset="0"/>
              </a:rPr>
              <a:t>Áp dụng khi cần chọn lọc nhiều cá thể vật nuôi để làm giống trong một thời gian ngắn</a:t>
            </a:r>
            <a:endParaRPr lang="vi-VN" sz="1800">
              <a:solidFill>
                <a:srgbClr val="000000"/>
              </a:solidFill>
              <a:effectLst/>
              <a:ea typeface="Calibri" panose="020F0502020204030204" pitchFamily="34" charset="0"/>
            </a:endParaRPr>
          </a:p>
        </p:txBody>
      </p:sp>
      <p:sp>
        <p:nvSpPr>
          <p:cNvPr id="19" name="TextBox 18">
            <a:extLst>
              <a:ext uri="{FF2B5EF4-FFF2-40B4-BE49-F238E27FC236}">
                <a16:creationId xmlns:a16="http://schemas.microsoft.com/office/drawing/2014/main" id="{17A36EB0-CB7D-298C-F331-AB47686128F6}"/>
              </a:ext>
            </a:extLst>
          </p:cNvPr>
          <p:cNvSpPr txBox="1"/>
          <p:nvPr/>
        </p:nvSpPr>
        <p:spPr>
          <a:xfrm>
            <a:off x="5093637" y="3647417"/>
            <a:ext cx="38220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ea typeface="Calibri" panose="020F0502020204030204" pitchFamily="34" charset="0"/>
              </a:rPr>
              <a:t>Áp dụng khi cần chọn lọc nhiều cá thể vật nuôi để làm giống trong một thời gian dài.</a:t>
            </a:r>
            <a:endParaRPr lang="vi-VN" sz="1800">
              <a:solidFill>
                <a:srgbClr val="000000"/>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13" name="TextBox 12">
            <a:extLst>
              <a:ext uri="{FF2B5EF4-FFF2-40B4-BE49-F238E27FC236}">
                <a16:creationId xmlns:a16="http://schemas.microsoft.com/office/drawing/2014/main" id="{10E2E390-6A9C-C601-E0BA-913E070A727F}"/>
              </a:ext>
            </a:extLst>
          </p:cNvPr>
          <p:cNvSpPr txBox="1"/>
          <p:nvPr/>
        </p:nvSpPr>
        <p:spPr>
          <a:xfrm>
            <a:off x="296779" y="261593"/>
            <a:ext cx="8550442" cy="496996"/>
          </a:xfrm>
          <a:prstGeom prst="rect">
            <a:avLst/>
          </a:prstGeom>
          <a:noFill/>
        </p:spPr>
        <p:txBody>
          <a:bodyPr wrap="square">
            <a:spAutoFit/>
          </a:bodyPr>
          <a:lstStyle/>
          <a:p>
            <a:pPr algn="ctr">
              <a:lnSpc>
                <a:spcPct val="150000"/>
              </a:lnSpc>
              <a:spcAft>
                <a:spcPts val="1000"/>
              </a:spcAft>
            </a:pPr>
            <a:r>
              <a:rPr lang="en-US" sz="2000" b="1" i="1">
                <a:solidFill>
                  <a:srgbClr val="FF0000"/>
                </a:solidFill>
                <a:effectLst/>
                <a:ea typeface="Calibri" panose="020F0502020204030204" pitchFamily="34" charset="0"/>
              </a:rPr>
              <a:t>Câu 3: </a:t>
            </a:r>
            <a:r>
              <a:rPr lang="vi-VN" sz="2000">
                <a:solidFill>
                  <a:srgbClr val="000000"/>
                </a:solidFill>
                <a:effectLst/>
                <a:ea typeface="Calibri" panose="020F0502020204030204" pitchFamily="34" charset="0"/>
              </a:rPr>
              <a:t>So sánh chọn lọc hàng loạt và chọn lọc cá thể.</a:t>
            </a:r>
          </a:p>
        </p:txBody>
      </p:sp>
      <p:graphicFrame>
        <p:nvGraphicFramePr>
          <p:cNvPr id="14" name="Table 9">
            <a:extLst>
              <a:ext uri="{FF2B5EF4-FFF2-40B4-BE49-F238E27FC236}">
                <a16:creationId xmlns:a16="http://schemas.microsoft.com/office/drawing/2014/main" id="{6E4A1682-7A6E-DE27-D33C-CBD58DAF7879}"/>
              </a:ext>
            </a:extLst>
          </p:cNvPr>
          <p:cNvGraphicFramePr>
            <a:graphicFrameLocks noGrp="1"/>
          </p:cNvGraphicFramePr>
          <p:nvPr>
            <p:extLst>
              <p:ext uri="{D42A27DB-BD31-4B8C-83A1-F6EECF244321}">
                <p14:modId xmlns:p14="http://schemas.microsoft.com/office/powerpoint/2010/main" val="2662851605"/>
              </p:ext>
            </p:extLst>
          </p:nvPr>
        </p:nvGraphicFramePr>
        <p:xfrm>
          <a:off x="260683" y="918609"/>
          <a:ext cx="8703381" cy="3931920"/>
        </p:xfrm>
        <a:graphic>
          <a:graphicData uri="http://schemas.openxmlformats.org/drawingml/2006/table">
            <a:tbl>
              <a:tblPr firstRow="1" bandRow="1">
                <a:tableStyleId>{8A107856-5554-42FB-B03E-39F5DBC370BA}</a:tableStyleId>
              </a:tblPr>
              <a:tblGrid>
                <a:gridCol w="934454">
                  <a:extLst>
                    <a:ext uri="{9D8B030D-6E8A-4147-A177-3AD203B41FA5}">
                      <a16:colId xmlns:a16="http://schemas.microsoft.com/office/drawing/2014/main" val="1057528650"/>
                    </a:ext>
                  </a:extLst>
                </a:gridCol>
                <a:gridCol w="3898231">
                  <a:extLst>
                    <a:ext uri="{9D8B030D-6E8A-4147-A177-3AD203B41FA5}">
                      <a16:colId xmlns:a16="http://schemas.microsoft.com/office/drawing/2014/main" val="4159364663"/>
                    </a:ext>
                  </a:extLst>
                </a:gridCol>
                <a:gridCol w="3870696">
                  <a:extLst>
                    <a:ext uri="{9D8B030D-6E8A-4147-A177-3AD203B41FA5}">
                      <a16:colId xmlns:a16="http://schemas.microsoft.com/office/drawing/2014/main" val="2995303513"/>
                    </a:ext>
                  </a:extLst>
                </a:gridCol>
              </a:tblGrid>
              <a:tr h="548640">
                <a:tc>
                  <a:txBody>
                    <a:bodyPr/>
                    <a:lstStyle/>
                    <a:p>
                      <a:pPr algn="ctr"/>
                      <a:endParaRPr lang="en-US" sz="1800"/>
                    </a:p>
                  </a:txBody>
                  <a:tcPr anchor="ctr"/>
                </a:tc>
                <a:tc>
                  <a:txBody>
                    <a:bodyPr/>
                    <a:lstStyle/>
                    <a:p>
                      <a:pPr algn="ctr"/>
                      <a:r>
                        <a:rPr lang="en-US" sz="1800"/>
                        <a:t>Chọn lọc hàng loạt</a:t>
                      </a:r>
                    </a:p>
                  </a:txBody>
                  <a:tcPr anchor="ctr"/>
                </a:tc>
                <a:tc>
                  <a:txBody>
                    <a:bodyPr/>
                    <a:lstStyle/>
                    <a:p>
                      <a:pPr algn="ctr"/>
                      <a:r>
                        <a:rPr lang="en-US" sz="1800"/>
                        <a:t>Chọn lọc cả thể</a:t>
                      </a:r>
                    </a:p>
                  </a:txBody>
                  <a:tcPr anchor="ctr"/>
                </a:tc>
                <a:extLst>
                  <a:ext uri="{0D108BD9-81ED-4DB2-BD59-A6C34878D82A}">
                    <a16:rowId xmlns:a16="http://schemas.microsoft.com/office/drawing/2014/main" val="2731491689"/>
                  </a:ext>
                </a:extLst>
              </a:tr>
              <a:tr h="1645920">
                <a:tc>
                  <a:txBody>
                    <a:bodyPr/>
                    <a:lstStyle/>
                    <a:p>
                      <a:pPr algn="ctr">
                        <a:lnSpc>
                          <a:spcPct val="150000"/>
                        </a:lnSpc>
                      </a:pPr>
                      <a:r>
                        <a:rPr lang="en-US" sz="1800"/>
                        <a:t>Ưu điểm</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val="1046815490"/>
                  </a:ext>
                </a:extLst>
              </a:tr>
              <a:tr h="1737360">
                <a:tc>
                  <a:txBody>
                    <a:bodyPr/>
                    <a:lstStyle/>
                    <a:p>
                      <a:pPr algn="ctr">
                        <a:lnSpc>
                          <a:spcPct val="150000"/>
                        </a:lnSpc>
                      </a:pPr>
                      <a:r>
                        <a:rPr lang="en-US" sz="1800"/>
                        <a:t>Nhược điểm</a:t>
                      </a:r>
                    </a:p>
                  </a:txBody>
                  <a:tcPr anchor="ctr"/>
                </a:tc>
                <a:tc>
                  <a:txBody>
                    <a:bodyPr/>
                    <a:lstStyle/>
                    <a:p>
                      <a:endParaRPr lang="en-US" sz="1800"/>
                    </a:p>
                  </a:txBody>
                  <a:tcPr anchor="ctr"/>
                </a:tc>
                <a:tc>
                  <a:txBody>
                    <a:bodyPr/>
                    <a:lstStyle/>
                    <a:p>
                      <a:endParaRPr lang="en-US" sz="1800"/>
                    </a:p>
                  </a:txBody>
                  <a:tcPr anchor="ctr"/>
                </a:tc>
                <a:extLst>
                  <a:ext uri="{0D108BD9-81ED-4DB2-BD59-A6C34878D82A}">
                    <a16:rowId xmlns:a16="http://schemas.microsoft.com/office/drawing/2014/main" val="1643295303"/>
                  </a:ext>
                </a:extLst>
              </a:tr>
            </a:tbl>
          </a:graphicData>
        </a:graphic>
      </p:graphicFrame>
      <p:sp>
        <p:nvSpPr>
          <p:cNvPr id="4" name="TextBox 3">
            <a:extLst>
              <a:ext uri="{FF2B5EF4-FFF2-40B4-BE49-F238E27FC236}">
                <a16:creationId xmlns:a16="http://schemas.microsoft.com/office/drawing/2014/main" id="{D8D7F2C1-C809-2192-9EBA-51882ACC77F1}"/>
              </a:ext>
            </a:extLst>
          </p:cNvPr>
          <p:cNvSpPr txBox="1"/>
          <p:nvPr/>
        </p:nvSpPr>
        <p:spPr>
          <a:xfrm>
            <a:off x="1214660" y="1463271"/>
            <a:ext cx="3830582" cy="161351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Dễ tiến hành, k</a:t>
            </a:r>
            <a:r>
              <a:rPr lang="en-US" sz="1700">
                <a:solidFill>
                  <a:srgbClr val="000000"/>
                </a:solidFill>
                <a:effectLst/>
                <a:ea typeface="Calibri" panose="020F0502020204030204" pitchFamily="34" charset="0"/>
              </a:rPr>
              <a:t>hông đòi hỏi kĩ thuật cao.</a:t>
            </a:r>
          </a:p>
          <a:p>
            <a:pPr marL="285750" indent="-285750" algn="just">
              <a:lnSpc>
                <a:spcPct val="150000"/>
              </a:lnSpc>
              <a:buFont typeface="Arial" panose="020B0604020202020204" pitchFamily="34" charset="0"/>
              <a:buChar char="•"/>
            </a:pPr>
            <a:r>
              <a:rPr lang="en-US" sz="1700">
                <a:ea typeface="Calibri" panose="020F0502020204030204" pitchFamily="34" charset="0"/>
              </a:rPr>
              <a:t>Không tốn kém, p</a:t>
            </a:r>
            <a:r>
              <a:rPr lang="en-US" sz="1700">
                <a:solidFill>
                  <a:srgbClr val="000000"/>
                </a:solidFill>
                <a:effectLst/>
                <a:ea typeface="Calibri" panose="020F0502020204030204" pitchFamily="34" charset="0"/>
              </a:rPr>
              <a:t>hù hợp với trình độ còn thấp về công tác giống.</a:t>
            </a:r>
            <a:endParaRPr lang="vi-VN" sz="1700">
              <a:solidFill>
                <a:srgbClr val="000000"/>
              </a:solidFill>
              <a:effectLst/>
              <a:ea typeface="Calibri" panose="020F0502020204030204" pitchFamily="34" charset="0"/>
            </a:endParaRPr>
          </a:p>
        </p:txBody>
      </p:sp>
      <p:sp>
        <p:nvSpPr>
          <p:cNvPr id="5" name="TextBox 4">
            <a:extLst>
              <a:ext uri="{FF2B5EF4-FFF2-40B4-BE49-F238E27FC236}">
                <a16:creationId xmlns:a16="http://schemas.microsoft.com/office/drawing/2014/main" id="{4B6B9A55-5906-4E59-32FE-3C44D0F12C76}"/>
              </a:ext>
            </a:extLst>
          </p:cNvPr>
          <p:cNvSpPr txBox="1"/>
          <p:nvPr/>
        </p:nvSpPr>
        <p:spPr>
          <a:xfrm>
            <a:off x="5045242" y="1463271"/>
            <a:ext cx="3918822" cy="122110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Cần nhiều thời gian, c</a:t>
            </a:r>
            <a:r>
              <a:rPr lang="en-US" sz="1700">
                <a:solidFill>
                  <a:srgbClr val="000000"/>
                </a:solidFill>
                <a:effectLst/>
                <a:ea typeface="Calibri" panose="020F0502020204030204" pitchFamily="34" charset="0"/>
              </a:rPr>
              <a:t>ơ sở vật chất.</a:t>
            </a:r>
          </a:p>
          <a:p>
            <a:pPr marL="285750" indent="-285750" algn="just">
              <a:lnSpc>
                <a:spcPct val="150000"/>
              </a:lnSpc>
              <a:buFont typeface="Arial" panose="020B0604020202020204" pitchFamily="34" charset="0"/>
              <a:buChar char="•"/>
            </a:pPr>
            <a:r>
              <a:rPr lang="en-US" sz="1700">
                <a:ea typeface="Calibri" panose="020F0502020204030204" pitchFamily="34" charset="0"/>
              </a:rPr>
              <a:t>Y</a:t>
            </a:r>
            <a:r>
              <a:rPr lang="en-US" sz="1700">
                <a:solidFill>
                  <a:srgbClr val="000000"/>
                </a:solidFill>
                <a:effectLst/>
                <a:ea typeface="Calibri" panose="020F0502020204030204" pitchFamily="34" charset="0"/>
              </a:rPr>
              <a:t>êu cầu trình độ khoa học kĩ thuật cao. </a:t>
            </a:r>
            <a:endParaRPr lang="vi-VN" sz="1700">
              <a:solidFill>
                <a:srgbClr val="000000"/>
              </a:solidFill>
              <a:effectLst/>
              <a:ea typeface="Calibri" panose="020F0502020204030204" pitchFamily="34" charset="0"/>
            </a:endParaRPr>
          </a:p>
        </p:txBody>
      </p:sp>
      <p:sp>
        <p:nvSpPr>
          <p:cNvPr id="6" name="TextBox 5">
            <a:extLst>
              <a:ext uri="{FF2B5EF4-FFF2-40B4-BE49-F238E27FC236}">
                <a16:creationId xmlns:a16="http://schemas.microsoft.com/office/drawing/2014/main" id="{E1A39D82-2EFC-8D05-E919-6A4C82419A85}"/>
              </a:ext>
            </a:extLst>
          </p:cNvPr>
          <p:cNvSpPr txBox="1"/>
          <p:nvPr/>
        </p:nvSpPr>
        <p:spPr>
          <a:xfrm>
            <a:off x="1214660" y="3226411"/>
            <a:ext cx="3605994" cy="82868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Hiệu quả chọn lọc thường không cao và không ổn định</a:t>
            </a:r>
            <a:endParaRPr lang="vi-VN" sz="1700">
              <a:solidFill>
                <a:srgbClr val="000000"/>
              </a:solidFill>
              <a:effectLst/>
              <a:ea typeface="Calibri" panose="020F0502020204030204" pitchFamily="34" charset="0"/>
            </a:endParaRPr>
          </a:p>
        </p:txBody>
      </p:sp>
      <p:sp>
        <p:nvSpPr>
          <p:cNvPr id="7" name="TextBox 6">
            <a:extLst>
              <a:ext uri="{FF2B5EF4-FFF2-40B4-BE49-F238E27FC236}">
                <a16:creationId xmlns:a16="http://schemas.microsoft.com/office/drawing/2014/main" id="{501FAE80-FF7A-1C81-7A52-6E7F7C9D79F8}"/>
              </a:ext>
            </a:extLst>
          </p:cNvPr>
          <p:cNvSpPr txBox="1"/>
          <p:nvPr/>
        </p:nvSpPr>
        <p:spPr>
          <a:xfrm>
            <a:off x="5045242" y="3156649"/>
            <a:ext cx="3918822" cy="161351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700">
                <a:ea typeface="Calibri" panose="020F0502020204030204" pitchFamily="34" charset="0"/>
              </a:rPr>
              <a:t>Hiệu quả chọn lọc cao.</a:t>
            </a:r>
          </a:p>
          <a:p>
            <a:pPr marL="285750" indent="-285750" algn="just">
              <a:lnSpc>
                <a:spcPct val="150000"/>
              </a:lnSpc>
              <a:buFont typeface="Arial" panose="020B0604020202020204" pitchFamily="34" charset="0"/>
              <a:buChar char="•"/>
            </a:pPr>
            <a:r>
              <a:rPr lang="en-US" sz="1700">
                <a:solidFill>
                  <a:srgbClr val="000000"/>
                </a:solidFill>
                <a:effectLst/>
                <a:ea typeface="Calibri" panose="020F0502020204030204" pitchFamily="34" charset="0"/>
              </a:rPr>
              <a:t>Giống được tạo ra có độ đồng đều.</a:t>
            </a:r>
          </a:p>
          <a:p>
            <a:pPr marL="285750" indent="-285750" algn="just">
              <a:lnSpc>
                <a:spcPct val="150000"/>
              </a:lnSpc>
              <a:buFont typeface="Arial" panose="020B0604020202020204" pitchFamily="34" charset="0"/>
              <a:buChar char="•"/>
            </a:pPr>
            <a:r>
              <a:rPr lang="en-US" sz="1700">
                <a:ea typeface="Calibri" panose="020F0502020204030204" pitchFamily="34" charset="0"/>
              </a:rPr>
              <a:t>Năng suất ổn định, được sử dụng trong thời gian dài.</a:t>
            </a:r>
            <a:endParaRPr lang="vi-VN" sz="170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153749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childTnLst>
                          </p:cTn>
                        </p:par>
                        <p:par>
                          <p:cTn id="13" fill="hold">
                            <p:stCondLst>
                              <p:cond delay="500"/>
                            </p:stCondLst>
                            <p:childTnLst>
                              <p:par>
                                <p:cTn id="14" presetID="8"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par>
                          <p:cTn id="22" fill="hold">
                            <p:stCondLst>
                              <p:cond delay="500"/>
                            </p:stCondLst>
                            <p:childTnLst>
                              <p:par>
                                <p:cTn id="23" presetID="18" presetClass="entr" presetSubtype="12"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B9DDE4AE-8209-570B-5046-58D1B28B97A2}"/>
              </a:ext>
            </a:extLst>
          </p:cNvPr>
          <p:cNvGrpSpPr/>
          <p:nvPr/>
        </p:nvGrpSpPr>
        <p:grpSpPr>
          <a:xfrm>
            <a:off x="2637382" y="1465991"/>
            <a:ext cx="3857849" cy="1131175"/>
            <a:chOff x="2637382" y="1496184"/>
            <a:chExt cx="3857849" cy="1131175"/>
          </a:xfrm>
        </p:grpSpPr>
        <p:sp>
          <p:nvSpPr>
            <p:cNvPr id="1584" name="Google Shape;1584;p44"/>
            <p:cNvSpPr/>
            <p:nvPr/>
          </p:nvSpPr>
          <p:spPr>
            <a:xfrm>
              <a:off x="2637382" y="1496184"/>
              <a:ext cx="3857849" cy="11311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id="{3763A2D0-0F4F-2A3B-D5F1-8D82853CD500}"/>
                </a:ext>
              </a:extLst>
            </p:cNvPr>
            <p:cNvSpPr txBox="1"/>
            <p:nvPr/>
          </p:nvSpPr>
          <p:spPr>
            <a:xfrm>
              <a:off x="3067257" y="1739197"/>
              <a:ext cx="3050882" cy="646331"/>
            </a:xfrm>
            <a:prstGeom prst="rect">
              <a:avLst/>
            </a:prstGeom>
            <a:noFill/>
          </p:spPr>
          <p:txBody>
            <a:bodyPr wrap="square">
              <a:spAutoFit/>
            </a:bodyPr>
            <a:lstStyle/>
            <a:p>
              <a:pPr algn="ctr"/>
              <a:r>
                <a:rPr lang="en" sz="3600" b="1">
                  <a:solidFill>
                    <a:schemeClr val="tx2"/>
                  </a:solidFill>
                  <a:latin typeface="+mj-lt"/>
                </a:rPr>
                <a:t>VẬN DỤNG</a:t>
              </a:r>
              <a:endParaRPr lang="en-US" sz="3600">
                <a:solidFill>
                  <a:schemeClr val="tx2"/>
                </a:solidFill>
              </a:endParaRPr>
            </a:p>
          </p:txBody>
        </p:sp>
      </p:grpSp>
      <p:grpSp>
        <p:nvGrpSpPr>
          <p:cNvPr id="2" name="Google Shape;2616;p71">
            <a:extLst>
              <a:ext uri="{FF2B5EF4-FFF2-40B4-BE49-F238E27FC236}">
                <a16:creationId xmlns:a16="http://schemas.microsoft.com/office/drawing/2014/main" id="{B88D39C0-9A83-09E8-C0B9-57A21EB96480}"/>
              </a:ext>
            </a:extLst>
          </p:cNvPr>
          <p:cNvGrpSpPr/>
          <p:nvPr/>
        </p:nvGrpSpPr>
        <p:grpSpPr>
          <a:xfrm rot="-501726" flipH="1">
            <a:off x="3572337" y="3344735"/>
            <a:ext cx="1632693" cy="1776773"/>
            <a:chOff x="5769925" y="838775"/>
            <a:chExt cx="1611950" cy="1754200"/>
          </a:xfrm>
        </p:grpSpPr>
        <p:sp>
          <p:nvSpPr>
            <p:cNvPr id="3" name="Google Shape;2617;p71">
              <a:extLst>
                <a:ext uri="{FF2B5EF4-FFF2-40B4-BE49-F238E27FC236}">
                  <a16:creationId xmlns:a16="http://schemas.microsoft.com/office/drawing/2014/main" id="{020C3E35-C2EB-26CF-DFEA-0DA9ADDF77B6}"/>
                </a:ext>
              </a:extLst>
            </p:cNvPr>
            <p:cNvSpPr/>
            <p:nvPr/>
          </p:nvSpPr>
          <p:spPr>
            <a:xfrm>
              <a:off x="6621175" y="2226125"/>
              <a:ext cx="289250" cy="366850"/>
            </a:xfrm>
            <a:custGeom>
              <a:avLst/>
              <a:gdLst/>
              <a:ahLst/>
              <a:cxnLst/>
              <a:rect l="l" t="t" r="r" b="b"/>
              <a:pathLst>
                <a:path w="11570" h="14674" extrusionOk="0">
                  <a:moveTo>
                    <a:pt x="3104" y="0"/>
                  </a:moveTo>
                  <a:lnTo>
                    <a:pt x="3339" y="1505"/>
                  </a:lnTo>
                  <a:lnTo>
                    <a:pt x="3856" y="4797"/>
                  </a:lnTo>
                  <a:lnTo>
                    <a:pt x="4092" y="6584"/>
                  </a:lnTo>
                  <a:lnTo>
                    <a:pt x="4280" y="8183"/>
                  </a:lnTo>
                  <a:lnTo>
                    <a:pt x="4374" y="9359"/>
                  </a:lnTo>
                  <a:lnTo>
                    <a:pt x="4374" y="9688"/>
                  </a:lnTo>
                  <a:lnTo>
                    <a:pt x="4327" y="9877"/>
                  </a:lnTo>
                  <a:lnTo>
                    <a:pt x="4233" y="9971"/>
                  </a:lnTo>
                  <a:lnTo>
                    <a:pt x="4045" y="10065"/>
                  </a:lnTo>
                  <a:lnTo>
                    <a:pt x="3480" y="10206"/>
                  </a:lnTo>
                  <a:lnTo>
                    <a:pt x="1975" y="10488"/>
                  </a:lnTo>
                  <a:lnTo>
                    <a:pt x="1223" y="10629"/>
                  </a:lnTo>
                  <a:lnTo>
                    <a:pt x="564" y="10817"/>
                  </a:lnTo>
                  <a:lnTo>
                    <a:pt x="141" y="10958"/>
                  </a:lnTo>
                  <a:lnTo>
                    <a:pt x="0" y="11052"/>
                  </a:lnTo>
                  <a:lnTo>
                    <a:pt x="0" y="11099"/>
                  </a:lnTo>
                  <a:lnTo>
                    <a:pt x="47" y="11193"/>
                  </a:lnTo>
                  <a:lnTo>
                    <a:pt x="235" y="11240"/>
                  </a:lnTo>
                  <a:lnTo>
                    <a:pt x="753" y="11287"/>
                  </a:lnTo>
                  <a:lnTo>
                    <a:pt x="1505" y="11334"/>
                  </a:lnTo>
                  <a:lnTo>
                    <a:pt x="2352" y="11287"/>
                  </a:lnTo>
                  <a:lnTo>
                    <a:pt x="4045" y="11193"/>
                  </a:lnTo>
                  <a:lnTo>
                    <a:pt x="4985" y="11099"/>
                  </a:lnTo>
                  <a:lnTo>
                    <a:pt x="5126" y="11146"/>
                  </a:lnTo>
                  <a:lnTo>
                    <a:pt x="5361" y="11287"/>
                  </a:lnTo>
                  <a:lnTo>
                    <a:pt x="5973" y="11711"/>
                  </a:lnTo>
                  <a:lnTo>
                    <a:pt x="7807" y="13027"/>
                  </a:lnTo>
                  <a:lnTo>
                    <a:pt x="8795" y="13686"/>
                  </a:lnTo>
                  <a:lnTo>
                    <a:pt x="9688" y="14250"/>
                  </a:lnTo>
                  <a:lnTo>
                    <a:pt x="10064" y="14485"/>
                  </a:lnTo>
                  <a:lnTo>
                    <a:pt x="10394" y="14626"/>
                  </a:lnTo>
                  <a:lnTo>
                    <a:pt x="10629" y="14673"/>
                  </a:lnTo>
                  <a:lnTo>
                    <a:pt x="10817" y="14673"/>
                  </a:lnTo>
                  <a:lnTo>
                    <a:pt x="11569" y="14344"/>
                  </a:lnTo>
                  <a:lnTo>
                    <a:pt x="7760" y="11099"/>
                  </a:lnTo>
                  <a:lnTo>
                    <a:pt x="8371" y="11193"/>
                  </a:lnTo>
                  <a:lnTo>
                    <a:pt x="9688" y="11240"/>
                  </a:lnTo>
                  <a:lnTo>
                    <a:pt x="10347" y="11240"/>
                  </a:lnTo>
                  <a:lnTo>
                    <a:pt x="10958" y="11193"/>
                  </a:lnTo>
                  <a:lnTo>
                    <a:pt x="11193" y="11146"/>
                  </a:lnTo>
                  <a:lnTo>
                    <a:pt x="11381" y="11099"/>
                  </a:lnTo>
                  <a:lnTo>
                    <a:pt x="11522" y="11005"/>
                  </a:lnTo>
                  <a:lnTo>
                    <a:pt x="11569" y="10911"/>
                  </a:lnTo>
                  <a:lnTo>
                    <a:pt x="11522" y="10817"/>
                  </a:lnTo>
                  <a:lnTo>
                    <a:pt x="11475" y="10770"/>
                  </a:lnTo>
                  <a:lnTo>
                    <a:pt x="11287" y="10676"/>
                  </a:lnTo>
                  <a:lnTo>
                    <a:pt x="11005" y="10582"/>
                  </a:lnTo>
                  <a:lnTo>
                    <a:pt x="10676" y="10535"/>
                  </a:lnTo>
                  <a:lnTo>
                    <a:pt x="9735" y="10394"/>
                  </a:lnTo>
                  <a:lnTo>
                    <a:pt x="8653" y="10300"/>
                  </a:lnTo>
                  <a:lnTo>
                    <a:pt x="7619" y="10206"/>
                  </a:lnTo>
                  <a:lnTo>
                    <a:pt x="6678" y="10112"/>
                  </a:lnTo>
                  <a:lnTo>
                    <a:pt x="6020" y="9971"/>
                  </a:lnTo>
                  <a:lnTo>
                    <a:pt x="5832" y="9877"/>
                  </a:lnTo>
                  <a:lnTo>
                    <a:pt x="5785" y="9829"/>
                  </a:lnTo>
                  <a:lnTo>
                    <a:pt x="5785" y="9782"/>
                  </a:lnTo>
                  <a:lnTo>
                    <a:pt x="5597" y="8042"/>
                  </a:lnTo>
                  <a:lnTo>
                    <a:pt x="5220" y="4703"/>
                  </a:lnTo>
                  <a:lnTo>
                    <a:pt x="465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18;p71">
              <a:extLst>
                <a:ext uri="{FF2B5EF4-FFF2-40B4-BE49-F238E27FC236}">
                  <a16:creationId xmlns:a16="http://schemas.microsoft.com/office/drawing/2014/main" id="{6E98470E-CA07-921D-D3C7-86B3769C7D98}"/>
                </a:ext>
              </a:extLst>
            </p:cNvPr>
            <p:cNvSpPr/>
            <p:nvPr/>
          </p:nvSpPr>
          <p:spPr>
            <a:xfrm>
              <a:off x="6943325" y="2142650"/>
              <a:ext cx="289250" cy="368025"/>
            </a:xfrm>
            <a:custGeom>
              <a:avLst/>
              <a:gdLst/>
              <a:ahLst/>
              <a:cxnLst/>
              <a:rect l="l" t="t" r="r" b="b"/>
              <a:pathLst>
                <a:path w="11570" h="14721" extrusionOk="0">
                  <a:moveTo>
                    <a:pt x="3104" y="0"/>
                  </a:moveTo>
                  <a:lnTo>
                    <a:pt x="3339" y="1505"/>
                  </a:lnTo>
                  <a:lnTo>
                    <a:pt x="3856" y="4797"/>
                  </a:lnTo>
                  <a:lnTo>
                    <a:pt x="4092" y="6584"/>
                  </a:lnTo>
                  <a:lnTo>
                    <a:pt x="4280" y="8183"/>
                  </a:lnTo>
                  <a:lnTo>
                    <a:pt x="4374" y="9359"/>
                  </a:lnTo>
                  <a:lnTo>
                    <a:pt x="4374" y="9735"/>
                  </a:lnTo>
                  <a:lnTo>
                    <a:pt x="4327" y="9923"/>
                  </a:lnTo>
                  <a:lnTo>
                    <a:pt x="4233" y="10018"/>
                  </a:lnTo>
                  <a:lnTo>
                    <a:pt x="4045" y="10065"/>
                  </a:lnTo>
                  <a:lnTo>
                    <a:pt x="3480" y="10253"/>
                  </a:lnTo>
                  <a:lnTo>
                    <a:pt x="1975" y="10535"/>
                  </a:lnTo>
                  <a:lnTo>
                    <a:pt x="1223" y="10676"/>
                  </a:lnTo>
                  <a:lnTo>
                    <a:pt x="564" y="10817"/>
                  </a:lnTo>
                  <a:lnTo>
                    <a:pt x="141" y="10958"/>
                  </a:lnTo>
                  <a:lnTo>
                    <a:pt x="0" y="11052"/>
                  </a:lnTo>
                  <a:lnTo>
                    <a:pt x="0" y="11146"/>
                  </a:lnTo>
                  <a:lnTo>
                    <a:pt x="47" y="11193"/>
                  </a:lnTo>
                  <a:lnTo>
                    <a:pt x="235" y="11287"/>
                  </a:lnTo>
                  <a:lnTo>
                    <a:pt x="753" y="11334"/>
                  </a:lnTo>
                  <a:lnTo>
                    <a:pt x="1505" y="11334"/>
                  </a:lnTo>
                  <a:lnTo>
                    <a:pt x="2352" y="11287"/>
                  </a:lnTo>
                  <a:lnTo>
                    <a:pt x="4045" y="11193"/>
                  </a:lnTo>
                  <a:lnTo>
                    <a:pt x="4985" y="11146"/>
                  </a:lnTo>
                  <a:lnTo>
                    <a:pt x="5126" y="11193"/>
                  </a:lnTo>
                  <a:lnTo>
                    <a:pt x="5361" y="11287"/>
                  </a:lnTo>
                  <a:lnTo>
                    <a:pt x="5973" y="11758"/>
                  </a:lnTo>
                  <a:lnTo>
                    <a:pt x="7807" y="13027"/>
                  </a:lnTo>
                  <a:lnTo>
                    <a:pt x="8795" y="13733"/>
                  </a:lnTo>
                  <a:lnTo>
                    <a:pt x="9688" y="14297"/>
                  </a:lnTo>
                  <a:lnTo>
                    <a:pt x="10064" y="14485"/>
                  </a:lnTo>
                  <a:lnTo>
                    <a:pt x="10394" y="14626"/>
                  </a:lnTo>
                  <a:lnTo>
                    <a:pt x="10629" y="14720"/>
                  </a:lnTo>
                  <a:lnTo>
                    <a:pt x="10817" y="14673"/>
                  </a:lnTo>
                  <a:lnTo>
                    <a:pt x="11569" y="14344"/>
                  </a:lnTo>
                  <a:lnTo>
                    <a:pt x="7760" y="11146"/>
                  </a:lnTo>
                  <a:lnTo>
                    <a:pt x="8371" y="11193"/>
                  </a:lnTo>
                  <a:lnTo>
                    <a:pt x="9641" y="11287"/>
                  </a:lnTo>
                  <a:lnTo>
                    <a:pt x="10347" y="11287"/>
                  </a:lnTo>
                  <a:lnTo>
                    <a:pt x="10958" y="11240"/>
                  </a:lnTo>
                  <a:lnTo>
                    <a:pt x="11193" y="11193"/>
                  </a:lnTo>
                  <a:lnTo>
                    <a:pt x="11381" y="11099"/>
                  </a:lnTo>
                  <a:lnTo>
                    <a:pt x="11522" y="11005"/>
                  </a:lnTo>
                  <a:lnTo>
                    <a:pt x="11569" y="10911"/>
                  </a:lnTo>
                  <a:lnTo>
                    <a:pt x="11522" y="10864"/>
                  </a:lnTo>
                  <a:lnTo>
                    <a:pt x="11475" y="10817"/>
                  </a:lnTo>
                  <a:lnTo>
                    <a:pt x="11287" y="10676"/>
                  </a:lnTo>
                  <a:lnTo>
                    <a:pt x="11005" y="10629"/>
                  </a:lnTo>
                  <a:lnTo>
                    <a:pt x="10629" y="10535"/>
                  </a:lnTo>
                  <a:lnTo>
                    <a:pt x="9735" y="10394"/>
                  </a:lnTo>
                  <a:lnTo>
                    <a:pt x="8653" y="10300"/>
                  </a:lnTo>
                  <a:lnTo>
                    <a:pt x="7619" y="10206"/>
                  </a:lnTo>
                  <a:lnTo>
                    <a:pt x="6678" y="10112"/>
                  </a:lnTo>
                  <a:lnTo>
                    <a:pt x="6020" y="9970"/>
                  </a:lnTo>
                  <a:lnTo>
                    <a:pt x="5832" y="9876"/>
                  </a:lnTo>
                  <a:lnTo>
                    <a:pt x="5785" y="9829"/>
                  </a:lnTo>
                  <a:lnTo>
                    <a:pt x="5785" y="9782"/>
                  </a:lnTo>
                  <a:lnTo>
                    <a:pt x="5597" y="8042"/>
                  </a:lnTo>
                  <a:lnTo>
                    <a:pt x="5220" y="4703"/>
                  </a:lnTo>
                  <a:lnTo>
                    <a:pt x="465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19;p71">
              <a:extLst>
                <a:ext uri="{FF2B5EF4-FFF2-40B4-BE49-F238E27FC236}">
                  <a16:creationId xmlns:a16="http://schemas.microsoft.com/office/drawing/2014/main" id="{3293D920-0635-915E-BA22-204CC97FA102}"/>
                </a:ext>
              </a:extLst>
            </p:cNvPr>
            <p:cNvSpPr/>
            <p:nvPr/>
          </p:nvSpPr>
          <p:spPr>
            <a:xfrm>
              <a:off x="6574125" y="2080325"/>
              <a:ext cx="313950" cy="182275"/>
            </a:xfrm>
            <a:custGeom>
              <a:avLst/>
              <a:gdLst/>
              <a:ahLst/>
              <a:cxnLst/>
              <a:rect l="l" t="t" r="r" b="b"/>
              <a:pathLst>
                <a:path w="12558" h="7291" extrusionOk="0">
                  <a:moveTo>
                    <a:pt x="1" y="1"/>
                  </a:moveTo>
                  <a:lnTo>
                    <a:pt x="95" y="330"/>
                  </a:lnTo>
                  <a:lnTo>
                    <a:pt x="330" y="1082"/>
                  </a:lnTo>
                  <a:lnTo>
                    <a:pt x="753" y="2211"/>
                  </a:lnTo>
                  <a:lnTo>
                    <a:pt x="1036" y="2823"/>
                  </a:lnTo>
                  <a:lnTo>
                    <a:pt x="1318" y="3481"/>
                  </a:lnTo>
                  <a:lnTo>
                    <a:pt x="1694" y="4139"/>
                  </a:lnTo>
                  <a:lnTo>
                    <a:pt x="2070" y="4798"/>
                  </a:lnTo>
                  <a:lnTo>
                    <a:pt x="2493" y="5362"/>
                  </a:lnTo>
                  <a:lnTo>
                    <a:pt x="2964" y="5926"/>
                  </a:lnTo>
                  <a:lnTo>
                    <a:pt x="3481" y="6444"/>
                  </a:lnTo>
                  <a:lnTo>
                    <a:pt x="4045" y="6820"/>
                  </a:lnTo>
                  <a:lnTo>
                    <a:pt x="4328" y="6961"/>
                  </a:lnTo>
                  <a:lnTo>
                    <a:pt x="4610" y="7102"/>
                  </a:lnTo>
                  <a:lnTo>
                    <a:pt x="4939" y="7196"/>
                  </a:lnTo>
                  <a:lnTo>
                    <a:pt x="5268" y="7243"/>
                  </a:lnTo>
                  <a:lnTo>
                    <a:pt x="5550" y="7290"/>
                  </a:lnTo>
                  <a:lnTo>
                    <a:pt x="5880" y="7243"/>
                  </a:lnTo>
                  <a:lnTo>
                    <a:pt x="6209" y="7196"/>
                  </a:lnTo>
                  <a:lnTo>
                    <a:pt x="6538" y="7149"/>
                  </a:lnTo>
                  <a:lnTo>
                    <a:pt x="7196" y="6914"/>
                  </a:lnTo>
                  <a:lnTo>
                    <a:pt x="7855" y="6632"/>
                  </a:lnTo>
                  <a:lnTo>
                    <a:pt x="8466" y="6256"/>
                  </a:lnTo>
                  <a:lnTo>
                    <a:pt x="9078" y="5832"/>
                  </a:lnTo>
                  <a:lnTo>
                    <a:pt x="9642" y="5362"/>
                  </a:lnTo>
                  <a:lnTo>
                    <a:pt x="10206" y="4892"/>
                  </a:lnTo>
                  <a:lnTo>
                    <a:pt x="11147" y="3904"/>
                  </a:lnTo>
                  <a:lnTo>
                    <a:pt x="11899" y="3058"/>
                  </a:lnTo>
                  <a:lnTo>
                    <a:pt x="12558" y="221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20;p71">
              <a:extLst>
                <a:ext uri="{FF2B5EF4-FFF2-40B4-BE49-F238E27FC236}">
                  <a16:creationId xmlns:a16="http://schemas.microsoft.com/office/drawing/2014/main" id="{8232B3F2-35DA-003F-4E13-04926F53E4D4}"/>
                </a:ext>
              </a:extLst>
            </p:cNvPr>
            <p:cNvSpPr/>
            <p:nvPr/>
          </p:nvSpPr>
          <p:spPr>
            <a:xfrm>
              <a:off x="6939800" y="2045050"/>
              <a:ext cx="188125" cy="181100"/>
            </a:xfrm>
            <a:custGeom>
              <a:avLst/>
              <a:gdLst/>
              <a:ahLst/>
              <a:cxnLst/>
              <a:rect l="l" t="t" r="r" b="b"/>
              <a:pathLst>
                <a:path w="7525" h="7244" extrusionOk="0">
                  <a:moveTo>
                    <a:pt x="7525" y="1"/>
                  </a:moveTo>
                  <a:lnTo>
                    <a:pt x="6631" y="142"/>
                  </a:lnTo>
                  <a:lnTo>
                    <a:pt x="5691" y="330"/>
                  </a:lnTo>
                  <a:lnTo>
                    <a:pt x="4562" y="612"/>
                  </a:lnTo>
                  <a:lnTo>
                    <a:pt x="3292" y="1036"/>
                  </a:lnTo>
                  <a:lnTo>
                    <a:pt x="2681" y="1318"/>
                  </a:lnTo>
                  <a:lnTo>
                    <a:pt x="2069" y="1600"/>
                  </a:lnTo>
                  <a:lnTo>
                    <a:pt x="1458" y="1929"/>
                  </a:lnTo>
                  <a:lnTo>
                    <a:pt x="941" y="2305"/>
                  </a:lnTo>
                  <a:lnTo>
                    <a:pt x="423" y="2729"/>
                  </a:lnTo>
                  <a:lnTo>
                    <a:pt x="0" y="3152"/>
                  </a:lnTo>
                  <a:lnTo>
                    <a:pt x="282" y="3904"/>
                  </a:lnTo>
                  <a:lnTo>
                    <a:pt x="658" y="4610"/>
                  </a:lnTo>
                  <a:lnTo>
                    <a:pt x="1176" y="5409"/>
                  </a:lnTo>
                  <a:lnTo>
                    <a:pt x="1458" y="5833"/>
                  </a:lnTo>
                  <a:lnTo>
                    <a:pt x="1834" y="6209"/>
                  </a:lnTo>
                  <a:lnTo>
                    <a:pt x="2163" y="6538"/>
                  </a:lnTo>
                  <a:lnTo>
                    <a:pt x="2587" y="6820"/>
                  </a:lnTo>
                  <a:lnTo>
                    <a:pt x="3010" y="7055"/>
                  </a:lnTo>
                  <a:lnTo>
                    <a:pt x="3480" y="7196"/>
                  </a:lnTo>
                  <a:lnTo>
                    <a:pt x="3950" y="7243"/>
                  </a:lnTo>
                  <a:lnTo>
                    <a:pt x="4233" y="7243"/>
                  </a:lnTo>
                  <a:lnTo>
                    <a:pt x="4468" y="7196"/>
                  </a:lnTo>
                  <a:lnTo>
                    <a:pt x="4750" y="7102"/>
                  </a:lnTo>
                  <a:lnTo>
                    <a:pt x="4985" y="7008"/>
                  </a:lnTo>
                  <a:lnTo>
                    <a:pt x="5220" y="6867"/>
                  </a:lnTo>
                  <a:lnTo>
                    <a:pt x="5408" y="6679"/>
                  </a:lnTo>
                  <a:lnTo>
                    <a:pt x="5832" y="6303"/>
                  </a:lnTo>
                  <a:lnTo>
                    <a:pt x="6161" y="5785"/>
                  </a:lnTo>
                  <a:lnTo>
                    <a:pt x="6443" y="5221"/>
                  </a:lnTo>
                  <a:lnTo>
                    <a:pt x="6678" y="4610"/>
                  </a:lnTo>
                  <a:lnTo>
                    <a:pt x="6913" y="3998"/>
                  </a:lnTo>
                  <a:lnTo>
                    <a:pt x="7054" y="3340"/>
                  </a:lnTo>
                  <a:lnTo>
                    <a:pt x="7290" y="2117"/>
                  </a:lnTo>
                  <a:lnTo>
                    <a:pt x="7431" y="1036"/>
                  </a:lnTo>
                  <a:lnTo>
                    <a:pt x="7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21;p71">
              <a:extLst>
                <a:ext uri="{FF2B5EF4-FFF2-40B4-BE49-F238E27FC236}">
                  <a16:creationId xmlns:a16="http://schemas.microsoft.com/office/drawing/2014/main" id="{96D40972-2C07-74FD-D8D7-18F986850217}"/>
                </a:ext>
              </a:extLst>
            </p:cNvPr>
            <p:cNvSpPr/>
            <p:nvPr/>
          </p:nvSpPr>
          <p:spPr>
            <a:xfrm>
              <a:off x="6851600" y="838775"/>
              <a:ext cx="357450" cy="286900"/>
            </a:xfrm>
            <a:custGeom>
              <a:avLst/>
              <a:gdLst/>
              <a:ahLst/>
              <a:cxnLst/>
              <a:rect l="l" t="t" r="r" b="b"/>
              <a:pathLst>
                <a:path w="14298" h="11476" extrusionOk="0">
                  <a:moveTo>
                    <a:pt x="4751" y="0"/>
                  </a:moveTo>
                  <a:lnTo>
                    <a:pt x="4563" y="47"/>
                  </a:lnTo>
                  <a:lnTo>
                    <a:pt x="4422" y="141"/>
                  </a:lnTo>
                  <a:lnTo>
                    <a:pt x="4280" y="235"/>
                  </a:lnTo>
                  <a:lnTo>
                    <a:pt x="4233" y="376"/>
                  </a:lnTo>
                  <a:lnTo>
                    <a:pt x="4186" y="470"/>
                  </a:lnTo>
                  <a:lnTo>
                    <a:pt x="4139" y="611"/>
                  </a:lnTo>
                  <a:lnTo>
                    <a:pt x="4186" y="753"/>
                  </a:lnTo>
                  <a:lnTo>
                    <a:pt x="4233" y="894"/>
                  </a:lnTo>
                  <a:lnTo>
                    <a:pt x="4422" y="1223"/>
                  </a:lnTo>
                  <a:lnTo>
                    <a:pt x="4704" y="1505"/>
                  </a:lnTo>
                  <a:lnTo>
                    <a:pt x="5033" y="1834"/>
                  </a:lnTo>
                  <a:lnTo>
                    <a:pt x="5832" y="2493"/>
                  </a:lnTo>
                  <a:lnTo>
                    <a:pt x="6585" y="3104"/>
                  </a:lnTo>
                  <a:lnTo>
                    <a:pt x="7149" y="3574"/>
                  </a:lnTo>
                  <a:lnTo>
                    <a:pt x="7290" y="3762"/>
                  </a:lnTo>
                  <a:lnTo>
                    <a:pt x="7337" y="3856"/>
                  </a:lnTo>
                  <a:lnTo>
                    <a:pt x="7337" y="3904"/>
                  </a:lnTo>
                  <a:lnTo>
                    <a:pt x="7290" y="3951"/>
                  </a:lnTo>
                  <a:lnTo>
                    <a:pt x="7196" y="3998"/>
                  </a:lnTo>
                  <a:lnTo>
                    <a:pt x="3528" y="3998"/>
                  </a:lnTo>
                  <a:lnTo>
                    <a:pt x="2399" y="4092"/>
                  </a:lnTo>
                  <a:lnTo>
                    <a:pt x="1412" y="4280"/>
                  </a:lnTo>
                  <a:lnTo>
                    <a:pt x="988" y="4374"/>
                  </a:lnTo>
                  <a:lnTo>
                    <a:pt x="659" y="4515"/>
                  </a:lnTo>
                  <a:lnTo>
                    <a:pt x="377" y="4656"/>
                  </a:lnTo>
                  <a:lnTo>
                    <a:pt x="142" y="4844"/>
                  </a:lnTo>
                  <a:lnTo>
                    <a:pt x="48" y="5079"/>
                  </a:lnTo>
                  <a:lnTo>
                    <a:pt x="1" y="5314"/>
                  </a:lnTo>
                  <a:lnTo>
                    <a:pt x="48" y="5503"/>
                  </a:lnTo>
                  <a:lnTo>
                    <a:pt x="95" y="5644"/>
                  </a:lnTo>
                  <a:lnTo>
                    <a:pt x="189" y="5785"/>
                  </a:lnTo>
                  <a:lnTo>
                    <a:pt x="330" y="5926"/>
                  </a:lnTo>
                  <a:lnTo>
                    <a:pt x="659" y="6114"/>
                  </a:lnTo>
                  <a:lnTo>
                    <a:pt x="1082" y="6255"/>
                  </a:lnTo>
                  <a:lnTo>
                    <a:pt x="1506" y="6302"/>
                  </a:lnTo>
                  <a:lnTo>
                    <a:pt x="2023" y="6349"/>
                  </a:lnTo>
                  <a:lnTo>
                    <a:pt x="3105" y="6349"/>
                  </a:lnTo>
                  <a:lnTo>
                    <a:pt x="4892" y="6208"/>
                  </a:lnTo>
                  <a:lnTo>
                    <a:pt x="5174" y="6208"/>
                  </a:lnTo>
                  <a:lnTo>
                    <a:pt x="5315" y="6255"/>
                  </a:lnTo>
                  <a:lnTo>
                    <a:pt x="5362" y="6255"/>
                  </a:lnTo>
                  <a:lnTo>
                    <a:pt x="5362" y="6302"/>
                  </a:lnTo>
                  <a:lnTo>
                    <a:pt x="5221" y="6396"/>
                  </a:lnTo>
                  <a:lnTo>
                    <a:pt x="4045" y="7290"/>
                  </a:lnTo>
                  <a:lnTo>
                    <a:pt x="3058" y="8089"/>
                  </a:lnTo>
                  <a:lnTo>
                    <a:pt x="2681" y="8465"/>
                  </a:lnTo>
                  <a:lnTo>
                    <a:pt x="2352" y="8842"/>
                  </a:lnTo>
                  <a:lnTo>
                    <a:pt x="2117" y="9171"/>
                  </a:lnTo>
                  <a:lnTo>
                    <a:pt x="1929" y="9500"/>
                  </a:lnTo>
                  <a:lnTo>
                    <a:pt x="1741" y="9782"/>
                  </a:lnTo>
                  <a:lnTo>
                    <a:pt x="1694" y="10064"/>
                  </a:lnTo>
                  <a:lnTo>
                    <a:pt x="1647" y="10346"/>
                  </a:lnTo>
                  <a:lnTo>
                    <a:pt x="1694" y="10582"/>
                  </a:lnTo>
                  <a:lnTo>
                    <a:pt x="1741" y="10817"/>
                  </a:lnTo>
                  <a:lnTo>
                    <a:pt x="1882" y="11052"/>
                  </a:lnTo>
                  <a:lnTo>
                    <a:pt x="2070" y="11240"/>
                  </a:lnTo>
                  <a:lnTo>
                    <a:pt x="2305" y="11428"/>
                  </a:lnTo>
                  <a:lnTo>
                    <a:pt x="2446" y="11475"/>
                  </a:lnTo>
                  <a:lnTo>
                    <a:pt x="2540" y="11475"/>
                  </a:lnTo>
                  <a:lnTo>
                    <a:pt x="2681" y="11428"/>
                  </a:lnTo>
                  <a:lnTo>
                    <a:pt x="2776" y="11381"/>
                  </a:lnTo>
                  <a:lnTo>
                    <a:pt x="3058" y="11193"/>
                  </a:lnTo>
                  <a:lnTo>
                    <a:pt x="3293" y="10864"/>
                  </a:lnTo>
                  <a:lnTo>
                    <a:pt x="3904" y="10064"/>
                  </a:lnTo>
                  <a:lnTo>
                    <a:pt x="4610" y="9171"/>
                  </a:lnTo>
                  <a:lnTo>
                    <a:pt x="4986" y="8748"/>
                  </a:lnTo>
                  <a:lnTo>
                    <a:pt x="5362" y="8418"/>
                  </a:lnTo>
                  <a:lnTo>
                    <a:pt x="5738" y="8136"/>
                  </a:lnTo>
                  <a:lnTo>
                    <a:pt x="5974" y="8042"/>
                  </a:lnTo>
                  <a:lnTo>
                    <a:pt x="6209" y="7995"/>
                  </a:lnTo>
                  <a:lnTo>
                    <a:pt x="6397" y="7948"/>
                  </a:lnTo>
                  <a:lnTo>
                    <a:pt x="6632" y="7995"/>
                  </a:lnTo>
                  <a:lnTo>
                    <a:pt x="6867" y="8042"/>
                  </a:lnTo>
                  <a:lnTo>
                    <a:pt x="7102" y="8136"/>
                  </a:lnTo>
                  <a:lnTo>
                    <a:pt x="7337" y="8277"/>
                  </a:lnTo>
                  <a:lnTo>
                    <a:pt x="7620" y="8465"/>
                  </a:lnTo>
                  <a:lnTo>
                    <a:pt x="7855" y="8700"/>
                  </a:lnTo>
                  <a:lnTo>
                    <a:pt x="8090" y="8983"/>
                  </a:lnTo>
                  <a:lnTo>
                    <a:pt x="14298" y="6396"/>
                  </a:lnTo>
                  <a:lnTo>
                    <a:pt x="13969" y="5550"/>
                  </a:lnTo>
                  <a:lnTo>
                    <a:pt x="13545" y="4656"/>
                  </a:lnTo>
                  <a:lnTo>
                    <a:pt x="13028" y="3668"/>
                  </a:lnTo>
                  <a:lnTo>
                    <a:pt x="12699" y="3151"/>
                  </a:lnTo>
                  <a:lnTo>
                    <a:pt x="12370" y="2634"/>
                  </a:lnTo>
                  <a:lnTo>
                    <a:pt x="12040" y="2163"/>
                  </a:lnTo>
                  <a:lnTo>
                    <a:pt x="11711" y="1740"/>
                  </a:lnTo>
                  <a:lnTo>
                    <a:pt x="11335" y="1364"/>
                  </a:lnTo>
                  <a:lnTo>
                    <a:pt x="10912" y="1082"/>
                  </a:lnTo>
                  <a:lnTo>
                    <a:pt x="10535" y="894"/>
                  </a:lnTo>
                  <a:lnTo>
                    <a:pt x="10347" y="847"/>
                  </a:lnTo>
                  <a:lnTo>
                    <a:pt x="10159" y="800"/>
                  </a:lnTo>
                  <a:lnTo>
                    <a:pt x="9877" y="847"/>
                  </a:lnTo>
                  <a:lnTo>
                    <a:pt x="9736" y="894"/>
                  </a:lnTo>
                  <a:lnTo>
                    <a:pt x="9642" y="1035"/>
                  </a:lnTo>
                  <a:lnTo>
                    <a:pt x="9642" y="1176"/>
                  </a:lnTo>
                  <a:lnTo>
                    <a:pt x="9736" y="1364"/>
                  </a:lnTo>
                  <a:lnTo>
                    <a:pt x="9830" y="1599"/>
                  </a:lnTo>
                  <a:lnTo>
                    <a:pt x="10159" y="2069"/>
                  </a:lnTo>
                  <a:lnTo>
                    <a:pt x="10441" y="2540"/>
                  </a:lnTo>
                  <a:lnTo>
                    <a:pt x="10676" y="2963"/>
                  </a:lnTo>
                  <a:lnTo>
                    <a:pt x="10723" y="3151"/>
                  </a:lnTo>
                  <a:lnTo>
                    <a:pt x="10676" y="3292"/>
                  </a:lnTo>
                  <a:lnTo>
                    <a:pt x="10582" y="3386"/>
                  </a:lnTo>
                  <a:lnTo>
                    <a:pt x="10394" y="3433"/>
                  </a:lnTo>
                  <a:lnTo>
                    <a:pt x="10112" y="3386"/>
                  </a:lnTo>
                  <a:lnTo>
                    <a:pt x="9783" y="3245"/>
                  </a:lnTo>
                  <a:lnTo>
                    <a:pt x="9454" y="3057"/>
                  </a:lnTo>
                  <a:lnTo>
                    <a:pt x="9077" y="2775"/>
                  </a:lnTo>
                  <a:lnTo>
                    <a:pt x="8325" y="2116"/>
                  </a:lnTo>
                  <a:lnTo>
                    <a:pt x="7478" y="1411"/>
                  </a:lnTo>
                  <a:lnTo>
                    <a:pt x="6632" y="753"/>
                  </a:lnTo>
                  <a:lnTo>
                    <a:pt x="6209" y="470"/>
                  </a:lnTo>
                  <a:lnTo>
                    <a:pt x="5832" y="235"/>
                  </a:lnTo>
                  <a:lnTo>
                    <a:pt x="5456" y="47"/>
                  </a:lnTo>
                  <a:lnTo>
                    <a:pt x="5080"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22;p71">
              <a:extLst>
                <a:ext uri="{FF2B5EF4-FFF2-40B4-BE49-F238E27FC236}">
                  <a16:creationId xmlns:a16="http://schemas.microsoft.com/office/drawing/2014/main" id="{E57B71E2-3FA2-224C-A10C-FF8DF7328AA6}"/>
                </a:ext>
              </a:extLst>
            </p:cNvPr>
            <p:cNvSpPr/>
            <p:nvPr/>
          </p:nvSpPr>
          <p:spPr>
            <a:xfrm>
              <a:off x="7231375" y="998675"/>
              <a:ext cx="150500" cy="103475"/>
            </a:xfrm>
            <a:custGeom>
              <a:avLst/>
              <a:gdLst/>
              <a:ahLst/>
              <a:cxnLst/>
              <a:rect l="l" t="t" r="r" b="b"/>
              <a:pathLst>
                <a:path w="6020" h="4139" extrusionOk="0">
                  <a:moveTo>
                    <a:pt x="5926" y="0"/>
                  </a:moveTo>
                  <a:lnTo>
                    <a:pt x="2634" y="611"/>
                  </a:lnTo>
                  <a:lnTo>
                    <a:pt x="188" y="1082"/>
                  </a:lnTo>
                  <a:lnTo>
                    <a:pt x="94" y="1364"/>
                  </a:lnTo>
                  <a:lnTo>
                    <a:pt x="0" y="1646"/>
                  </a:lnTo>
                  <a:lnTo>
                    <a:pt x="0" y="1928"/>
                  </a:lnTo>
                  <a:lnTo>
                    <a:pt x="0" y="2163"/>
                  </a:lnTo>
                  <a:lnTo>
                    <a:pt x="141" y="2681"/>
                  </a:lnTo>
                  <a:lnTo>
                    <a:pt x="329" y="3151"/>
                  </a:lnTo>
                  <a:lnTo>
                    <a:pt x="565" y="3574"/>
                  </a:lnTo>
                  <a:lnTo>
                    <a:pt x="753" y="3856"/>
                  </a:lnTo>
                  <a:lnTo>
                    <a:pt x="988" y="4139"/>
                  </a:lnTo>
                  <a:lnTo>
                    <a:pt x="1693" y="4139"/>
                  </a:lnTo>
                  <a:lnTo>
                    <a:pt x="2446" y="4092"/>
                  </a:lnTo>
                  <a:lnTo>
                    <a:pt x="3245" y="3998"/>
                  </a:lnTo>
                  <a:lnTo>
                    <a:pt x="3951" y="3856"/>
                  </a:lnTo>
                  <a:lnTo>
                    <a:pt x="5126" y="3574"/>
                  </a:lnTo>
                  <a:lnTo>
                    <a:pt x="5456" y="3480"/>
                  </a:lnTo>
                  <a:lnTo>
                    <a:pt x="5550" y="3433"/>
                  </a:lnTo>
                  <a:lnTo>
                    <a:pt x="4985" y="3104"/>
                  </a:lnTo>
                  <a:lnTo>
                    <a:pt x="4092" y="2728"/>
                  </a:lnTo>
                  <a:lnTo>
                    <a:pt x="2869" y="2210"/>
                  </a:lnTo>
                  <a:lnTo>
                    <a:pt x="3245" y="2163"/>
                  </a:lnTo>
                  <a:lnTo>
                    <a:pt x="3574" y="2022"/>
                  </a:lnTo>
                  <a:lnTo>
                    <a:pt x="4233" y="1740"/>
                  </a:lnTo>
                  <a:lnTo>
                    <a:pt x="4797" y="1364"/>
                  </a:lnTo>
                  <a:lnTo>
                    <a:pt x="5315" y="988"/>
                  </a:lnTo>
                  <a:lnTo>
                    <a:pt x="5691" y="611"/>
                  </a:lnTo>
                  <a:lnTo>
                    <a:pt x="5926" y="282"/>
                  </a:lnTo>
                  <a:lnTo>
                    <a:pt x="6020" y="94"/>
                  </a:lnTo>
                  <a:lnTo>
                    <a:pt x="5973" y="47"/>
                  </a:lnTo>
                  <a:lnTo>
                    <a:pt x="592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23;p71">
              <a:extLst>
                <a:ext uri="{FF2B5EF4-FFF2-40B4-BE49-F238E27FC236}">
                  <a16:creationId xmlns:a16="http://schemas.microsoft.com/office/drawing/2014/main" id="{D13BB705-BEDB-6166-F838-1ABC564A9283}"/>
                </a:ext>
              </a:extLst>
            </p:cNvPr>
            <p:cNvSpPr/>
            <p:nvPr/>
          </p:nvSpPr>
          <p:spPr>
            <a:xfrm>
              <a:off x="5769925" y="1163275"/>
              <a:ext cx="653750" cy="580825"/>
            </a:xfrm>
            <a:custGeom>
              <a:avLst/>
              <a:gdLst/>
              <a:ahLst/>
              <a:cxnLst/>
              <a:rect l="l" t="t" r="r" b="b"/>
              <a:pathLst>
                <a:path w="26150" h="23233" extrusionOk="0">
                  <a:moveTo>
                    <a:pt x="14204" y="0"/>
                  </a:moveTo>
                  <a:lnTo>
                    <a:pt x="13592" y="47"/>
                  </a:lnTo>
                  <a:lnTo>
                    <a:pt x="12981" y="141"/>
                  </a:lnTo>
                  <a:lnTo>
                    <a:pt x="12323" y="235"/>
                  </a:lnTo>
                  <a:lnTo>
                    <a:pt x="11006" y="564"/>
                  </a:lnTo>
                  <a:lnTo>
                    <a:pt x="9642" y="988"/>
                  </a:lnTo>
                  <a:lnTo>
                    <a:pt x="8278" y="1505"/>
                  </a:lnTo>
                  <a:lnTo>
                    <a:pt x="6914" y="2116"/>
                  </a:lnTo>
                  <a:lnTo>
                    <a:pt x="5597" y="2822"/>
                  </a:lnTo>
                  <a:lnTo>
                    <a:pt x="4939" y="3245"/>
                  </a:lnTo>
                  <a:lnTo>
                    <a:pt x="4328" y="3621"/>
                  </a:lnTo>
                  <a:lnTo>
                    <a:pt x="3763" y="4092"/>
                  </a:lnTo>
                  <a:lnTo>
                    <a:pt x="3199" y="4515"/>
                  </a:lnTo>
                  <a:lnTo>
                    <a:pt x="2682" y="4985"/>
                  </a:lnTo>
                  <a:lnTo>
                    <a:pt x="2211" y="5455"/>
                  </a:lnTo>
                  <a:lnTo>
                    <a:pt x="1741" y="5926"/>
                  </a:lnTo>
                  <a:lnTo>
                    <a:pt x="1318" y="6443"/>
                  </a:lnTo>
                  <a:lnTo>
                    <a:pt x="988" y="6960"/>
                  </a:lnTo>
                  <a:lnTo>
                    <a:pt x="659" y="7478"/>
                  </a:lnTo>
                  <a:lnTo>
                    <a:pt x="424" y="8042"/>
                  </a:lnTo>
                  <a:lnTo>
                    <a:pt x="236" y="8559"/>
                  </a:lnTo>
                  <a:lnTo>
                    <a:pt x="95" y="9124"/>
                  </a:lnTo>
                  <a:lnTo>
                    <a:pt x="1" y="9688"/>
                  </a:lnTo>
                  <a:lnTo>
                    <a:pt x="1" y="10252"/>
                  </a:lnTo>
                  <a:lnTo>
                    <a:pt x="48" y="10817"/>
                  </a:lnTo>
                  <a:lnTo>
                    <a:pt x="142" y="11334"/>
                  </a:lnTo>
                  <a:lnTo>
                    <a:pt x="283" y="11804"/>
                  </a:lnTo>
                  <a:lnTo>
                    <a:pt x="471" y="12228"/>
                  </a:lnTo>
                  <a:lnTo>
                    <a:pt x="612" y="12557"/>
                  </a:lnTo>
                  <a:lnTo>
                    <a:pt x="847" y="12839"/>
                  </a:lnTo>
                  <a:lnTo>
                    <a:pt x="1035" y="13074"/>
                  </a:lnTo>
                  <a:lnTo>
                    <a:pt x="1271" y="13262"/>
                  </a:lnTo>
                  <a:lnTo>
                    <a:pt x="1506" y="13403"/>
                  </a:lnTo>
                  <a:lnTo>
                    <a:pt x="1788" y="13497"/>
                  </a:lnTo>
                  <a:lnTo>
                    <a:pt x="2023" y="13544"/>
                  </a:lnTo>
                  <a:lnTo>
                    <a:pt x="2305" y="13544"/>
                  </a:lnTo>
                  <a:lnTo>
                    <a:pt x="2587" y="13497"/>
                  </a:lnTo>
                  <a:lnTo>
                    <a:pt x="3152" y="13356"/>
                  </a:lnTo>
                  <a:lnTo>
                    <a:pt x="3716" y="13121"/>
                  </a:lnTo>
                  <a:lnTo>
                    <a:pt x="4281" y="12792"/>
                  </a:lnTo>
                  <a:lnTo>
                    <a:pt x="4798" y="12416"/>
                  </a:lnTo>
                  <a:lnTo>
                    <a:pt x="5268" y="12040"/>
                  </a:lnTo>
                  <a:lnTo>
                    <a:pt x="5691" y="11663"/>
                  </a:lnTo>
                  <a:lnTo>
                    <a:pt x="6350" y="11052"/>
                  </a:lnTo>
                  <a:lnTo>
                    <a:pt x="6585" y="10817"/>
                  </a:lnTo>
                  <a:lnTo>
                    <a:pt x="6303" y="11193"/>
                  </a:lnTo>
                  <a:lnTo>
                    <a:pt x="5644" y="12134"/>
                  </a:lnTo>
                  <a:lnTo>
                    <a:pt x="4751" y="13544"/>
                  </a:lnTo>
                  <a:lnTo>
                    <a:pt x="4328" y="14344"/>
                  </a:lnTo>
                  <a:lnTo>
                    <a:pt x="3857" y="15238"/>
                  </a:lnTo>
                  <a:lnTo>
                    <a:pt x="3481" y="16084"/>
                  </a:lnTo>
                  <a:lnTo>
                    <a:pt x="3152" y="16978"/>
                  </a:lnTo>
                  <a:lnTo>
                    <a:pt x="2870" y="17871"/>
                  </a:lnTo>
                  <a:lnTo>
                    <a:pt x="2823" y="18294"/>
                  </a:lnTo>
                  <a:lnTo>
                    <a:pt x="2776" y="18718"/>
                  </a:lnTo>
                  <a:lnTo>
                    <a:pt x="2729" y="19141"/>
                  </a:lnTo>
                  <a:lnTo>
                    <a:pt x="2776" y="19517"/>
                  </a:lnTo>
                  <a:lnTo>
                    <a:pt x="2823" y="19893"/>
                  </a:lnTo>
                  <a:lnTo>
                    <a:pt x="2917" y="20223"/>
                  </a:lnTo>
                  <a:lnTo>
                    <a:pt x="3105" y="20552"/>
                  </a:lnTo>
                  <a:lnTo>
                    <a:pt x="3293" y="20834"/>
                  </a:lnTo>
                  <a:lnTo>
                    <a:pt x="3528" y="21116"/>
                  </a:lnTo>
                  <a:lnTo>
                    <a:pt x="3857" y="21351"/>
                  </a:lnTo>
                  <a:lnTo>
                    <a:pt x="4186" y="21539"/>
                  </a:lnTo>
                  <a:lnTo>
                    <a:pt x="4516" y="21633"/>
                  </a:lnTo>
                  <a:lnTo>
                    <a:pt x="4845" y="21728"/>
                  </a:lnTo>
                  <a:lnTo>
                    <a:pt x="5221" y="21728"/>
                  </a:lnTo>
                  <a:lnTo>
                    <a:pt x="5550" y="21681"/>
                  </a:lnTo>
                  <a:lnTo>
                    <a:pt x="5927" y="21586"/>
                  </a:lnTo>
                  <a:lnTo>
                    <a:pt x="6256" y="21492"/>
                  </a:lnTo>
                  <a:lnTo>
                    <a:pt x="6585" y="21304"/>
                  </a:lnTo>
                  <a:lnTo>
                    <a:pt x="6961" y="21116"/>
                  </a:lnTo>
                  <a:lnTo>
                    <a:pt x="7290" y="20881"/>
                  </a:lnTo>
                  <a:lnTo>
                    <a:pt x="7949" y="20317"/>
                  </a:lnTo>
                  <a:lnTo>
                    <a:pt x="8560" y="19658"/>
                  </a:lnTo>
                  <a:lnTo>
                    <a:pt x="9172" y="18953"/>
                  </a:lnTo>
                  <a:lnTo>
                    <a:pt x="9736" y="18200"/>
                  </a:lnTo>
                  <a:lnTo>
                    <a:pt x="10253" y="17495"/>
                  </a:lnTo>
                  <a:lnTo>
                    <a:pt x="11053" y="16178"/>
                  </a:lnTo>
                  <a:lnTo>
                    <a:pt x="11617" y="15191"/>
                  </a:lnTo>
                  <a:lnTo>
                    <a:pt x="11805" y="14814"/>
                  </a:lnTo>
                  <a:lnTo>
                    <a:pt x="11570" y="16084"/>
                  </a:lnTo>
                  <a:lnTo>
                    <a:pt x="11382" y="17448"/>
                  </a:lnTo>
                  <a:lnTo>
                    <a:pt x="11288" y="18200"/>
                  </a:lnTo>
                  <a:lnTo>
                    <a:pt x="11241" y="18953"/>
                  </a:lnTo>
                  <a:lnTo>
                    <a:pt x="11241" y="19752"/>
                  </a:lnTo>
                  <a:lnTo>
                    <a:pt x="11241" y="20505"/>
                  </a:lnTo>
                  <a:lnTo>
                    <a:pt x="11335" y="21210"/>
                  </a:lnTo>
                  <a:lnTo>
                    <a:pt x="11476" y="21822"/>
                  </a:lnTo>
                  <a:lnTo>
                    <a:pt x="11570" y="22104"/>
                  </a:lnTo>
                  <a:lnTo>
                    <a:pt x="11711" y="22386"/>
                  </a:lnTo>
                  <a:lnTo>
                    <a:pt x="11852" y="22621"/>
                  </a:lnTo>
                  <a:lnTo>
                    <a:pt x="11993" y="22809"/>
                  </a:lnTo>
                  <a:lnTo>
                    <a:pt x="12181" y="22997"/>
                  </a:lnTo>
                  <a:lnTo>
                    <a:pt x="12417" y="23091"/>
                  </a:lnTo>
                  <a:lnTo>
                    <a:pt x="12652" y="23185"/>
                  </a:lnTo>
                  <a:lnTo>
                    <a:pt x="12887" y="23232"/>
                  </a:lnTo>
                  <a:lnTo>
                    <a:pt x="13169" y="23232"/>
                  </a:lnTo>
                  <a:lnTo>
                    <a:pt x="13404" y="23185"/>
                  </a:lnTo>
                  <a:lnTo>
                    <a:pt x="13639" y="23044"/>
                  </a:lnTo>
                  <a:lnTo>
                    <a:pt x="13827" y="22903"/>
                  </a:lnTo>
                  <a:lnTo>
                    <a:pt x="14016" y="22668"/>
                  </a:lnTo>
                  <a:lnTo>
                    <a:pt x="14157" y="22433"/>
                  </a:lnTo>
                  <a:lnTo>
                    <a:pt x="14486" y="21869"/>
                  </a:lnTo>
                  <a:lnTo>
                    <a:pt x="14768" y="21163"/>
                  </a:lnTo>
                  <a:lnTo>
                    <a:pt x="15050" y="20411"/>
                  </a:lnTo>
                  <a:lnTo>
                    <a:pt x="15285" y="19658"/>
                  </a:lnTo>
                  <a:lnTo>
                    <a:pt x="15615" y="18859"/>
                  </a:lnTo>
                  <a:lnTo>
                    <a:pt x="15944" y="18106"/>
                  </a:lnTo>
                  <a:lnTo>
                    <a:pt x="16367" y="17401"/>
                  </a:lnTo>
                  <a:lnTo>
                    <a:pt x="16602" y="17072"/>
                  </a:lnTo>
                  <a:lnTo>
                    <a:pt x="16884" y="16789"/>
                  </a:lnTo>
                  <a:lnTo>
                    <a:pt x="17167" y="16554"/>
                  </a:lnTo>
                  <a:lnTo>
                    <a:pt x="17496" y="16366"/>
                  </a:lnTo>
                  <a:lnTo>
                    <a:pt x="17825" y="16178"/>
                  </a:lnTo>
                  <a:lnTo>
                    <a:pt x="18201" y="16037"/>
                  </a:lnTo>
                  <a:lnTo>
                    <a:pt x="18624" y="15990"/>
                  </a:lnTo>
                  <a:lnTo>
                    <a:pt x="19095" y="15943"/>
                  </a:lnTo>
                  <a:lnTo>
                    <a:pt x="19565" y="15990"/>
                  </a:lnTo>
                  <a:lnTo>
                    <a:pt x="20129" y="16084"/>
                  </a:lnTo>
                  <a:lnTo>
                    <a:pt x="20694" y="16272"/>
                  </a:lnTo>
                  <a:lnTo>
                    <a:pt x="21305" y="16507"/>
                  </a:lnTo>
                  <a:lnTo>
                    <a:pt x="26149" y="11616"/>
                  </a:lnTo>
                  <a:lnTo>
                    <a:pt x="25961" y="11146"/>
                  </a:lnTo>
                  <a:lnTo>
                    <a:pt x="25303" y="9923"/>
                  </a:lnTo>
                  <a:lnTo>
                    <a:pt x="24268" y="8183"/>
                  </a:lnTo>
                  <a:lnTo>
                    <a:pt x="23657" y="7196"/>
                  </a:lnTo>
                  <a:lnTo>
                    <a:pt x="22998" y="6161"/>
                  </a:lnTo>
                  <a:lnTo>
                    <a:pt x="22246" y="5126"/>
                  </a:lnTo>
                  <a:lnTo>
                    <a:pt x="21446" y="4092"/>
                  </a:lnTo>
                  <a:lnTo>
                    <a:pt x="20553" y="3151"/>
                  </a:lnTo>
                  <a:lnTo>
                    <a:pt x="19659" y="2258"/>
                  </a:lnTo>
                  <a:lnTo>
                    <a:pt x="19236" y="1834"/>
                  </a:lnTo>
                  <a:lnTo>
                    <a:pt x="18766" y="1458"/>
                  </a:lnTo>
                  <a:lnTo>
                    <a:pt x="18295" y="1129"/>
                  </a:lnTo>
                  <a:lnTo>
                    <a:pt x="17825" y="800"/>
                  </a:lnTo>
                  <a:lnTo>
                    <a:pt x="17308" y="564"/>
                  </a:lnTo>
                  <a:lnTo>
                    <a:pt x="16837" y="329"/>
                  </a:lnTo>
                  <a:lnTo>
                    <a:pt x="16320" y="188"/>
                  </a:lnTo>
                  <a:lnTo>
                    <a:pt x="15850" y="94"/>
                  </a:lnTo>
                  <a:lnTo>
                    <a:pt x="153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2624;p71">
              <a:extLst>
                <a:ext uri="{FF2B5EF4-FFF2-40B4-BE49-F238E27FC236}">
                  <a16:creationId xmlns:a16="http://schemas.microsoft.com/office/drawing/2014/main" id="{7FC14D6F-7A85-BA9B-44F4-8439E5742185}"/>
                </a:ext>
              </a:extLst>
            </p:cNvPr>
            <p:cNvSpPr/>
            <p:nvPr/>
          </p:nvSpPr>
          <p:spPr>
            <a:xfrm>
              <a:off x="5874575" y="1290250"/>
              <a:ext cx="288075" cy="239875"/>
            </a:xfrm>
            <a:custGeom>
              <a:avLst/>
              <a:gdLst/>
              <a:ahLst/>
              <a:cxnLst/>
              <a:rect l="l" t="t" r="r" b="b"/>
              <a:pathLst>
                <a:path w="11523" h="9595" fill="none" extrusionOk="0">
                  <a:moveTo>
                    <a:pt x="800" y="0"/>
                  </a:moveTo>
                  <a:lnTo>
                    <a:pt x="800" y="0"/>
                  </a:lnTo>
                  <a:lnTo>
                    <a:pt x="565" y="565"/>
                  </a:lnTo>
                  <a:lnTo>
                    <a:pt x="330" y="1176"/>
                  </a:lnTo>
                  <a:lnTo>
                    <a:pt x="95" y="1928"/>
                  </a:lnTo>
                  <a:lnTo>
                    <a:pt x="47" y="2305"/>
                  </a:lnTo>
                  <a:lnTo>
                    <a:pt x="0" y="2728"/>
                  </a:lnTo>
                  <a:lnTo>
                    <a:pt x="0" y="3104"/>
                  </a:lnTo>
                  <a:lnTo>
                    <a:pt x="47" y="3433"/>
                  </a:lnTo>
                  <a:lnTo>
                    <a:pt x="142" y="3763"/>
                  </a:lnTo>
                  <a:lnTo>
                    <a:pt x="283" y="4092"/>
                  </a:lnTo>
                  <a:lnTo>
                    <a:pt x="518" y="4327"/>
                  </a:lnTo>
                  <a:lnTo>
                    <a:pt x="847" y="4515"/>
                  </a:lnTo>
                  <a:lnTo>
                    <a:pt x="847" y="4515"/>
                  </a:lnTo>
                  <a:lnTo>
                    <a:pt x="1223" y="4656"/>
                  </a:lnTo>
                  <a:lnTo>
                    <a:pt x="1552" y="4703"/>
                  </a:lnTo>
                  <a:lnTo>
                    <a:pt x="1882" y="4750"/>
                  </a:lnTo>
                  <a:lnTo>
                    <a:pt x="2211" y="4750"/>
                  </a:lnTo>
                  <a:lnTo>
                    <a:pt x="2540" y="4703"/>
                  </a:lnTo>
                  <a:lnTo>
                    <a:pt x="2822" y="4609"/>
                  </a:lnTo>
                  <a:lnTo>
                    <a:pt x="3387" y="4374"/>
                  </a:lnTo>
                  <a:lnTo>
                    <a:pt x="3810" y="4139"/>
                  </a:lnTo>
                  <a:lnTo>
                    <a:pt x="4186" y="3904"/>
                  </a:lnTo>
                  <a:lnTo>
                    <a:pt x="4468" y="3621"/>
                  </a:lnTo>
                  <a:lnTo>
                    <a:pt x="4468" y="3621"/>
                  </a:lnTo>
                  <a:lnTo>
                    <a:pt x="4233" y="4092"/>
                  </a:lnTo>
                  <a:lnTo>
                    <a:pt x="4045" y="4562"/>
                  </a:lnTo>
                  <a:lnTo>
                    <a:pt x="3857" y="5126"/>
                  </a:lnTo>
                  <a:lnTo>
                    <a:pt x="3716" y="5691"/>
                  </a:lnTo>
                  <a:lnTo>
                    <a:pt x="3669" y="5973"/>
                  </a:lnTo>
                  <a:lnTo>
                    <a:pt x="3669" y="6255"/>
                  </a:lnTo>
                  <a:lnTo>
                    <a:pt x="3716" y="6537"/>
                  </a:lnTo>
                  <a:lnTo>
                    <a:pt x="3763" y="6772"/>
                  </a:lnTo>
                  <a:lnTo>
                    <a:pt x="3904" y="7008"/>
                  </a:lnTo>
                  <a:lnTo>
                    <a:pt x="4092" y="7149"/>
                  </a:lnTo>
                  <a:lnTo>
                    <a:pt x="4092" y="7149"/>
                  </a:lnTo>
                  <a:lnTo>
                    <a:pt x="4327" y="7243"/>
                  </a:lnTo>
                  <a:lnTo>
                    <a:pt x="4562" y="7290"/>
                  </a:lnTo>
                  <a:lnTo>
                    <a:pt x="4844" y="7290"/>
                  </a:lnTo>
                  <a:lnTo>
                    <a:pt x="5127" y="7196"/>
                  </a:lnTo>
                  <a:lnTo>
                    <a:pt x="5409" y="7055"/>
                  </a:lnTo>
                  <a:lnTo>
                    <a:pt x="5691" y="6914"/>
                  </a:lnTo>
                  <a:lnTo>
                    <a:pt x="6255" y="6490"/>
                  </a:lnTo>
                  <a:lnTo>
                    <a:pt x="6773" y="6067"/>
                  </a:lnTo>
                  <a:lnTo>
                    <a:pt x="7149" y="5644"/>
                  </a:lnTo>
                  <a:lnTo>
                    <a:pt x="7525" y="5268"/>
                  </a:lnTo>
                  <a:lnTo>
                    <a:pt x="7525" y="5268"/>
                  </a:lnTo>
                  <a:lnTo>
                    <a:pt x="7384" y="5832"/>
                  </a:lnTo>
                  <a:lnTo>
                    <a:pt x="7243" y="6396"/>
                  </a:lnTo>
                  <a:lnTo>
                    <a:pt x="7102" y="7102"/>
                  </a:lnTo>
                  <a:lnTo>
                    <a:pt x="7102" y="7854"/>
                  </a:lnTo>
                  <a:lnTo>
                    <a:pt x="7102" y="8183"/>
                  </a:lnTo>
                  <a:lnTo>
                    <a:pt x="7196" y="8513"/>
                  </a:lnTo>
                  <a:lnTo>
                    <a:pt x="7290" y="8842"/>
                  </a:lnTo>
                  <a:lnTo>
                    <a:pt x="7431" y="9124"/>
                  </a:lnTo>
                  <a:lnTo>
                    <a:pt x="7666" y="9312"/>
                  </a:lnTo>
                  <a:lnTo>
                    <a:pt x="7901" y="9453"/>
                  </a:lnTo>
                  <a:lnTo>
                    <a:pt x="7901" y="9453"/>
                  </a:lnTo>
                  <a:lnTo>
                    <a:pt x="8231" y="9547"/>
                  </a:lnTo>
                  <a:lnTo>
                    <a:pt x="8560" y="9594"/>
                  </a:lnTo>
                  <a:lnTo>
                    <a:pt x="8842" y="9547"/>
                  </a:lnTo>
                  <a:lnTo>
                    <a:pt x="9171" y="9453"/>
                  </a:lnTo>
                  <a:lnTo>
                    <a:pt x="9453" y="9312"/>
                  </a:lnTo>
                  <a:lnTo>
                    <a:pt x="9783" y="9171"/>
                  </a:lnTo>
                  <a:lnTo>
                    <a:pt x="10347" y="8748"/>
                  </a:lnTo>
                  <a:lnTo>
                    <a:pt x="10817" y="8324"/>
                  </a:lnTo>
                  <a:lnTo>
                    <a:pt x="11193" y="7948"/>
                  </a:lnTo>
                  <a:lnTo>
                    <a:pt x="11523" y="7525"/>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2625;p71">
              <a:extLst>
                <a:ext uri="{FF2B5EF4-FFF2-40B4-BE49-F238E27FC236}">
                  <a16:creationId xmlns:a16="http://schemas.microsoft.com/office/drawing/2014/main" id="{6281FF5C-CB19-0081-640D-76001E1126EC}"/>
                </a:ext>
              </a:extLst>
            </p:cNvPr>
            <p:cNvSpPr/>
            <p:nvPr/>
          </p:nvSpPr>
          <p:spPr>
            <a:xfrm>
              <a:off x="6015650" y="1206775"/>
              <a:ext cx="218725" cy="211650"/>
            </a:xfrm>
            <a:custGeom>
              <a:avLst/>
              <a:gdLst/>
              <a:ahLst/>
              <a:cxnLst/>
              <a:rect l="l" t="t" r="r" b="b"/>
              <a:pathLst>
                <a:path w="8749" h="8466" fill="none" extrusionOk="0">
                  <a:moveTo>
                    <a:pt x="1506" y="0"/>
                  </a:moveTo>
                  <a:lnTo>
                    <a:pt x="1506" y="0"/>
                  </a:lnTo>
                  <a:lnTo>
                    <a:pt x="1177" y="376"/>
                  </a:lnTo>
                  <a:lnTo>
                    <a:pt x="895" y="753"/>
                  </a:lnTo>
                  <a:lnTo>
                    <a:pt x="565" y="1270"/>
                  </a:lnTo>
                  <a:lnTo>
                    <a:pt x="283" y="1787"/>
                  </a:lnTo>
                  <a:lnTo>
                    <a:pt x="95" y="2352"/>
                  </a:lnTo>
                  <a:lnTo>
                    <a:pt x="1" y="2634"/>
                  </a:lnTo>
                  <a:lnTo>
                    <a:pt x="1" y="2869"/>
                  </a:lnTo>
                  <a:lnTo>
                    <a:pt x="48" y="3104"/>
                  </a:lnTo>
                  <a:lnTo>
                    <a:pt x="95" y="3339"/>
                  </a:lnTo>
                  <a:lnTo>
                    <a:pt x="95" y="3339"/>
                  </a:lnTo>
                  <a:lnTo>
                    <a:pt x="236" y="3527"/>
                  </a:lnTo>
                  <a:lnTo>
                    <a:pt x="424" y="3621"/>
                  </a:lnTo>
                  <a:lnTo>
                    <a:pt x="612" y="3715"/>
                  </a:lnTo>
                  <a:lnTo>
                    <a:pt x="847" y="3810"/>
                  </a:lnTo>
                  <a:lnTo>
                    <a:pt x="1083" y="3810"/>
                  </a:lnTo>
                  <a:lnTo>
                    <a:pt x="1365" y="3810"/>
                  </a:lnTo>
                  <a:lnTo>
                    <a:pt x="1882" y="3715"/>
                  </a:lnTo>
                  <a:lnTo>
                    <a:pt x="2399" y="3621"/>
                  </a:lnTo>
                  <a:lnTo>
                    <a:pt x="2823" y="3480"/>
                  </a:lnTo>
                  <a:lnTo>
                    <a:pt x="3246" y="3339"/>
                  </a:lnTo>
                  <a:lnTo>
                    <a:pt x="3246" y="3339"/>
                  </a:lnTo>
                  <a:lnTo>
                    <a:pt x="3011" y="3574"/>
                  </a:lnTo>
                  <a:lnTo>
                    <a:pt x="2823" y="3857"/>
                  </a:lnTo>
                  <a:lnTo>
                    <a:pt x="2635" y="4233"/>
                  </a:lnTo>
                  <a:lnTo>
                    <a:pt x="2446" y="4656"/>
                  </a:lnTo>
                  <a:lnTo>
                    <a:pt x="2399" y="4891"/>
                  </a:lnTo>
                  <a:lnTo>
                    <a:pt x="2399" y="5126"/>
                  </a:lnTo>
                  <a:lnTo>
                    <a:pt x="2399" y="5362"/>
                  </a:lnTo>
                  <a:lnTo>
                    <a:pt x="2494" y="5597"/>
                  </a:lnTo>
                  <a:lnTo>
                    <a:pt x="2588" y="5832"/>
                  </a:lnTo>
                  <a:lnTo>
                    <a:pt x="2729" y="6067"/>
                  </a:lnTo>
                  <a:lnTo>
                    <a:pt x="2729" y="6067"/>
                  </a:lnTo>
                  <a:lnTo>
                    <a:pt x="2964" y="6255"/>
                  </a:lnTo>
                  <a:lnTo>
                    <a:pt x="3199" y="6396"/>
                  </a:lnTo>
                  <a:lnTo>
                    <a:pt x="3434" y="6490"/>
                  </a:lnTo>
                  <a:lnTo>
                    <a:pt x="3669" y="6490"/>
                  </a:lnTo>
                  <a:lnTo>
                    <a:pt x="3904" y="6443"/>
                  </a:lnTo>
                  <a:lnTo>
                    <a:pt x="4187" y="6396"/>
                  </a:lnTo>
                  <a:lnTo>
                    <a:pt x="4704" y="6208"/>
                  </a:lnTo>
                  <a:lnTo>
                    <a:pt x="5174" y="5926"/>
                  </a:lnTo>
                  <a:lnTo>
                    <a:pt x="5550" y="5644"/>
                  </a:lnTo>
                  <a:lnTo>
                    <a:pt x="5880" y="5362"/>
                  </a:lnTo>
                  <a:lnTo>
                    <a:pt x="5880" y="5362"/>
                  </a:lnTo>
                  <a:lnTo>
                    <a:pt x="5739" y="5785"/>
                  </a:lnTo>
                  <a:lnTo>
                    <a:pt x="5597" y="6255"/>
                  </a:lnTo>
                  <a:lnTo>
                    <a:pt x="5503" y="6772"/>
                  </a:lnTo>
                  <a:lnTo>
                    <a:pt x="5456" y="7337"/>
                  </a:lnTo>
                  <a:lnTo>
                    <a:pt x="5456" y="7807"/>
                  </a:lnTo>
                  <a:lnTo>
                    <a:pt x="5503" y="8042"/>
                  </a:lnTo>
                  <a:lnTo>
                    <a:pt x="5597" y="8230"/>
                  </a:lnTo>
                  <a:lnTo>
                    <a:pt x="5692" y="8371"/>
                  </a:lnTo>
                  <a:lnTo>
                    <a:pt x="5880" y="8418"/>
                  </a:lnTo>
                  <a:lnTo>
                    <a:pt x="5880" y="8418"/>
                  </a:lnTo>
                  <a:lnTo>
                    <a:pt x="6068" y="8465"/>
                  </a:lnTo>
                  <a:lnTo>
                    <a:pt x="6256" y="8465"/>
                  </a:lnTo>
                  <a:lnTo>
                    <a:pt x="6726" y="8418"/>
                  </a:lnTo>
                  <a:lnTo>
                    <a:pt x="7196" y="8230"/>
                  </a:lnTo>
                  <a:lnTo>
                    <a:pt x="7667" y="7995"/>
                  </a:lnTo>
                  <a:lnTo>
                    <a:pt x="8419" y="7572"/>
                  </a:lnTo>
                  <a:lnTo>
                    <a:pt x="8748" y="7337"/>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2626;p71">
              <a:extLst>
                <a:ext uri="{FF2B5EF4-FFF2-40B4-BE49-F238E27FC236}">
                  <a16:creationId xmlns:a16="http://schemas.microsoft.com/office/drawing/2014/main" id="{CD5EBA5E-AF17-4DC1-B1C3-C3D2E8672884}"/>
                </a:ext>
              </a:extLst>
            </p:cNvPr>
            <p:cNvSpPr/>
            <p:nvPr/>
          </p:nvSpPr>
          <p:spPr>
            <a:xfrm>
              <a:off x="6204950" y="983375"/>
              <a:ext cx="1098175" cy="1161650"/>
            </a:xfrm>
            <a:custGeom>
              <a:avLst/>
              <a:gdLst/>
              <a:ahLst/>
              <a:cxnLst/>
              <a:rect l="l" t="t" r="r" b="b"/>
              <a:pathLst>
                <a:path w="43927" h="46466" extrusionOk="0">
                  <a:moveTo>
                    <a:pt x="38565" y="1"/>
                  </a:moveTo>
                  <a:lnTo>
                    <a:pt x="38141" y="48"/>
                  </a:lnTo>
                  <a:lnTo>
                    <a:pt x="37671" y="142"/>
                  </a:lnTo>
                  <a:lnTo>
                    <a:pt x="36919" y="424"/>
                  </a:lnTo>
                  <a:lnTo>
                    <a:pt x="36213" y="706"/>
                  </a:lnTo>
                  <a:lnTo>
                    <a:pt x="35602" y="1082"/>
                  </a:lnTo>
                  <a:lnTo>
                    <a:pt x="34943" y="1506"/>
                  </a:lnTo>
                  <a:lnTo>
                    <a:pt x="34379" y="1976"/>
                  </a:lnTo>
                  <a:lnTo>
                    <a:pt x="33815" y="2493"/>
                  </a:lnTo>
                  <a:lnTo>
                    <a:pt x="33344" y="3058"/>
                  </a:lnTo>
                  <a:lnTo>
                    <a:pt x="32827" y="3669"/>
                  </a:lnTo>
                  <a:lnTo>
                    <a:pt x="32404" y="4280"/>
                  </a:lnTo>
                  <a:lnTo>
                    <a:pt x="31981" y="4892"/>
                  </a:lnTo>
                  <a:lnTo>
                    <a:pt x="31557" y="5597"/>
                  </a:lnTo>
                  <a:lnTo>
                    <a:pt x="31181" y="6256"/>
                  </a:lnTo>
                  <a:lnTo>
                    <a:pt x="30523" y="7666"/>
                  </a:lnTo>
                  <a:lnTo>
                    <a:pt x="29911" y="9124"/>
                  </a:lnTo>
                  <a:lnTo>
                    <a:pt x="29347" y="10535"/>
                  </a:lnTo>
                  <a:lnTo>
                    <a:pt x="28877" y="11899"/>
                  </a:lnTo>
                  <a:lnTo>
                    <a:pt x="27983" y="14345"/>
                  </a:lnTo>
                  <a:lnTo>
                    <a:pt x="27607" y="15379"/>
                  </a:lnTo>
                  <a:lnTo>
                    <a:pt x="27184" y="16226"/>
                  </a:lnTo>
                  <a:lnTo>
                    <a:pt x="26948" y="16555"/>
                  </a:lnTo>
                  <a:lnTo>
                    <a:pt x="26760" y="16837"/>
                  </a:lnTo>
                  <a:lnTo>
                    <a:pt x="26525" y="17072"/>
                  </a:lnTo>
                  <a:lnTo>
                    <a:pt x="26290" y="17213"/>
                  </a:lnTo>
                  <a:lnTo>
                    <a:pt x="25914" y="17401"/>
                  </a:lnTo>
                  <a:lnTo>
                    <a:pt x="25444" y="17543"/>
                  </a:lnTo>
                  <a:lnTo>
                    <a:pt x="24268" y="17825"/>
                  </a:lnTo>
                  <a:lnTo>
                    <a:pt x="22857" y="18107"/>
                  </a:lnTo>
                  <a:lnTo>
                    <a:pt x="21258" y="18342"/>
                  </a:lnTo>
                  <a:lnTo>
                    <a:pt x="19612" y="18483"/>
                  </a:lnTo>
                  <a:lnTo>
                    <a:pt x="17966" y="18624"/>
                  </a:lnTo>
                  <a:lnTo>
                    <a:pt x="16461" y="18671"/>
                  </a:lnTo>
                  <a:lnTo>
                    <a:pt x="15097" y="18624"/>
                  </a:lnTo>
                  <a:lnTo>
                    <a:pt x="14109" y="18201"/>
                  </a:lnTo>
                  <a:lnTo>
                    <a:pt x="13075" y="17684"/>
                  </a:lnTo>
                  <a:lnTo>
                    <a:pt x="11805" y="17025"/>
                  </a:lnTo>
                  <a:lnTo>
                    <a:pt x="10441" y="16226"/>
                  </a:lnTo>
                  <a:lnTo>
                    <a:pt x="9030" y="15379"/>
                  </a:lnTo>
                  <a:lnTo>
                    <a:pt x="8372" y="14862"/>
                  </a:lnTo>
                  <a:lnTo>
                    <a:pt x="7761" y="14392"/>
                  </a:lnTo>
                  <a:lnTo>
                    <a:pt x="7149" y="13874"/>
                  </a:lnTo>
                  <a:lnTo>
                    <a:pt x="6679" y="13404"/>
                  </a:lnTo>
                  <a:lnTo>
                    <a:pt x="6209" y="12934"/>
                  </a:lnTo>
                  <a:lnTo>
                    <a:pt x="5785" y="12651"/>
                  </a:lnTo>
                  <a:lnTo>
                    <a:pt x="5456" y="12510"/>
                  </a:lnTo>
                  <a:lnTo>
                    <a:pt x="5127" y="12510"/>
                  </a:lnTo>
                  <a:lnTo>
                    <a:pt x="4845" y="12604"/>
                  </a:lnTo>
                  <a:lnTo>
                    <a:pt x="4563" y="12746"/>
                  </a:lnTo>
                  <a:lnTo>
                    <a:pt x="4374" y="13028"/>
                  </a:lnTo>
                  <a:lnTo>
                    <a:pt x="4233" y="13310"/>
                  </a:lnTo>
                  <a:lnTo>
                    <a:pt x="4092" y="13639"/>
                  </a:lnTo>
                  <a:lnTo>
                    <a:pt x="3998" y="14015"/>
                  </a:lnTo>
                  <a:lnTo>
                    <a:pt x="3951" y="14439"/>
                  </a:lnTo>
                  <a:lnTo>
                    <a:pt x="3904" y="14815"/>
                  </a:lnTo>
                  <a:lnTo>
                    <a:pt x="3904" y="15191"/>
                  </a:lnTo>
                  <a:lnTo>
                    <a:pt x="3951" y="15520"/>
                  </a:lnTo>
                  <a:lnTo>
                    <a:pt x="4045" y="15802"/>
                  </a:lnTo>
                  <a:lnTo>
                    <a:pt x="4139" y="15991"/>
                  </a:lnTo>
                  <a:lnTo>
                    <a:pt x="3810" y="15567"/>
                  </a:lnTo>
                  <a:lnTo>
                    <a:pt x="3434" y="15097"/>
                  </a:lnTo>
                  <a:lnTo>
                    <a:pt x="3011" y="14580"/>
                  </a:lnTo>
                  <a:lnTo>
                    <a:pt x="2493" y="14109"/>
                  </a:lnTo>
                  <a:lnTo>
                    <a:pt x="2211" y="13921"/>
                  </a:lnTo>
                  <a:lnTo>
                    <a:pt x="1929" y="13780"/>
                  </a:lnTo>
                  <a:lnTo>
                    <a:pt x="1600" y="13686"/>
                  </a:lnTo>
                  <a:lnTo>
                    <a:pt x="1318" y="13639"/>
                  </a:lnTo>
                  <a:lnTo>
                    <a:pt x="1035" y="13686"/>
                  </a:lnTo>
                  <a:lnTo>
                    <a:pt x="753" y="13780"/>
                  </a:lnTo>
                  <a:lnTo>
                    <a:pt x="518" y="14015"/>
                  </a:lnTo>
                  <a:lnTo>
                    <a:pt x="330" y="14250"/>
                  </a:lnTo>
                  <a:lnTo>
                    <a:pt x="189" y="14580"/>
                  </a:lnTo>
                  <a:lnTo>
                    <a:pt x="95" y="14956"/>
                  </a:lnTo>
                  <a:lnTo>
                    <a:pt x="48" y="15379"/>
                  </a:lnTo>
                  <a:lnTo>
                    <a:pt x="48" y="15849"/>
                  </a:lnTo>
                  <a:lnTo>
                    <a:pt x="142" y="16320"/>
                  </a:lnTo>
                  <a:lnTo>
                    <a:pt x="189" y="16790"/>
                  </a:lnTo>
                  <a:lnTo>
                    <a:pt x="330" y="17307"/>
                  </a:lnTo>
                  <a:lnTo>
                    <a:pt x="518" y="17778"/>
                  </a:lnTo>
                  <a:lnTo>
                    <a:pt x="706" y="18248"/>
                  </a:lnTo>
                  <a:lnTo>
                    <a:pt x="894" y="18718"/>
                  </a:lnTo>
                  <a:lnTo>
                    <a:pt x="1176" y="19142"/>
                  </a:lnTo>
                  <a:lnTo>
                    <a:pt x="1412" y="19518"/>
                  </a:lnTo>
                  <a:lnTo>
                    <a:pt x="1741" y="19847"/>
                  </a:lnTo>
                  <a:lnTo>
                    <a:pt x="2023" y="20129"/>
                  </a:lnTo>
                  <a:lnTo>
                    <a:pt x="1647" y="20223"/>
                  </a:lnTo>
                  <a:lnTo>
                    <a:pt x="1270" y="20364"/>
                  </a:lnTo>
                  <a:lnTo>
                    <a:pt x="847" y="20599"/>
                  </a:lnTo>
                  <a:lnTo>
                    <a:pt x="659" y="20788"/>
                  </a:lnTo>
                  <a:lnTo>
                    <a:pt x="471" y="20976"/>
                  </a:lnTo>
                  <a:lnTo>
                    <a:pt x="283" y="21211"/>
                  </a:lnTo>
                  <a:lnTo>
                    <a:pt x="142" y="21446"/>
                  </a:lnTo>
                  <a:lnTo>
                    <a:pt x="48" y="21728"/>
                  </a:lnTo>
                  <a:lnTo>
                    <a:pt x="1" y="22057"/>
                  </a:lnTo>
                  <a:lnTo>
                    <a:pt x="1" y="22434"/>
                  </a:lnTo>
                  <a:lnTo>
                    <a:pt x="48" y="22857"/>
                  </a:lnTo>
                  <a:lnTo>
                    <a:pt x="189" y="23280"/>
                  </a:lnTo>
                  <a:lnTo>
                    <a:pt x="330" y="23656"/>
                  </a:lnTo>
                  <a:lnTo>
                    <a:pt x="471" y="24033"/>
                  </a:lnTo>
                  <a:lnTo>
                    <a:pt x="659" y="24362"/>
                  </a:lnTo>
                  <a:lnTo>
                    <a:pt x="1082" y="24926"/>
                  </a:lnTo>
                  <a:lnTo>
                    <a:pt x="1553" y="25443"/>
                  </a:lnTo>
                  <a:lnTo>
                    <a:pt x="2070" y="25867"/>
                  </a:lnTo>
                  <a:lnTo>
                    <a:pt x="2587" y="26290"/>
                  </a:lnTo>
                  <a:lnTo>
                    <a:pt x="3058" y="26666"/>
                  </a:lnTo>
                  <a:lnTo>
                    <a:pt x="3481" y="27089"/>
                  </a:lnTo>
                  <a:lnTo>
                    <a:pt x="3575" y="27183"/>
                  </a:lnTo>
                  <a:lnTo>
                    <a:pt x="3669" y="27419"/>
                  </a:lnTo>
                  <a:lnTo>
                    <a:pt x="3763" y="28030"/>
                  </a:lnTo>
                  <a:lnTo>
                    <a:pt x="3998" y="29911"/>
                  </a:lnTo>
                  <a:lnTo>
                    <a:pt x="4186" y="31087"/>
                  </a:lnTo>
                  <a:lnTo>
                    <a:pt x="4421" y="32451"/>
                  </a:lnTo>
                  <a:lnTo>
                    <a:pt x="4798" y="33862"/>
                  </a:lnTo>
                  <a:lnTo>
                    <a:pt x="5033" y="34614"/>
                  </a:lnTo>
                  <a:lnTo>
                    <a:pt x="5315" y="35367"/>
                  </a:lnTo>
                  <a:lnTo>
                    <a:pt x="5644" y="36166"/>
                  </a:lnTo>
                  <a:lnTo>
                    <a:pt x="5973" y="36918"/>
                  </a:lnTo>
                  <a:lnTo>
                    <a:pt x="6397" y="37718"/>
                  </a:lnTo>
                  <a:lnTo>
                    <a:pt x="6867" y="38470"/>
                  </a:lnTo>
                  <a:lnTo>
                    <a:pt x="7384" y="39270"/>
                  </a:lnTo>
                  <a:lnTo>
                    <a:pt x="7996" y="40022"/>
                  </a:lnTo>
                  <a:lnTo>
                    <a:pt x="8654" y="40728"/>
                  </a:lnTo>
                  <a:lnTo>
                    <a:pt x="9360" y="41480"/>
                  </a:lnTo>
                  <a:lnTo>
                    <a:pt x="10159" y="42186"/>
                  </a:lnTo>
                  <a:lnTo>
                    <a:pt x="11053" y="42844"/>
                  </a:lnTo>
                  <a:lnTo>
                    <a:pt x="11993" y="43503"/>
                  </a:lnTo>
                  <a:lnTo>
                    <a:pt x="13075" y="44067"/>
                  </a:lnTo>
                  <a:lnTo>
                    <a:pt x="14204" y="44631"/>
                  </a:lnTo>
                  <a:lnTo>
                    <a:pt x="15426" y="45196"/>
                  </a:lnTo>
                  <a:lnTo>
                    <a:pt x="16743" y="45666"/>
                  </a:lnTo>
                  <a:lnTo>
                    <a:pt x="18201" y="46089"/>
                  </a:lnTo>
                  <a:lnTo>
                    <a:pt x="19236" y="46277"/>
                  </a:lnTo>
                  <a:lnTo>
                    <a:pt x="20364" y="46371"/>
                  </a:lnTo>
                  <a:lnTo>
                    <a:pt x="21587" y="46465"/>
                  </a:lnTo>
                  <a:lnTo>
                    <a:pt x="22857" y="46465"/>
                  </a:lnTo>
                  <a:lnTo>
                    <a:pt x="24174" y="46418"/>
                  </a:lnTo>
                  <a:lnTo>
                    <a:pt x="25491" y="46324"/>
                  </a:lnTo>
                  <a:lnTo>
                    <a:pt x="26854" y="46136"/>
                  </a:lnTo>
                  <a:lnTo>
                    <a:pt x="28265" y="45901"/>
                  </a:lnTo>
                  <a:lnTo>
                    <a:pt x="29676" y="45572"/>
                  </a:lnTo>
                  <a:lnTo>
                    <a:pt x="31040" y="45149"/>
                  </a:lnTo>
                  <a:lnTo>
                    <a:pt x="32451" y="44678"/>
                  </a:lnTo>
                  <a:lnTo>
                    <a:pt x="33815" y="44114"/>
                  </a:lnTo>
                  <a:lnTo>
                    <a:pt x="35132" y="43503"/>
                  </a:lnTo>
                  <a:lnTo>
                    <a:pt x="36448" y="42750"/>
                  </a:lnTo>
                  <a:lnTo>
                    <a:pt x="37671" y="41951"/>
                  </a:lnTo>
                  <a:lnTo>
                    <a:pt x="38283" y="41480"/>
                  </a:lnTo>
                  <a:lnTo>
                    <a:pt x="38847" y="41057"/>
                  </a:lnTo>
                  <a:lnTo>
                    <a:pt x="39458" y="40493"/>
                  </a:lnTo>
                  <a:lnTo>
                    <a:pt x="40023" y="39928"/>
                  </a:lnTo>
                  <a:lnTo>
                    <a:pt x="40540" y="39270"/>
                  </a:lnTo>
                  <a:lnTo>
                    <a:pt x="41010" y="38612"/>
                  </a:lnTo>
                  <a:lnTo>
                    <a:pt x="41434" y="37906"/>
                  </a:lnTo>
                  <a:lnTo>
                    <a:pt x="41810" y="37154"/>
                  </a:lnTo>
                  <a:lnTo>
                    <a:pt x="42139" y="36354"/>
                  </a:lnTo>
                  <a:lnTo>
                    <a:pt x="42468" y="35555"/>
                  </a:lnTo>
                  <a:lnTo>
                    <a:pt x="42750" y="34755"/>
                  </a:lnTo>
                  <a:lnTo>
                    <a:pt x="42985" y="33862"/>
                  </a:lnTo>
                  <a:lnTo>
                    <a:pt x="43221" y="33015"/>
                  </a:lnTo>
                  <a:lnTo>
                    <a:pt x="43362" y="32122"/>
                  </a:lnTo>
                  <a:lnTo>
                    <a:pt x="43550" y="31181"/>
                  </a:lnTo>
                  <a:lnTo>
                    <a:pt x="43644" y="30287"/>
                  </a:lnTo>
                  <a:lnTo>
                    <a:pt x="43832" y="28406"/>
                  </a:lnTo>
                  <a:lnTo>
                    <a:pt x="43926" y="26525"/>
                  </a:lnTo>
                  <a:lnTo>
                    <a:pt x="43926" y="24644"/>
                  </a:lnTo>
                  <a:lnTo>
                    <a:pt x="43879" y="22763"/>
                  </a:lnTo>
                  <a:lnTo>
                    <a:pt x="43785" y="20976"/>
                  </a:lnTo>
                  <a:lnTo>
                    <a:pt x="43691" y="19236"/>
                  </a:lnTo>
                  <a:lnTo>
                    <a:pt x="43503" y="17590"/>
                  </a:lnTo>
                  <a:lnTo>
                    <a:pt x="43174" y="14674"/>
                  </a:lnTo>
                  <a:lnTo>
                    <a:pt x="43032" y="13357"/>
                  </a:lnTo>
                  <a:lnTo>
                    <a:pt x="42938" y="11993"/>
                  </a:lnTo>
                  <a:lnTo>
                    <a:pt x="42703" y="9265"/>
                  </a:lnTo>
                  <a:lnTo>
                    <a:pt x="42421" y="6632"/>
                  </a:lnTo>
                  <a:lnTo>
                    <a:pt x="42280" y="5409"/>
                  </a:lnTo>
                  <a:lnTo>
                    <a:pt x="42045" y="4233"/>
                  </a:lnTo>
                  <a:lnTo>
                    <a:pt x="41810" y="3199"/>
                  </a:lnTo>
                  <a:lnTo>
                    <a:pt x="41481" y="2258"/>
                  </a:lnTo>
                  <a:lnTo>
                    <a:pt x="41292" y="1835"/>
                  </a:lnTo>
                  <a:lnTo>
                    <a:pt x="41104" y="1459"/>
                  </a:lnTo>
                  <a:lnTo>
                    <a:pt x="40869" y="1129"/>
                  </a:lnTo>
                  <a:lnTo>
                    <a:pt x="40587" y="800"/>
                  </a:lnTo>
                  <a:lnTo>
                    <a:pt x="40352" y="565"/>
                  </a:lnTo>
                  <a:lnTo>
                    <a:pt x="40023" y="330"/>
                  </a:lnTo>
                  <a:lnTo>
                    <a:pt x="39693" y="189"/>
                  </a:lnTo>
                  <a:lnTo>
                    <a:pt x="39364" y="48"/>
                  </a:lnTo>
                  <a:lnTo>
                    <a:pt x="389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2627;p71">
              <a:extLst>
                <a:ext uri="{FF2B5EF4-FFF2-40B4-BE49-F238E27FC236}">
                  <a16:creationId xmlns:a16="http://schemas.microsoft.com/office/drawing/2014/main" id="{6FBC328E-C3D6-2AFE-8325-32698924547F}"/>
                </a:ext>
              </a:extLst>
            </p:cNvPr>
            <p:cNvSpPr/>
            <p:nvPr/>
          </p:nvSpPr>
          <p:spPr>
            <a:xfrm>
              <a:off x="6939800" y="1265550"/>
              <a:ext cx="324525" cy="92900"/>
            </a:xfrm>
            <a:custGeom>
              <a:avLst/>
              <a:gdLst/>
              <a:ahLst/>
              <a:cxnLst/>
              <a:rect l="l" t="t" r="r" b="b"/>
              <a:pathLst>
                <a:path w="12981" h="3716" fill="none" extrusionOk="0">
                  <a:moveTo>
                    <a:pt x="423" y="1"/>
                  </a:moveTo>
                  <a:lnTo>
                    <a:pt x="423" y="1"/>
                  </a:lnTo>
                  <a:lnTo>
                    <a:pt x="282" y="377"/>
                  </a:lnTo>
                  <a:lnTo>
                    <a:pt x="141" y="753"/>
                  </a:lnTo>
                  <a:lnTo>
                    <a:pt x="47" y="1223"/>
                  </a:lnTo>
                  <a:lnTo>
                    <a:pt x="0" y="1741"/>
                  </a:lnTo>
                  <a:lnTo>
                    <a:pt x="0" y="1929"/>
                  </a:lnTo>
                  <a:lnTo>
                    <a:pt x="47" y="2164"/>
                  </a:lnTo>
                  <a:lnTo>
                    <a:pt x="141" y="2352"/>
                  </a:lnTo>
                  <a:lnTo>
                    <a:pt x="235" y="2493"/>
                  </a:lnTo>
                  <a:lnTo>
                    <a:pt x="423" y="2634"/>
                  </a:lnTo>
                  <a:lnTo>
                    <a:pt x="611" y="2681"/>
                  </a:lnTo>
                  <a:lnTo>
                    <a:pt x="611" y="2681"/>
                  </a:lnTo>
                  <a:lnTo>
                    <a:pt x="894" y="2681"/>
                  </a:lnTo>
                  <a:lnTo>
                    <a:pt x="1129" y="2681"/>
                  </a:lnTo>
                  <a:lnTo>
                    <a:pt x="1411" y="2587"/>
                  </a:lnTo>
                  <a:lnTo>
                    <a:pt x="1693" y="2446"/>
                  </a:lnTo>
                  <a:lnTo>
                    <a:pt x="2210" y="2117"/>
                  </a:lnTo>
                  <a:lnTo>
                    <a:pt x="2681" y="1694"/>
                  </a:lnTo>
                  <a:lnTo>
                    <a:pt x="3104" y="1270"/>
                  </a:lnTo>
                  <a:lnTo>
                    <a:pt x="3433" y="847"/>
                  </a:lnTo>
                  <a:lnTo>
                    <a:pt x="3715" y="471"/>
                  </a:lnTo>
                  <a:lnTo>
                    <a:pt x="3715" y="471"/>
                  </a:lnTo>
                  <a:lnTo>
                    <a:pt x="3668" y="988"/>
                  </a:lnTo>
                  <a:lnTo>
                    <a:pt x="3668" y="1459"/>
                  </a:lnTo>
                  <a:lnTo>
                    <a:pt x="3668" y="1976"/>
                  </a:lnTo>
                  <a:lnTo>
                    <a:pt x="3762" y="2493"/>
                  </a:lnTo>
                  <a:lnTo>
                    <a:pt x="3856" y="2728"/>
                  </a:lnTo>
                  <a:lnTo>
                    <a:pt x="3950" y="2916"/>
                  </a:lnTo>
                  <a:lnTo>
                    <a:pt x="4092" y="3058"/>
                  </a:lnTo>
                  <a:lnTo>
                    <a:pt x="4233" y="3152"/>
                  </a:lnTo>
                  <a:lnTo>
                    <a:pt x="4421" y="3199"/>
                  </a:lnTo>
                  <a:lnTo>
                    <a:pt x="4656" y="3152"/>
                  </a:lnTo>
                  <a:lnTo>
                    <a:pt x="4656" y="3152"/>
                  </a:lnTo>
                  <a:lnTo>
                    <a:pt x="4891" y="3058"/>
                  </a:lnTo>
                  <a:lnTo>
                    <a:pt x="5126" y="2963"/>
                  </a:lnTo>
                  <a:lnTo>
                    <a:pt x="5549" y="2587"/>
                  </a:lnTo>
                  <a:lnTo>
                    <a:pt x="5926" y="2211"/>
                  </a:lnTo>
                  <a:lnTo>
                    <a:pt x="6255" y="1788"/>
                  </a:lnTo>
                  <a:lnTo>
                    <a:pt x="6490" y="1364"/>
                  </a:lnTo>
                  <a:lnTo>
                    <a:pt x="6678" y="1035"/>
                  </a:lnTo>
                  <a:lnTo>
                    <a:pt x="6866" y="706"/>
                  </a:lnTo>
                  <a:lnTo>
                    <a:pt x="6866" y="706"/>
                  </a:lnTo>
                  <a:lnTo>
                    <a:pt x="6866" y="1176"/>
                  </a:lnTo>
                  <a:lnTo>
                    <a:pt x="6913" y="1647"/>
                  </a:lnTo>
                  <a:lnTo>
                    <a:pt x="7007" y="2211"/>
                  </a:lnTo>
                  <a:lnTo>
                    <a:pt x="7148" y="2728"/>
                  </a:lnTo>
                  <a:lnTo>
                    <a:pt x="7243" y="2963"/>
                  </a:lnTo>
                  <a:lnTo>
                    <a:pt x="7384" y="3199"/>
                  </a:lnTo>
                  <a:lnTo>
                    <a:pt x="7525" y="3340"/>
                  </a:lnTo>
                  <a:lnTo>
                    <a:pt x="7713" y="3481"/>
                  </a:lnTo>
                  <a:lnTo>
                    <a:pt x="7948" y="3575"/>
                  </a:lnTo>
                  <a:lnTo>
                    <a:pt x="8183" y="3528"/>
                  </a:lnTo>
                  <a:lnTo>
                    <a:pt x="8183" y="3528"/>
                  </a:lnTo>
                  <a:lnTo>
                    <a:pt x="8418" y="3481"/>
                  </a:lnTo>
                  <a:lnTo>
                    <a:pt x="8653" y="3387"/>
                  </a:lnTo>
                  <a:lnTo>
                    <a:pt x="8889" y="3199"/>
                  </a:lnTo>
                  <a:lnTo>
                    <a:pt x="9077" y="3011"/>
                  </a:lnTo>
                  <a:lnTo>
                    <a:pt x="9453" y="2587"/>
                  </a:lnTo>
                  <a:lnTo>
                    <a:pt x="9735" y="2070"/>
                  </a:lnTo>
                  <a:lnTo>
                    <a:pt x="9970" y="1600"/>
                  </a:lnTo>
                  <a:lnTo>
                    <a:pt x="10111" y="1176"/>
                  </a:lnTo>
                  <a:lnTo>
                    <a:pt x="10205" y="753"/>
                  </a:lnTo>
                  <a:lnTo>
                    <a:pt x="10205" y="753"/>
                  </a:lnTo>
                  <a:lnTo>
                    <a:pt x="10299" y="1223"/>
                  </a:lnTo>
                  <a:lnTo>
                    <a:pt x="10393" y="1694"/>
                  </a:lnTo>
                  <a:lnTo>
                    <a:pt x="10535" y="2258"/>
                  </a:lnTo>
                  <a:lnTo>
                    <a:pt x="10770" y="2775"/>
                  </a:lnTo>
                  <a:lnTo>
                    <a:pt x="10911" y="3058"/>
                  </a:lnTo>
                  <a:lnTo>
                    <a:pt x="11099" y="3246"/>
                  </a:lnTo>
                  <a:lnTo>
                    <a:pt x="11287" y="3434"/>
                  </a:lnTo>
                  <a:lnTo>
                    <a:pt x="11522" y="3622"/>
                  </a:lnTo>
                  <a:lnTo>
                    <a:pt x="11757" y="3669"/>
                  </a:lnTo>
                  <a:lnTo>
                    <a:pt x="12040" y="3716"/>
                  </a:lnTo>
                  <a:lnTo>
                    <a:pt x="12040" y="3716"/>
                  </a:lnTo>
                  <a:lnTo>
                    <a:pt x="12181" y="3669"/>
                  </a:lnTo>
                  <a:lnTo>
                    <a:pt x="12322" y="3622"/>
                  </a:lnTo>
                  <a:lnTo>
                    <a:pt x="12416" y="3481"/>
                  </a:lnTo>
                  <a:lnTo>
                    <a:pt x="12557" y="3340"/>
                  </a:lnTo>
                  <a:lnTo>
                    <a:pt x="12698" y="2963"/>
                  </a:lnTo>
                  <a:lnTo>
                    <a:pt x="12839" y="2540"/>
                  </a:lnTo>
                  <a:lnTo>
                    <a:pt x="12886" y="2117"/>
                  </a:lnTo>
                  <a:lnTo>
                    <a:pt x="12933" y="1741"/>
                  </a:lnTo>
                  <a:lnTo>
                    <a:pt x="12980" y="136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2628;p71">
              <a:extLst>
                <a:ext uri="{FF2B5EF4-FFF2-40B4-BE49-F238E27FC236}">
                  <a16:creationId xmlns:a16="http://schemas.microsoft.com/office/drawing/2014/main" id="{5C3EB50C-4C40-92D9-8204-E5D791083509}"/>
                </a:ext>
              </a:extLst>
            </p:cNvPr>
            <p:cNvSpPr/>
            <p:nvPr/>
          </p:nvSpPr>
          <p:spPr>
            <a:xfrm>
              <a:off x="6370725" y="1499525"/>
              <a:ext cx="341000" cy="426800"/>
            </a:xfrm>
            <a:custGeom>
              <a:avLst/>
              <a:gdLst/>
              <a:ahLst/>
              <a:cxnLst/>
              <a:rect l="l" t="t" r="r" b="b"/>
              <a:pathLst>
                <a:path w="13640" h="17072" extrusionOk="0">
                  <a:moveTo>
                    <a:pt x="2540" y="0"/>
                  </a:moveTo>
                  <a:lnTo>
                    <a:pt x="2258" y="94"/>
                  </a:lnTo>
                  <a:lnTo>
                    <a:pt x="2070" y="283"/>
                  </a:lnTo>
                  <a:lnTo>
                    <a:pt x="1882" y="518"/>
                  </a:lnTo>
                  <a:lnTo>
                    <a:pt x="1741" y="800"/>
                  </a:lnTo>
                  <a:lnTo>
                    <a:pt x="1647" y="1082"/>
                  </a:lnTo>
                  <a:lnTo>
                    <a:pt x="1647" y="1458"/>
                  </a:lnTo>
                  <a:lnTo>
                    <a:pt x="1694" y="1835"/>
                  </a:lnTo>
                  <a:lnTo>
                    <a:pt x="1835" y="2258"/>
                  </a:lnTo>
                  <a:lnTo>
                    <a:pt x="2023" y="2728"/>
                  </a:lnTo>
                  <a:lnTo>
                    <a:pt x="2305" y="3151"/>
                  </a:lnTo>
                  <a:lnTo>
                    <a:pt x="2681" y="3622"/>
                  </a:lnTo>
                  <a:lnTo>
                    <a:pt x="3152" y="4045"/>
                  </a:lnTo>
                  <a:lnTo>
                    <a:pt x="3716" y="4515"/>
                  </a:lnTo>
                  <a:lnTo>
                    <a:pt x="3246" y="4468"/>
                  </a:lnTo>
                  <a:lnTo>
                    <a:pt x="2117" y="4468"/>
                  </a:lnTo>
                  <a:lnTo>
                    <a:pt x="1506" y="4515"/>
                  </a:lnTo>
                  <a:lnTo>
                    <a:pt x="941" y="4609"/>
                  </a:lnTo>
                  <a:lnTo>
                    <a:pt x="518" y="4703"/>
                  </a:lnTo>
                  <a:lnTo>
                    <a:pt x="330" y="4797"/>
                  </a:lnTo>
                  <a:lnTo>
                    <a:pt x="236" y="4844"/>
                  </a:lnTo>
                  <a:lnTo>
                    <a:pt x="95" y="5033"/>
                  </a:lnTo>
                  <a:lnTo>
                    <a:pt x="48" y="5221"/>
                  </a:lnTo>
                  <a:lnTo>
                    <a:pt x="1" y="5409"/>
                  </a:lnTo>
                  <a:lnTo>
                    <a:pt x="1" y="5644"/>
                  </a:lnTo>
                  <a:lnTo>
                    <a:pt x="48" y="5832"/>
                  </a:lnTo>
                  <a:lnTo>
                    <a:pt x="142" y="6020"/>
                  </a:lnTo>
                  <a:lnTo>
                    <a:pt x="330" y="6255"/>
                  </a:lnTo>
                  <a:lnTo>
                    <a:pt x="518" y="6443"/>
                  </a:lnTo>
                  <a:lnTo>
                    <a:pt x="753" y="6632"/>
                  </a:lnTo>
                  <a:lnTo>
                    <a:pt x="1035" y="6773"/>
                  </a:lnTo>
                  <a:lnTo>
                    <a:pt x="1318" y="6961"/>
                  </a:lnTo>
                  <a:lnTo>
                    <a:pt x="1694" y="7102"/>
                  </a:lnTo>
                  <a:lnTo>
                    <a:pt x="2117" y="7243"/>
                  </a:lnTo>
                  <a:lnTo>
                    <a:pt x="2587" y="7337"/>
                  </a:lnTo>
                  <a:lnTo>
                    <a:pt x="3105" y="7431"/>
                  </a:lnTo>
                  <a:lnTo>
                    <a:pt x="3622" y="7478"/>
                  </a:lnTo>
                  <a:lnTo>
                    <a:pt x="3387" y="7572"/>
                  </a:lnTo>
                  <a:lnTo>
                    <a:pt x="2681" y="7854"/>
                  </a:lnTo>
                  <a:lnTo>
                    <a:pt x="2258" y="7995"/>
                  </a:lnTo>
                  <a:lnTo>
                    <a:pt x="1788" y="8089"/>
                  </a:lnTo>
                  <a:lnTo>
                    <a:pt x="1224" y="8183"/>
                  </a:lnTo>
                  <a:lnTo>
                    <a:pt x="706" y="8231"/>
                  </a:lnTo>
                  <a:lnTo>
                    <a:pt x="471" y="8231"/>
                  </a:lnTo>
                  <a:lnTo>
                    <a:pt x="283" y="8325"/>
                  </a:lnTo>
                  <a:lnTo>
                    <a:pt x="142" y="8513"/>
                  </a:lnTo>
                  <a:lnTo>
                    <a:pt x="95" y="8748"/>
                  </a:lnTo>
                  <a:lnTo>
                    <a:pt x="95" y="8983"/>
                  </a:lnTo>
                  <a:lnTo>
                    <a:pt x="142" y="9265"/>
                  </a:lnTo>
                  <a:lnTo>
                    <a:pt x="283" y="9547"/>
                  </a:lnTo>
                  <a:lnTo>
                    <a:pt x="518" y="9877"/>
                  </a:lnTo>
                  <a:lnTo>
                    <a:pt x="800" y="10206"/>
                  </a:lnTo>
                  <a:lnTo>
                    <a:pt x="1130" y="10488"/>
                  </a:lnTo>
                  <a:lnTo>
                    <a:pt x="1553" y="10723"/>
                  </a:lnTo>
                  <a:lnTo>
                    <a:pt x="2070" y="10958"/>
                  </a:lnTo>
                  <a:lnTo>
                    <a:pt x="2634" y="11193"/>
                  </a:lnTo>
                  <a:lnTo>
                    <a:pt x="3340" y="11287"/>
                  </a:lnTo>
                  <a:lnTo>
                    <a:pt x="4092" y="11381"/>
                  </a:lnTo>
                  <a:lnTo>
                    <a:pt x="4939" y="11381"/>
                  </a:lnTo>
                  <a:lnTo>
                    <a:pt x="4751" y="11523"/>
                  </a:lnTo>
                  <a:lnTo>
                    <a:pt x="4516" y="11664"/>
                  </a:lnTo>
                  <a:lnTo>
                    <a:pt x="4186" y="11899"/>
                  </a:lnTo>
                  <a:lnTo>
                    <a:pt x="3763" y="12087"/>
                  </a:lnTo>
                  <a:lnTo>
                    <a:pt x="3246" y="12322"/>
                  </a:lnTo>
                  <a:lnTo>
                    <a:pt x="2587" y="12510"/>
                  </a:lnTo>
                  <a:lnTo>
                    <a:pt x="1788" y="12698"/>
                  </a:lnTo>
                  <a:lnTo>
                    <a:pt x="1694" y="12698"/>
                  </a:lnTo>
                  <a:lnTo>
                    <a:pt x="1553" y="12792"/>
                  </a:lnTo>
                  <a:lnTo>
                    <a:pt x="1506" y="12886"/>
                  </a:lnTo>
                  <a:lnTo>
                    <a:pt x="1412" y="12980"/>
                  </a:lnTo>
                  <a:lnTo>
                    <a:pt x="1412" y="13122"/>
                  </a:lnTo>
                  <a:lnTo>
                    <a:pt x="1412" y="13263"/>
                  </a:lnTo>
                  <a:lnTo>
                    <a:pt x="1506" y="13592"/>
                  </a:lnTo>
                  <a:lnTo>
                    <a:pt x="1694" y="13968"/>
                  </a:lnTo>
                  <a:lnTo>
                    <a:pt x="2070" y="14391"/>
                  </a:lnTo>
                  <a:lnTo>
                    <a:pt x="2540" y="14815"/>
                  </a:lnTo>
                  <a:lnTo>
                    <a:pt x="3152" y="15285"/>
                  </a:lnTo>
                  <a:lnTo>
                    <a:pt x="3904" y="15708"/>
                  </a:lnTo>
                  <a:lnTo>
                    <a:pt x="4798" y="16084"/>
                  </a:lnTo>
                  <a:lnTo>
                    <a:pt x="5879" y="16414"/>
                  </a:lnTo>
                  <a:lnTo>
                    <a:pt x="7055" y="16696"/>
                  </a:lnTo>
                  <a:lnTo>
                    <a:pt x="8466" y="16931"/>
                  </a:lnTo>
                  <a:lnTo>
                    <a:pt x="9219" y="16978"/>
                  </a:lnTo>
                  <a:lnTo>
                    <a:pt x="10018" y="17025"/>
                  </a:lnTo>
                  <a:lnTo>
                    <a:pt x="10865" y="17072"/>
                  </a:lnTo>
                  <a:lnTo>
                    <a:pt x="11758" y="17072"/>
                  </a:lnTo>
                  <a:lnTo>
                    <a:pt x="12699" y="17025"/>
                  </a:lnTo>
                  <a:lnTo>
                    <a:pt x="13639" y="16931"/>
                  </a:lnTo>
                  <a:lnTo>
                    <a:pt x="8466" y="1411"/>
                  </a:lnTo>
                  <a:lnTo>
                    <a:pt x="7855" y="1317"/>
                  </a:lnTo>
                  <a:lnTo>
                    <a:pt x="6491" y="1082"/>
                  </a:lnTo>
                  <a:lnTo>
                    <a:pt x="5691" y="894"/>
                  </a:lnTo>
                  <a:lnTo>
                    <a:pt x="4845" y="706"/>
                  </a:lnTo>
                  <a:lnTo>
                    <a:pt x="4092" y="471"/>
                  </a:lnTo>
                  <a:lnTo>
                    <a:pt x="3481" y="189"/>
                  </a:lnTo>
                  <a:lnTo>
                    <a:pt x="3152" y="47"/>
                  </a:lnTo>
                  <a:lnTo>
                    <a:pt x="28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2629;p71">
              <a:extLst>
                <a:ext uri="{FF2B5EF4-FFF2-40B4-BE49-F238E27FC236}">
                  <a16:creationId xmlns:a16="http://schemas.microsoft.com/office/drawing/2014/main" id="{EDC557FE-144A-6102-71CE-B3C8E07C22D8}"/>
                </a:ext>
              </a:extLst>
            </p:cNvPr>
            <p:cNvSpPr/>
            <p:nvPr/>
          </p:nvSpPr>
          <p:spPr>
            <a:xfrm>
              <a:off x="7209025" y="1102125"/>
              <a:ext cx="124650" cy="203425"/>
            </a:xfrm>
            <a:custGeom>
              <a:avLst/>
              <a:gdLst/>
              <a:ahLst/>
              <a:cxnLst/>
              <a:rect l="l" t="t" r="r" b="b"/>
              <a:pathLst>
                <a:path w="4986" h="8137" extrusionOk="0">
                  <a:moveTo>
                    <a:pt x="1882" y="1"/>
                  </a:moveTo>
                  <a:lnTo>
                    <a:pt x="1741" y="48"/>
                  </a:lnTo>
                  <a:lnTo>
                    <a:pt x="1647" y="95"/>
                  </a:lnTo>
                  <a:lnTo>
                    <a:pt x="1412" y="330"/>
                  </a:lnTo>
                  <a:lnTo>
                    <a:pt x="1176" y="612"/>
                  </a:lnTo>
                  <a:lnTo>
                    <a:pt x="988" y="1035"/>
                  </a:lnTo>
                  <a:lnTo>
                    <a:pt x="800" y="1459"/>
                  </a:lnTo>
                  <a:lnTo>
                    <a:pt x="612" y="1976"/>
                  </a:lnTo>
                  <a:lnTo>
                    <a:pt x="330" y="3105"/>
                  </a:lnTo>
                  <a:lnTo>
                    <a:pt x="95" y="4233"/>
                  </a:lnTo>
                  <a:lnTo>
                    <a:pt x="1" y="5268"/>
                  </a:lnTo>
                  <a:lnTo>
                    <a:pt x="1" y="5691"/>
                  </a:lnTo>
                  <a:lnTo>
                    <a:pt x="48" y="6067"/>
                  </a:lnTo>
                  <a:lnTo>
                    <a:pt x="95" y="6350"/>
                  </a:lnTo>
                  <a:lnTo>
                    <a:pt x="189" y="6538"/>
                  </a:lnTo>
                  <a:lnTo>
                    <a:pt x="330" y="6632"/>
                  </a:lnTo>
                  <a:lnTo>
                    <a:pt x="471" y="6679"/>
                  </a:lnTo>
                  <a:lnTo>
                    <a:pt x="612" y="6726"/>
                  </a:lnTo>
                  <a:lnTo>
                    <a:pt x="753" y="6726"/>
                  </a:lnTo>
                  <a:lnTo>
                    <a:pt x="1082" y="6632"/>
                  </a:lnTo>
                  <a:lnTo>
                    <a:pt x="1365" y="6491"/>
                  </a:lnTo>
                  <a:lnTo>
                    <a:pt x="1647" y="6350"/>
                  </a:lnTo>
                  <a:lnTo>
                    <a:pt x="1882" y="6161"/>
                  </a:lnTo>
                  <a:lnTo>
                    <a:pt x="2070" y="6020"/>
                  </a:lnTo>
                  <a:lnTo>
                    <a:pt x="2070" y="6303"/>
                  </a:lnTo>
                  <a:lnTo>
                    <a:pt x="2070" y="6632"/>
                  </a:lnTo>
                  <a:lnTo>
                    <a:pt x="2070" y="6961"/>
                  </a:lnTo>
                  <a:lnTo>
                    <a:pt x="2164" y="7337"/>
                  </a:lnTo>
                  <a:lnTo>
                    <a:pt x="2305" y="7666"/>
                  </a:lnTo>
                  <a:lnTo>
                    <a:pt x="2399" y="7854"/>
                  </a:lnTo>
                  <a:lnTo>
                    <a:pt x="2493" y="7949"/>
                  </a:lnTo>
                  <a:lnTo>
                    <a:pt x="2634" y="8043"/>
                  </a:lnTo>
                  <a:lnTo>
                    <a:pt x="2822" y="8090"/>
                  </a:lnTo>
                  <a:lnTo>
                    <a:pt x="3011" y="8137"/>
                  </a:lnTo>
                  <a:lnTo>
                    <a:pt x="3152" y="8090"/>
                  </a:lnTo>
                  <a:lnTo>
                    <a:pt x="3246" y="7996"/>
                  </a:lnTo>
                  <a:lnTo>
                    <a:pt x="3387" y="7854"/>
                  </a:lnTo>
                  <a:lnTo>
                    <a:pt x="3528" y="7478"/>
                  </a:lnTo>
                  <a:lnTo>
                    <a:pt x="3575" y="7055"/>
                  </a:lnTo>
                  <a:lnTo>
                    <a:pt x="3622" y="6632"/>
                  </a:lnTo>
                  <a:lnTo>
                    <a:pt x="3622" y="6255"/>
                  </a:lnTo>
                  <a:lnTo>
                    <a:pt x="3622" y="5879"/>
                  </a:lnTo>
                  <a:lnTo>
                    <a:pt x="3669" y="6020"/>
                  </a:lnTo>
                  <a:lnTo>
                    <a:pt x="3810" y="6161"/>
                  </a:lnTo>
                  <a:lnTo>
                    <a:pt x="3951" y="6350"/>
                  </a:lnTo>
                  <a:lnTo>
                    <a:pt x="4092" y="6491"/>
                  </a:lnTo>
                  <a:lnTo>
                    <a:pt x="4327" y="6585"/>
                  </a:lnTo>
                  <a:lnTo>
                    <a:pt x="4563" y="6632"/>
                  </a:lnTo>
                  <a:lnTo>
                    <a:pt x="4704" y="6585"/>
                  </a:lnTo>
                  <a:lnTo>
                    <a:pt x="4845" y="6538"/>
                  </a:lnTo>
                  <a:lnTo>
                    <a:pt x="4892" y="6491"/>
                  </a:lnTo>
                  <a:lnTo>
                    <a:pt x="4939" y="6397"/>
                  </a:lnTo>
                  <a:lnTo>
                    <a:pt x="4986" y="6114"/>
                  </a:lnTo>
                  <a:lnTo>
                    <a:pt x="4939" y="5738"/>
                  </a:lnTo>
                  <a:lnTo>
                    <a:pt x="4892" y="5315"/>
                  </a:lnTo>
                  <a:lnTo>
                    <a:pt x="4751" y="4798"/>
                  </a:lnTo>
                  <a:lnTo>
                    <a:pt x="4610" y="4186"/>
                  </a:lnTo>
                  <a:lnTo>
                    <a:pt x="4186" y="3010"/>
                  </a:lnTo>
                  <a:lnTo>
                    <a:pt x="3951" y="2399"/>
                  </a:lnTo>
                  <a:lnTo>
                    <a:pt x="3669" y="1835"/>
                  </a:lnTo>
                  <a:lnTo>
                    <a:pt x="3387" y="1317"/>
                  </a:lnTo>
                  <a:lnTo>
                    <a:pt x="3058" y="847"/>
                  </a:lnTo>
                  <a:lnTo>
                    <a:pt x="2775" y="471"/>
                  </a:lnTo>
                  <a:lnTo>
                    <a:pt x="2446" y="189"/>
                  </a:lnTo>
                  <a:lnTo>
                    <a:pt x="2164" y="48"/>
                  </a:lnTo>
                  <a:lnTo>
                    <a:pt x="2023"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2630;p71">
              <a:extLst>
                <a:ext uri="{FF2B5EF4-FFF2-40B4-BE49-F238E27FC236}">
                  <a16:creationId xmlns:a16="http://schemas.microsoft.com/office/drawing/2014/main" id="{2B698F92-C55C-F995-02C4-C4E0E4665592}"/>
                </a:ext>
              </a:extLst>
            </p:cNvPr>
            <p:cNvSpPr/>
            <p:nvPr/>
          </p:nvSpPr>
          <p:spPr>
            <a:xfrm>
              <a:off x="7151425" y="1030400"/>
              <a:ext cx="32950" cy="35300"/>
            </a:xfrm>
            <a:custGeom>
              <a:avLst/>
              <a:gdLst/>
              <a:ahLst/>
              <a:cxnLst/>
              <a:rect l="l" t="t" r="r" b="b"/>
              <a:pathLst>
                <a:path w="1318" h="1412" extrusionOk="0">
                  <a:moveTo>
                    <a:pt x="565" y="1"/>
                  </a:moveTo>
                  <a:lnTo>
                    <a:pt x="424" y="48"/>
                  </a:lnTo>
                  <a:lnTo>
                    <a:pt x="329" y="95"/>
                  </a:lnTo>
                  <a:lnTo>
                    <a:pt x="235" y="142"/>
                  </a:lnTo>
                  <a:lnTo>
                    <a:pt x="47" y="377"/>
                  </a:lnTo>
                  <a:lnTo>
                    <a:pt x="0" y="612"/>
                  </a:lnTo>
                  <a:lnTo>
                    <a:pt x="47" y="894"/>
                  </a:lnTo>
                  <a:lnTo>
                    <a:pt x="188" y="1177"/>
                  </a:lnTo>
                  <a:lnTo>
                    <a:pt x="377" y="1318"/>
                  </a:lnTo>
                  <a:lnTo>
                    <a:pt x="612" y="1412"/>
                  </a:lnTo>
                  <a:lnTo>
                    <a:pt x="894" y="1412"/>
                  </a:lnTo>
                  <a:lnTo>
                    <a:pt x="988" y="1365"/>
                  </a:lnTo>
                  <a:lnTo>
                    <a:pt x="1082" y="1271"/>
                  </a:lnTo>
                  <a:lnTo>
                    <a:pt x="1223" y="1083"/>
                  </a:lnTo>
                  <a:lnTo>
                    <a:pt x="1317" y="800"/>
                  </a:lnTo>
                  <a:lnTo>
                    <a:pt x="1270" y="518"/>
                  </a:lnTo>
                  <a:lnTo>
                    <a:pt x="1129" y="283"/>
                  </a:lnTo>
                  <a:lnTo>
                    <a:pt x="941" y="95"/>
                  </a:lnTo>
                  <a:lnTo>
                    <a:pt x="706" y="1"/>
                  </a:lnTo>
                  <a:close/>
                </a:path>
              </a:pathLst>
            </a:custGeom>
            <a:solidFill>
              <a:srgbClr val="00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2631;p71">
              <a:extLst>
                <a:ext uri="{FF2B5EF4-FFF2-40B4-BE49-F238E27FC236}">
                  <a16:creationId xmlns:a16="http://schemas.microsoft.com/office/drawing/2014/main" id="{5619F387-0083-769B-7BF3-1FAD6B18C667}"/>
                </a:ext>
              </a:extLst>
            </p:cNvPr>
            <p:cNvSpPr/>
            <p:nvPr/>
          </p:nvSpPr>
          <p:spPr>
            <a:xfrm>
              <a:off x="6888050" y="1350200"/>
              <a:ext cx="398600" cy="184625"/>
            </a:xfrm>
            <a:custGeom>
              <a:avLst/>
              <a:gdLst/>
              <a:ahLst/>
              <a:cxnLst/>
              <a:rect l="l" t="t" r="r" b="b"/>
              <a:pathLst>
                <a:path w="15944" h="7385" fill="none" extrusionOk="0">
                  <a:moveTo>
                    <a:pt x="1365" y="1"/>
                  </a:moveTo>
                  <a:lnTo>
                    <a:pt x="1365" y="1"/>
                  </a:lnTo>
                  <a:lnTo>
                    <a:pt x="988" y="612"/>
                  </a:lnTo>
                  <a:lnTo>
                    <a:pt x="659" y="1223"/>
                  </a:lnTo>
                  <a:lnTo>
                    <a:pt x="330" y="1976"/>
                  </a:lnTo>
                  <a:lnTo>
                    <a:pt x="189" y="2399"/>
                  </a:lnTo>
                  <a:lnTo>
                    <a:pt x="95" y="2775"/>
                  </a:lnTo>
                  <a:lnTo>
                    <a:pt x="48" y="3152"/>
                  </a:lnTo>
                  <a:lnTo>
                    <a:pt x="1" y="3528"/>
                  </a:lnTo>
                  <a:lnTo>
                    <a:pt x="48" y="3810"/>
                  </a:lnTo>
                  <a:lnTo>
                    <a:pt x="142" y="4139"/>
                  </a:lnTo>
                  <a:lnTo>
                    <a:pt x="330" y="4374"/>
                  </a:lnTo>
                  <a:lnTo>
                    <a:pt x="612" y="4516"/>
                  </a:lnTo>
                  <a:lnTo>
                    <a:pt x="612" y="4516"/>
                  </a:lnTo>
                  <a:lnTo>
                    <a:pt x="894" y="4610"/>
                  </a:lnTo>
                  <a:lnTo>
                    <a:pt x="1223" y="4610"/>
                  </a:lnTo>
                  <a:lnTo>
                    <a:pt x="1553" y="4563"/>
                  </a:lnTo>
                  <a:lnTo>
                    <a:pt x="1882" y="4469"/>
                  </a:lnTo>
                  <a:lnTo>
                    <a:pt x="2164" y="4280"/>
                  </a:lnTo>
                  <a:lnTo>
                    <a:pt x="2493" y="4045"/>
                  </a:lnTo>
                  <a:lnTo>
                    <a:pt x="3058" y="3575"/>
                  </a:lnTo>
                  <a:lnTo>
                    <a:pt x="3528" y="3011"/>
                  </a:lnTo>
                  <a:lnTo>
                    <a:pt x="3904" y="2540"/>
                  </a:lnTo>
                  <a:lnTo>
                    <a:pt x="4233" y="2023"/>
                  </a:lnTo>
                  <a:lnTo>
                    <a:pt x="4233" y="2023"/>
                  </a:lnTo>
                  <a:lnTo>
                    <a:pt x="4186" y="2540"/>
                  </a:lnTo>
                  <a:lnTo>
                    <a:pt x="4233" y="3058"/>
                  </a:lnTo>
                  <a:lnTo>
                    <a:pt x="4280" y="3716"/>
                  </a:lnTo>
                  <a:lnTo>
                    <a:pt x="4421" y="4327"/>
                  </a:lnTo>
                  <a:lnTo>
                    <a:pt x="4516" y="4657"/>
                  </a:lnTo>
                  <a:lnTo>
                    <a:pt x="4657" y="4939"/>
                  </a:lnTo>
                  <a:lnTo>
                    <a:pt x="4845" y="5174"/>
                  </a:lnTo>
                  <a:lnTo>
                    <a:pt x="5033" y="5409"/>
                  </a:lnTo>
                  <a:lnTo>
                    <a:pt x="5268" y="5550"/>
                  </a:lnTo>
                  <a:lnTo>
                    <a:pt x="5503" y="5691"/>
                  </a:lnTo>
                  <a:lnTo>
                    <a:pt x="5503" y="5691"/>
                  </a:lnTo>
                  <a:lnTo>
                    <a:pt x="5832" y="5738"/>
                  </a:lnTo>
                  <a:lnTo>
                    <a:pt x="6115" y="5691"/>
                  </a:lnTo>
                  <a:lnTo>
                    <a:pt x="6444" y="5550"/>
                  </a:lnTo>
                  <a:lnTo>
                    <a:pt x="6726" y="5362"/>
                  </a:lnTo>
                  <a:lnTo>
                    <a:pt x="7055" y="5127"/>
                  </a:lnTo>
                  <a:lnTo>
                    <a:pt x="7337" y="4892"/>
                  </a:lnTo>
                  <a:lnTo>
                    <a:pt x="7902" y="4280"/>
                  </a:lnTo>
                  <a:lnTo>
                    <a:pt x="8372" y="3669"/>
                  </a:lnTo>
                  <a:lnTo>
                    <a:pt x="8795" y="3105"/>
                  </a:lnTo>
                  <a:lnTo>
                    <a:pt x="9124" y="2540"/>
                  </a:lnTo>
                  <a:lnTo>
                    <a:pt x="9124" y="2540"/>
                  </a:lnTo>
                  <a:lnTo>
                    <a:pt x="9124" y="3199"/>
                  </a:lnTo>
                  <a:lnTo>
                    <a:pt x="9124" y="3857"/>
                  </a:lnTo>
                  <a:lnTo>
                    <a:pt x="9218" y="4610"/>
                  </a:lnTo>
                  <a:lnTo>
                    <a:pt x="9360" y="5409"/>
                  </a:lnTo>
                  <a:lnTo>
                    <a:pt x="9454" y="5738"/>
                  </a:lnTo>
                  <a:lnTo>
                    <a:pt x="9548" y="6020"/>
                  </a:lnTo>
                  <a:lnTo>
                    <a:pt x="9689" y="6303"/>
                  </a:lnTo>
                  <a:lnTo>
                    <a:pt x="9877" y="6491"/>
                  </a:lnTo>
                  <a:lnTo>
                    <a:pt x="10065" y="6585"/>
                  </a:lnTo>
                  <a:lnTo>
                    <a:pt x="10300" y="6632"/>
                  </a:lnTo>
                  <a:lnTo>
                    <a:pt x="10300" y="6632"/>
                  </a:lnTo>
                  <a:lnTo>
                    <a:pt x="10535" y="6585"/>
                  </a:lnTo>
                  <a:lnTo>
                    <a:pt x="10770" y="6444"/>
                  </a:lnTo>
                  <a:lnTo>
                    <a:pt x="11006" y="6303"/>
                  </a:lnTo>
                  <a:lnTo>
                    <a:pt x="11241" y="6067"/>
                  </a:lnTo>
                  <a:lnTo>
                    <a:pt x="11617" y="5550"/>
                  </a:lnTo>
                  <a:lnTo>
                    <a:pt x="11993" y="4986"/>
                  </a:lnTo>
                  <a:lnTo>
                    <a:pt x="12275" y="4374"/>
                  </a:lnTo>
                  <a:lnTo>
                    <a:pt x="12511" y="3857"/>
                  </a:lnTo>
                  <a:lnTo>
                    <a:pt x="12699" y="3387"/>
                  </a:lnTo>
                  <a:lnTo>
                    <a:pt x="12699" y="3387"/>
                  </a:lnTo>
                  <a:lnTo>
                    <a:pt x="12793" y="4045"/>
                  </a:lnTo>
                  <a:lnTo>
                    <a:pt x="12934" y="4704"/>
                  </a:lnTo>
                  <a:lnTo>
                    <a:pt x="13122" y="5456"/>
                  </a:lnTo>
                  <a:lnTo>
                    <a:pt x="13451" y="6209"/>
                  </a:lnTo>
                  <a:lnTo>
                    <a:pt x="13592" y="6538"/>
                  </a:lnTo>
                  <a:lnTo>
                    <a:pt x="13780" y="6867"/>
                  </a:lnTo>
                  <a:lnTo>
                    <a:pt x="14015" y="7102"/>
                  </a:lnTo>
                  <a:lnTo>
                    <a:pt x="14251" y="7290"/>
                  </a:lnTo>
                  <a:lnTo>
                    <a:pt x="14533" y="7384"/>
                  </a:lnTo>
                  <a:lnTo>
                    <a:pt x="14815" y="7384"/>
                  </a:lnTo>
                  <a:lnTo>
                    <a:pt x="14815" y="7384"/>
                  </a:lnTo>
                  <a:lnTo>
                    <a:pt x="15097" y="7290"/>
                  </a:lnTo>
                  <a:lnTo>
                    <a:pt x="15332" y="7149"/>
                  </a:lnTo>
                  <a:lnTo>
                    <a:pt x="15520" y="6867"/>
                  </a:lnTo>
                  <a:lnTo>
                    <a:pt x="15661" y="6585"/>
                  </a:lnTo>
                  <a:lnTo>
                    <a:pt x="15803" y="6256"/>
                  </a:lnTo>
                  <a:lnTo>
                    <a:pt x="15850" y="5832"/>
                  </a:lnTo>
                  <a:lnTo>
                    <a:pt x="15944" y="5033"/>
                  </a:lnTo>
                  <a:lnTo>
                    <a:pt x="15944" y="4233"/>
                  </a:lnTo>
                  <a:lnTo>
                    <a:pt x="15897" y="3528"/>
                  </a:lnTo>
                  <a:lnTo>
                    <a:pt x="15803" y="2822"/>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2632;p71">
              <a:extLst>
                <a:ext uri="{FF2B5EF4-FFF2-40B4-BE49-F238E27FC236}">
                  <a16:creationId xmlns:a16="http://schemas.microsoft.com/office/drawing/2014/main" id="{303DB1B1-DEC8-9C24-0F44-EC4A907C8053}"/>
                </a:ext>
              </a:extLst>
            </p:cNvPr>
            <p:cNvSpPr/>
            <p:nvPr/>
          </p:nvSpPr>
          <p:spPr>
            <a:xfrm>
              <a:off x="6504775" y="1662950"/>
              <a:ext cx="644325" cy="270450"/>
            </a:xfrm>
            <a:custGeom>
              <a:avLst/>
              <a:gdLst/>
              <a:ahLst/>
              <a:cxnLst/>
              <a:rect l="l" t="t" r="r" b="b"/>
              <a:pathLst>
                <a:path w="25773" h="10818" fill="none" extrusionOk="0">
                  <a:moveTo>
                    <a:pt x="25396" y="424"/>
                  </a:moveTo>
                  <a:lnTo>
                    <a:pt x="25396" y="424"/>
                  </a:lnTo>
                  <a:lnTo>
                    <a:pt x="25631" y="1082"/>
                  </a:lnTo>
                  <a:lnTo>
                    <a:pt x="25772" y="1741"/>
                  </a:lnTo>
                  <a:lnTo>
                    <a:pt x="25772" y="2399"/>
                  </a:lnTo>
                  <a:lnTo>
                    <a:pt x="25725" y="3057"/>
                  </a:lnTo>
                  <a:lnTo>
                    <a:pt x="25584" y="3669"/>
                  </a:lnTo>
                  <a:lnTo>
                    <a:pt x="25349" y="4327"/>
                  </a:lnTo>
                  <a:lnTo>
                    <a:pt x="24973" y="4939"/>
                  </a:lnTo>
                  <a:lnTo>
                    <a:pt x="24549" y="5550"/>
                  </a:lnTo>
                  <a:lnTo>
                    <a:pt x="23985" y="6161"/>
                  </a:lnTo>
                  <a:lnTo>
                    <a:pt x="23374" y="6726"/>
                  </a:lnTo>
                  <a:lnTo>
                    <a:pt x="22621" y="7290"/>
                  </a:lnTo>
                  <a:lnTo>
                    <a:pt x="21775" y="7807"/>
                  </a:lnTo>
                  <a:lnTo>
                    <a:pt x="20881" y="8325"/>
                  </a:lnTo>
                  <a:lnTo>
                    <a:pt x="19799" y="8795"/>
                  </a:lnTo>
                  <a:lnTo>
                    <a:pt x="18671" y="9218"/>
                  </a:lnTo>
                  <a:lnTo>
                    <a:pt x="17448" y="9641"/>
                  </a:lnTo>
                  <a:lnTo>
                    <a:pt x="17448" y="9641"/>
                  </a:lnTo>
                  <a:lnTo>
                    <a:pt x="15614" y="10112"/>
                  </a:lnTo>
                  <a:lnTo>
                    <a:pt x="13921" y="10441"/>
                  </a:lnTo>
                  <a:lnTo>
                    <a:pt x="13921" y="10441"/>
                  </a:lnTo>
                  <a:lnTo>
                    <a:pt x="13921" y="10441"/>
                  </a:lnTo>
                  <a:lnTo>
                    <a:pt x="13921" y="10441"/>
                  </a:lnTo>
                  <a:lnTo>
                    <a:pt x="13027" y="10582"/>
                  </a:lnTo>
                  <a:lnTo>
                    <a:pt x="12181" y="10723"/>
                  </a:lnTo>
                  <a:lnTo>
                    <a:pt x="11381" y="10770"/>
                  </a:lnTo>
                  <a:lnTo>
                    <a:pt x="10629" y="10817"/>
                  </a:lnTo>
                  <a:lnTo>
                    <a:pt x="9923" y="10817"/>
                  </a:lnTo>
                  <a:lnTo>
                    <a:pt x="9265" y="10770"/>
                  </a:lnTo>
                  <a:lnTo>
                    <a:pt x="8654" y="10723"/>
                  </a:lnTo>
                  <a:lnTo>
                    <a:pt x="8089" y="10629"/>
                  </a:lnTo>
                  <a:lnTo>
                    <a:pt x="7572" y="10488"/>
                  </a:lnTo>
                  <a:lnTo>
                    <a:pt x="7149" y="10347"/>
                  </a:lnTo>
                  <a:lnTo>
                    <a:pt x="6725" y="10206"/>
                  </a:lnTo>
                  <a:lnTo>
                    <a:pt x="6349" y="10018"/>
                  </a:lnTo>
                  <a:lnTo>
                    <a:pt x="6067" y="9783"/>
                  </a:lnTo>
                  <a:lnTo>
                    <a:pt x="5785" y="9594"/>
                  </a:lnTo>
                  <a:lnTo>
                    <a:pt x="5597" y="9312"/>
                  </a:lnTo>
                  <a:lnTo>
                    <a:pt x="5456" y="9077"/>
                  </a:lnTo>
                  <a:lnTo>
                    <a:pt x="5456" y="9077"/>
                  </a:lnTo>
                  <a:lnTo>
                    <a:pt x="5314" y="8795"/>
                  </a:lnTo>
                  <a:lnTo>
                    <a:pt x="5267" y="8560"/>
                  </a:lnTo>
                  <a:lnTo>
                    <a:pt x="5220" y="8325"/>
                  </a:lnTo>
                  <a:lnTo>
                    <a:pt x="5267" y="8089"/>
                  </a:lnTo>
                  <a:lnTo>
                    <a:pt x="5314" y="7666"/>
                  </a:lnTo>
                  <a:lnTo>
                    <a:pt x="5503" y="7290"/>
                  </a:lnTo>
                  <a:lnTo>
                    <a:pt x="5691" y="6961"/>
                  </a:lnTo>
                  <a:lnTo>
                    <a:pt x="5879" y="6726"/>
                  </a:lnTo>
                  <a:lnTo>
                    <a:pt x="6067" y="6538"/>
                  </a:lnTo>
                  <a:lnTo>
                    <a:pt x="6067" y="6538"/>
                  </a:lnTo>
                  <a:lnTo>
                    <a:pt x="5267" y="6773"/>
                  </a:lnTo>
                  <a:lnTo>
                    <a:pt x="4515" y="6961"/>
                  </a:lnTo>
                  <a:lnTo>
                    <a:pt x="3810" y="7055"/>
                  </a:lnTo>
                  <a:lnTo>
                    <a:pt x="3245" y="7055"/>
                  </a:lnTo>
                  <a:lnTo>
                    <a:pt x="2728" y="7008"/>
                  </a:lnTo>
                  <a:lnTo>
                    <a:pt x="2258" y="6914"/>
                  </a:lnTo>
                  <a:lnTo>
                    <a:pt x="1881" y="6773"/>
                  </a:lnTo>
                  <a:lnTo>
                    <a:pt x="1599" y="6585"/>
                  </a:lnTo>
                  <a:lnTo>
                    <a:pt x="1364" y="6396"/>
                  </a:lnTo>
                  <a:lnTo>
                    <a:pt x="1223" y="6208"/>
                  </a:lnTo>
                  <a:lnTo>
                    <a:pt x="1082" y="5973"/>
                  </a:lnTo>
                  <a:lnTo>
                    <a:pt x="1082" y="5738"/>
                  </a:lnTo>
                  <a:lnTo>
                    <a:pt x="1082" y="5550"/>
                  </a:lnTo>
                  <a:lnTo>
                    <a:pt x="1176" y="5362"/>
                  </a:lnTo>
                  <a:lnTo>
                    <a:pt x="1317" y="5174"/>
                  </a:lnTo>
                  <a:lnTo>
                    <a:pt x="1505" y="5080"/>
                  </a:lnTo>
                  <a:lnTo>
                    <a:pt x="1505" y="5080"/>
                  </a:lnTo>
                  <a:lnTo>
                    <a:pt x="5079" y="3528"/>
                  </a:lnTo>
                  <a:lnTo>
                    <a:pt x="5079" y="3528"/>
                  </a:lnTo>
                  <a:lnTo>
                    <a:pt x="4186" y="3669"/>
                  </a:lnTo>
                  <a:lnTo>
                    <a:pt x="3386" y="3669"/>
                  </a:lnTo>
                  <a:lnTo>
                    <a:pt x="2728" y="3669"/>
                  </a:lnTo>
                  <a:lnTo>
                    <a:pt x="2116" y="3622"/>
                  </a:lnTo>
                  <a:lnTo>
                    <a:pt x="1599" y="3528"/>
                  </a:lnTo>
                  <a:lnTo>
                    <a:pt x="1176" y="3434"/>
                  </a:lnTo>
                  <a:lnTo>
                    <a:pt x="800" y="3245"/>
                  </a:lnTo>
                  <a:lnTo>
                    <a:pt x="517" y="3104"/>
                  </a:lnTo>
                  <a:lnTo>
                    <a:pt x="282" y="2916"/>
                  </a:lnTo>
                  <a:lnTo>
                    <a:pt x="141" y="2728"/>
                  </a:lnTo>
                  <a:lnTo>
                    <a:pt x="47" y="2493"/>
                  </a:lnTo>
                  <a:lnTo>
                    <a:pt x="0" y="2305"/>
                  </a:lnTo>
                  <a:lnTo>
                    <a:pt x="0" y="2117"/>
                  </a:lnTo>
                  <a:lnTo>
                    <a:pt x="0" y="1929"/>
                  </a:lnTo>
                  <a:lnTo>
                    <a:pt x="94" y="1788"/>
                  </a:lnTo>
                  <a:lnTo>
                    <a:pt x="188" y="1646"/>
                  </a:lnTo>
                  <a:lnTo>
                    <a:pt x="188" y="1646"/>
                  </a:lnTo>
                  <a:lnTo>
                    <a:pt x="376" y="1552"/>
                  </a:lnTo>
                  <a:lnTo>
                    <a:pt x="612" y="1411"/>
                  </a:lnTo>
                  <a:lnTo>
                    <a:pt x="1176" y="1129"/>
                  </a:lnTo>
                  <a:lnTo>
                    <a:pt x="1881" y="847"/>
                  </a:lnTo>
                  <a:lnTo>
                    <a:pt x="2587" y="565"/>
                  </a:lnTo>
                  <a:lnTo>
                    <a:pt x="3951" y="189"/>
                  </a:lnTo>
                  <a:lnTo>
                    <a:pt x="4609" y="0"/>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2633;p71">
              <a:extLst>
                <a:ext uri="{FF2B5EF4-FFF2-40B4-BE49-F238E27FC236}">
                  <a16:creationId xmlns:a16="http://schemas.microsoft.com/office/drawing/2014/main" id="{3B32D58B-8010-2757-CA81-EABD1592D071}"/>
                </a:ext>
              </a:extLst>
            </p:cNvPr>
            <p:cNvSpPr/>
            <p:nvPr/>
          </p:nvSpPr>
          <p:spPr>
            <a:xfrm>
              <a:off x="6510650" y="1504225"/>
              <a:ext cx="389175" cy="159925"/>
            </a:xfrm>
            <a:custGeom>
              <a:avLst/>
              <a:gdLst/>
              <a:ahLst/>
              <a:cxnLst/>
              <a:rect l="l" t="t" r="r" b="b"/>
              <a:pathLst>
                <a:path w="15567" h="6397" fill="none" extrusionOk="0">
                  <a:moveTo>
                    <a:pt x="4421" y="6349"/>
                  </a:moveTo>
                  <a:lnTo>
                    <a:pt x="4421" y="6349"/>
                  </a:lnTo>
                  <a:lnTo>
                    <a:pt x="4374" y="6349"/>
                  </a:lnTo>
                  <a:lnTo>
                    <a:pt x="4374" y="6349"/>
                  </a:lnTo>
                  <a:lnTo>
                    <a:pt x="3951" y="6397"/>
                  </a:lnTo>
                  <a:lnTo>
                    <a:pt x="3480" y="6397"/>
                  </a:lnTo>
                  <a:lnTo>
                    <a:pt x="3057" y="6397"/>
                  </a:lnTo>
                  <a:lnTo>
                    <a:pt x="2634" y="6397"/>
                  </a:lnTo>
                  <a:lnTo>
                    <a:pt x="2211" y="6302"/>
                  </a:lnTo>
                  <a:lnTo>
                    <a:pt x="1834" y="6208"/>
                  </a:lnTo>
                  <a:lnTo>
                    <a:pt x="1505" y="6114"/>
                  </a:lnTo>
                  <a:lnTo>
                    <a:pt x="1176" y="5973"/>
                  </a:lnTo>
                  <a:lnTo>
                    <a:pt x="894" y="5785"/>
                  </a:lnTo>
                  <a:lnTo>
                    <a:pt x="612" y="5597"/>
                  </a:lnTo>
                  <a:lnTo>
                    <a:pt x="424" y="5409"/>
                  </a:lnTo>
                  <a:lnTo>
                    <a:pt x="235" y="5174"/>
                  </a:lnTo>
                  <a:lnTo>
                    <a:pt x="94" y="4892"/>
                  </a:lnTo>
                  <a:lnTo>
                    <a:pt x="0" y="4656"/>
                  </a:lnTo>
                  <a:lnTo>
                    <a:pt x="0" y="4374"/>
                  </a:lnTo>
                  <a:lnTo>
                    <a:pt x="0" y="4092"/>
                  </a:lnTo>
                  <a:lnTo>
                    <a:pt x="0" y="4092"/>
                  </a:lnTo>
                  <a:lnTo>
                    <a:pt x="94" y="3904"/>
                  </a:lnTo>
                  <a:lnTo>
                    <a:pt x="235" y="3763"/>
                  </a:lnTo>
                  <a:lnTo>
                    <a:pt x="471" y="3622"/>
                  </a:lnTo>
                  <a:lnTo>
                    <a:pt x="753" y="3528"/>
                  </a:lnTo>
                  <a:lnTo>
                    <a:pt x="1411" y="3387"/>
                  </a:lnTo>
                  <a:lnTo>
                    <a:pt x="2164" y="3293"/>
                  </a:lnTo>
                  <a:lnTo>
                    <a:pt x="2916" y="3246"/>
                  </a:lnTo>
                  <a:lnTo>
                    <a:pt x="3575" y="3246"/>
                  </a:lnTo>
                  <a:lnTo>
                    <a:pt x="4186" y="3246"/>
                  </a:lnTo>
                  <a:lnTo>
                    <a:pt x="4186" y="3246"/>
                  </a:lnTo>
                  <a:lnTo>
                    <a:pt x="3716" y="3151"/>
                  </a:lnTo>
                  <a:lnTo>
                    <a:pt x="3339" y="3010"/>
                  </a:lnTo>
                  <a:lnTo>
                    <a:pt x="2963" y="2869"/>
                  </a:lnTo>
                  <a:lnTo>
                    <a:pt x="2634" y="2681"/>
                  </a:lnTo>
                  <a:lnTo>
                    <a:pt x="2352" y="2493"/>
                  </a:lnTo>
                  <a:lnTo>
                    <a:pt x="2117" y="2352"/>
                  </a:lnTo>
                  <a:lnTo>
                    <a:pt x="1929" y="2164"/>
                  </a:lnTo>
                  <a:lnTo>
                    <a:pt x="1740" y="1976"/>
                  </a:lnTo>
                  <a:lnTo>
                    <a:pt x="1599" y="1788"/>
                  </a:lnTo>
                  <a:lnTo>
                    <a:pt x="1505" y="1600"/>
                  </a:lnTo>
                  <a:lnTo>
                    <a:pt x="1458" y="1411"/>
                  </a:lnTo>
                  <a:lnTo>
                    <a:pt x="1411" y="1223"/>
                  </a:lnTo>
                  <a:lnTo>
                    <a:pt x="1411" y="1082"/>
                  </a:lnTo>
                  <a:lnTo>
                    <a:pt x="1458" y="941"/>
                  </a:lnTo>
                  <a:lnTo>
                    <a:pt x="1505" y="800"/>
                  </a:lnTo>
                  <a:lnTo>
                    <a:pt x="1599" y="659"/>
                  </a:lnTo>
                  <a:lnTo>
                    <a:pt x="1599" y="659"/>
                  </a:lnTo>
                  <a:lnTo>
                    <a:pt x="1834" y="471"/>
                  </a:lnTo>
                  <a:lnTo>
                    <a:pt x="2164" y="377"/>
                  </a:lnTo>
                  <a:lnTo>
                    <a:pt x="2540" y="330"/>
                  </a:lnTo>
                  <a:lnTo>
                    <a:pt x="3057" y="377"/>
                  </a:lnTo>
                  <a:lnTo>
                    <a:pt x="3669" y="471"/>
                  </a:lnTo>
                  <a:lnTo>
                    <a:pt x="4468" y="659"/>
                  </a:lnTo>
                  <a:lnTo>
                    <a:pt x="6537" y="1129"/>
                  </a:lnTo>
                  <a:lnTo>
                    <a:pt x="6537" y="1129"/>
                  </a:lnTo>
                  <a:lnTo>
                    <a:pt x="7243" y="1270"/>
                  </a:lnTo>
                  <a:lnTo>
                    <a:pt x="7995" y="1317"/>
                  </a:lnTo>
                  <a:lnTo>
                    <a:pt x="7995" y="1317"/>
                  </a:lnTo>
                  <a:lnTo>
                    <a:pt x="8607" y="1317"/>
                  </a:lnTo>
                  <a:lnTo>
                    <a:pt x="9265" y="1317"/>
                  </a:lnTo>
                  <a:lnTo>
                    <a:pt x="10535" y="1176"/>
                  </a:lnTo>
                  <a:lnTo>
                    <a:pt x="11805" y="941"/>
                  </a:lnTo>
                  <a:lnTo>
                    <a:pt x="13027" y="706"/>
                  </a:lnTo>
                  <a:lnTo>
                    <a:pt x="14062" y="424"/>
                  </a:lnTo>
                  <a:lnTo>
                    <a:pt x="14862" y="236"/>
                  </a:lnTo>
                  <a:lnTo>
                    <a:pt x="15567" y="1"/>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2634;p71">
              <a:extLst>
                <a:ext uri="{FF2B5EF4-FFF2-40B4-BE49-F238E27FC236}">
                  <a16:creationId xmlns:a16="http://schemas.microsoft.com/office/drawing/2014/main" id="{8110E55E-B162-A1BD-A213-CE68C3AFB2E7}"/>
                </a:ext>
              </a:extLst>
            </p:cNvPr>
            <p:cNvSpPr/>
            <p:nvPr/>
          </p:nvSpPr>
          <p:spPr>
            <a:xfrm>
              <a:off x="6986825" y="2029775"/>
              <a:ext cx="64675" cy="38825"/>
            </a:xfrm>
            <a:custGeom>
              <a:avLst/>
              <a:gdLst/>
              <a:ahLst/>
              <a:cxnLst/>
              <a:rect l="l" t="t" r="r" b="b"/>
              <a:pathLst>
                <a:path w="2587" h="1553" extrusionOk="0">
                  <a:moveTo>
                    <a:pt x="1881" y="1"/>
                  </a:moveTo>
                  <a:lnTo>
                    <a:pt x="1646" y="48"/>
                  </a:lnTo>
                  <a:lnTo>
                    <a:pt x="1364" y="95"/>
                  </a:lnTo>
                  <a:lnTo>
                    <a:pt x="1082" y="189"/>
                  </a:lnTo>
                  <a:lnTo>
                    <a:pt x="659" y="377"/>
                  </a:lnTo>
                  <a:lnTo>
                    <a:pt x="376" y="565"/>
                  </a:lnTo>
                  <a:lnTo>
                    <a:pt x="141" y="753"/>
                  </a:lnTo>
                  <a:lnTo>
                    <a:pt x="47" y="941"/>
                  </a:lnTo>
                  <a:lnTo>
                    <a:pt x="0" y="1129"/>
                  </a:lnTo>
                  <a:lnTo>
                    <a:pt x="47" y="1270"/>
                  </a:lnTo>
                  <a:lnTo>
                    <a:pt x="188" y="1411"/>
                  </a:lnTo>
                  <a:lnTo>
                    <a:pt x="376" y="1505"/>
                  </a:lnTo>
                  <a:lnTo>
                    <a:pt x="612" y="1553"/>
                  </a:lnTo>
                  <a:lnTo>
                    <a:pt x="941" y="1553"/>
                  </a:lnTo>
                  <a:lnTo>
                    <a:pt x="1270" y="1505"/>
                  </a:lnTo>
                  <a:lnTo>
                    <a:pt x="1693" y="1364"/>
                  </a:lnTo>
                  <a:lnTo>
                    <a:pt x="1975" y="1270"/>
                  </a:lnTo>
                  <a:lnTo>
                    <a:pt x="2164" y="1129"/>
                  </a:lnTo>
                  <a:lnTo>
                    <a:pt x="2352" y="1035"/>
                  </a:lnTo>
                  <a:lnTo>
                    <a:pt x="2493" y="894"/>
                  </a:lnTo>
                  <a:lnTo>
                    <a:pt x="2540" y="753"/>
                  </a:lnTo>
                  <a:lnTo>
                    <a:pt x="2587" y="612"/>
                  </a:lnTo>
                  <a:lnTo>
                    <a:pt x="2587" y="471"/>
                  </a:lnTo>
                  <a:lnTo>
                    <a:pt x="2587" y="330"/>
                  </a:lnTo>
                  <a:lnTo>
                    <a:pt x="2493" y="236"/>
                  </a:lnTo>
                  <a:lnTo>
                    <a:pt x="2399" y="142"/>
                  </a:lnTo>
                  <a:lnTo>
                    <a:pt x="2258" y="95"/>
                  </a:lnTo>
                  <a:lnTo>
                    <a:pt x="2069" y="48"/>
                  </a:lnTo>
                  <a:lnTo>
                    <a:pt x="18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2635;p71">
              <a:extLst>
                <a:ext uri="{FF2B5EF4-FFF2-40B4-BE49-F238E27FC236}">
                  <a16:creationId xmlns:a16="http://schemas.microsoft.com/office/drawing/2014/main" id="{742ADF58-A109-5D00-BE61-EEFE55AF059C}"/>
                </a:ext>
              </a:extLst>
            </p:cNvPr>
            <p:cNvSpPr/>
            <p:nvPr/>
          </p:nvSpPr>
          <p:spPr>
            <a:xfrm>
              <a:off x="6744625" y="2046225"/>
              <a:ext cx="42350" cy="22375"/>
            </a:xfrm>
            <a:custGeom>
              <a:avLst/>
              <a:gdLst/>
              <a:ahLst/>
              <a:cxnLst/>
              <a:rect l="l" t="t" r="r" b="b"/>
              <a:pathLst>
                <a:path w="1694" h="895" extrusionOk="0">
                  <a:moveTo>
                    <a:pt x="894" y="1"/>
                  </a:moveTo>
                  <a:lnTo>
                    <a:pt x="706" y="95"/>
                  </a:lnTo>
                  <a:lnTo>
                    <a:pt x="517" y="189"/>
                  </a:lnTo>
                  <a:lnTo>
                    <a:pt x="329" y="283"/>
                  </a:lnTo>
                  <a:lnTo>
                    <a:pt x="141" y="471"/>
                  </a:lnTo>
                  <a:lnTo>
                    <a:pt x="47" y="659"/>
                  </a:lnTo>
                  <a:lnTo>
                    <a:pt x="0" y="753"/>
                  </a:lnTo>
                  <a:lnTo>
                    <a:pt x="47" y="847"/>
                  </a:lnTo>
                  <a:lnTo>
                    <a:pt x="141" y="895"/>
                  </a:lnTo>
                  <a:lnTo>
                    <a:pt x="470" y="895"/>
                  </a:lnTo>
                  <a:lnTo>
                    <a:pt x="941" y="753"/>
                  </a:lnTo>
                  <a:lnTo>
                    <a:pt x="1223" y="659"/>
                  </a:lnTo>
                  <a:lnTo>
                    <a:pt x="1411" y="565"/>
                  </a:lnTo>
                  <a:lnTo>
                    <a:pt x="1552" y="471"/>
                  </a:lnTo>
                  <a:lnTo>
                    <a:pt x="1646" y="377"/>
                  </a:lnTo>
                  <a:lnTo>
                    <a:pt x="1693" y="283"/>
                  </a:lnTo>
                  <a:lnTo>
                    <a:pt x="1646" y="189"/>
                  </a:lnTo>
                  <a:lnTo>
                    <a:pt x="1599" y="95"/>
                  </a:lnTo>
                  <a:lnTo>
                    <a:pt x="1505" y="48"/>
                  </a:lnTo>
                  <a:lnTo>
                    <a:pt x="12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2636;p71">
              <a:extLst>
                <a:ext uri="{FF2B5EF4-FFF2-40B4-BE49-F238E27FC236}">
                  <a16:creationId xmlns:a16="http://schemas.microsoft.com/office/drawing/2014/main" id="{F6C4C9AF-206B-362C-8C52-A490D33D4DCD}"/>
                </a:ext>
              </a:extLst>
            </p:cNvPr>
            <p:cNvSpPr/>
            <p:nvPr/>
          </p:nvSpPr>
          <p:spPr>
            <a:xfrm>
              <a:off x="7104400" y="1994500"/>
              <a:ext cx="37650" cy="23550"/>
            </a:xfrm>
            <a:custGeom>
              <a:avLst/>
              <a:gdLst/>
              <a:ahLst/>
              <a:cxnLst/>
              <a:rect l="l" t="t" r="r" b="b"/>
              <a:pathLst>
                <a:path w="1506" h="942" extrusionOk="0">
                  <a:moveTo>
                    <a:pt x="988" y="1"/>
                  </a:moveTo>
                  <a:lnTo>
                    <a:pt x="847" y="48"/>
                  </a:lnTo>
                  <a:lnTo>
                    <a:pt x="517" y="142"/>
                  </a:lnTo>
                  <a:lnTo>
                    <a:pt x="282" y="330"/>
                  </a:lnTo>
                  <a:lnTo>
                    <a:pt x="94" y="565"/>
                  </a:lnTo>
                  <a:lnTo>
                    <a:pt x="47" y="659"/>
                  </a:lnTo>
                  <a:lnTo>
                    <a:pt x="0" y="753"/>
                  </a:lnTo>
                  <a:lnTo>
                    <a:pt x="47" y="847"/>
                  </a:lnTo>
                  <a:lnTo>
                    <a:pt x="94" y="894"/>
                  </a:lnTo>
                  <a:lnTo>
                    <a:pt x="235" y="941"/>
                  </a:lnTo>
                  <a:lnTo>
                    <a:pt x="376" y="941"/>
                  </a:lnTo>
                  <a:lnTo>
                    <a:pt x="659" y="894"/>
                  </a:lnTo>
                  <a:lnTo>
                    <a:pt x="894" y="800"/>
                  </a:lnTo>
                  <a:lnTo>
                    <a:pt x="1082" y="706"/>
                  </a:lnTo>
                  <a:lnTo>
                    <a:pt x="1270" y="565"/>
                  </a:lnTo>
                  <a:lnTo>
                    <a:pt x="1411" y="424"/>
                  </a:lnTo>
                  <a:lnTo>
                    <a:pt x="1505" y="283"/>
                  </a:lnTo>
                  <a:lnTo>
                    <a:pt x="1505" y="189"/>
                  </a:lnTo>
                  <a:lnTo>
                    <a:pt x="1411" y="95"/>
                  </a:lnTo>
                  <a:lnTo>
                    <a:pt x="12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2637;p71">
              <a:extLst>
                <a:ext uri="{FF2B5EF4-FFF2-40B4-BE49-F238E27FC236}">
                  <a16:creationId xmlns:a16="http://schemas.microsoft.com/office/drawing/2014/main" id="{126AEB37-3DB1-39A2-8CD3-EE09DB52B957}"/>
                </a:ext>
              </a:extLst>
            </p:cNvPr>
            <p:cNvSpPr/>
            <p:nvPr/>
          </p:nvSpPr>
          <p:spPr>
            <a:xfrm>
              <a:off x="7075000" y="1876925"/>
              <a:ext cx="52925" cy="36475"/>
            </a:xfrm>
            <a:custGeom>
              <a:avLst/>
              <a:gdLst/>
              <a:ahLst/>
              <a:cxnLst/>
              <a:rect l="l" t="t" r="r" b="b"/>
              <a:pathLst>
                <a:path w="2117" h="1459" extrusionOk="0">
                  <a:moveTo>
                    <a:pt x="1599" y="1"/>
                  </a:moveTo>
                  <a:lnTo>
                    <a:pt x="1364" y="48"/>
                  </a:lnTo>
                  <a:lnTo>
                    <a:pt x="988" y="189"/>
                  </a:lnTo>
                  <a:lnTo>
                    <a:pt x="612" y="377"/>
                  </a:lnTo>
                  <a:lnTo>
                    <a:pt x="283" y="659"/>
                  </a:lnTo>
                  <a:lnTo>
                    <a:pt x="94" y="941"/>
                  </a:lnTo>
                  <a:lnTo>
                    <a:pt x="47" y="1082"/>
                  </a:lnTo>
                  <a:lnTo>
                    <a:pt x="0" y="1176"/>
                  </a:lnTo>
                  <a:lnTo>
                    <a:pt x="47" y="1271"/>
                  </a:lnTo>
                  <a:lnTo>
                    <a:pt x="94" y="1318"/>
                  </a:lnTo>
                  <a:lnTo>
                    <a:pt x="236" y="1412"/>
                  </a:lnTo>
                  <a:lnTo>
                    <a:pt x="471" y="1459"/>
                  </a:lnTo>
                  <a:lnTo>
                    <a:pt x="753" y="1412"/>
                  </a:lnTo>
                  <a:lnTo>
                    <a:pt x="1082" y="1318"/>
                  </a:lnTo>
                  <a:lnTo>
                    <a:pt x="1411" y="1176"/>
                  </a:lnTo>
                  <a:lnTo>
                    <a:pt x="1740" y="941"/>
                  </a:lnTo>
                  <a:lnTo>
                    <a:pt x="1929" y="706"/>
                  </a:lnTo>
                  <a:lnTo>
                    <a:pt x="2023" y="565"/>
                  </a:lnTo>
                  <a:lnTo>
                    <a:pt x="2117" y="377"/>
                  </a:lnTo>
                  <a:lnTo>
                    <a:pt x="2117" y="236"/>
                  </a:lnTo>
                  <a:lnTo>
                    <a:pt x="2070" y="142"/>
                  </a:lnTo>
                  <a:lnTo>
                    <a:pt x="1976" y="48"/>
                  </a:ln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2638;p71">
              <a:extLst>
                <a:ext uri="{FF2B5EF4-FFF2-40B4-BE49-F238E27FC236}">
                  <a16:creationId xmlns:a16="http://schemas.microsoft.com/office/drawing/2014/main" id="{EF560C13-7DDF-863B-163F-E843F2166F38}"/>
                </a:ext>
              </a:extLst>
            </p:cNvPr>
            <p:cNvSpPr/>
            <p:nvPr/>
          </p:nvSpPr>
          <p:spPr>
            <a:xfrm>
              <a:off x="6303725" y="1379600"/>
              <a:ext cx="67025" cy="47050"/>
            </a:xfrm>
            <a:custGeom>
              <a:avLst/>
              <a:gdLst/>
              <a:ahLst/>
              <a:cxnLst/>
              <a:rect l="l" t="t" r="r" b="b"/>
              <a:pathLst>
                <a:path w="2681" h="1882" fill="none" extrusionOk="0">
                  <a:moveTo>
                    <a:pt x="282" y="1882"/>
                  </a:moveTo>
                  <a:lnTo>
                    <a:pt x="282" y="1882"/>
                  </a:lnTo>
                  <a:lnTo>
                    <a:pt x="188" y="1694"/>
                  </a:lnTo>
                  <a:lnTo>
                    <a:pt x="47" y="1270"/>
                  </a:lnTo>
                  <a:lnTo>
                    <a:pt x="0" y="988"/>
                  </a:lnTo>
                  <a:lnTo>
                    <a:pt x="0" y="706"/>
                  </a:lnTo>
                  <a:lnTo>
                    <a:pt x="47" y="424"/>
                  </a:lnTo>
                  <a:lnTo>
                    <a:pt x="188" y="142"/>
                  </a:lnTo>
                  <a:lnTo>
                    <a:pt x="188" y="142"/>
                  </a:lnTo>
                  <a:lnTo>
                    <a:pt x="282" y="47"/>
                  </a:lnTo>
                  <a:lnTo>
                    <a:pt x="423" y="0"/>
                  </a:lnTo>
                  <a:lnTo>
                    <a:pt x="612" y="0"/>
                  </a:lnTo>
                  <a:lnTo>
                    <a:pt x="800" y="47"/>
                  </a:lnTo>
                  <a:lnTo>
                    <a:pt x="1176" y="236"/>
                  </a:lnTo>
                  <a:lnTo>
                    <a:pt x="1599" y="471"/>
                  </a:lnTo>
                  <a:lnTo>
                    <a:pt x="2352" y="941"/>
                  </a:lnTo>
                  <a:lnTo>
                    <a:pt x="2681" y="1223"/>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2639;p71">
              <a:extLst>
                <a:ext uri="{FF2B5EF4-FFF2-40B4-BE49-F238E27FC236}">
                  <a16:creationId xmlns:a16="http://schemas.microsoft.com/office/drawing/2014/main" id="{47EC3DB2-4A75-CB5E-C937-DECBFF94F9A7}"/>
                </a:ext>
              </a:extLst>
            </p:cNvPr>
            <p:cNvSpPr/>
            <p:nvPr/>
          </p:nvSpPr>
          <p:spPr>
            <a:xfrm>
              <a:off x="6253150" y="1478350"/>
              <a:ext cx="49425" cy="85875"/>
            </a:xfrm>
            <a:custGeom>
              <a:avLst/>
              <a:gdLst/>
              <a:ahLst/>
              <a:cxnLst/>
              <a:rect l="l" t="t" r="r" b="b"/>
              <a:pathLst>
                <a:path w="1977" h="3435" fill="none" extrusionOk="0">
                  <a:moveTo>
                    <a:pt x="1976" y="565"/>
                  </a:moveTo>
                  <a:lnTo>
                    <a:pt x="1976" y="565"/>
                  </a:lnTo>
                  <a:lnTo>
                    <a:pt x="1741" y="424"/>
                  </a:lnTo>
                  <a:lnTo>
                    <a:pt x="1506" y="283"/>
                  </a:lnTo>
                  <a:lnTo>
                    <a:pt x="1177" y="95"/>
                  </a:lnTo>
                  <a:lnTo>
                    <a:pt x="847" y="1"/>
                  </a:lnTo>
                  <a:lnTo>
                    <a:pt x="565" y="1"/>
                  </a:lnTo>
                  <a:lnTo>
                    <a:pt x="424" y="1"/>
                  </a:lnTo>
                  <a:lnTo>
                    <a:pt x="283" y="95"/>
                  </a:lnTo>
                  <a:lnTo>
                    <a:pt x="189" y="189"/>
                  </a:lnTo>
                  <a:lnTo>
                    <a:pt x="95" y="330"/>
                  </a:lnTo>
                  <a:lnTo>
                    <a:pt x="95" y="330"/>
                  </a:lnTo>
                  <a:lnTo>
                    <a:pt x="48" y="471"/>
                  </a:lnTo>
                  <a:lnTo>
                    <a:pt x="48" y="659"/>
                  </a:lnTo>
                  <a:lnTo>
                    <a:pt x="48" y="800"/>
                  </a:lnTo>
                  <a:lnTo>
                    <a:pt x="95" y="989"/>
                  </a:lnTo>
                  <a:lnTo>
                    <a:pt x="236" y="1271"/>
                  </a:lnTo>
                  <a:lnTo>
                    <a:pt x="424" y="1506"/>
                  </a:lnTo>
                  <a:lnTo>
                    <a:pt x="659" y="1741"/>
                  </a:lnTo>
                  <a:lnTo>
                    <a:pt x="847" y="1929"/>
                  </a:lnTo>
                  <a:lnTo>
                    <a:pt x="1036" y="2070"/>
                  </a:lnTo>
                  <a:lnTo>
                    <a:pt x="1036" y="2070"/>
                  </a:lnTo>
                  <a:lnTo>
                    <a:pt x="941" y="2023"/>
                  </a:lnTo>
                  <a:lnTo>
                    <a:pt x="659" y="2023"/>
                  </a:lnTo>
                  <a:lnTo>
                    <a:pt x="471" y="2070"/>
                  </a:lnTo>
                  <a:lnTo>
                    <a:pt x="283" y="2117"/>
                  </a:lnTo>
                  <a:lnTo>
                    <a:pt x="142" y="2211"/>
                  </a:lnTo>
                  <a:lnTo>
                    <a:pt x="48" y="2352"/>
                  </a:lnTo>
                  <a:lnTo>
                    <a:pt x="48" y="2352"/>
                  </a:lnTo>
                  <a:lnTo>
                    <a:pt x="1" y="2540"/>
                  </a:lnTo>
                  <a:lnTo>
                    <a:pt x="1" y="2729"/>
                  </a:lnTo>
                  <a:lnTo>
                    <a:pt x="95" y="2917"/>
                  </a:lnTo>
                  <a:lnTo>
                    <a:pt x="189" y="3105"/>
                  </a:lnTo>
                  <a:lnTo>
                    <a:pt x="424" y="3340"/>
                  </a:lnTo>
                  <a:lnTo>
                    <a:pt x="518" y="343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2640;p71">
              <a:extLst>
                <a:ext uri="{FF2B5EF4-FFF2-40B4-BE49-F238E27FC236}">
                  <a16:creationId xmlns:a16="http://schemas.microsoft.com/office/drawing/2014/main" id="{D55C2C9C-1F98-F232-E479-36A2EED9EDE1}"/>
                </a:ext>
              </a:extLst>
            </p:cNvPr>
            <p:cNvSpPr/>
            <p:nvPr/>
          </p:nvSpPr>
          <p:spPr>
            <a:xfrm>
              <a:off x="6574125" y="1444275"/>
              <a:ext cx="69400" cy="29400"/>
            </a:xfrm>
            <a:custGeom>
              <a:avLst/>
              <a:gdLst/>
              <a:ahLst/>
              <a:cxnLst/>
              <a:rect l="l" t="t" r="r" b="b"/>
              <a:pathLst>
                <a:path w="2776" h="1176" fill="none" extrusionOk="0">
                  <a:moveTo>
                    <a:pt x="1" y="0"/>
                  </a:moveTo>
                  <a:lnTo>
                    <a:pt x="1" y="0"/>
                  </a:lnTo>
                  <a:lnTo>
                    <a:pt x="612" y="423"/>
                  </a:lnTo>
                  <a:lnTo>
                    <a:pt x="1318" y="753"/>
                  </a:lnTo>
                  <a:lnTo>
                    <a:pt x="2023" y="1035"/>
                  </a:lnTo>
                  <a:lnTo>
                    <a:pt x="2776" y="1176"/>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2641;p71">
              <a:extLst>
                <a:ext uri="{FF2B5EF4-FFF2-40B4-BE49-F238E27FC236}">
                  <a16:creationId xmlns:a16="http://schemas.microsoft.com/office/drawing/2014/main" id="{728831E5-7559-1844-A378-C6A9F29E61F6}"/>
                </a:ext>
              </a:extLst>
            </p:cNvPr>
            <p:cNvSpPr/>
            <p:nvPr/>
          </p:nvSpPr>
          <p:spPr>
            <a:xfrm>
              <a:off x="6939800" y="2087375"/>
              <a:ext cx="108175" cy="36475"/>
            </a:xfrm>
            <a:custGeom>
              <a:avLst/>
              <a:gdLst/>
              <a:ahLst/>
              <a:cxnLst/>
              <a:rect l="l" t="t" r="r" b="b"/>
              <a:pathLst>
                <a:path w="4327" h="1459" fill="none" extrusionOk="0">
                  <a:moveTo>
                    <a:pt x="0" y="1459"/>
                  </a:moveTo>
                  <a:lnTo>
                    <a:pt x="0" y="1459"/>
                  </a:lnTo>
                  <a:lnTo>
                    <a:pt x="329" y="1412"/>
                  </a:lnTo>
                  <a:lnTo>
                    <a:pt x="1223" y="1224"/>
                  </a:lnTo>
                  <a:lnTo>
                    <a:pt x="1881" y="1036"/>
                  </a:lnTo>
                  <a:lnTo>
                    <a:pt x="2634" y="753"/>
                  </a:lnTo>
                  <a:lnTo>
                    <a:pt x="3433" y="424"/>
                  </a:lnTo>
                  <a:lnTo>
                    <a:pt x="4327" y="1"/>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2642;p71">
              <a:extLst>
                <a:ext uri="{FF2B5EF4-FFF2-40B4-BE49-F238E27FC236}">
                  <a16:creationId xmlns:a16="http://schemas.microsoft.com/office/drawing/2014/main" id="{1A0DA3CF-A64D-BEDA-C9A3-6703BF12CA4A}"/>
                </a:ext>
              </a:extLst>
            </p:cNvPr>
            <p:cNvSpPr/>
            <p:nvPr/>
          </p:nvSpPr>
          <p:spPr>
            <a:xfrm>
              <a:off x="6574125" y="2058000"/>
              <a:ext cx="11800" cy="49400"/>
            </a:xfrm>
            <a:custGeom>
              <a:avLst/>
              <a:gdLst/>
              <a:ahLst/>
              <a:cxnLst/>
              <a:rect l="l" t="t" r="r" b="b"/>
              <a:pathLst>
                <a:path w="472" h="1976" fill="none" extrusionOk="0">
                  <a:moveTo>
                    <a:pt x="1" y="0"/>
                  </a:moveTo>
                  <a:lnTo>
                    <a:pt x="1" y="0"/>
                  </a:lnTo>
                  <a:lnTo>
                    <a:pt x="95" y="471"/>
                  </a:lnTo>
                  <a:lnTo>
                    <a:pt x="189" y="988"/>
                  </a:lnTo>
                  <a:lnTo>
                    <a:pt x="330" y="1505"/>
                  </a:lnTo>
                  <a:lnTo>
                    <a:pt x="471" y="1975"/>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2643;p71">
              <a:extLst>
                <a:ext uri="{FF2B5EF4-FFF2-40B4-BE49-F238E27FC236}">
                  <a16:creationId xmlns:a16="http://schemas.microsoft.com/office/drawing/2014/main" id="{010384E7-1CA3-17EB-3005-0FA90A89635A}"/>
                </a:ext>
              </a:extLst>
            </p:cNvPr>
            <p:cNvSpPr/>
            <p:nvPr/>
          </p:nvSpPr>
          <p:spPr>
            <a:xfrm>
              <a:off x="6817500" y="1584175"/>
              <a:ext cx="91750" cy="107025"/>
            </a:xfrm>
            <a:custGeom>
              <a:avLst/>
              <a:gdLst/>
              <a:ahLst/>
              <a:cxnLst/>
              <a:rect l="l" t="t" r="r" b="b"/>
              <a:pathLst>
                <a:path w="3670" h="4281" fill="none" extrusionOk="0">
                  <a:moveTo>
                    <a:pt x="1365" y="1"/>
                  </a:moveTo>
                  <a:lnTo>
                    <a:pt x="1365" y="1"/>
                  </a:lnTo>
                  <a:lnTo>
                    <a:pt x="1083" y="95"/>
                  </a:lnTo>
                  <a:lnTo>
                    <a:pt x="847" y="236"/>
                  </a:lnTo>
                  <a:lnTo>
                    <a:pt x="565" y="377"/>
                  </a:lnTo>
                  <a:lnTo>
                    <a:pt x="283" y="659"/>
                  </a:lnTo>
                  <a:lnTo>
                    <a:pt x="189" y="800"/>
                  </a:lnTo>
                  <a:lnTo>
                    <a:pt x="95" y="941"/>
                  </a:lnTo>
                  <a:lnTo>
                    <a:pt x="48" y="1129"/>
                  </a:lnTo>
                  <a:lnTo>
                    <a:pt x="1" y="1317"/>
                  </a:lnTo>
                  <a:lnTo>
                    <a:pt x="1" y="1552"/>
                  </a:lnTo>
                  <a:lnTo>
                    <a:pt x="48" y="1788"/>
                  </a:lnTo>
                  <a:lnTo>
                    <a:pt x="48" y="1788"/>
                  </a:lnTo>
                  <a:lnTo>
                    <a:pt x="142" y="2023"/>
                  </a:lnTo>
                  <a:lnTo>
                    <a:pt x="283" y="2211"/>
                  </a:lnTo>
                  <a:lnTo>
                    <a:pt x="471" y="2352"/>
                  </a:lnTo>
                  <a:lnTo>
                    <a:pt x="659" y="2446"/>
                  </a:lnTo>
                  <a:lnTo>
                    <a:pt x="847" y="2540"/>
                  </a:lnTo>
                  <a:lnTo>
                    <a:pt x="1083" y="2587"/>
                  </a:lnTo>
                  <a:lnTo>
                    <a:pt x="1600" y="2634"/>
                  </a:lnTo>
                  <a:lnTo>
                    <a:pt x="2070" y="2587"/>
                  </a:lnTo>
                  <a:lnTo>
                    <a:pt x="2446" y="2493"/>
                  </a:lnTo>
                  <a:lnTo>
                    <a:pt x="2823" y="2446"/>
                  </a:lnTo>
                  <a:lnTo>
                    <a:pt x="2823" y="2446"/>
                  </a:lnTo>
                  <a:lnTo>
                    <a:pt x="2635" y="2634"/>
                  </a:lnTo>
                  <a:lnTo>
                    <a:pt x="2211" y="3104"/>
                  </a:lnTo>
                  <a:lnTo>
                    <a:pt x="1976" y="3387"/>
                  </a:lnTo>
                  <a:lnTo>
                    <a:pt x="1882" y="3669"/>
                  </a:lnTo>
                  <a:lnTo>
                    <a:pt x="1835" y="3763"/>
                  </a:lnTo>
                  <a:lnTo>
                    <a:pt x="1835" y="3904"/>
                  </a:lnTo>
                  <a:lnTo>
                    <a:pt x="1882" y="3998"/>
                  </a:lnTo>
                  <a:lnTo>
                    <a:pt x="1976" y="4092"/>
                  </a:lnTo>
                  <a:lnTo>
                    <a:pt x="1976" y="4092"/>
                  </a:lnTo>
                  <a:lnTo>
                    <a:pt x="2211" y="4186"/>
                  </a:lnTo>
                  <a:lnTo>
                    <a:pt x="2494" y="4233"/>
                  </a:lnTo>
                  <a:lnTo>
                    <a:pt x="2776" y="4280"/>
                  </a:lnTo>
                  <a:lnTo>
                    <a:pt x="3058" y="4233"/>
                  </a:lnTo>
                  <a:lnTo>
                    <a:pt x="3481" y="4139"/>
                  </a:lnTo>
                  <a:lnTo>
                    <a:pt x="3669" y="4092"/>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2644;p71">
              <a:extLst>
                <a:ext uri="{FF2B5EF4-FFF2-40B4-BE49-F238E27FC236}">
                  <a16:creationId xmlns:a16="http://schemas.microsoft.com/office/drawing/2014/main" id="{B0A4ADAF-70A3-88CB-B3F5-6C193B96644E}"/>
                </a:ext>
              </a:extLst>
            </p:cNvPr>
            <p:cNvSpPr/>
            <p:nvPr/>
          </p:nvSpPr>
          <p:spPr>
            <a:xfrm>
              <a:off x="6863375" y="1762875"/>
              <a:ext cx="56450" cy="89400"/>
            </a:xfrm>
            <a:custGeom>
              <a:avLst/>
              <a:gdLst/>
              <a:ahLst/>
              <a:cxnLst/>
              <a:rect l="l" t="t" r="r" b="b"/>
              <a:pathLst>
                <a:path w="2258" h="3576" fill="none" extrusionOk="0">
                  <a:moveTo>
                    <a:pt x="1458" y="1"/>
                  </a:moveTo>
                  <a:lnTo>
                    <a:pt x="1458" y="1"/>
                  </a:lnTo>
                  <a:lnTo>
                    <a:pt x="1223" y="95"/>
                  </a:lnTo>
                  <a:lnTo>
                    <a:pt x="706" y="377"/>
                  </a:lnTo>
                  <a:lnTo>
                    <a:pt x="470" y="612"/>
                  </a:lnTo>
                  <a:lnTo>
                    <a:pt x="235" y="847"/>
                  </a:lnTo>
                  <a:lnTo>
                    <a:pt x="47" y="1083"/>
                  </a:lnTo>
                  <a:lnTo>
                    <a:pt x="0" y="1224"/>
                  </a:lnTo>
                  <a:lnTo>
                    <a:pt x="0" y="1412"/>
                  </a:lnTo>
                  <a:lnTo>
                    <a:pt x="0" y="1412"/>
                  </a:lnTo>
                  <a:lnTo>
                    <a:pt x="0" y="1553"/>
                  </a:lnTo>
                  <a:lnTo>
                    <a:pt x="94" y="1647"/>
                  </a:lnTo>
                  <a:lnTo>
                    <a:pt x="141" y="1741"/>
                  </a:lnTo>
                  <a:lnTo>
                    <a:pt x="235" y="1835"/>
                  </a:lnTo>
                  <a:lnTo>
                    <a:pt x="470" y="1929"/>
                  </a:lnTo>
                  <a:lnTo>
                    <a:pt x="753" y="1976"/>
                  </a:lnTo>
                  <a:lnTo>
                    <a:pt x="1035" y="1976"/>
                  </a:lnTo>
                  <a:lnTo>
                    <a:pt x="1270" y="1929"/>
                  </a:lnTo>
                  <a:lnTo>
                    <a:pt x="1458" y="1929"/>
                  </a:lnTo>
                  <a:lnTo>
                    <a:pt x="1458" y="1929"/>
                  </a:lnTo>
                  <a:lnTo>
                    <a:pt x="1317" y="2117"/>
                  </a:lnTo>
                  <a:lnTo>
                    <a:pt x="988" y="2588"/>
                  </a:lnTo>
                  <a:lnTo>
                    <a:pt x="847" y="2870"/>
                  </a:lnTo>
                  <a:lnTo>
                    <a:pt x="706" y="3105"/>
                  </a:lnTo>
                  <a:lnTo>
                    <a:pt x="659" y="3293"/>
                  </a:lnTo>
                  <a:lnTo>
                    <a:pt x="706" y="3387"/>
                  </a:lnTo>
                  <a:lnTo>
                    <a:pt x="753" y="3434"/>
                  </a:lnTo>
                  <a:lnTo>
                    <a:pt x="753" y="3434"/>
                  </a:lnTo>
                  <a:lnTo>
                    <a:pt x="894" y="3528"/>
                  </a:lnTo>
                  <a:lnTo>
                    <a:pt x="1129" y="3575"/>
                  </a:lnTo>
                  <a:lnTo>
                    <a:pt x="1599" y="3575"/>
                  </a:lnTo>
                  <a:lnTo>
                    <a:pt x="2069" y="3481"/>
                  </a:lnTo>
                  <a:lnTo>
                    <a:pt x="2258" y="343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2645;p71">
              <a:extLst>
                <a:ext uri="{FF2B5EF4-FFF2-40B4-BE49-F238E27FC236}">
                  <a16:creationId xmlns:a16="http://schemas.microsoft.com/office/drawing/2014/main" id="{8515461E-DCE6-2D83-4091-FC5CE089ADF5}"/>
                </a:ext>
              </a:extLst>
            </p:cNvPr>
            <p:cNvSpPr/>
            <p:nvPr/>
          </p:nvSpPr>
          <p:spPr>
            <a:xfrm>
              <a:off x="7016200" y="1704100"/>
              <a:ext cx="88225" cy="78800"/>
            </a:xfrm>
            <a:custGeom>
              <a:avLst/>
              <a:gdLst/>
              <a:ahLst/>
              <a:cxnLst/>
              <a:rect l="l" t="t" r="r" b="b"/>
              <a:pathLst>
                <a:path w="3529" h="3152" fill="none" extrusionOk="0">
                  <a:moveTo>
                    <a:pt x="565" y="0"/>
                  </a:moveTo>
                  <a:lnTo>
                    <a:pt x="565" y="0"/>
                  </a:lnTo>
                  <a:lnTo>
                    <a:pt x="424" y="236"/>
                  </a:lnTo>
                  <a:lnTo>
                    <a:pt x="189" y="847"/>
                  </a:lnTo>
                  <a:lnTo>
                    <a:pt x="95" y="1176"/>
                  </a:lnTo>
                  <a:lnTo>
                    <a:pt x="1" y="1505"/>
                  </a:lnTo>
                  <a:lnTo>
                    <a:pt x="48" y="1788"/>
                  </a:lnTo>
                  <a:lnTo>
                    <a:pt x="48" y="1882"/>
                  </a:lnTo>
                  <a:lnTo>
                    <a:pt x="142" y="1976"/>
                  </a:lnTo>
                  <a:lnTo>
                    <a:pt x="142" y="1976"/>
                  </a:lnTo>
                  <a:lnTo>
                    <a:pt x="236" y="2023"/>
                  </a:lnTo>
                  <a:lnTo>
                    <a:pt x="330" y="2070"/>
                  </a:lnTo>
                  <a:lnTo>
                    <a:pt x="612" y="2070"/>
                  </a:lnTo>
                  <a:lnTo>
                    <a:pt x="941" y="2023"/>
                  </a:lnTo>
                  <a:lnTo>
                    <a:pt x="1271" y="1929"/>
                  </a:lnTo>
                  <a:lnTo>
                    <a:pt x="1835" y="1741"/>
                  </a:lnTo>
                  <a:lnTo>
                    <a:pt x="2117" y="1599"/>
                  </a:lnTo>
                  <a:lnTo>
                    <a:pt x="2117" y="1599"/>
                  </a:lnTo>
                  <a:lnTo>
                    <a:pt x="2023" y="1882"/>
                  </a:lnTo>
                  <a:lnTo>
                    <a:pt x="1929" y="2399"/>
                  </a:lnTo>
                  <a:lnTo>
                    <a:pt x="1929" y="2681"/>
                  </a:lnTo>
                  <a:lnTo>
                    <a:pt x="1929" y="2963"/>
                  </a:lnTo>
                  <a:lnTo>
                    <a:pt x="1976" y="3104"/>
                  </a:lnTo>
                  <a:lnTo>
                    <a:pt x="2023" y="3151"/>
                  </a:lnTo>
                  <a:lnTo>
                    <a:pt x="2117" y="3151"/>
                  </a:lnTo>
                  <a:lnTo>
                    <a:pt x="2117" y="3151"/>
                  </a:lnTo>
                  <a:lnTo>
                    <a:pt x="2305" y="3057"/>
                  </a:lnTo>
                  <a:lnTo>
                    <a:pt x="2493" y="2869"/>
                  </a:lnTo>
                  <a:lnTo>
                    <a:pt x="2964" y="2352"/>
                  </a:lnTo>
                  <a:lnTo>
                    <a:pt x="3528" y="1599"/>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9261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grpSp>
        <p:nvGrpSpPr>
          <p:cNvPr id="1640" name="Google Shape;1640;p45"/>
          <p:cNvGrpSpPr/>
          <p:nvPr/>
        </p:nvGrpSpPr>
        <p:grpSpPr>
          <a:xfrm>
            <a:off x="5068201" y="1365807"/>
            <a:ext cx="3659801" cy="2411885"/>
            <a:chOff x="4458601" y="1299330"/>
            <a:chExt cx="3659801" cy="2411885"/>
          </a:xfrm>
        </p:grpSpPr>
        <p:sp>
          <p:nvSpPr>
            <p:cNvPr id="1641" name="Google Shape;1641;p45"/>
            <p:cNvSpPr/>
            <p:nvPr/>
          </p:nvSpPr>
          <p:spPr>
            <a:xfrm>
              <a:off x="4458601" y="1765400"/>
              <a:ext cx="3659801" cy="1945814"/>
            </a:xfrm>
            <a:custGeom>
              <a:avLst/>
              <a:gdLst/>
              <a:ahLst/>
              <a:cxnLst/>
              <a:rect l="l" t="t" r="r" b="b"/>
              <a:pathLst>
                <a:path w="101753" h="54103" extrusionOk="0">
                  <a:moveTo>
                    <a:pt x="52417" y="1"/>
                  </a:moveTo>
                  <a:lnTo>
                    <a:pt x="50034" y="117"/>
                  </a:lnTo>
                  <a:lnTo>
                    <a:pt x="47593" y="233"/>
                  </a:lnTo>
                  <a:lnTo>
                    <a:pt x="45153" y="466"/>
                  </a:lnTo>
                  <a:lnTo>
                    <a:pt x="42712" y="756"/>
                  </a:lnTo>
                  <a:lnTo>
                    <a:pt x="40271" y="1105"/>
                  </a:lnTo>
                  <a:lnTo>
                    <a:pt x="37889" y="1570"/>
                  </a:lnTo>
                  <a:lnTo>
                    <a:pt x="35448" y="2035"/>
                  </a:lnTo>
                  <a:lnTo>
                    <a:pt x="33065" y="2616"/>
                  </a:lnTo>
                  <a:lnTo>
                    <a:pt x="30741" y="3255"/>
                  </a:lnTo>
                  <a:lnTo>
                    <a:pt x="28417" y="3952"/>
                  </a:lnTo>
                  <a:lnTo>
                    <a:pt x="26150" y="4708"/>
                  </a:lnTo>
                  <a:lnTo>
                    <a:pt x="23884" y="5521"/>
                  </a:lnTo>
                  <a:lnTo>
                    <a:pt x="21734" y="6393"/>
                  </a:lnTo>
                  <a:lnTo>
                    <a:pt x="19642" y="7323"/>
                  </a:lnTo>
                  <a:lnTo>
                    <a:pt x="17608" y="8311"/>
                  </a:lnTo>
                  <a:lnTo>
                    <a:pt x="15632" y="9415"/>
                  </a:lnTo>
                  <a:lnTo>
                    <a:pt x="13773" y="10519"/>
                  </a:lnTo>
                  <a:lnTo>
                    <a:pt x="11971" y="11739"/>
                  </a:lnTo>
                  <a:lnTo>
                    <a:pt x="10286" y="12960"/>
                  </a:lnTo>
                  <a:lnTo>
                    <a:pt x="8717" y="14296"/>
                  </a:lnTo>
                  <a:lnTo>
                    <a:pt x="7264" y="15633"/>
                  </a:lnTo>
                  <a:lnTo>
                    <a:pt x="5869" y="17086"/>
                  </a:lnTo>
                  <a:lnTo>
                    <a:pt x="4649" y="18596"/>
                  </a:lnTo>
                  <a:lnTo>
                    <a:pt x="4068" y="19352"/>
                  </a:lnTo>
                  <a:lnTo>
                    <a:pt x="3545" y="20107"/>
                  </a:lnTo>
                  <a:lnTo>
                    <a:pt x="3080" y="20921"/>
                  </a:lnTo>
                  <a:lnTo>
                    <a:pt x="2615" y="21734"/>
                  </a:lnTo>
                  <a:lnTo>
                    <a:pt x="2150" y="22548"/>
                  </a:lnTo>
                  <a:lnTo>
                    <a:pt x="1743" y="23362"/>
                  </a:lnTo>
                  <a:lnTo>
                    <a:pt x="1395" y="24233"/>
                  </a:lnTo>
                  <a:lnTo>
                    <a:pt x="1104" y="25047"/>
                  </a:lnTo>
                  <a:lnTo>
                    <a:pt x="814" y="25918"/>
                  </a:lnTo>
                  <a:lnTo>
                    <a:pt x="581" y="26848"/>
                  </a:lnTo>
                  <a:lnTo>
                    <a:pt x="349" y="27720"/>
                  </a:lnTo>
                  <a:lnTo>
                    <a:pt x="233" y="28650"/>
                  </a:lnTo>
                  <a:lnTo>
                    <a:pt x="116" y="29580"/>
                  </a:lnTo>
                  <a:lnTo>
                    <a:pt x="0" y="30509"/>
                  </a:lnTo>
                  <a:lnTo>
                    <a:pt x="0" y="31497"/>
                  </a:lnTo>
                  <a:lnTo>
                    <a:pt x="0" y="32427"/>
                  </a:lnTo>
                  <a:lnTo>
                    <a:pt x="58" y="33415"/>
                  </a:lnTo>
                  <a:lnTo>
                    <a:pt x="174" y="34403"/>
                  </a:lnTo>
                  <a:lnTo>
                    <a:pt x="465" y="35856"/>
                  </a:lnTo>
                  <a:lnTo>
                    <a:pt x="814" y="37192"/>
                  </a:lnTo>
                  <a:lnTo>
                    <a:pt x="1337" y="38471"/>
                  </a:lnTo>
                  <a:lnTo>
                    <a:pt x="1918" y="39691"/>
                  </a:lnTo>
                  <a:lnTo>
                    <a:pt x="2673" y="40911"/>
                  </a:lnTo>
                  <a:lnTo>
                    <a:pt x="3487" y="42015"/>
                  </a:lnTo>
                  <a:lnTo>
                    <a:pt x="4417" y="43061"/>
                  </a:lnTo>
                  <a:lnTo>
                    <a:pt x="5463" y="44049"/>
                  </a:lnTo>
                  <a:lnTo>
                    <a:pt x="6625" y="45037"/>
                  </a:lnTo>
                  <a:lnTo>
                    <a:pt x="7845" y="45909"/>
                  </a:lnTo>
                  <a:lnTo>
                    <a:pt x="9124" y="46781"/>
                  </a:lnTo>
                  <a:lnTo>
                    <a:pt x="10576" y="47594"/>
                  </a:lnTo>
                  <a:lnTo>
                    <a:pt x="12029" y="48350"/>
                  </a:lnTo>
                  <a:lnTo>
                    <a:pt x="13598" y="49047"/>
                  </a:lnTo>
                  <a:lnTo>
                    <a:pt x="15225" y="49686"/>
                  </a:lnTo>
                  <a:lnTo>
                    <a:pt x="16911" y="50267"/>
                  </a:lnTo>
                  <a:lnTo>
                    <a:pt x="18654" y="50848"/>
                  </a:lnTo>
                  <a:lnTo>
                    <a:pt x="20513" y="51313"/>
                  </a:lnTo>
                  <a:lnTo>
                    <a:pt x="22373" y="51778"/>
                  </a:lnTo>
                  <a:lnTo>
                    <a:pt x="24291" y="52185"/>
                  </a:lnTo>
                  <a:lnTo>
                    <a:pt x="26266" y="52592"/>
                  </a:lnTo>
                  <a:lnTo>
                    <a:pt x="28300" y="52940"/>
                  </a:lnTo>
                  <a:lnTo>
                    <a:pt x="30334" y="53173"/>
                  </a:lnTo>
                  <a:lnTo>
                    <a:pt x="32484" y="53463"/>
                  </a:lnTo>
                  <a:lnTo>
                    <a:pt x="34576" y="53638"/>
                  </a:lnTo>
                  <a:lnTo>
                    <a:pt x="36726" y="53812"/>
                  </a:lnTo>
                  <a:lnTo>
                    <a:pt x="38935" y="53928"/>
                  </a:lnTo>
                  <a:lnTo>
                    <a:pt x="41143" y="54044"/>
                  </a:lnTo>
                  <a:lnTo>
                    <a:pt x="43351" y="54044"/>
                  </a:lnTo>
                  <a:lnTo>
                    <a:pt x="45618" y="54103"/>
                  </a:lnTo>
                  <a:lnTo>
                    <a:pt x="47826" y="54044"/>
                  </a:lnTo>
                  <a:lnTo>
                    <a:pt x="50092" y="53986"/>
                  </a:lnTo>
                  <a:lnTo>
                    <a:pt x="54567" y="53754"/>
                  </a:lnTo>
                  <a:lnTo>
                    <a:pt x="59041" y="53405"/>
                  </a:lnTo>
                  <a:lnTo>
                    <a:pt x="63458" y="52940"/>
                  </a:lnTo>
                  <a:lnTo>
                    <a:pt x="67758" y="52359"/>
                  </a:lnTo>
                  <a:lnTo>
                    <a:pt x="72000" y="51662"/>
                  </a:lnTo>
                  <a:lnTo>
                    <a:pt x="76010" y="50848"/>
                  </a:lnTo>
                  <a:lnTo>
                    <a:pt x="79845" y="49977"/>
                  </a:lnTo>
                  <a:lnTo>
                    <a:pt x="81705" y="49454"/>
                  </a:lnTo>
                  <a:lnTo>
                    <a:pt x="83506" y="48931"/>
                  </a:lnTo>
                  <a:lnTo>
                    <a:pt x="85249" y="48408"/>
                  </a:lnTo>
                  <a:lnTo>
                    <a:pt x="86877" y="47885"/>
                  </a:lnTo>
                  <a:lnTo>
                    <a:pt x="88504" y="47304"/>
                  </a:lnTo>
                  <a:lnTo>
                    <a:pt x="90015" y="46722"/>
                  </a:lnTo>
                  <a:lnTo>
                    <a:pt x="91409" y="46141"/>
                  </a:lnTo>
                  <a:lnTo>
                    <a:pt x="92804" y="45502"/>
                  </a:lnTo>
                  <a:lnTo>
                    <a:pt x="94024" y="44863"/>
                  </a:lnTo>
                  <a:lnTo>
                    <a:pt x="95245" y="44224"/>
                  </a:lnTo>
                  <a:lnTo>
                    <a:pt x="96291" y="43526"/>
                  </a:lnTo>
                  <a:lnTo>
                    <a:pt x="97278" y="42887"/>
                  </a:lnTo>
                  <a:lnTo>
                    <a:pt x="98150" y="42190"/>
                  </a:lnTo>
                  <a:lnTo>
                    <a:pt x="98964" y="41492"/>
                  </a:lnTo>
                  <a:lnTo>
                    <a:pt x="99603" y="40737"/>
                  </a:lnTo>
                  <a:lnTo>
                    <a:pt x="100184" y="40040"/>
                  </a:lnTo>
                  <a:lnTo>
                    <a:pt x="100591" y="39284"/>
                  </a:lnTo>
                  <a:lnTo>
                    <a:pt x="100939" y="38529"/>
                  </a:lnTo>
                  <a:lnTo>
                    <a:pt x="101346" y="37076"/>
                  </a:lnTo>
                  <a:lnTo>
                    <a:pt x="101579" y="35681"/>
                  </a:lnTo>
                  <a:lnTo>
                    <a:pt x="101753" y="34345"/>
                  </a:lnTo>
                  <a:lnTo>
                    <a:pt x="101753" y="33066"/>
                  </a:lnTo>
                  <a:lnTo>
                    <a:pt x="101637" y="31846"/>
                  </a:lnTo>
                  <a:lnTo>
                    <a:pt x="101404" y="30626"/>
                  </a:lnTo>
                  <a:lnTo>
                    <a:pt x="101056" y="29521"/>
                  </a:lnTo>
                  <a:lnTo>
                    <a:pt x="100591" y="28475"/>
                  </a:lnTo>
                  <a:lnTo>
                    <a:pt x="100068" y="27429"/>
                  </a:lnTo>
                  <a:lnTo>
                    <a:pt x="99487" y="26500"/>
                  </a:lnTo>
                  <a:lnTo>
                    <a:pt x="98789" y="25570"/>
                  </a:lnTo>
                  <a:lnTo>
                    <a:pt x="98092" y="24756"/>
                  </a:lnTo>
                  <a:lnTo>
                    <a:pt x="97278" y="23943"/>
                  </a:lnTo>
                  <a:lnTo>
                    <a:pt x="96465" y="23187"/>
                  </a:lnTo>
                  <a:lnTo>
                    <a:pt x="95593" y="22490"/>
                  </a:lnTo>
                  <a:lnTo>
                    <a:pt x="94722" y="21793"/>
                  </a:lnTo>
                  <a:lnTo>
                    <a:pt x="93850" y="21211"/>
                  </a:lnTo>
                  <a:lnTo>
                    <a:pt x="92920" y="20630"/>
                  </a:lnTo>
                  <a:lnTo>
                    <a:pt x="91119" y="19642"/>
                  </a:lnTo>
                  <a:lnTo>
                    <a:pt x="89433" y="18771"/>
                  </a:lnTo>
                  <a:lnTo>
                    <a:pt x="87864" y="18132"/>
                  </a:lnTo>
                  <a:lnTo>
                    <a:pt x="86528" y="17609"/>
                  </a:lnTo>
                  <a:lnTo>
                    <a:pt x="85482" y="17260"/>
                  </a:lnTo>
                  <a:lnTo>
                    <a:pt x="84552" y="17027"/>
                  </a:lnTo>
                  <a:lnTo>
                    <a:pt x="84552" y="16795"/>
                  </a:lnTo>
                  <a:lnTo>
                    <a:pt x="84610" y="16272"/>
                  </a:lnTo>
                  <a:lnTo>
                    <a:pt x="84552" y="15400"/>
                  </a:lnTo>
                  <a:lnTo>
                    <a:pt x="84378" y="14238"/>
                  </a:lnTo>
                  <a:lnTo>
                    <a:pt x="84262" y="13599"/>
                  </a:lnTo>
                  <a:lnTo>
                    <a:pt x="84029" y="12902"/>
                  </a:lnTo>
                  <a:lnTo>
                    <a:pt x="83797" y="12204"/>
                  </a:lnTo>
                  <a:lnTo>
                    <a:pt x="83506" y="11449"/>
                  </a:lnTo>
                  <a:lnTo>
                    <a:pt x="83099" y="10635"/>
                  </a:lnTo>
                  <a:lnTo>
                    <a:pt x="82634" y="9880"/>
                  </a:lnTo>
                  <a:lnTo>
                    <a:pt x="82053" y="9066"/>
                  </a:lnTo>
                  <a:lnTo>
                    <a:pt x="81414" y="8253"/>
                  </a:lnTo>
                  <a:lnTo>
                    <a:pt x="80659" y="7439"/>
                  </a:lnTo>
                  <a:lnTo>
                    <a:pt x="79845" y="6625"/>
                  </a:lnTo>
                  <a:lnTo>
                    <a:pt x="78857" y="5812"/>
                  </a:lnTo>
                  <a:lnTo>
                    <a:pt x="77753" y="5056"/>
                  </a:lnTo>
                  <a:lnTo>
                    <a:pt x="76533" y="4301"/>
                  </a:lnTo>
                  <a:lnTo>
                    <a:pt x="75196" y="3604"/>
                  </a:lnTo>
                  <a:lnTo>
                    <a:pt x="73685" y="2964"/>
                  </a:lnTo>
                  <a:lnTo>
                    <a:pt x="72000" y="2325"/>
                  </a:lnTo>
                  <a:lnTo>
                    <a:pt x="70199" y="1802"/>
                  </a:lnTo>
                  <a:lnTo>
                    <a:pt x="68223" y="1279"/>
                  </a:lnTo>
                  <a:lnTo>
                    <a:pt x="66073" y="872"/>
                  </a:lnTo>
                  <a:lnTo>
                    <a:pt x="63690" y="524"/>
                  </a:lnTo>
                  <a:lnTo>
                    <a:pt x="61191" y="233"/>
                  </a:lnTo>
                  <a:lnTo>
                    <a:pt x="58460" y="59"/>
                  </a:lnTo>
                  <a:lnTo>
                    <a:pt x="55555"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5"/>
            <p:cNvSpPr/>
            <p:nvPr/>
          </p:nvSpPr>
          <p:spPr>
            <a:xfrm>
              <a:off x="5497378" y="1299330"/>
              <a:ext cx="700215" cy="1638601"/>
            </a:xfrm>
            <a:custGeom>
              <a:avLst/>
              <a:gdLst/>
              <a:ahLst/>
              <a:cxnLst/>
              <a:rect l="l" t="t" r="r" b="b"/>
              <a:pathLst>
                <a:path w="19468" h="45561" extrusionOk="0">
                  <a:moveTo>
                    <a:pt x="9763" y="1"/>
                  </a:moveTo>
                  <a:lnTo>
                    <a:pt x="8950" y="117"/>
                  </a:lnTo>
                  <a:lnTo>
                    <a:pt x="8136" y="291"/>
                  </a:lnTo>
                  <a:lnTo>
                    <a:pt x="7322" y="524"/>
                  </a:lnTo>
                  <a:lnTo>
                    <a:pt x="6567" y="873"/>
                  </a:lnTo>
                  <a:lnTo>
                    <a:pt x="5870" y="1279"/>
                  </a:lnTo>
                  <a:lnTo>
                    <a:pt x="5172" y="1744"/>
                  </a:lnTo>
                  <a:lnTo>
                    <a:pt x="4591" y="2383"/>
                  </a:lnTo>
                  <a:lnTo>
                    <a:pt x="4068" y="3023"/>
                  </a:lnTo>
                  <a:lnTo>
                    <a:pt x="3603" y="3720"/>
                  </a:lnTo>
                  <a:lnTo>
                    <a:pt x="3313" y="4475"/>
                  </a:lnTo>
                  <a:lnTo>
                    <a:pt x="3080" y="5289"/>
                  </a:lnTo>
                  <a:lnTo>
                    <a:pt x="3022" y="6103"/>
                  </a:lnTo>
                  <a:lnTo>
                    <a:pt x="3022" y="6509"/>
                  </a:lnTo>
                  <a:lnTo>
                    <a:pt x="3080" y="6916"/>
                  </a:lnTo>
                  <a:lnTo>
                    <a:pt x="3138" y="7439"/>
                  </a:lnTo>
                  <a:lnTo>
                    <a:pt x="3313" y="7904"/>
                  </a:lnTo>
                  <a:lnTo>
                    <a:pt x="3487" y="8369"/>
                  </a:lnTo>
                  <a:lnTo>
                    <a:pt x="3661" y="8776"/>
                  </a:lnTo>
                  <a:lnTo>
                    <a:pt x="3952" y="9183"/>
                  </a:lnTo>
                  <a:lnTo>
                    <a:pt x="4243" y="9589"/>
                  </a:lnTo>
                  <a:lnTo>
                    <a:pt x="4533" y="9938"/>
                  </a:lnTo>
                  <a:lnTo>
                    <a:pt x="4882" y="10287"/>
                  </a:lnTo>
                  <a:lnTo>
                    <a:pt x="5230" y="10577"/>
                  </a:lnTo>
                  <a:lnTo>
                    <a:pt x="5637" y="10810"/>
                  </a:lnTo>
                  <a:lnTo>
                    <a:pt x="6044" y="11042"/>
                  </a:lnTo>
                  <a:lnTo>
                    <a:pt x="6451" y="11216"/>
                  </a:lnTo>
                  <a:lnTo>
                    <a:pt x="6916" y="11333"/>
                  </a:lnTo>
                  <a:lnTo>
                    <a:pt x="7381" y="11391"/>
                  </a:lnTo>
                  <a:lnTo>
                    <a:pt x="7904" y="11391"/>
                  </a:lnTo>
                  <a:lnTo>
                    <a:pt x="8368" y="11333"/>
                  </a:lnTo>
                  <a:lnTo>
                    <a:pt x="7671" y="12437"/>
                  </a:lnTo>
                  <a:lnTo>
                    <a:pt x="6974" y="13541"/>
                  </a:lnTo>
                  <a:lnTo>
                    <a:pt x="6276" y="14703"/>
                  </a:lnTo>
                  <a:lnTo>
                    <a:pt x="5637" y="15865"/>
                  </a:lnTo>
                  <a:lnTo>
                    <a:pt x="5056" y="17028"/>
                  </a:lnTo>
                  <a:lnTo>
                    <a:pt x="4475" y="18248"/>
                  </a:lnTo>
                  <a:lnTo>
                    <a:pt x="3952" y="19468"/>
                  </a:lnTo>
                  <a:lnTo>
                    <a:pt x="3487" y="20747"/>
                  </a:lnTo>
                  <a:lnTo>
                    <a:pt x="2732" y="22722"/>
                  </a:lnTo>
                  <a:lnTo>
                    <a:pt x="2092" y="24698"/>
                  </a:lnTo>
                  <a:lnTo>
                    <a:pt x="1569" y="26732"/>
                  </a:lnTo>
                  <a:lnTo>
                    <a:pt x="1105" y="28766"/>
                  </a:lnTo>
                  <a:lnTo>
                    <a:pt x="698" y="30800"/>
                  </a:lnTo>
                  <a:lnTo>
                    <a:pt x="407" y="32892"/>
                  </a:lnTo>
                  <a:lnTo>
                    <a:pt x="175" y="34926"/>
                  </a:lnTo>
                  <a:lnTo>
                    <a:pt x="59" y="36960"/>
                  </a:lnTo>
                  <a:lnTo>
                    <a:pt x="0" y="38471"/>
                  </a:lnTo>
                  <a:lnTo>
                    <a:pt x="59" y="39923"/>
                  </a:lnTo>
                  <a:lnTo>
                    <a:pt x="117" y="40679"/>
                  </a:lnTo>
                  <a:lnTo>
                    <a:pt x="233" y="41434"/>
                  </a:lnTo>
                  <a:lnTo>
                    <a:pt x="407" y="42132"/>
                  </a:lnTo>
                  <a:lnTo>
                    <a:pt x="640" y="42829"/>
                  </a:lnTo>
                  <a:lnTo>
                    <a:pt x="930" y="43410"/>
                  </a:lnTo>
                  <a:lnTo>
                    <a:pt x="1279" y="43991"/>
                  </a:lnTo>
                  <a:lnTo>
                    <a:pt x="1686" y="44514"/>
                  </a:lnTo>
                  <a:lnTo>
                    <a:pt x="2209" y="44921"/>
                  </a:lnTo>
                  <a:lnTo>
                    <a:pt x="2732" y="45270"/>
                  </a:lnTo>
                  <a:lnTo>
                    <a:pt x="3313" y="45502"/>
                  </a:lnTo>
                  <a:lnTo>
                    <a:pt x="3603" y="45560"/>
                  </a:lnTo>
                  <a:lnTo>
                    <a:pt x="3894" y="45560"/>
                  </a:lnTo>
                  <a:lnTo>
                    <a:pt x="4184" y="45502"/>
                  </a:lnTo>
                  <a:lnTo>
                    <a:pt x="4475" y="45444"/>
                  </a:lnTo>
                  <a:lnTo>
                    <a:pt x="4824" y="45328"/>
                  </a:lnTo>
                  <a:lnTo>
                    <a:pt x="5172" y="45154"/>
                  </a:lnTo>
                  <a:lnTo>
                    <a:pt x="5463" y="44863"/>
                  </a:lnTo>
                  <a:lnTo>
                    <a:pt x="5695" y="44631"/>
                  </a:lnTo>
                  <a:lnTo>
                    <a:pt x="5928" y="44282"/>
                  </a:lnTo>
                  <a:lnTo>
                    <a:pt x="6102" y="43933"/>
                  </a:lnTo>
                  <a:lnTo>
                    <a:pt x="6218" y="43585"/>
                  </a:lnTo>
                  <a:lnTo>
                    <a:pt x="6335" y="43236"/>
                  </a:lnTo>
                  <a:lnTo>
                    <a:pt x="6567" y="42190"/>
                  </a:lnTo>
                  <a:lnTo>
                    <a:pt x="6858" y="40795"/>
                  </a:lnTo>
                  <a:lnTo>
                    <a:pt x="7090" y="39400"/>
                  </a:lnTo>
                  <a:lnTo>
                    <a:pt x="7090" y="38819"/>
                  </a:lnTo>
                  <a:lnTo>
                    <a:pt x="7090" y="38413"/>
                  </a:lnTo>
                  <a:lnTo>
                    <a:pt x="6683" y="37831"/>
                  </a:lnTo>
                  <a:lnTo>
                    <a:pt x="6335" y="37250"/>
                  </a:lnTo>
                  <a:lnTo>
                    <a:pt x="6102" y="36669"/>
                  </a:lnTo>
                  <a:lnTo>
                    <a:pt x="5928" y="36030"/>
                  </a:lnTo>
                  <a:lnTo>
                    <a:pt x="5812" y="35391"/>
                  </a:lnTo>
                  <a:lnTo>
                    <a:pt x="5753" y="34752"/>
                  </a:lnTo>
                  <a:lnTo>
                    <a:pt x="5753" y="34054"/>
                  </a:lnTo>
                  <a:lnTo>
                    <a:pt x="5812" y="33357"/>
                  </a:lnTo>
                  <a:lnTo>
                    <a:pt x="5928" y="32660"/>
                  </a:lnTo>
                  <a:lnTo>
                    <a:pt x="6102" y="31962"/>
                  </a:lnTo>
                  <a:lnTo>
                    <a:pt x="6276" y="31265"/>
                  </a:lnTo>
                  <a:lnTo>
                    <a:pt x="6509" y="30626"/>
                  </a:lnTo>
                  <a:lnTo>
                    <a:pt x="7032" y="29289"/>
                  </a:lnTo>
                  <a:lnTo>
                    <a:pt x="7613" y="28011"/>
                  </a:lnTo>
                  <a:lnTo>
                    <a:pt x="8775" y="25919"/>
                  </a:lnTo>
                  <a:lnTo>
                    <a:pt x="9996" y="23943"/>
                  </a:lnTo>
                  <a:lnTo>
                    <a:pt x="11390" y="21909"/>
                  </a:lnTo>
                  <a:lnTo>
                    <a:pt x="12843" y="19933"/>
                  </a:lnTo>
                  <a:lnTo>
                    <a:pt x="14354" y="18132"/>
                  </a:lnTo>
                  <a:lnTo>
                    <a:pt x="15807" y="16330"/>
                  </a:lnTo>
                  <a:lnTo>
                    <a:pt x="16504" y="15459"/>
                  </a:lnTo>
                  <a:lnTo>
                    <a:pt x="17143" y="14471"/>
                  </a:lnTo>
                  <a:lnTo>
                    <a:pt x="17783" y="13483"/>
                  </a:lnTo>
                  <a:lnTo>
                    <a:pt x="18306" y="12495"/>
                  </a:lnTo>
                  <a:lnTo>
                    <a:pt x="18770" y="11391"/>
                  </a:lnTo>
                  <a:lnTo>
                    <a:pt x="19119" y="10287"/>
                  </a:lnTo>
                  <a:lnTo>
                    <a:pt x="19352" y="9124"/>
                  </a:lnTo>
                  <a:lnTo>
                    <a:pt x="19468" y="8020"/>
                  </a:lnTo>
                  <a:lnTo>
                    <a:pt x="19468" y="7439"/>
                  </a:lnTo>
                  <a:lnTo>
                    <a:pt x="19410" y="6858"/>
                  </a:lnTo>
                  <a:lnTo>
                    <a:pt x="19352" y="6277"/>
                  </a:lnTo>
                  <a:lnTo>
                    <a:pt x="19235" y="5754"/>
                  </a:lnTo>
                  <a:lnTo>
                    <a:pt x="19061" y="5173"/>
                  </a:lnTo>
                  <a:lnTo>
                    <a:pt x="18887" y="4650"/>
                  </a:lnTo>
                  <a:lnTo>
                    <a:pt x="18654" y="4127"/>
                  </a:lnTo>
                  <a:lnTo>
                    <a:pt x="18364" y="3662"/>
                  </a:lnTo>
                  <a:lnTo>
                    <a:pt x="17783" y="2906"/>
                  </a:lnTo>
                  <a:lnTo>
                    <a:pt x="17201" y="2325"/>
                  </a:lnTo>
                  <a:lnTo>
                    <a:pt x="16446" y="1744"/>
                  </a:lnTo>
                  <a:lnTo>
                    <a:pt x="15691" y="1279"/>
                  </a:lnTo>
                  <a:lnTo>
                    <a:pt x="14877" y="873"/>
                  </a:lnTo>
                  <a:lnTo>
                    <a:pt x="14063" y="524"/>
                  </a:lnTo>
                  <a:lnTo>
                    <a:pt x="13134" y="291"/>
                  </a:lnTo>
                  <a:lnTo>
                    <a:pt x="12262" y="117"/>
                  </a:lnTo>
                  <a:lnTo>
                    <a:pt x="11448" y="59"/>
                  </a:lnTo>
                  <a:lnTo>
                    <a:pt x="10577" y="1"/>
                  </a:lnTo>
                  <a:close/>
                </a:path>
              </a:pathLst>
            </a:custGeom>
            <a:solidFill>
              <a:srgbClr val="939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p:cNvSpPr/>
            <p:nvPr/>
          </p:nvSpPr>
          <p:spPr>
            <a:xfrm>
              <a:off x="4870357" y="2613958"/>
              <a:ext cx="578969" cy="543395"/>
            </a:xfrm>
            <a:custGeom>
              <a:avLst/>
              <a:gdLst/>
              <a:ahLst/>
              <a:cxnLst/>
              <a:rect l="l" t="t" r="r" b="b"/>
              <a:pathLst>
                <a:path w="16097" h="15109" fill="none" extrusionOk="0">
                  <a:moveTo>
                    <a:pt x="4068" y="15109"/>
                  </a:moveTo>
                  <a:lnTo>
                    <a:pt x="4068" y="15109"/>
                  </a:lnTo>
                  <a:lnTo>
                    <a:pt x="3603" y="14877"/>
                  </a:lnTo>
                  <a:lnTo>
                    <a:pt x="3196" y="14586"/>
                  </a:lnTo>
                  <a:lnTo>
                    <a:pt x="2789" y="14237"/>
                  </a:lnTo>
                  <a:lnTo>
                    <a:pt x="2383" y="13889"/>
                  </a:lnTo>
                  <a:lnTo>
                    <a:pt x="1743" y="13133"/>
                  </a:lnTo>
                  <a:lnTo>
                    <a:pt x="1104" y="12320"/>
                  </a:lnTo>
                  <a:lnTo>
                    <a:pt x="639" y="11390"/>
                  </a:lnTo>
                  <a:lnTo>
                    <a:pt x="291" y="10402"/>
                  </a:lnTo>
                  <a:lnTo>
                    <a:pt x="174" y="9937"/>
                  </a:lnTo>
                  <a:lnTo>
                    <a:pt x="58" y="9414"/>
                  </a:lnTo>
                  <a:lnTo>
                    <a:pt x="0" y="8891"/>
                  </a:lnTo>
                  <a:lnTo>
                    <a:pt x="0" y="8368"/>
                  </a:lnTo>
                  <a:lnTo>
                    <a:pt x="0" y="8368"/>
                  </a:lnTo>
                  <a:lnTo>
                    <a:pt x="0" y="7845"/>
                  </a:lnTo>
                  <a:lnTo>
                    <a:pt x="58" y="7322"/>
                  </a:lnTo>
                  <a:lnTo>
                    <a:pt x="174" y="6857"/>
                  </a:lnTo>
                  <a:lnTo>
                    <a:pt x="291" y="6334"/>
                  </a:lnTo>
                  <a:lnTo>
                    <a:pt x="639" y="5346"/>
                  </a:lnTo>
                  <a:lnTo>
                    <a:pt x="1104" y="4416"/>
                  </a:lnTo>
                  <a:lnTo>
                    <a:pt x="1685" y="3603"/>
                  </a:lnTo>
                  <a:lnTo>
                    <a:pt x="2325" y="2789"/>
                  </a:lnTo>
                  <a:lnTo>
                    <a:pt x="2731" y="2441"/>
                  </a:lnTo>
                  <a:lnTo>
                    <a:pt x="3138" y="2150"/>
                  </a:lnTo>
                  <a:lnTo>
                    <a:pt x="3545" y="1860"/>
                  </a:lnTo>
                  <a:lnTo>
                    <a:pt x="4010" y="1569"/>
                  </a:lnTo>
                  <a:lnTo>
                    <a:pt x="4010" y="1569"/>
                  </a:lnTo>
                  <a:lnTo>
                    <a:pt x="4649" y="1220"/>
                  </a:lnTo>
                  <a:lnTo>
                    <a:pt x="5346" y="988"/>
                  </a:lnTo>
                  <a:lnTo>
                    <a:pt x="6044" y="755"/>
                  </a:lnTo>
                  <a:lnTo>
                    <a:pt x="6741" y="581"/>
                  </a:lnTo>
                  <a:lnTo>
                    <a:pt x="8252" y="349"/>
                  </a:lnTo>
                  <a:lnTo>
                    <a:pt x="9705" y="174"/>
                  </a:lnTo>
                  <a:lnTo>
                    <a:pt x="9705" y="174"/>
                  </a:lnTo>
                  <a:lnTo>
                    <a:pt x="11332" y="116"/>
                  </a:lnTo>
                  <a:lnTo>
                    <a:pt x="12901" y="58"/>
                  </a:lnTo>
                  <a:lnTo>
                    <a:pt x="14528" y="0"/>
                  </a:lnTo>
                  <a:lnTo>
                    <a:pt x="16097" y="5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5"/>
            <p:cNvSpPr/>
            <p:nvPr/>
          </p:nvSpPr>
          <p:spPr>
            <a:xfrm>
              <a:off x="6885220" y="2584683"/>
              <a:ext cx="530916" cy="491174"/>
            </a:xfrm>
            <a:custGeom>
              <a:avLst/>
              <a:gdLst/>
              <a:ahLst/>
              <a:cxnLst/>
              <a:rect l="l" t="t" r="r" b="b"/>
              <a:pathLst>
                <a:path w="14761" h="13657" fill="none" extrusionOk="0">
                  <a:moveTo>
                    <a:pt x="0" y="640"/>
                  </a:moveTo>
                  <a:lnTo>
                    <a:pt x="0" y="640"/>
                  </a:lnTo>
                  <a:lnTo>
                    <a:pt x="1279" y="407"/>
                  </a:lnTo>
                  <a:lnTo>
                    <a:pt x="2499" y="233"/>
                  </a:lnTo>
                  <a:lnTo>
                    <a:pt x="3778" y="59"/>
                  </a:lnTo>
                  <a:lnTo>
                    <a:pt x="4998" y="0"/>
                  </a:lnTo>
                  <a:lnTo>
                    <a:pt x="6276" y="59"/>
                  </a:lnTo>
                  <a:lnTo>
                    <a:pt x="7497" y="175"/>
                  </a:lnTo>
                  <a:lnTo>
                    <a:pt x="8717" y="407"/>
                  </a:lnTo>
                  <a:lnTo>
                    <a:pt x="9298" y="582"/>
                  </a:lnTo>
                  <a:lnTo>
                    <a:pt x="9937" y="756"/>
                  </a:lnTo>
                  <a:lnTo>
                    <a:pt x="9937" y="756"/>
                  </a:lnTo>
                  <a:lnTo>
                    <a:pt x="10925" y="1221"/>
                  </a:lnTo>
                  <a:lnTo>
                    <a:pt x="11448" y="1511"/>
                  </a:lnTo>
                  <a:lnTo>
                    <a:pt x="11913" y="1802"/>
                  </a:lnTo>
                  <a:lnTo>
                    <a:pt x="12320" y="2151"/>
                  </a:lnTo>
                  <a:lnTo>
                    <a:pt x="12785" y="2499"/>
                  </a:lnTo>
                  <a:lnTo>
                    <a:pt x="13134" y="2906"/>
                  </a:lnTo>
                  <a:lnTo>
                    <a:pt x="13482" y="3371"/>
                  </a:lnTo>
                  <a:lnTo>
                    <a:pt x="13482" y="3371"/>
                  </a:lnTo>
                  <a:lnTo>
                    <a:pt x="13889" y="3952"/>
                  </a:lnTo>
                  <a:lnTo>
                    <a:pt x="14238" y="4591"/>
                  </a:lnTo>
                  <a:lnTo>
                    <a:pt x="14470" y="5289"/>
                  </a:lnTo>
                  <a:lnTo>
                    <a:pt x="14644" y="5986"/>
                  </a:lnTo>
                  <a:lnTo>
                    <a:pt x="14761" y="6683"/>
                  </a:lnTo>
                  <a:lnTo>
                    <a:pt x="14761" y="7381"/>
                  </a:lnTo>
                  <a:lnTo>
                    <a:pt x="14703" y="8136"/>
                  </a:lnTo>
                  <a:lnTo>
                    <a:pt x="14586" y="8833"/>
                  </a:lnTo>
                  <a:lnTo>
                    <a:pt x="14586" y="8833"/>
                  </a:lnTo>
                  <a:lnTo>
                    <a:pt x="14412" y="9531"/>
                  </a:lnTo>
                  <a:lnTo>
                    <a:pt x="14180" y="10228"/>
                  </a:lnTo>
                  <a:lnTo>
                    <a:pt x="13889" y="10867"/>
                  </a:lnTo>
                  <a:lnTo>
                    <a:pt x="13540" y="11507"/>
                  </a:lnTo>
                  <a:lnTo>
                    <a:pt x="13134" y="12088"/>
                  </a:lnTo>
                  <a:lnTo>
                    <a:pt x="12669" y="12669"/>
                  </a:lnTo>
                  <a:lnTo>
                    <a:pt x="12146" y="13192"/>
                  </a:lnTo>
                  <a:lnTo>
                    <a:pt x="11623" y="13657"/>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5"/>
            <p:cNvSpPr/>
            <p:nvPr/>
          </p:nvSpPr>
          <p:spPr>
            <a:xfrm>
              <a:off x="5127417" y="3268090"/>
              <a:ext cx="1229045" cy="156807"/>
            </a:xfrm>
            <a:custGeom>
              <a:avLst/>
              <a:gdLst/>
              <a:ahLst/>
              <a:cxnLst/>
              <a:rect l="l" t="t" r="r" b="b"/>
              <a:pathLst>
                <a:path w="34171" h="4360" fill="none" extrusionOk="0">
                  <a:moveTo>
                    <a:pt x="1" y="1"/>
                  </a:moveTo>
                  <a:lnTo>
                    <a:pt x="1" y="1"/>
                  </a:lnTo>
                  <a:lnTo>
                    <a:pt x="2035" y="756"/>
                  </a:lnTo>
                  <a:lnTo>
                    <a:pt x="4127" y="1454"/>
                  </a:lnTo>
                  <a:lnTo>
                    <a:pt x="6161" y="2093"/>
                  </a:lnTo>
                  <a:lnTo>
                    <a:pt x="8311" y="2616"/>
                  </a:lnTo>
                  <a:lnTo>
                    <a:pt x="10403" y="3081"/>
                  </a:lnTo>
                  <a:lnTo>
                    <a:pt x="12553" y="3488"/>
                  </a:lnTo>
                  <a:lnTo>
                    <a:pt x="14703" y="3836"/>
                  </a:lnTo>
                  <a:lnTo>
                    <a:pt x="16853" y="4069"/>
                  </a:lnTo>
                  <a:lnTo>
                    <a:pt x="19003" y="4243"/>
                  </a:lnTo>
                  <a:lnTo>
                    <a:pt x="21211" y="4359"/>
                  </a:lnTo>
                  <a:lnTo>
                    <a:pt x="23361" y="4359"/>
                  </a:lnTo>
                  <a:lnTo>
                    <a:pt x="25570" y="4301"/>
                  </a:lnTo>
                  <a:lnTo>
                    <a:pt x="27720" y="4185"/>
                  </a:lnTo>
                  <a:lnTo>
                    <a:pt x="29870" y="4011"/>
                  </a:lnTo>
                  <a:lnTo>
                    <a:pt x="32020" y="3720"/>
                  </a:lnTo>
                  <a:lnTo>
                    <a:pt x="34170" y="337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5"/>
            <p:cNvSpPr/>
            <p:nvPr/>
          </p:nvSpPr>
          <p:spPr>
            <a:xfrm>
              <a:off x="7403548" y="2611836"/>
              <a:ext cx="104558" cy="179789"/>
            </a:xfrm>
            <a:custGeom>
              <a:avLst/>
              <a:gdLst/>
              <a:ahLst/>
              <a:cxnLst/>
              <a:rect l="l" t="t" r="r" b="b"/>
              <a:pathLst>
                <a:path w="2907" h="4999" fill="none" extrusionOk="0">
                  <a:moveTo>
                    <a:pt x="1" y="1"/>
                  </a:moveTo>
                  <a:lnTo>
                    <a:pt x="1" y="1"/>
                  </a:lnTo>
                  <a:lnTo>
                    <a:pt x="524" y="524"/>
                  </a:lnTo>
                  <a:lnTo>
                    <a:pt x="1047" y="1047"/>
                  </a:lnTo>
                  <a:lnTo>
                    <a:pt x="1512" y="1628"/>
                  </a:lnTo>
                  <a:lnTo>
                    <a:pt x="1919" y="2267"/>
                  </a:lnTo>
                  <a:lnTo>
                    <a:pt x="2267" y="2906"/>
                  </a:lnTo>
                  <a:lnTo>
                    <a:pt x="2500" y="3604"/>
                  </a:lnTo>
                  <a:lnTo>
                    <a:pt x="2732" y="4301"/>
                  </a:lnTo>
                  <a:lnTo>
                    <a:pt x="2907" y="499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5"/>
            <p:cNvSpPr/>
            <p:nvPr/>
          </p:nvSpPr>
          <p:spPr>
            <a:xfrm>
              <a:off x="6554967" y="3107182"/>
              <a:ext cx="861170" cy="407591"/>
            </a:xfrm>
            <a:custGeom>
              <a:avLst/>
              <a:gdLst/>
              <a:ahLst/>
              <a:cxnLst/>
              <a:rect l="l" t="t" r="r" b="b"/>
              <a:pathLst>
                <a:path w="23943" h="11333" fill="none" extrusionOk="0">
                  <a:moveTo>
                    <a:pt x="1" y="11332"/>
                  </a:moveTo>
                  <a:lnTo>
                    <a:pt x="1" y="11332"/>
                  </a:lnTo>
                  <a:lnTo>
                    <a:pt x="872" y="11332"/>
                  </a:lnTo>
                  <a:lnTo>
                    <a:pt x="1744" y="11332"/>
                  </a:lnTo>
                  <a:lnTo>
                    <a:pt x="2616" y="11274"/>
                  </a:lnTo>
                  <a:lnTo>
                    <a:pt x="3487" y="11158"/>
                  </a:lnTo>
                  <a:lnTo>
                    <a:pt x="5231" y="10809"/>
                  </a:lnTo>
                  <a:lnTo>
                    <a:pt x="6916" y="10402"/>
                  </a:lnTo>
                  <a:lnTo>
                    <a:pt x="8659" y="9879"/>
                  </a:lnTo>
                  <a:lnTo>
                    <a:pt x="10286" y="9240"/>
                  </a:lnTo>
                  <a:lnTo>
                    <a:pt x="11972" y="8601"/>
                  </a:lnTo>
                  <a:lnTo>
                    <a:pt x="13599" y="7903"/>
                  </a:lnTo>
                  <a:lnTo>
                    <a:pt x="13599" y="7903"/>
                  </a:lnTo>
                  <a:lnTo>
                    <a:pt x="15168" y="7206"/>
                  </a:lnTo>
                  <a:lnTo>
                    <a:pt x="16679" y="6509"/>
                  </a:lnTo>
                  <a:lnTo>
                    <a:pt x="18190" y="5695"/>
                  </a:lnTo>
                  <a:lnTo>
                    <a:pt x="19584" y="4765"/>
                  </a:lnTo>
                  <a:lnTo>
                    <a:pt x="20282" y="4301"/>
                  </a:lnTo>
                  <a:lnTo>
                    <a:pt x="20921" y="3778"/>
                  </a:lnTo>
                  <a:lnTo>
                    <a:pt x="21502" y="3255"/>
                  </a:lnTo>
                  <a:lnTo>
                    <a:pt x="22083" y="2673"/>
                  </a:lnTo>
                  <a:lnTo>
                    <a:pt x="22606" y="2034"/>
                  </a:lnTo>
                  <a:lnTo>
                    <a:pt x="23129" y="1395"/>
                  </a:lnTo>
                  <a:lnTo>
                    <a:pt x="23594" y="698"/>
                  </a:lnTo>
                  <a:lnTo>
                    <a:pt x="23943"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566364" y="3525168"/>
              <a:ext cx="420136" cy="29311"/>
            </a:xfrm>
            <a:custGeom>
              <a:avLst/>
              <a:gdLst/>
              <a:ahLst/>
              <a:cxnLst/>
              <a:rect l="l" t="t" r="r" b="b"/>
              <a:pathLst>
                <a:path w="11681" h="815" fill="none" extrusionOk="0">
                  <a:moveTo>
                    <a:pt x="0" y="1"/>
                  </a:moveTo>
                  <a:lnTo>
                    <a:pt x="0" y="1"/>
                  </a:lnTo>
                  <a:lnTo>
                    <a:pt x="523" y="291"/>
                  </a:lnTo>
                  <a:lnTo>
                    <a:pt x="1046" y="466"/>
                  </a:lnTo>
                  <a:lnTo>
                    <a:pt x="1627" y="640"/>
                  </a:lnTo>
                  <a:lnTo>
                    <a:pt x="2208" y="698"/>
                  </a:lnTo>
                  <a:lnTo>
                    <a:pt x="3371" y="814"/>
                  </a:lnTo>
                  <a:lnTo>
                    <a:pt x="4591" y="814"/>
                  </a:lnTo>
                  <a:lnTo>
                    <a:pt x="4591" y="814"/>
                  </a:lnTo>
                  <a:lnTo>
                    <a:pt x="6334" y="756"/>
                  </a:lnTo>
                  <a:lnTo>
                    <a:pt x="8136" y="640"/>
                  </a:lnTo>
                  <a:lnTo>
                    <a:pt x="9937" y="466"/>
                  </a:lnTo>
                  <a:lnTo>
                    <a:pt x="11681" y="29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062639" y="2480169"/>
              <a:ext cx="405498" cy="29311"/>
            </a:xfrm>
            <a:custGeom>
              <a:avLst/>
              <a:gdLst/>
              <a:ahLst/>
              <a:cxnLst/>
              <a:rect l="l" t="t" r="r" b="b"/>
              <a:pathLst>
                <a:path w="11274" h="815" fill="none" extrusionOk="0">
                  <a:moveTo>
                    <a:pt x="0" y="814"/>
                  </a:moveTo>
                  <a:lnTo>
                    <a:pt x="0" y="814"/>
                  </a:lnTo>
                  <a:lnTo>
                    <a:pt x="2848" y="408"/>
                  </a:lnTo>
                  <a:lnTo>
                    <a:pt x="4242" y="233"/>
                  </a:lnTo>
                  <a:lnTo>
                    <a:pt x="5695" y="59"/>
                  </a:lnTo>
                  <a:lnTo>
                    <a:pt x="7090" y="1"/>
                  </a:lnTo>
                  <a:lnTo>
                    <a:pt x="8485" y="59"/>
                  </a:lnTo>
                  <a:lnTo>
                    <a:pt x="9879" y="175"/>
                  </a:lnTo>
                  <a:lnTo>
                    <a:pt x="11274" y="466"/>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198489" y="2806227"/>
              <a:ext cx="2023280" cy="330231"/>
            </a:xfrm>
            <a:custGeom>
              <a:avLst/>
              <a:gdLst/>
              <a:ahLst/>
              <a:cxnLst/>
              <a:rect l="l" t="t" r="r" b="b"/>
              <a:pathLst>
                <a:path w="56253" h="9182" fill="none" extrusionOk="0">
                  <a:moveTo>
                    <a:pt x="1" y="5347"/>
                  </a:moveTo>
                  <a:lnTo>
                    <a:pt x="1" y="5347"/>
                  </a:lnTo>
                  <a:lnTo>
                    <a:pt x="1686" y="5986"/>
                  </a:lnTo>
                  <a:lnTo>
                    <a:pt x="3429" y="6509"/>
                  </a:lnTo>
                  <a:lnTo>
                    <a:pt x="5231" y="6974"/>
                  </a:lnTo>
                  <a:lnTo>
                    <a:pt x="6974" y="7439"/>
                  </a:lnTo>
                  <a:lnTo>
                    <a:pt x="8775" y="7845"/>
                  </a:lnTo>
                  <a:lnTo>
                    <a:pt x="10519" y="8194"/>
                  </a:lnTo>
                  <a:lnTo>
                    <a:pt x="12320" y="8485"/>
                  </a:lnTo>
                  <a:lnTo>
                    <a:pt x="14122" y="8717"/>
                  </a:lnTo>
                  <a:lnTo>
                    <a:pt x="15981" y="8891"/>
                  </a:lnTo>
                  <a:lnTo>
                    <a:pt x="17783" y="9066"/>
                  </a:lnTo>
                  <a:lnTo>
                    <a:pt x="19584" y="9182"/>
                  </a:lnTo>
                  <a:lnTo>
                    <a:pt x="21444" y="9182"/>
                  </a:lnTo>
                  <a:lnTo>
                    <a:pt x="23245" y="9182"/>
                  </a:lnTo>
                  <a:lnTo>
                    <a:pt x="25047" y="9182"/>
                  </a:lnTo>
                  <a:lnTo>
                    <a:pt x="26906" y="9066"/>
                  </a:lnTo>
                  <a:lnTo>
                    <a:pt x="28708" y="8891"/>
                  </a:lnTo>
                  <a:lnTo>
                    <a:pt x="30509" y="8717"/>
                  </a:lnTo>
                  <a:lnTo>
                    <a:pt x="32310" y="8485"/>
                  </a:lnTo>
                  <a:lnTo>
                    <a:pt x="34112" y="8194"/>
                  </a:lnTo>
                  <a:lnTo>
                    <a:pt x="35913" y="7845"/>
                  </a:lnTo>
                  <a:lnTo>
                    <a:pt x="37715" y="7439"/>
                  </a:lnTo>
                  <a:lnTo>
                    <a:pt x="39458" y="6974"/>
                  </a:lnTo>
                  <a:lnTo>
                    <a:pt x="41260" y="6509"/>
                  </a:lnTo>
                  <a:lnTo>
                    <a:pt x="43003" y="5986"/>
                  </a:lnTo>
                  <a:lnTo>
                    <a:pt x="44688" y="5405"/>
                  </a:lnTo>
                  <a:lnTo>
                    <a:pt x="46431" y="4765"/>
                  </a:lnTo>
                  <a:lnTo>
                    <a:pt x="48117" y="4068"/>
                  </a:lnTo>
                  <a:lnTo>
                    <a:pt x="49802" y="3371"/>
                  </a:lnTo>
                  <a:lnTo>
                    <a:pt x="51429" y="2615"/>
                  </a:lnTo>
                  <a:lnTo>
                    <a:pt x="53056" y="1802"/>
                  </a:lnTo>
                  <a:lnTo>
                    <a:pt x="54683" y="930"/>
                  </a:lnTo>
                  <a:lnTo>
                    <a:pt x="56252"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236111" y="1525046"/>
              <a:ext cx="562280" cy="229960"/>
            </a:xfrm>
            <a:custGeom>
              <a:avLst/>
              <a:gdLst/>
              <a:ahLst/>
              <a:cxnLst/>
              <a:rect l="l" t="t" r="r" b="b"/>
              <a:pathLst>
                <a:path w="15633" h="6394" extrusionOk="0">
                  <a:moveTo>
                    <a:pt x="640" y="1"/>
                  </a:moveTo>
                  <a:lnTo>
                    <a:pt x="465" y="59"/>
                  </a:lnTo>
                  <a:lnTo>
                    <a:pt x="291" y="175"/>
                  </a:lnTo>
                  <a:lnTo>
                    <a:pt x="175" y="291"/>
                  </a:lnTo>
                  <a:lnTo>
                    <a:pt x="59" y="524"/>
                  </a:lnTo>
                  <a:lnTo>
                    <a:pt x="1" y="756"/>
                  </a:lnTo>
                  <a:lnTo>
                    <a:pt x="1" y="989"/>
                  </a:lnTo>
                  <a:lnTo>
                    <a:pt x="59" y="1279"/>
                  </a:lnTo>
                  <a:lnTo>
                    <a:pt x="117" y="1628"/>
                  </a:lnTo>
                  <a:lnTo>
                    <a:pt x="175" y="1977"/>
                  </a:lnTo>
                  <a:lnTo>
                    <a:pt x="349" y="2325"/>
                  </a:lnTo>
                  <a:lnTo>
                    <a:pt x="524" y="2732"/>
                  </a:lnTo>
                  <a:lnTo>
                    <a:pt x="756" y="3081"/>
                  </a:lnTo>
                  <a:lnTo>
                    <a:pt x="1047" y="3488"/>
                  </a:lnTo>
                  <a:lnTo>
                    <a:pt x="1395" y="3836"/>
                  </a:lnTo>
                  <a:lnTo>
                    <a:pt x="1744" y="4243"/>
                  </a:lnTo>
                  <a:lnTo>
                    <a:pt x="2209" y="4592"/>
                  </a:lnTo>
                  <a:lnTo>
                    <a:pt x="2674" y="4940"/>
                  </a:lnTo>
                  <a:lnTo>
                    <a:pt x="3197" y="5231"/>
                  </a:lnTo>
                  <a:lnTo>
                    <a:pt x="3836" y="5522"/>
                  </a:lnTo>
                  <a:lnTo>
                    <a:pt x="4475" y="5754"/>
                  </a:lnTo>
                  <a:lnTo>
                    <a:pt x="5172" y="5986"/>
                  </a:lnTo>
                  <a:lnTo>
                    <a:pt x="5928" y="6161"/>
                  </a:lnTo>
                  <a:lnTo>
                    <a:pt x="6741" y="6277"/>
                  </a:lnTo>
                  <a:lnTo>
                    <a:pt x="7613" y="6393"/>
                  </a:lnTo>
                  <a:lnTo>
                    <a:pt x="9589" y="6393"/>
                  </a:lnTo>
                  <a:lnTo>
                    <a:pt x="10635" y="6277"/>
                  </a:lnTo>
                  <a:lnTo>
                    <a:pt x="11797" y="6103"/>
                  </a:lnTo>
                  <a:lnTo>
                    <a:pt x="13017" y="5812"/>
                  </a:lnTo>
                  <a:lnTo>
                    <a:pt x="14296" y="5522"/>
                  </a:lnTo>
                  <a:lnTo>
                    <a:pt x="15632" y="5057"/>
                  </a:lnTo>
                  <a:lnTo>
                    <a:pt x="10286" y="1"/>
                  </a:lnTo>
                  <a:lnTo>
                    <a:pt x="9182" y="59"/>
                  </a:lnTo>
                  <a:lnTo>
                    <a:pt x="6509" y="175"/>
                  </a:lnTo>
                  <a:lnTo>
                    <a:pt x="3429" y="175"/>
                  </a:lnTo>
                  <a:lnTo>
                    <a:pt x="2034" y="117"/>
                  </a:lnTo>
                  <a:lnTo>
                    <a:pt x="872"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5497378" y="2045460"/>
              <a:ext cx="359531" cy="892471"/>
            </a:xfrm>
            <a:custGeom>
              <a:avLst/>
              <a:gdLst/>
              <a:ahLst/>
              <a:cxnLst/>
              <a:rect l="l" t="t" r="r" b="b"/>
              <a:pathLst>
                <a:path w="9996" h="24815" extrusionOk="0">
                  <a:moveTo>
                    <a:pt x="3487" y="1"/>
                  </a:moveTo>
                  <a:lnTo>
                    <a:pt x="2732" y="1976"/>
                  </a:lnTo>
                  <a:lnTo>
                    <a:pt x="2092" y="3952"/>
                  </a:lnTo>
                  <a:lnTo>
                    <a:pt x="1569" y="5986"/>
                  </a:lnTo>
                  <a:lnTo>
                    <a:pt x="1105" y="8020"/>
                  </a:lnTo>
                  <a:lnTo>
                    <a:pt x="698" y="10054"/>
                  </a:lnTo>
                  <a:lnTo>
                    <a:pt x="407" y="12146"/>
                  </a:lnTo>
                  <a:lnTo>
                    <a:pt x="175" y="14180"/>
                  </a:lnTo>
                  <a:lnTo>
                    <a:pt x="59" y="16214"/>
                  </a:lnTo>
                  <a:lnTo>
                    <a:pt x="0" y="17725"/>
                  </a:lnTo>
                  <a:lnTo>
                    <a:pt x="59" y="19177"/>
                  </a:lnTo>
                  <a:lnTo>
                    <a:pt x="117" y="19933"/>
                  </a:lnTo>
                  <a:lnTo>
                    <a:pt x="233" y="20688"/>
                  </a:lnTo>
                  <a:lnTo>
                    <a:pt x="407" y="21386"/>
                  </a:lnTo>
                  <a:lnTo>
                    <a:pt x="640" y="22083"/>
                  </a:lnTo>
                  <a:lnTo>
                    <a:pt x="930" y="22664"/>
                  </a:lnTo>
                  <a:lnTo>
                    <a:pt x="1279" y="23245"/>
                  </a:lnTo>
                  <a:lnTo>
                    <a:pt x="1686" y="23768"/>
                  </a:lnTo>
                  <a:lnTo>
                    <a:pt x="2209" y="24175"/>
                  </a:lnTo>
                  <a:lnTo>
                    <a:pt x="2732" y="24524"/>
                  </a:lnTo>
                  <a:lnTo>
                    <a:pt x="3313" y="24756"/>
                  </a:lnTo>
                  <a:lnTo>
                    <a:pt x="3603" y="24814"/>
                  </a:lnTo>
                  <a:lnTo>
                    <a:pt x="3894" y="24814"/>
                  </a:lnTo>
                  <a:lnTo>
                    <a:pt x="4184" y="24756"/>
                  </a:lnTo>
                  <a:lnTo>
                    <a:pt x="4475" y="24698"/>
                  </a:lnTo>
                  <a:lnTo>
                    <a:pt x="4824" y="24582"/>
                  </a:lnTo>
                  <a:lnTo>
                    <a:pt x="5172" y="24408"/>
                  </a:lnTo>
                  <a:lnTo>
                    <a:pt x="5463" y="24117"/>
                  </a:lnTo>
                  <a:lnTo>
                    <a:pt x="5695" y="23885"/>
                  </a:lnTo>
                  <a:lnTo>
                    <a:pt x="5928" y="23536"/>
                  </a:lnTo>
                  <a:lnTo>
                    <a:pt x="6102" y="23187"/>
                  </a:lnTo>
                  <a:lnTo>
                    <a:pt x="6218" y="22839"/>
                  </a:lnTo>
                  <a:lnTo>
                    <a:pt x="6335" y="22490"/>
                  </a:lnTo>
                  <a:lnTo>
                    <a:pt x="6567" y="21444"/>
                  </a:lnTo>
                  <a:lnTo>
                    <a:pt x="6858" y="20049"/>
                  </a:lnTo>
                  <a:lnTo>
                    <a:pt x="7090" y="18654"/>
                  </a:lnTo>
                  <a:lnTo>
                    <a:pt x="7090" y="18073"/>
                  </a:lnTo>
                  <a:lnTo>
                    <a:pt x="7090" y="17667"/>
                  </a:lnTo>
                  <a:lnTo>
                    <a:pt x="6683" y="17085"/>
                  </a:lnTo>
                  <a:lnTo>
                    <a:pt x="6335" y="16504"/>
                  </a:lnTo>
                  <a:lnTo>
                    <a:pt x="6102" y="15923"/>
                  </a:lnTo>
                  <a:lnTo>
                    <a:pt x="5928" y="15284"/>
                  </a:lnTo>
                  <a:lnTo>
                    <a:pt x="5812" y="14645"/>
                  </a:lnTo>
                  <a:lnTo>
                    <a:pt x="5753" y="14006"/>
                  </a:lnTo>
                  <a:lnTo>
                    <a:pt x="5753" y="13308"/>
                  </a:lnTo>
                  <a:lnTo>
                    <a:pt x="5812" y="12611"/>
                  </a:lnTo>
                  <a:lnTo>
                    <a:pt x="5928" y="11914"/>
                  </a:lnTo>
                  <a:lnTo>
                    <a:pt x="6102" y="11216"/>
                  </a:lnTo>
                  <a:lnTo>
                    <a:pt x="6276" y="10519"/>
                  </a:lnTo>
                  <a:lnTo>
                    <a:pt x="6509" y="9880"/>
                  </a:lnTo>
                  <a:lnTo>
                    <a:pt x="7032" y="8543"/>
                  </a:lnTo>
                  <a:lnTo>
                    <a:pt x="7613" y="7265"/>
                  </a:lnTo>
                  <a:lnTo>
                    <a:pt x="8775" y="5173"/>
                  </a:lnTo>
                  <a:lnTo>
                    <a:pt x="9996" y="3197"/>
                  </a:lnTo>
                  <a:lnTo>
                    <a:pt x="9414" y="3139"/>
                  </a:lnTo>
                  <a:lnTo>
                    <a:pt x="8775" y="3081"/>
                  </a:lnTo>
                  <a:lnTo>
                    <a:pt x="8252" y="2964"/>
                  </a:lnTo>
                  <a:lnTo>
                    <a:pt x="7729" y="2848"/>
                  </a:lnTo>
                  <a:lnTo>
                    <a:pt x="7206" y="2674"/>
                  </a:lnTo>
                  <a:lnTo>
                    <a:pt x="6741" y="2441"/>
                  </a:lnTo>
                  <a:lnTo>
                    <a:pt x="5870" y="1976"/>
                  </a:lnTo>
                  <a:lnTo>
                    <a:pt x="5056" y="1453"/>
                  </a:lnTo>
                  <a:lnTo>
                    <a:pt x="4417" y="930"/>
                  </a:lnTo>
                  <a:lnTo>
                    <a:pt x="3894" y="466"/>
                  </a:lnTo>
                  <a:lnTo>
                    <a:pt x="3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470223" y="2133250"/>
              <a:ext cx="1479811" cy="1005294"/>
            </a:xfrm>
            <a:custGeom>
              <a:avLst/>
              <a:gdLst/>
              <a:ahLst/>
              <a:cxnLst/>
              <a:rect l="l" t="t" r="r" b="b"/>
              <a:pathLst>
                <a:path w="41143" h="27952" extrusionOk="0">
                  <a:moveTo>
                    <a:pt x="3370" y="0"/>
                  </a:moveTo>
                  <a:lnTo>
                    <a:pt x="2964" y="872"/>
                  </a:lnTo>
                  <a:lnTo>
                    <a:pt x="2615" y="1860"/>
                  </a:lnTo>
                  <a:lnTo>
                    <a:pt x="2092" y="3197"/>
                  </a:lnTo>
                  <a:lnTo>
                    <a:pt x="1627" y="4766"/>
                  </a:lnTo>
                  <a:lnTo>
                    <a:pt x="1104" y="6567"/>
                  </a:lnTo>
                  <a:lnTo>
                    <a:pt x="639" y="8485"/>
                  </a:lnTo>
                  <a:lnTo>
                    <a:pt x="291" y="10577"/>
                  </a:lnTo>
                  <a:lnTo>
                    <a:pt x="174" y="11623"/>
                  </a:lnTo>
                  <a:lnTo>
                    <a:pt x="58" y="12669"/>
                  </a:lnTo>
                  <a:lnTo>
                    <a:pt x="0" y="13773"/>
                  </a:lnTo>
                  <a:lnTo>
                    <a:pt x="0" y="14819"/>
                  </a:lnTo>
                  <a:lnTo>
                    <a:pt x="58" y="15865"/>
                  </a:lnTo>
                  <a:lnTo>
                    <a:pt x="174" y="16911"/>
                  </a:lnTo>
                  <a:lnTo>
                    <a:pt x="407" y="17899"/>
                  </a:lnTo>
                  <a:lnTo>
                    <a:pt x="639" y="18887"/>
                  </a:lnTo>
                  <a:lnTo>
                    <a:pt x="988" y="19875"/>
                  </a:lnTo>
                  <a:lnTo>
                    <a:pt x="1395" y="20804"/>
                  </a:lnTo>
                  <a:lnTo>
                    <a:pt x="1918" y="21618"/>
                  </a:lnTo>
                  <a:lnTo>
                    <a:pt x="2499" y="22431"/>
                  </a:lnTo>
                  <a:lnTo>
                    <a:pt x="3196" y="23187"/>
                  </a:lnTo>
                  <a:lnTo>
                    <a:pt x="4010" y="23884"/>
                  </a:lnTo>
                  <a:lnTo>
                    <a:pt x="4939" y="24465"/>
                  </a:lnTo>
                  <a:lnTo>
                    <a:pt x="5985" y="25046"/>
                  </a:lnTo>
                  <a:lnTo>
                    <a:pt x="7845" y="25802"/>
                  </a:lnTo>
                  <a:lnTo>
                    <a:pt x="9646" y="26441"/>
                  </a:lnTo>
                  <a:lnTo>
                    <a:pt x="11448" y="26964"/>
                  </a:lnTo>
                  <a:lnTo>
                    <a:pt x="13191" y="27371"/>
                  </a:lnTo>
                  <a:lnTo>
                    <a:pt x="14993" y="27661"/>
                  </a:lnTo>
                  <a:lnTo>
                    <a:pt x="16678" y="27894"/>
                  </a:lnTo>
                  <a:lnTo>
                    <a:pt x="18363" y="27952"/>
                  </a:lnTo>
                  <a:lnTo>
                    <a:pt x="20048" y="27952"/>
                  </a:lnTo>
                  <a:lnTo>
                    <a:pt x="21617" y="27836"/>
                  </a:lnTo>
                  <a:lnTo>
                    <a:pt x="23186" y="27661"/>
                  </a:lnTo>
                  <a:lnTo>
                    <a:pt x="24755" y="27371"/>
                  </a:lnTo>
                  <a:lnTo>
                    <a:pt x="26208" y="27022"/>
                  </a:lnTo>
                  <a:lnTo>
                    <a:pt x="27661" y="26557"/>
                  </a:lnTo>
                  <a:lnTo>
                    <a:pt x="28998" y="26034"/>
                  </a:lnTo>
                  <a:lnTo>
                    <a:pt x="30334" y="25453"/>
                  </a:lnTo>
                  <a:lnTo>
                    <a:pt x="31613" y="24814"/>
                  </a:lnTo>
                  <a:lnTo>
                    <a:pt x="32775" y="24059"/>
                  </a:lnTo>
                  <a:lnTo>
                    <a:pt x="33879" y="23245"/>
                  </a:lnTo>
                  <a:lnTo>
                    <a:pt x="34983" y="22373"/>
                  </a:lnTo>
                  <a:lnTo>
                    <a:pt x="35971" y="21444"/>
                  </a:lnTo>
                  <a:lnTo>
                    <a:pt x="36843" y="20456"/>
                  </a:lnTo>
                  <a:lnTo>
                    <a:pt x="37714" y="19410"/>
                  </a:lnTo>
                  <a:lnTo>
                    <a:pt x="38412" y="18364"/>
                  </a:lnTo>
                  <a:lnTo>
                    <a:pt x="39109" y="17201"/>
                  </a:lnTo>
                  <a:lnTo>
                    <a:pt x="39690" y="16039"/>
                  </a:lnTo>
                  <a:lnTo>
                    <a:pt x="40155" y="14819"/>
                  </a:lnTo>
                  <a:lnTo>
                    <a:pt x="40562" y="13598"/>
                  </a:lnTo>
                  <a:lnTo>
                    <a:pt x="40852" y="12320"/>
                  </a:lnTo>
                  <a:lnTo>
                    <a:pt x="41027" y="11042"/>
                  </a:lnTo>
                  <a:lnTo>
                    <a:pt x="41143" y="9705"/>
                  </a:lnTo>
                  <a:lnTo>
                    <a:pt x="41085" y="8310"/>
                  </a:lnTo>
                  <a:lnTo>
                    <a:pt x="40968" y="6974"/>
                  </a:lnTo>
                  <a:lnTo>
                    <a:pt x="40852" y="6335"/>
                  </a:lnTo>
                  <a:lnTo>
                    <a:pt x="40736" y="5812"/>
                  </a:lnTo>
                  <a:lnTo>
                    <a:pt x="40562" y="5347"/>
                  </a:lnTo>
                  <a:lnTo>
                    <a:pt x="40387" y="4998"/>
                  </a:lnTo>
                  <a:lnTo>
                    <a:pt x="40155" y="4766"/>
                  </a:lnTo>
                  <a:lnTo>
                    <a:pt x="39864" y="4591"/>
                  </a:lnTo>
                  <a:lnTo>
                    <a:pt x="39574" y="4475"/>
                  </a:lnTo>
                  <a:lnTo>
                    <a:pt x="39225" y="4417"/>
                  </a:lnTo>
                  <a:lnTo>
                    <a:pt x="38818" y="4475"/>
                  </a:lnTo>
                  <a:lnTo>
                    <a:pt x="38353" y="4533"/>
                  </a:lnTo>
                  <a:lnTo>
                    <a:pt x="37366" y="4882"/>
                  </a:lnTo>
                  <a:lnTo>
                    <a:pt x="34692" y="5870"/>
                  </a:lnTo>
                  <a:lnTo>
                    <a:pt x="33298" y="6393"/>
                  </a:lnTo>
                  <a:lnTo>
                    <a:pt x="32077" y="6799"/>
                  </a:lnTo>
                  <a:lnTo>
                    <a:pt x="31496" y="6974"/>
                  </a:lnTo>
                  <a:lnTo>
                    <a:pt x="30973" y="7090"/>
                  </a:lnTo>
                  <a:lnTo>
                    <a:pt x="30450" y="7148"/>
                  </a:lnTo>
                  <a:lnTo>
                    <a:pt x="29288" y="7148"/>
                  </a:lnTo>
                  <a:lnTo>
                    <a:pt x="28707" y="7032"/>
                  </a:lnTo>
                  <a:lnTo>
                    <a:pt x="28068" y="6858"/>
                  </a:lnTo>
                  <a:lnTo>
                    <a:pt x="27312" y="6625"/>
                  </a:lnTo>
                  <a:lnTo>
                    <a:pt x="26557" y="6335"/>
                  </a:lnTo>
                  <a:lnTo>
                    <a:pt x="25685" y="5928"/>
                  </a:lnTo>
                  <a:lnTo>
                    <a:pt x="23709" y="4882"/>
                  </a:lnTo>
                  <a:lnTo>
                    <a:pt x="22605" y="4301"/>
                  </a:lnTo>
                  <a:lnTo>
                    <a:pt x="21617" y="3836"/>
                  </a:lnTo>
                  <a:lnTo>
                    <a:pt x="20630" y="3371"/>
                  </a:lnTo>
                  <a:lnTo>
                    <a:pt x="19758" y="3022"/>
                  </a:lnTo>
                  <a:lnTo>
                    <a:pt x="18886" y="2790"/>
                  </a:lnTo>
                  <a:lnTo>
                    <a:pt x="18073" y="2557"/>
                  </a:lnTo>
                  <a:lnTo>
                    <a:pt x="17259" y="2383"/>
                  </a:lnTo>
                  <a:lnTo>
                    <a:pt x="16504" y="2267"/>
                  </a:lnTo>
                  <a:lnTo>
                    <a:pt x="15690" y="2209"/>
                  </a:lnTo>
                  <a:lnTo>
                    <a:pt x="13307" y="2209"/>
                  </a:lnTo>
                  <a:lnTo>
                    <a:pt x="11564" y="2383"/>
                  </a:lnTo>
                  <a:lnTo>
                    <a:pt x="9646" y="2557"/>
                  </a:lnTo>
                  <a:lnTo>
                    <a:pt x="8833" y="2615"/>
                  </a:lnTo>
                  <a:lnTo>
                    <a:pt x="8077" y="2557"/>
                  </a:lnTo>
                  <a:lnTo>
                    <a:pt x="7438" y="2499"/>
                  </a:lnTo>
                  <a:lnTo>
                    <a:pt x="6799" y="2325"/>
                  </a:lnTo>
                  <a:lnTo>
                    <a:pt x="6218" y="2151"/>
                  </a:lnTo>
                  <a:lnTo>
                    <a:pt x="5695" y="1918"/>
                  </a:lnTo>
                  <a:lnTo>
                    <a:pt x="5230" y="1686"/>
                  </a:lnTo>
                  <a:lnTo>
                    <a:pt x="4823" y="1453"/>
                  </a:lnTo>
                  <a:lnTo>
                    <a:pt x="4184" y="930"/>
                  </a:lnTo>
                  <a:lnTo>
                    <a:pt x="3719" y="465"/>
                  </a:lnTo>
                  <a:lnTo>
                    <a:pt x="337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325993" y="2133250"/>
              <a:ext cx="495380" cy="950987"/>
            </a:xfrm>
            <a:custGeom>
              <a:avLst/>
              <a:gdLst/>
              <a:ahLst/>
              <a:cxnLst/>
              <a:rect l="l" t="t" r="r" b="b"/>
              <a:pathLst>
                <a:path w="13773" h="26442" extrusionOk="0">
                  <a:moveTo>
                    <a:pt x="7380" y="0"/>
                  </a:moveTo>
                  <a:lnTo>
                    <a:pt x="6509" y="872"/>
                  </a:lnTo>
                  <a:lnTo>
                    <a:pt x="5637" y="1860"/>
                  </a:lnTo>
                  <a:lnTo>
                    <a:pt x="4591" y="3197"/>
                  </a:lnTo>
                  <a:lnTo>
                    <a:pt x="3487" y="4766"/>
                  </a:lnTo>
                  <a:lnTo>
                    <a:pt x="2906" y="5695"/>
                  </a:lnTo>
                  <a:lnTo>
                    <a:pt x="2325" y="6625"/>
                  </a:lnTo>
                  <a:lnTo>
                    <a:pt x="1802" y="7613"/>
                  </a:lnTo>
                  <a:lnTo>
                    <a:pt x="1337" y="8601"/>
                  </a:lnTo>
                  <a:lnTo>
                    <a:pt x="930" y="9647"/>
                  </a:lnTo>
                  <a:lnTo>
                    <a:pt x="523" y="10751"/>
                  </a:lnTo>
                  <a:lnTo>
                    <a:pt x="233" y="11855"/>
                  </a:lnTo>
                  <a:lnTo>
                    <a:pt x="58" y="12959"/>
                  </a:lnTo>
                  <a:lnTo>
                    <a:pt x="0" y="14063"/>
                  </a:lnTo>
                  <a:lnTo>
                    <a:pt x="0" y="15167"/>
                  </a:lnTo>
                  <a:lnTo>
                    <a:pt x="175" y="16272"/>
                  </a:lnTo>
                  <a:lnTo>
                    <a:pt x="291" y="16853"/>
                  </a:lnTo>
                  <a:lnTo>
                    <a:pt x="465" y="17376"/>
                  </a:lnTo>
                  <a:lnTo>
                    <a:pt x="640" y="17899"/>
                  </a:lnTo>
                  <a:lnTo>
                    <a:pt x="872" y="18480"/>
                  </a:lnTo>
                  <a:lnTo>
                    <a:pt x="1163" y="19003"/>
                  </a:lnTo>
                  <a:lnTo>
                    <a:pt x="1511" y="19526"/>
                  </a:lnTo>
                  <a:lnTo>
                    <a:pt x="1860" y="20049"/>
                  </a:lnTo>
                  <a:lnTo>
                    <a:pt x="2267" y="20572"/>
                  </a:lnTo>
                  <a:lnTo>
                    <a:pt x="2732" y="21037"/>
                  </a:lnTo>
                  <a:lnTo>
                    <a:pt x="3255" y="21560"/>
                  </a:lnTo>
                  <a:lnTo>
                    <a:pt x="3778" y="22025"/>
                  </a:lnTo>
                  <a:lnTo>
                    <a:pt x="4417" y="22490"/>
                  </a:lnTo>
                  <a:lnTo>
                    <a:pt x="5114" y="22954"/>
                  </a:lnTo>
                  <a:lnTo>
                    <a:pt x="5811" y="23419"/>
                  </a:lnTo>
                  <a:lnTo>
                    <a:pt x="6567" y="23826"/>
                  </a:lnTo>
                  <a:lnTo>
                    <a:pt x="7439" y="24291"/>
                  </a:lnTo>
                  <a:lnTo>
                    <a:pt x="8310" y="24698"/>
                  </a:lnTo>
                  <a:lnTo>
                    <a:pt x="9298" y="25046"/>
                  </a:lnTo>
                  <a:lnTo>
                    <a:pt x="10286" y="25453"/>
                  </a:lnTo>
                  <a:lnTo>
                    <a:pt x="11390" y="25802"/>
                  </a:lnTo>
                  <a:lnTo>
                    <a:pt x="12552" y="26151"/>
                  </a:lnTo>
                  <a:lnTo>
                    <a:pt x="13773" y="26441"/>
                  </a:lnTo>
                  <a:lnTo>
                    <a:pt x="13308" y="25860"/>
                  </a:lnTo>
                  <a:lnTo>
                    <a:pt x="12843" y="25105"/>
                  </a:lnTo>
                  <a:lnTo>
                    <a:pt x="12262" y="24117"/>
                  </a:lnTo>
                  <a:lnTo>
                    <a:pt x="11623" y="22954"/>
                  </a:lnTo>
                  <a:lnTo>
                    <a:pt x="10925" y="21560"/>
                  </a:lnTo>
                  <a:lnTo>
                    <a:pt x="10286" y="19991"/>
                  </a:lnTo>
                  <a:lnTo>
                    <a:pt x="9995" y="19119"/>
                  </a:lnTo>
                  <a:lnTo>
                    <a:pt x="9763" y="18247"/>
                  </a:lnTo>
                  <a:lnTo>
                    <a:pt x="9531" y="17376"/>
                  </a:lnTo>
                  <a:lnTo>
                    <a:pt x="9298" y="16446"/>
                  </a:lnTo>
                  <a:lnTo>
                    <a:pt x="9182" y="15516"/>
                  </a:lnTo>
                  <a:lnTo>
                    <a:pt x="9066" y="14528"/>
                  </a:lnTo>
                  <a:lnTo>
                    <a:pt x="9008" y="13540"/>
                  </a:lnTo>
                  <a:lnTo>
                    <a:pt x="9008" y="12552"/>
                  </a:lnTo>
                  <a:lnTo>
                    <a:pt x="9066" y="11506"/>
                  </a:lnTo>
                  <a:lnTo>
                    <a:pt x="9240" y="10519"/>
                  </a:lnTo>
                  <a:lnTo>
                    <a:pt x="9414" y="9473"/>
                  </a:lnTo>
                  <a:lnTo>
                    <a:pt x="9763" y="8485"/>
                  </a:lnTo>
                  <a:lnTo>
                    <a:pt x="10112" y="7497"/>
                  </a:lnTo>
                  <a:lnTo>
                    <a:pt x="10635" y="6451"/>
                  </a:lnTo>
                  <a:lnTo>
                    <a:pt x="11216" y="5463"/>
                  </a:lnTo>
                  <a:lnTo>
                    <a:pt x="11913" y="4475"/>
                  </a:lnTo>
                  <a:lnTo>
                    <a:pt x="12727" y="3487"/>
                  </a:lnTo>
                  <a:lnTo>
                    <a:pt x="13656" y="2557"/>
                  </a:lnTo>
                  <a:lnTo>
                    <a:pt x="12204" y="2557"/>
                  </a:lnTo>
                  <a:lnTo>
                    <a:pt x="11274" y="2441"/>
                  </a:lnTo>
                  <a:lnTo>
                    <a:pt x="10809" y="2325"/>
                  </a:lnTo>
                  <a:lnTo>
                    <a:pt x="10286" y="2151"/>
                  </a:lnTo>
                  <a:lnTo>
                    <a:pt x="9763" y="1918"/>
                  </a:lnTo>
                  <a:lnTo>
                    <a:pt x="9240" y="1686"/>
                  </a:lnTo>
                  <a:lnTo>
                    <a:pt x="8717" y="1395"/>
                  </a:lnTo>
                  <a:lnTo>
                    <a:pt x="8252" y="988"/>
                  </a:lnTo>
                  <a:lnTo>
                    <a:pt x="7787" y="523"/>
                  </a:lnTo>
                  <a:lnTo>
                    <a:pt x="738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5"/>
            <p:cNvSpPr/>
            <p:nvPr/>
          </p:nvSpPr>
          <p:spPr>
            <a:xfrm>
              <a:off x="5749250" y="1435454"/>
              <a:ext cx="72131" cy="79194"/>
            </a:xfrm>
            <a:custGeom>
              <a:avLst/>
              <a:gdLst/>
              <a:ahLst/>
              <a:cxnLst/>
              <a:rect l="l" t="t" r="r" b="b"/>
              <a:pathLst>
                <a:path w="2965" h="3255" extrusionOk="0">
                  <a:moveTo>
                    <a:pt x="1279" y="0"/>
                  </a:moveTo>
                  <a:lnTo>
                    <a:pt x="1047" y="117"/>
                  </a:lnTo>
                  <a:lnTo>
                    <a:pt x="756" y="233"/>
                  </a:lnTo>
                  <a:lnTo>
                    <a:pt x="524" y="465"/>
                  </a:lnTo>
                  <a:lnTo>
                    <a:pt x="349" y="698"/>
                  </a:lnTo>
                  <a:lnTo>
                    <a:pt x="175" y="988"/>
                  </a:lnTo>
                  <a:lnTo>
                    <a:pt x="59" y="1279"/>
                  </a:lnTo>
                  <a:lnTo>
                    <a:pt x="1" y="1627"/>
                  </a:lnTo>
                  <a:lnTo>
                    <a:pt x="1" y="1918"/>
                  </a:lnTo>
                  <a:lnTo>
                    <a:pt x="117" y="2209"/>
                  </a:lnTo>
                  <a:lnTo>
                    <a:pt x="233" y="2499"/>
                  </a:lnTo>
                  <a:lnTo>
                    <a:pt x="349" y="2732"/>
                  </a:lnTo>
                  <a:lnTo>
                    <a:pt x="582" y="2964"/>
                  </a:lnTo>
                  <a:lnTo>
                    <a:pt x="814" y="3138"/>
                  </a:lnTo>
                  <a:lnTo>
                    <a:pt x="1105" y="3196"/>
                  </a:lnTo>
                  <a:lnTo>
                    <a:pt x="1395" y="3255"/>
                  </a:lnTo>
                  <a:lnTo>
                    <a:pt x="1686" y="3255"/>
                  </a:lnTo>
                  <a:lnTo>
                    <a:pt x="1977" y="3138"/>
                  </a:lnTo>
                  <a:lnTo>
                    <a:pt x="2209" y="3022"/>
                  </a:lnTo>
                  <a:lnTo>
                    <a:pt x="2441" y="2790"/>
                  </a:lnTo>
                  <a:lnTo>
                    <a:pt x="2616" y="2557"/>
                  </a:lnTo>
                  <a:lnTo>
                    <a:pt x="2790" y="2267"/>
                  </a:lnTo>
                  <a:lnTo>
                    <a:pt x="2906" y="1976"/>
                  </a:lnTo>
                  <a:lnTo>
                    <a:pt x="2964" y="1627"/>
                  </a:lnTo>
                  <a:lnTo>
                    <a:pt x="2964" y="1337"/>
                  </a:lnTo>
                  <a:lnTo>
                    <a:pt x="2848" y="1046"/>
                  </a:lnTo>
                  <a:lnTo>
                    <a:pt x="2790" y="756"/>
                  </a:lnTo>
                  <a:lnTo>
                    <a:pt x="2616" y="523"/>
                  </a:lnTo>
                  <a:lnTo>
                    <a:pt x="2383" y="291"/>
                  </a:lnTo>
                  <a:lnTo>
                    <a:pt x="2151" y="117"/>
                  </a:lnTo>
                  <a:lnTo>
                    <a:pt x="1860" y="58"/>
                  </a:lnTo>
                  <a:lnTo>
                    <a:pt x="1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5"/>
            <p:cNvSpPr/>
            <p:nvPr/>
          </p:nvSpPr>
          <p:spPr>
            <a:xfrm>
              <a:off x="5605927" y="1378997"/>
              <a:ext cx="70720" cy="79194"/>
            </a:xfrm>
            <a:custGeom>
              <a:avLst/>
              <a:gdLst/>
              <a:ahLst/>
              <a:cxnLst/>
              <a:rect l="l" t="t" r="r" b="b"/>
              <a:pathLst>
                <a:path w="2907" h="3255" extrusionOk="0">
                  <a:moveTo>
                    <a:pt x="1279" y="0"/>
                  </a:moveTo>
                  <a:lnTo>
                    <a:pt x="989" y="116"/>
                  </a:lnTo>
                  <a:lnTo>
                    <a:pt x="698" y="232"/>
                  </a:lnTo>
                  <a:lnTo>
                    <a:pt x="466" y="407"/>
                  </a:lnTo>
                  <a:lnTo>
                    <a:pt x="291" y="639"/>
                  </a:lnTo>
                  <a:lnTo>
                    <a:pt x="117" y="930"/>
                  </a:lnTo>
                  <a:lnTo>
                    <a:pt x="1" y="1278"/>
                  </a:lnTo>
                  <a:lnTo>
                    <a:pt x="1" y="1569"/>
                  </a:lnTo>
                  <a:lnTo>
                    <a:pt x="1" y="1918"/>
                  </a:lnTo>
                  <a:lnTo>
                    <a:pt x="59" y="2208"/>
                  </a:lnTo>
                  <a:lnTo>
                    <a:pt x="175" y="2499"/>
                  </a:lnTo>
                  <a:lnTo>
                    <a:pt x="349" y="2731"/>
                  </a:lnTo>
                  <a:lnTo>
                    <a:pt x="524" y="2964"/>
                  </a:lnTo>
                  <a:lnTo>
                    <a:pt x="756" y="3080"/>
                  </a:lnTo>
                  <a:lnTo>
                    <a:pt x="1047" y="3196"/>
                  </a:lnTo>
                  <a:lnTo>
                    <a:pt x="1337" y="3254"/>
                  </a:lnTo>
                  <a:lnTo>
                    <a:pt x="1628" y="3196"/>
                  </a:lnTo>
                  <a:lnTo>
                    <a:pt x="1918" y="3138"/>
                  </a:lnTo>
                  <a:lnTo>
                    <a:pt x="2151" y="2964"/>
                  </a:lnTo>
                  <a:lnTo>
                    <a:pt x="2383" y="2789"/>
                  </a:lnTo>
                  <a:lnTo>
                    <a:pt x="2616" y="2557"/>
                  </a:lnTo>
                  <a:lnTo>
                    <a:pt x="2732" y="2266"/>
                  </a:lnTo>
                  <a:lnTo>
                    <a:pt x="2848" y="1976"/>
                  </a:lnTo>
                  <a:lnTo>
                    <a:pt x="2906" y="1627"/>
                  </a:lnTo>
                  <a:lnTo>
                    <a:pt x="2906" y="1337"/>
                  </a:lnTo>
                  <a:lnTo>
                    <a:pt x="2848" y="988"/>
                  </a:lnTo>
                  <a:lnTo>
                    <a:pt x="2732" y="755"/>
                  </a:lnTo>
                  <a:lnTo>
                    <a:pt x="2558" y="465"/>
                  </a:lnTo>
                  <a:lnTo>
                    <a:pt x="2383" y="291"/>
                  </a:lnTo>
                  <a:lnTo>
                    <a:pt x="2093" y="116"/>
                  </a:lnTo>
                  <a:lnTo>
                    <a:pt x="18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5"/>
            <p:cNvSpPr/>
            <p:nvPr/>
          </p:nvSpPr>
          <p:spPr>
            <a:xfrm>
              <a:off x="5858960" y="2469739"/>
              <a:ext cx="654249" cy="399212"/>
            </a:xfrm>
            <a:custGeom>
              <a:avLst/>
              <a:gdLst/>
              <a:ahLst/>
              <a:cxnLst/>
              <a:rect l="l" t="t" r="r" b="b"/>
              <a:pathLst>
                <a:path w="18190" h="11100" fill="none" extrusionOk="0">
                  <a:moveTo>
                    <a:pt x="1" y="5986"/>
                  </a:moveTo>
                  <a:lnTo>
                    <a:pt x="1" y="5986"/>
                  </a:lnTo>
                  <a:lnTo>
                    <a:pt x="756" y="6916"/>
                  </a:lnTo>
                  <a:lnTo>
                    <a:pt x="1512" y="7845"/>
                  </a:lnTo>
                  <a:lnTo>
                    <a:pt x="2383" y="8717"/>
                  </a:lnTo>
                  <a:lnTo>
                    <a:pt x="3255" y="9531"/>
                  </a:lnTo>
                  <a:lnTo>
                    <a:pt x="3255" y="9531"/>
                  </a:lnTo>
                  <a:lnTo>
                    <a:pt x="3894" y="9996"/>
                  </a:lnTo>
                  <a:lnTo>
                    <a:pt x="4592" y="10460"/>
                  </a:lnTo>
                  <a:lnTo>
                    <a:pt x="5289" y="10809"/>
                  </a:lnTo>
                  <a:lnTo>
                    <a:pt x="6044" y="11042"/>
                  </a:lnTo>
                  <a:lnTo>
                    <a:pt x="6044" y="11042"/>
                  </a:lnTo>
                  <a:lnTo>
                    <a:pt x="6393" y="11100"/>
                  </a:lnTo>
                  <a:lnTo>
                    <a:pt x="6800" y="11100"/>
                  </a:lnTo>
                  <a:lnTo>
                    <a:pt x="7207" y="11100"/>
                  </a:lnTo>
                  <a:lnTo>
                    <a:pt x="7613" y="11042"/>
                  </a:lnTo>
                  <a:lnTo>
                    <a:pt x="7962" y="10925"/>
                  </a:lnTo>
                  <a:lnTo>
                    <a:pt x="8311" y="10751"/>
                  </a:lnTo>
                  <a:lnTo>
                    <a:pt x="8659" y="10577"/>
                  </a:lnTo>
                  <a:lnTo>
                    <a:pt x="8950" y="10286"/>
                  </a:lnTo>
                  <a:lnTo>
                    <a:pt x="8950" y="10286"/>
                  </a:lnTo>
                  <a:lnTo>
                    <a:pt x="9240" y="10460"/>
                  </a:lnTo>
                  <a:lnTo>
                    <a:pt x="9531" y="10577"/>
                  </a:lnTo>
                  <a:lnTo>
                    <a:pt x="10170" y="10751"/>
                  </a:lnTo>
                  <a:lnTo>
                    <a:pt x="10809" y="10809"/>
                  </a:lnTo>
                  <a:lnTo>
                    <a:pt x="11507" y="10867"/>
                  </a:lnTo>
                  <a:lnTo>
                    <a:pt x="11507" y="10867"/>
                  </a:lnTo>
                  <a:lnTo>
                    <a:pt x="12030" y="10867"/>
                  </a:lnTo>
                  <a:lnTo>
                    <a:pt x="12611" y="10809"/>
                  </a:lnTo>
                  <a:lnTo>
                    <a:pt x="13134" y="10751"/>
                  </a:lnTo>
                  <a:lnTo>
                    <a:pt x="13599" y="10519"/>
                  </a:lnTo>
                  <a:lnTo>
                    <a:pt x="13599" y="10519"/>
                  </a:lnTo>
                  <a:lnTo>
                    <a:pt x="13831" y="10402"/>
                  </a:lnTo>
                  <a:lnTo>
                    <a:pt x="14064" y="10170"/>
                  </a:lnTo>
                  <a:lnTo>
                    <a:pt x="14238" y="9996"/>
                  </a:lnTo>
                  <a:lnTo>
                    <a:pt x="14354" y="9763"/>
                  </a:lnTo>
                  <a:lnTo>
                    <a:pt x="14470" y="9531"/>
                  </a:lnTo>
                  <a:lnTo>
                    <a:pt x="14529" y="9240"/>
                  </a:lnTo>
                  <a:lnTo>
                    <a:pt x="14529" y="9008"/>
                  </a:lnTo>
                  <a:lnTo>
                    <a:pt x="14470" y="8717"/>
                  </a:lnTo>
                  <a:lnTo>
                    <a:pt x="14470" y="8717"/>
                  </a:lnTo>
                  <a:lnTo>
                    <a:pt x="15342" y="8426"/>
                  </a:lnTo>
                  <a:lnTo>
                    <a:pt x="16214" y="8136"/>
                  </a:lnTo>
                  <a:lnTo>
                    <a:pt x="16621" y="7903"/>
                  </a:lnTo>
                  <a:lnTo>
                    <a:pt x="17027" y="7671"/>
                  </a:lnTo>
                  <a:lnTo>
                    <a:pt x="17376" y="7439"/>
                  </a:lnTo>
                  <a:lnTo>
                    <a:pt x="17667" y="7090"/>
                  </a:lnTo>
                  <a:lnTo>
                    <a:pt x="17667" y="7090"/>
                  </a:lnTo>
                  <a:lnTo>
                    <a:pt x="17957" y="6683"/>
                  </a:lnTo>
                  <a:lnTo>
                    <a:pt x="18131" y="6276"/>
                  </a:lnTo>
                  <a:lnTo>
                    <a:pt x="18190" y="5811"/>
                  </a:lnTo>
                  <a:lnTo>
                    <a:pt x="18190" y="5347"/>
                  </a:lnTo>
                  <a:lnTo>
                    <a:pt x="18131" y="4940"/>
                  </a:lnTo>
                  <a:lnTo>
                    <a:pt x="17957" y="4533"/>
                  </a:lnTo>
                  <a:lnTo>
                    <a:pt x="17725" y="4184"/>
                  </a:lnTo>
                  <a:lnTo>
                    <a:pt x="17376" y="3894"/>
                  </a:lnTo>
                  <a:lnTo>
                    <a:pt x="17376" y="3894"/>
                  </a:lnTo>
                  <a:lnTo>
                    <a:pt x="16969" y="3778"/>
                  </a:lnTo>
                  <a:lnTo>
                    <a:pt x="16562" y="3719"/>
                  </a:lnTo>
                  <a:lnTo>
                    <a:pt x="16156" y="3719"/>
                  </a:lnTo>
                  <a:lnTo>
                    <a:pt x="15749" y="3836"/>
                  </a:lnTo>
                  <a:lnTo>
                    <a:pt x="15749" y="3836"/>
                  </a:lnTo>
                  <a:lnTo>
                    <a:pt x="15691" y="3661"/>
                  </a:lnTo>
                  <a:lnTo>
                    <a:pt x="15575" y="3487"/>
                  </a:lnTo>
                  <a:lnTo>
                    <a:pt x="15284" y="3196"/>
                  </a:lnTo>
                  <a:lnTo>
                    <a:pt x="14877" y="2964"/>
                  </a:lnTo>
                  <a:lnTo>
                    <a:pt x="14529" y="2790"/>
                  </a:lnTo>
                  <a:lnTo>
                    <a:pt x="14529" y="2790"/>
                  </a:lnTo>
                  <a:lnTo>
                    <a:pt x="14122" y="2732"/>
                  </a:lnTo>
                  <a:lnTo>
                    <a:pt x="13773" y="2673"/>
                  </a:lnTo>
                  <a:lnTo>
                    <a:pt x="13018" y="2732"/>
                  </a:lnTo>
                  <a:lnTo>
                    <a:pt x="13018" y="2732"/>
                  </a:lnTo>
                  <a:lnTo>
                    <a:pt x="11914" y="2732"/>
                  </a:lnTo>
                  <a:lnTo>
                    <a:pt x="10809" y="2615"/>
                  </a:lnTo>
                  <a:lnTo>
                    <a:pt x="9705" y="2499"/>
                  </a:lnTo>
                  <a:lnTo>
                    <a:pt x="8601" y="2209"/>
                  </a:lnTo>
                  <a:lnTo>
                    <a:pt x="7613" y="1860"/>
                  </a:lnTo>
                  <a:lnTo>
                    <a:pt x="7090" y="1627"/>
                  </a:lnTo>
                  <a:lnTo>
                    <a:pt x="6625" y="1395"/>
                  </a:lnTo>
                  <a:lnTo>
                    <a:pt x="6219" y="1104"/>
                  </a:lnTo>
                  <a:lnTo>
                    <a:pt x="5754" y="756"/>
                  </a:lnTo>
                  <a:lnTo>
                    <a:pt x="5405" y="407"/>
                  </a:lnTo>
                  <a:lnTo>
                    <a:pt x="4998" y="0"/>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5453498" y="2342243"/>
              <a:ext cx="133799" cy="77361"/>
            </a:xfrm>
            <a:custGeom>
              <a:avLst/>
              <a:gdLst/>
              <a:ahLst/>
              <a:cxnLst/>
              <a:rect l="l" t="t" r="r" b="b"/>
              <a:pathLst>
                <a:path w="3720" h="2151" fill="none" extrusionOk="0">
                  <a:moveTo>
                    <a:pt x="233" y="1"/>
                  </a:moveTo>
                  <a:lnTo>
                    <a:pt x="233" y="1"/>
                  </a:lnTo>
                  <a:lnTo>
                    <a:pt x="116" y="117"/>
                  </a:lnTo>
                  <a:lnTo>
                    <a:pt x="0" y="291"/>
                  </a:lnTo>
                  <a:lnTo>
                    <a:pt x="0" y="524"/>
                  </a:lnTo>
                  <a:lnTo>
                    <a:pt x="0" y="698"/>
                  </a:lnTo>
                  <a:lnTo>
                    <a:pt x="0" y="872"/>
                  </a:lnTo>
                  <a:lnTo>
                    <a:pt x="58" y="1047"/>
                  </a:lnTo>
                  <a:lnTo>
                    <a:pt x="174" y="1221"/>
                  </a:lnTo>
                  <a:lnTo>
                    <a:pt x="291" y="1337"/>
                  </a:lnTo>
                  <a:lnTo>
                    <a:pt x="291" y="1337"/>
                  </a:lnTo>
                  <a:lnTo>
                    <a:pt x="465" y="1453"/>
                  </a:lnTo>
                  <a:lnTo>
                    <a:pt x="639" y="1511"/>
                  </a:lnTo>
                  <a:lnTo>
                    <a:pt x="814" y="1570"/>
                  </a:lnTo>
                  <a:lnTo>
                    <a:pt x="988" y="1570"/>
                  </a:lnTo>
                  <a:lnTo>
                    <a:pt x="1162" y="1511"/>
                  </a:lnTo>
                  <a:lnTo>
                    <a:pt x="1337" y="1453"/>
                  </a:lnTo>
                  <a:lnTo>
                    <a:pt x="1511" y="1337"/>
                  </a:lnTo>
                  <a:lnTo>
                    <a:pt x="1627" y="1221"/>
                  </a:lnTo>
                  <a:lnTo>
                    <a:pt x="1627" y="1221"/>
                  </a:lnTo>
                  <a:lnTo>
                    <a:pt x="1627" y="1395"/>
                  </a:lnTo>
                  <a:lnTo>
                    <a:pt x="1627" y="1570"/>
                  </a:lnTo>
                  <a:lnTo>
                    <a:pt x="1685" y="1686"/>
                  </a:lnTo>
                  <a:lnTo>
                    <a:pt x="1802" y="1860"/>
                  </a:lnTo>
                  <a:lnTo>
                    <a:pt x="1918" y="1976"/>
                  </a:lnTo>
                  <a:lnTo>
                    <a:pt x="2092" y="2093"/>
                  </a:lnTo>
                  <a:lnTo>
                    <a:pt x="2266" y="2151"/>
                  </a:lnTo>
                  <a:lnTo>
                    <a:pt x="2441" y="2151"/>
                  </a:lnTo>
                  <a:lnTo>
                    <a:pt x="2441" y="2151"/>
                  </a:lnTo>
                  <a:lnTo>
                    <a:pt x="2789" y="2093"/>
                  </a:lnTo>
                  <a:lnTo>
                    <a:pt x="3138" y="1918"/>
                  </a:lnTo>
                  <a:lnTo>
                    <a:pt x="3429" y="1686"/>
                  </a:lnTo>
                  <a:lnTo>
                    <a:pt x="3719" y="1453"/>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5819252" y="2946239"/>
              <a:ext cx="206957" cy="52293"/>
            </a:xfrm>
            <a:custGeom>
              <a:avLst/>
              <a:gdLst/>
              <a:ahLst/>
              <a:cxnLst/>
              <a:rect l="l" t="t" r="r" b="b"/>
              <a:pathLst>
                <a:path w="5754" h="1454" fill="none" extrusionOk="0">
                  <a:moveTo>
                    <a:pt x="1" y="1"/>
                  </a:moveTo>
                  <a:lnTo>
                    <a:pt x="1" y="1"/>
                  </a:lnTo>
                  <a:lnTo>
                    <a:pt x="233" y="408"/>
                  </a:lnTo>
                  <a:lnTo>
                    <a:pt x="524" y="698"/>
                  </a:lnTo>
                  <a:lnTo>
                    <a:pt x="872" y="989"/>
                  </a:lnTo>
                  <a:lnTo>
                    <a:pt x="1337" y="1163"/>
                  </a:lnTo>
                  <a:lnTo>
                    <a:pt x="1337" y="1163"/>
                  </a:lnTo>
                  <a:lnTo>
                    <a:pt x="1802" y="1163"/>
                  </a:lnTo>
                  <a:lnTo>
                    <a:pt x="2209" y="1105"/>
                  </a:lnTo>
                  <a:lnTo>
                    <a:pt x="2674" y="931"/>
                  </a:lnTo>
                  <a:lnTo>
                    <a:pt x="3022" y="640"/>
                  </a:lnTo>
                  <a:lnTo>
                    <a:pt x="3022" y="640"/>
                  </a:lnTo>
                  <a:lnTo>
                    <a:pt x="3371" y="931"/>
                  </a:lnTo>
                  <a:lnTo>
                    <a:pt x="3720" y="1163"/>
                  </a:lnTo>
                  <a:lnTo>
                    <a:pt x="4126" y="1337"/>
                  </a:lnTo>
                  <a:lnTo>
                    <a:pt x="4533" y="1454"/>
                  </a:lnTo>
                  <a:lnTo>
                    <a:pt x="4533" y="1454"/>
                  </a:lnTo>
                  <a:lnTo>
                    <a:pt x="4708" y="1454"/>
                  </a:lnTo>
                  <a:lnTo>
                    <a:pt x="4940" y="1454"/>
                  </a:lnTo>
                  <a:lnTo>
                    <a:pt x="5173" y="1337"/>
                  </a:lnTo>
                  <a:lnTo>
                    <a:pt x="5347" y="1221"/>
                  </a:lnTo>
                  <a:lnTo>
                    <a:pt x="5521" y="1105"/>
                  </a:lnTo>
                  <a:lnTo>
                    <a:pt x="5637" y="931"/>
                  </a:lnTo>
                  <a:lnTo>
                    <a:pt x="5696" y="756"/>
                  </a:lnTo>
                  <a:lnTo>
                    <a:pt x="5754" y="582"/>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6293699" y="2946239"/>
              <a:ext cx="286409" cy="96170"/>
            </a:xfrm>
            <a:custGeom>
              <a:avLst/>
              <a:gdLst/>
              <a:ahLst/>
              <a:cxnLst/>
              <a:rect l="l" t="t" r="r" b="b"/>
              <a:pathLst>
                <a:path w="7963" h="2674" fill="none" extrusionOk="0">
                  <a:moveTo>
                    <a:pt x="1" y="1802"/>
                  </a:moveTo>
                  <a:lnTo>
                    <a:pt x="1" y="1802"/>
                  </a:lnTo>
                  <a:lnTo>
                    <a:pt x="524" y="2151"/>
                  </a:lnTo>
                  <a:lnTo>
                    <a:pt x="1105" y="2441"/>
                  </a:lnTo>
                  <a:lnTo>
                    <a:pt x="1686" y="2616"/>
                  </a:lnTo>
                  <a:lnTo>
                    <a:pt x="1977" y="2674"/>
                  </a:lnTo>
                  <a:lnTo>
                    <a:pt x="2325" y="2674"/>
                  </a:lnTo>
                  <a:lnTo>
                    <a:pt x="2325" y="2674"/>
                  </a:lnTo>
                  <a:lnTo>
                    <a:pt x="2616" y="2616"/>
                  </a:lnTo>
                  <a:lnTo>
                    <a:pt x="2906" y="2500"/>
                  </a:lnTo>
                  <a:lnTo>
                    <a:pt x="3197" y="2383"/>
                  </a:lnTo>
                  <a:lnTo>
                    <a:pt x="3429" y="2151"/>
                  </a:lnTo>
                  <a:lnTo>
                    <a:pt x="3662" y="1918"/>
                  </a:lnTo>
                  <a:lnTo>
                    <a:pt x="3836" y="1686"/>
                  </a:lnTo>
                  <a:lnTo>
                    <a:pt x="3894" y="1395"/>
                  </a:lnTo>
                  <a:lnTo>
                    <a:pt x="3952" y="1105"/>
                  </a:lnTo>
                  <a:lnTo>
                    <a:pt x="3952" y="1105"/>
                  </a:lnTo>
                  <a:lnTo>
                    <a:pt x="4534" y="1512"/>
                  </a:lnTo>
                  <a:lnTo>
                    <a:pt x="5173" y="1802"/>
                  </a:lnTo>
                  <a:lnTo>
                    <a:pt x="5463" y="1918"/>
                  </a:lnTo>
                  <a:lnTo>
                    <a:pt x="5812" y="2035"/>
                  </a:lnTo>
                  <a:lnTo>
                    <a:pt x="6161" y="2035"/>
                  </a:lnTo>
                  <a:lnTo>
                    <a:pt x="6509" y="2035"/>
                  </a:lnTo>
                  <a:lnTo>
                    <a:pt x="6509" y="2035"/>
                  </a:lnTo>
                  <a:lnTo>
                    <a:pt x="6858" y="1918"/>
                  </a:lnTo>
                  <a:lnTo>
                    <a:pt x="7149" y="1744"/>
                  </a:lnTo>
                  <a:lnTo>
                    <a:pt x="7439" y="1570"/>
                  </a:lnTo>
                  <a:lnTo>
                    <a:pt x="7672" y="1279"/>
                  </a:lnTo>
                  <a:lnTo>
                    <a:pt x="7846" y="989"/>
                  </a:lnTo>
                  <a:lnTo>
                    <a:pt x="7904" y="698"/>
                  </a:lnTo>
                  <a:lnTo>
                    <a:pt x="7962" y="349"/>
                  </a:lnTo>
                  <a:lnTo>
                    <a:pt x="7846"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6709663" y="2308795"/>
              <a:ext cx="215301" cy="198599"/>
            </a:xfrm>
            <a:custGeom>
              <a:avLst/>
              <a:gdLst/>
              <a:ahLst/>
              <a:cxnLst/>
              <a:rect l="l" t="t" r="r" b="b"/>
              <a:pathLst>
                <a:path w="5986" h="5522" fill="none" extrusionOk="0">
                  <a:moveTo>
                    <a:pt x="58" y="5405"/>
                  </a:moveTo>
                  <a:lnTo>
                    <a:pt x="58" y="5405"/>
                  </a:lnTo>
                  <a:lnTo>
                    <a:pt x="58" y="5405"/>
                  </a:lnTo>
                  <a:lnTo>
                    <a:pt x="0" y="5405"/>
                  </a:lnTo>
                  <a:lnTo>
                    <a:pt x="0" y="5405"/>
                  </a:lnTo>
                  <a:lnTo>
                    <a:pt x="0" y="5463"/>
                  </a:lnTo>
                  <a:lnTo>
                    <a:pt x="0" y="5463"/>
                  </a:lnTo>
                  <a:lnTo>
                    <a:pt x="58" y="5521"/>
                  </a:lnTo>
                  <a:lnTo>
                    <a:pt x="232" y="5521"/>
                  </a:lnTo>
                  <a:lnTo>
                    <a:pt x="232" y="5521"/>
                  </a:lnTo>
                  <a:lnTo>
                    <a:pt x="1162" y="5173"/>
                  </a:lnTo>
                  <a:lnTo>
                    <a:pt x="2092" y="4708"/>
                  </a:lnTo>
                  <a:lnTo>
                    <a:pt x="2964" y="4127"/>
                  </a:lnTo>
                  <a:lnTo>
                    <a:pt x="3777" y="3487"/>
                  </a:lnTo>
                  <a:lnTo>
                    <a:pt x="4475" y="2732"/>
                  </a:lnTo>
                  <a:lnTo>
                    <a:pt x="5056" y="1860"/>
                  </a:lnTo>
                  <a:lnTo>
                    <a:pt x="5579" y="989"/>
                  </a:lnTo>
                  <a:lnTo>
                    <a:pt x="5985"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6835046" y="2417482"/>
              <a:ext cx="121282" cy="135876"/>
            </a:xfrm>
            <a:custGeom>
              <a:avLst/>
              <a:gdLst/>
              <a:ahLst/>
              <a:cxnLst/>
              <a:rect l="l" t="t" r="r" b="b"/>
              <a:pathLst>
                <a:path w="3372" h="3778" fill="none" extrusionOk="0">
                  <a:moveTo>
                    <a:pt x="1" y="3778"/>
                  </a:moveTo>
                  <a:lnTo>
                    <a:pt x="1" y="3778"/>
                  </a:lnTo>
                  <a:lnTo>
                    <a:pt x="582" y="3487"/>
                  </a:lnTo>
                  <a:lnTo>
                    <a:pt x="1105" y="3080"/>
                  </a:lnTo>
                  <a:lnTo>
                    <a:pt x="1570" y="2674"/>
                  </a:lnTo>
                  <a:lnTo>
                    <a:pt x="2035" y="2209"/>
                  </a:lnTo>
                  <a:lnTo>
                    <a:pt x="2441" y="1686"/>
                  </a:lnTo>
                  <a:lnTo>
                    <a:pt x="2848" y="1163"/>
                  </a:lnTo>
                  <a:lnTo>
                    <a:pt x="3139" y="582"/>
                  </a:lnTo>
                  <a:lnTo>
                    <a:pt x="3371"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6095158" y="2593027"/>
              <a:ext cx="225768" cy="206943"/>
            </a:xfrm>
            <a:custGeom>
              <a:avLst/>
              <a:gdLst/>
              <a:ahLst/>
              <a:cxnLst/>
              <a:rect l="l" t="t" r="r" b="b"/>
              <a:pathLst>
                <a:path w="6277" h="5754" fill="none" extrusionOk="0">
                  <a:moveTo>
                    <a:pt x="0" y="5580"/>
                  </a:moveTo>
                  <a:lnTo>
                    <a:pt x="0" y="5580"/>
                  </a:lnTo>
                  <a:lnTo>
                    <a:pt x="233" y="5696"/>
                  </a:lnTo>
                  <a:lnTo>
                    <a:pt x="407" y="5754"/>
                  </a:lnTo>
                  <a:lnTo>
                    <a:pt x="640" y="5754"/>
                  </a:lnTo>
                  <a:lnTo>
                    <a:pt x="872" y="5754"/>
                  </a:lnTo>
                  <a:lnTo>
                    <a:pt x="1046" y="5638"/>
                  </a:lnTo>
                  <a:lnTo>
                    <a:pt x="1279" y="5521"/>
                  </a:lnTo>
                  <a:lnTo>
                    <a:pt x="1453" y="5347"/>
                  </a:lnTo>
                  <a:lnTo>
                    <a:pt x="1569" y="5173"/>
                  </a:lnTo>
                  <a:lnTo>
                    <a:pt x="1569" y="5173"/>
                  </a:lnTo>
                  <a:lnTo>
                    <a:pt x="1744" y="4766"/>
                  </a:lnTo>
                  <a:lnTo>
                    <a:pt x="1860" y="4301"/>
                  </a:lnTo>
                  <a:lnTo>
                    <a:pt x="1860" y="3836"/>
                  </a:lnTo>
                  <a:lnTo>
                    <a:pt x="1802" y="3371"/>
                  </a:lnTo>
                  <a:lnTo>
                    <a:pt x="1802" y="3371"/>
                  </a:lnTo>
                  <a:lnTo>
                    <a:pt x="1976" y="3604"/>
                  </a:lnTo>
                  <a:lnTo>
                    <a:pt x="2150" y="3778"/>
                  </a:lnTo>
                  <a:lnTo>
                    <a:pt x="2383" y="3894"/>
                  </a:lnTo>
                  <a:lnTo>
                    <a:pt x="2615" y="4011"/>
                  </a:lnTo>
                  <a:lnTo>
                    <a:pt x="2848" y="4069"/>
                  </a:lnTo>
                  <a:lnTo>
                    <a:pt x="3080" y="4127"/>
                  </a:lnTo>
                  <a:lnTo>
                    <a:pt x="3313" y="4069"/>
                  </a:lnTo>
                  <a:lnTo>
                    <a:pt x="3545" y="4011"/>
                  </a:lnTo>
                  <a:lnTo>
                    <a:pt x="3545" y="4011"/>
                  </a:lnTo>
                  <a:lnTo>
                    <a:pt x="3778" y="3836"/>
                  </a:lnTo>
                  <a:lnTo>
                    <a:pt x="3894" y="3662"/>
                  </a:lnTo>
                  <a:lnTo>
                    <a:pt x="4010" y="3429"/>
                  </a:lnTo>
                  <a:lnTo>
                    <a:pt x="4068" y="3139"/>
                  </a:lnTo>
                  <a:lnTo>
                    <a:pt x="4010" y="2906"/>
                  </a:lnTo>
                  <a:lnTo>
                    <a:pt x="3952" y="2674"/>
                  </a:lnTo>
                  <a:lnTo>
                    <a:pt x="3778" y="2500"/>
                  </a:lnTo>
                  <a:lnTo>
                    <a:pt x="3603" y="2383"/>
                  </a:lnTo>
                  <a:lnTo>
                    <a:pt x="3603" y="2383"/>
                  </a:lnTo>
                  <a:lnTo>
                    <a:pt x="3836" y="2558"/>
                  </a:lnTo>
                  <a:lnTo>
                    <a:pt x="4126" y="2616"/>
                  </a:lnTo>
                  <a:lnTo>
                    <a:pt x="4417" y="2674"/>
                  </a:lnTo>
                  <a:lnTo>
                    <a:pt x="4707" y="2674"/>
                  </a:lnTo>
                  <a:lnTo>
                    <a:pt x="4998" y="2616"/>
                  </a:lnTo>
                  <a:lnTo>
                    <a:pt x="5288" y="2500"/>
                  </a:lnTo>
                  <a:lnTo>
                    <a:pt x="5521" y="2325"/>
                  </a:lnTo>
                  <a:lnTo>
                    <a:pt x="5753" y="2151"/>
                  </a:lnTo>
                  <a:lnTo>
                    <a:pt x="5753" y="2151"/>
                  </a:lnTo>
                  <a:lnTo>
                    <a:pt x="5928" y="1919"/>
                  </a:lnTo>
                  <a:lnTo>
                    <a:pt x="6102" y="1686"/>
                  </a:lnTo>
                  <a:lnTo>
                    <a:pt x="6218" y="1396"/>
                  </a:lnTo>
                  <a:lnTo>
                    <a:pt x="6276" y="1105"/>
                  </a:lnTo>
                  <a:lnTo>
                    <a:pt x="6276" y="814"/>
                  </a:lnTo>
                  <a:lnTo>
                    <a:pt x="6218" y="524"/>
                  </a:lnTo>
                  <a:lnTo>
                    <a:pt x="6160" y="233"/>
                  </a:lnTo>
                  <a:lnTo>
                    <a:pt x="6044"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6634383" y="1339071"/>
              <a:ext cx="301048" cy="767026"/>
            </a:xfrm>
            <a:custGeom>
              <a:avLst/>
              <a:gdLst/>
              <a:ahLst/>
              <a:cxnLst/>
              <a:rect l="l" t="t" r="r" b="b"/>
              <a:pathLst>
                <a:path w="8370" h="21327" extrusionOk="0">
                  <a:moveTo>
                    <a:pt x="6277" y="0"/>
                  </a:moveTo>
                  <a:lnTo>
                    <a:pt x="6103" y="58"/>
                  </a:lnTo>
                  <a:lnTo>
                    <a:pt x="5870" y="116"/>
                  </a:lnTo>
                  <a:lnTo>
                    <a:pt x="5638" y="349"/>
                  </a:lnTo>
                  <a:lnTo>
                    <a:pt x="5463" y="639"/>
                  </a:lnTo>
                  <a:lnTo>
                    <a:pt x="5289" y="930"/>
                  </a:lnTo>
                  <a:lnTo>
                    <a:pt x="5231" y="1220"/>
                  </a:lnTo>
                  <a:lnTo>
                    <a:pt x="4882" y="2615"/>
                  </a:lnTo>
                  <a:lnTo>
                    <a:pt x="4592" y="4010"/>
                  </a:lnTo>
                  <a:lnTo>
                    <a:pt x="4417" y="5404"/>
                  </a:lnTo>
                  <a:lnTo>
                    <a:pt x="4301" y="6857"/>
                  </a:lnTo>
                  <a:lnTo>
                    <a:pt x="4243" y="8310"/>
                  </a:lnTo>
                  <a:lnTo>
                    <a:pt x="4185" y="9705"/>
                  </a:lnTo>
                  <a:lnTo>
                    <a:pt x="4185" y="12610"/>
                  </a:lnTo>
                  <a:lnTo>
                    <a:pt x="2267" y="4998"/>
                  </a:lnTo>
                  <a:lnTo>
                    <a:pt x="2209" y="4707"/>
                  </a:lnTo>
                  <a:lnTo>
                    <a:pt x="2035" y="4358"/>
                  </a:lnTo>
                  <a:lnTo>
                    <a:pt x="1802" y="4126"/>
                  </a:lnTo>
                  <a:lnTo>
                    <a:pt x="1686" y="4068"/>
                  </a:lnTo>
                  <a:lnTo>
                    <a:pt x="1512" y="4010"/>
                  </a:lnTo>
                  <a:lnTo>
                    <a:pt x="1338" y="4068"/>
                  </a:lnTo>
                  <a:lnTo>
                    <a:pt x="1163" y="4126"/>
                  </a:lnTo>
                  <a:lnTo>
                    <a:pt x="989" y="4242"/>
                  </a:lnTo>
                  <a:lnTo>
                    <a:pt x="815" y="4416"/>
                  </a:lnTo>
                  <a:lnTo>
                    <a:pt x="524" y="4823"/>
                  </a:lnTo>
                  <a:lnTo>
                    <a:pt x="292" y="5288"/>
                  </a:lnTo>
                  <a:lnTo>
                    <a:pt x="117" y="5811"/>
                  </a:lnTo>
                  <a:lnTo>
                    <a:pt x="59" y="6334"/>
                  </a:lnTo>
                  <a:lnTo>
                    <a:pt x="1" y="6857"/>
                  </a:lnTo>
                  <a:lnTo>
                    <a:pt x="1" y="7380"/>
                  </a:lnTo>
                  <a:lnTo>
                    <a:pt x="117" y="8484"/>
                  </a:lnTo>
                  <a:lnTo>
                    <a:pt x="292" y="10053"/>
                  </a:lnTo>
                  <a:lnTo>
                    <a:pt x="582" y="11622"/>
                  </a:lnTo>
                  <a:lnTo>
                    <a:pt x="873" y="13191"/>
                  </a:lnTo>
                  <a:lnTo>
                    <a:pt x="1221" y="14760"/>
                  </a:lnTo>
                  <a:lnTo>
                    <a:pt x="1628" y="16329"/>
                  </a:lnTo>
                  <a:lnTo>
                    <a:pt x="2093" y="17840"/>
                  </a:lnTo>
                  <a:lnTo>
                    <a:pt x="2616" y="19351"/>
                  </a:lnTo>
                  <a:lnTo>
                    <a:pt x="3197" y="20862"/>
                  </a:lnTo>
                  <a:lnTo>
                    <a:pt x="3662" y="21094"/>
                  </a:lnTo>
                  <a:lnTo>
                    <a:pt x="4069" y="21269"/>
                  </a:lnTo>
                  <a:lnTo>
                    <a:pt x="4534" y="21327"/>
                  </a:lnTo>
                  <a:lnTo>
                    <a:pt x="4940" y="21327"/>
                  </a:lnTo>
                  <a:lnTo>
                    <a:pt x="5405" y="21269"/>
                  </a:lnTo>
                  <a:lnTo>
                    <a:pt x="5870" y="21094"/>
                  </a:lnTo>
                  <a:lnTo>
                    <a:pt x="6335" y="20920"/>
                  </a:lnTo>
                  <a:lnTo>
                    <a:pt x="6800" y="20688"/>
                  </a:lnTo>
                  <a:lnTo>
                    <a:pt x="7555" y="16097"/>
                  </a:lnTo>
                  <a:lnTo>
                    <a:pt x="7904" y="13772"/>
                  </a:lnTo>
                  <a:lnTo>
                    <a:pt x="8195" y="11448"/>
                  </a:lnTo>
                  <a:lnTo>
                    <a:pt x="8311" y="9124"/>
                  </a:lnTo>
                  <a:lnTo>
                    <a:pt x="8369" y="6799"/>
                  </a:lnTo>
                  <a:lnTo>
                    <a:pt x="8369" y="5695"/>
                  </a:lnTo>
                  <a:lnTo>
                    <a:pt x="8311" y="4533"/>
                  </a:lnTo>
                  <a:lnTo>
                    <a:pt x="8195" y="3370"/>
                  </a:lnTo>
                  <a:lnTo>
                    <a:pt x="8020" y="2208"/>
                  </a:lnTo>
                  <a:lnTo>
                    <a:pt x="7962" y="1743"/>
                  </a:lnTo>
                  <a:lnTo>
                    <a:pt x="7846" y="1337"/>
                  </a:lnTo>
                  <a:lnTo>
                    <a:pt x="7672" y="930"/>
                  </a:lnTo>
                  <a:lnTo>
                    <a:pt x="7439" y="523"/>
                  </a:lnTo>
                  <a:lnTo>
                    <a:pt x="7149" y="232"/>
                  </a:lnTo>
                  <a:lnTo>
                    <a:pt x="6742" y="58"/>
                  </a:lnTo>
                  <a:lnTo>
                    <a:pt x="650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588192" y="1986945"/>
              <a:ext cx="349065" cy="566413"/>
            </a:xfrm>
            <a:custGeom>
              <a:avLst/>
              <a:gdLst/>
              <a:ahLst/>
              <a:cxnLst/>
              <a:rect l="l" t="t" r="r" b="b"/>
              <a:pathLst>
                <a:path w="9705" h="15749" extrusionOk="0">
                  <a:moveTo>
                    <a:pt x="5230" y="1"/>
                  </a:moveTo>
                  <a:lnTo>
                    <a:pt x="5056" y="59"/>
                  </a:lnTo>
                  <a:lnTo>
                    <a:pt x="4940" y="175"/>
                  </a:lnTo>
                  <a:lnTo>
                    <a:pt x="4765" y="407"/>
                  </a:lnTo>
                  <a:lnTo>
                    <a:pt x="4475" y="814"/>
                  </a:lnTo>
                  <a:lnTo>
                    <a:pt x="4300" y="1221"/>
                  </a:lnTo>
                  <a:lnTo>
                    <a:pt x="4068" y="1686"/>
                  </a:lnTo>
                  <a:lnTo>
                    <a:pt x="3952" y="2151"/>
                  </a:lnTo>
                  <a:lnTo>
                    <a:pt x="3719" y="3080"/>
                  </a:lnTo>
                  <a:lnTo>
                    <a:pt x="3603" y="4068"/>
                  </a:lnTo>
                  <a:lnTo>
                    <a:pt x="3545" y="5056"/>
                  </a:lnTo>
                  <a:lnTo>
                    <a:pt x="3545" y="6044"/>
                  </a:lnTo>
                  <a:lnTo>
                    <a:pt x="3603" y="7032"/>
                  </a:lnTo>
                  <a:lnTo>
                    <a:pt x="3719" y="8020"/>
                  </a:lnTo>
                  <a:lnTo>
                    <a:pt x="1743" y="4301"/>
                  </a:lnTo>
                  <a:lnTo>
                    <a:pt x="1569" y="3952"/>
                  </a:lnTo>
                  <a:lnTo>
                    <a:pt x="1337" y="3662"/>
                  </a:lnTo>
                  <a:lnTo>
                    <a:pt x="1162" y="3545"/>
                  </a:lnTo>
                  <a:lnTo>
                    <a:pt x="988" y="3429"/>
                  </a:lnTo>
                  <a:lnTo>
                    <a:pt x="814" y="3371"/>
                  </a:lnTo>
                  <a:lnTo>
                    <a:pt x="639" y="3371"/>
                  </a:lnTo>
                  <a:lnTo>
                    <a:pt x="465" y="3487"/>
                  </a:lnTo>
                  <a:lnTo>
                    <a:pt x="291" y="3545"/>
                  </a:lnTo>
                  <a:lnTo>
                    <a:pt x="174" y="3720"/>
                  </a:lnTo>
                  <a:lnTo>
                    <a:pt x="116" y="3894"/>
                  </a:lnTo>
                  <a:lnTo>
                    <a:pt x="0" y="4301"/>
                  </a:lnTo>
                  <a:lnTo>
                    <a:pt x="0" y="4766"/>
                  </a:lnTo>
                  <a:lnTo>
                    <a:pt x="58" y="6160"/>
                  </a:lnTo>
                  <a:lnTo>
                    <a:pt x="174" y="7555"/>
                  </a:lnTo>
                  <a:lnTo>
                    <a:pt x="407" y="8950"/>
                  </a:lnTo>
                  <a:lnTo>
                    <a:pt x="697" y="10286"/>
                  </a:lnTo>
                  <a:lnTo>
                    <a:pt x="1046" y="11623"/>
                  </a:lnTo>
                  <a:lnTo>
                    <a:pt x="1511" y="12959"/>
                  </a:lnTo>
                  <a:lnTo>
                    <a:pt x="2034" y="14238"/>
                  </a:lnTo>
                  <a:lnTo>
                    <a:pt x="2673" y="15516"/>
                  </a:lnTo>
                  <a:lnTo>
                    <a:pt x="3254" y="15691"/>
                  </a:lnTo>
                  <a:lnTo>
                    <a:pt x="3894" y="15749"/>
                  </a:lnTo>
                  <a:lnTo>
                    <a:pt x="4475" y="15691"/>
                  </a:lnTo>
                  <a:lnTo>
                    <a:pt x="5056" y="15574"/>
                  </a:lnTo>
                  <a:lnTo>
                    <a:pt x="5637" y="15342"/>
                  </a:lnTo>
                  <a:lnTo>
                    <a:pt x="6102" y="14993"/>
                  </a:lnTo>
                  <a:lnTo>
                    <a:pt x="6276" y="14819"/>
                  </a:lnTo>
                  <a:lnTo>
                    <a:pt x="6450" y="14587"/>
                  </a:lnTo>
                  <a:lnTo>
                    <a:pt x="6625" y="14354"/>
                  </a:lnTo>
                  <a:lnTo>
                    <a:pt x="6741" y="14064"/>
                  </a:lnTo>
                  <a:lnTo>
                    <a:pt x="9065" y="6974"/>
                  </a:lnTo>
                  <a:lnTo>
                    <a:pt x="9298" y="6335"/>
                  </a:lnTo>
                  <a:lnTo>
                    <a:pt x="9530" y="5637"/>
                  </a:lnTo>
                  <a:lnTo>
                    <a:pt x="9647" y="4940"/>
                  </a:lnTo>
                  <a:lnTo>
                    <a:pt x="9705" y="4243"/>
                  </a:lnTo>
                  <a:lnTo>
                    <a:pt x="9705" y="3894"/>
                  </a:lnTo>
                  <a:lnTo>
                    <a:pt x="9647" y="3720"/>
                  </a:lnTo>
                  <a:lnTo>
                    <a:pt x="9530" y="3545"/>
                  </a:lnTo>
                  <a:lnTo>
                    <a:pt x="9414" y="3429"/>
                  </a:lnTo>
                  <a:lnTo>
                    <a:pt x="9240" y="3371"/>
                  </a:lnTo>
                  <a:lnTo>
                    <a:pt x="9065" y="3371"/>
                  </a:lnTo>
                  <a:lnTo>
                    <a:pt x="8833" y="3429"/>
                  </a:lnTo>
                  <a:lnTo>
                    <a:pt x="8484" y="3603"/>
                  </a:lnTo>
                  <a:lnTo>
                    <a:pt x="8136" y="3836"/>
                  </a:lnTo>
                  <a:lnTo>
                    <a:pt x="7729" y="4243"/>
                  </a:lnTo>
                  <a:lnTo>
                    <a:pt x="7380" y="4708"/>
                  </a:lnTo>
                  <a:lnTo>
                    <a:pt x="7032" y="5172"/>
                  </a:lnTo>
                  <a:lnTo>
                    <a:pt x="6741" y="5637"/>
                  </a:lnTo>
                  <a:lnTo>
                    <a:pt x="6509" y="6160"/>
                  </a:lnTo>
                  <a:lnTo>
                    <a:pt x="6276" y="6683"/>
                  </a:lnTo>
                  <a:lnTo>
                    <a:pt x="6102" y="7206"/>
                  </a:lnTo>
                  <a:lnTo>
                    <a:pt x="5927" y="7729"/>
                  </a:lnTo>
                  <a:lnTo>
                    <a:pt x="6102" y="4533"/>
                  </a:lnTo>
                  <a:lnTo>
                    <a:pt x="6160" y="1337"/>
                  </a:lnTo>
                  <a:lnTo>
                    <a:pt x="6102" y="872"/>
                  </a:lnTo>
                  <a:lnTo>
                    <a:pt x="6102" y="640"/>
                  </a:lnTo>
                  <a:lnTo>
                    <a:pt x="5986" y="407"/>
                  </a:lnTo>
                  <a:lnTo>
                    <a:pt x="5869" y="233"/>
                  </a:lnTo>
                  <a:lnTo>
                    <a:pt x="5695" y="59"/>
                  </a:lnTo>
                  <a:lnTo>
                    <a:pt x="546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9ACAF4D7-BC07-3E5C-DCF4-866CEA9D2A45}"/>
              </a:ext>
            </a:extLst>
          </p:cNvPr>
          <p:cNvGrpSpPr/>
          <p:nvPr/>
        </p:nvGrpSpPr>
        <p:grpSpPr>
          <a:xfrm>
            <a:off x="1678818" y="1027850"/>
            <a:ext cx="1610211" cy="1200329"/>
            <a:chOff x="981675" y="738906"/>
            <a:chExt cx="1610211" cy="1200329"/>
          </a:xfrm>
        </p:grpSpPr>
        <p:sp>
          <p:nvSpPr>
            <p:cNvPr id="1636" name="Google Shape;1636;p45"/>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id="{0C1BAFB8-F66D-49DC-0F31-458185704BBA}"/>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I</a:t>
              </a:r>
              <a:endParaRPr lang="en-US" sz="7200">
                <a:solidFill>
                  <a:schemeClr val="tx2"/>
                </a:solidFill>
                <a:latin typeface="Gochi Hand" panose="020B0604020202020204" charset="0"/>
              </a:endParaRPr>
            </a:p>
          </p:txBody>
        </p:sp>
      </p:grpSp>
      <p:sp>
        <p:nvSpPr>
          <p:cNvPr id="10" name="TextBox 9">
            <a:extLst>
              <a:ext uri="{FF2B5EF4-FFF2-40B4-BE49-F238E27FC236}">
                <a16:creationId xmlns:a16="http://schemas.microsoft.com/office/drawing/2014/main" id="{9A3A3392-F602-B238-D10E-7A0F07AB35DD}"/>
              </a:ext>
            </a:extLst>
          </p:cNvPr>
          <p:cNvSpPr txBox="1"/>
          <p:nvPr/>
        </p:nvSpPr>
        <p:spPr>
          <a:xfrm>
            <a:off x="538932" y="2353240"/>
            <a:ext cx="4166006" cy="1651671"/>
          </a:xfrm>
          <a:prstGeom prst="rect">
            <a:avLst/>
          </a:prstGeom>
          <a:noFill/>
        </p:spPr>
        <p:txBody>
          <a:bodyPr wrap="square">
            <a:spAutoFit/>
          </a:bodyPr>
          <a:lstStyle/>
          <a:p>
            <a:pPr algn="ctr">
              <a:lnSpc>
                <a:spcPct val="150000"/>
              </a:lnSpc>
              <a:spcBef>
                <a:spcPts val="100"/>
              </a:spcBef>
              <a:spcAft>
                <a:spcPts val="100"/>
              </a:spcAft>
            </a:pPr>
            <a:r>
              <a:rPr lang="nl-NL" sz="3600" b="1">
                <a:latin typeface="+mj-lt"/>
                <a:ea typeface="Times New Roman" panose="02020603050405020304" pitchFamily="18" charset="0"/>
              </a:rPr>
              <a:t>K</a:t>
            </a:r>
            <a:r>
              <a:rPr lang="nl-NL" sz="3600" b="1">
                <a:solidFill>
                  <a:srgbClr val="000000"/>
                </a:solidFill>
                <a:effectLst/>
                <a:latin typeface="+mj-lt"/>
                <a:ea typeface="Times New Roman" panose="02020603050405020304" pitchFamily="18" charset="0"/>
              </a:rPr>
              <a:t>HÁI NIỆM CHỌN GIỐNG VẬT NUÔI</a:t>
            </a:r>
            <a:endParaRPr lang="en-US" sz="3200" b="1">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6" name="TextBox 5">
            <a:extLst>
              <a:ext uri="{FF2B5EF4-FFF2-40B4-BE49-F238E27FC236}">
                <a16:creationId xmlns:a16="http://schemas.microsoft.com/office/drawing/2014/main" id="{085AF0F3-F8F9-184C-A2DE-632FE90913C5}"/>
              </a:ext>
            </a:extLst>
          </p:cNvPr>
          <p:cNvSpPr txBox="1"/>
          <p:nvPr/>
        </p:nvSpPr>
        <p:spPr>
          <a:xfrm>
            <a:off x="292688" y="202139"/>
            <a:ext cx="8558624" cy="958660"/>
          </a:xfrm>
          <a:prstGeom prst="rect">
            <a:avLst/>
          </a:prstGeom>
          <a:noFill/>
        </p:spPr>
        <p:txBody>
          <a:bodyPr wrap="square">
            <a:spAutoFit/>
          </a:bodyPr>
          <a:lstStyle/>
          <a:p>
            <a:pPr algn="just">
              <a:lnSpc>
                <a:spcPct val="150000"/>
              </a:lnSpc>
              <a:spcAft>
                <a:spcPts val="1000"/>
              </a:spcAft>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Nhiệm vụ: </a:t>
            </a:r>
            <a:r>
              <a:rPr lang="vi-VN" sz="2000">
                <a:latin typeface="Arial" panose="020B0604020202020204" pitchFamily="34" charset="0"/>
                <a:ea typeface="Calibri" panose="020F0502020204030204" pitchFamily="34" charset="0"/>
                <a:cs typeface="Arial" panose="020B0604020202020204" pitchFamily="34" charset="0"/>
              </a:rPr>
              <a:t>Quan sát thực tiễn chăn nuôi ở gia đình và địa phương, hãy đề xuất biện pháp chọn giống phù hợp cho một đối tượng vật nuôi cụ thể.</a:t>
            </a:r>
          </a:p>
        </p:txBody>
      </p:sp>
      <p:sp>
        <p:nvSpPr>
          <p:cNvPr id="11" name="Arrow: Pentagon 10">
            <a:extLst>
              <a:ext uri="{FF2B5EF4-FFF2-40B4-BE49-F238E27FC236}">
                <a16:creationId xmlns:a16="http://schemas.microsoft.com/office/drawing/2014/main" id="{499851D6-EE37-0C2C-7F0D-2FFA756EB2C8}"/>
              </a:ext>
            </a:extLst>
          </p:cNvPr>
          <p:cNvSpPr/>
          <p:nvPr/>
        </p:nvSpPr>
        <p:spPr>
          <a:xfrm>
            <a:off x="0" y="1510499"/>
            <a:ext cx="2429934" cy="676107"/>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Hướng dẫn:</a:t>
            </a:r>
          </a:p>
        </p:txBody>
      </p:sp>
      <p:sp>
        <p:nvSpPr>
          <p:cNvPr id="12" name="Rectangle: Rounded Corners 11">
            <a:extLst>
              <a:ext uri="{FF2B5EF4-FFF2-40B4-BE49-F238E27FC236}">
                <a16:creationId xmlns:a16="http://schemas.microsoft.com/office/drawing/2014/main" id="{F2A2DEDF-CD28-88F9-2228-A71C18F76086}"/>
              </a:ext>
            </a:extLst>
          </p:cNvPr>
          <p:cNvSpPr/>
          <p:nvPr/>
        </p:nvSpPr>
        <p:spPr>
          <a:xfrm>
            <a:off x="559127" y="2381488"/>
            <a:ext cx="1870808" cy="2559873"/>
          </a:xfrm>
          <a:prstGeom prst="roundRect">
            <a:avLst>
              <a:gd name="adj" fmla="val 6879"/>
            </a:avLst>
          </a:prstGeom>
          <a:solidFill>
            <a:srgbClr val="FFFFFF"/>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Quan sát, thu thập thông tin về thực tiễn chăn nuôi tại địa phương.</a:t>
            </a:r>
          </a:p>
        </p:txBody>
      </p:sp>
      <p:sp>
        <p:nvSpPr>
          <p:cNvPr id="13" name="Rectangle: Rounded Corners 12">
            <a:extLst>
              <a:ext uri="{FF2B5EF4-FFF2-40B4-BE49-F238E27FC236}">
                <a16:creationId xmlns:a16="http://schemas.microsoft.com/office/drawing/2014/main" id="{28F12896-FE4A-3B61-70E5-0D1C06307D31}"/>
              </a:ext>
            </a:extLst>
          </p:cNvPr>
          <p:cNvSpPr/>
          <p:nvPr/>
        </p:nvSpPr>
        <p:spPr>
          <a:xfrm>
            <a:off x="2695074" y="2381488"/>
            <a:ext cx="3256547" cy="2559873"/>
          </a:xfrm>
          <a:prstGeom prst="roundRect">
            <a:avLst>
              <a:gd name="adj" fmla="val 5764"/>
            </a:avLst>
          </a:prstGeom>
          <a:solidFill>
            <a:srgbClr val="FFFFFF"/>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Lập bảng thống kê các ý kiến đề xuất biện pháp chọn giống phù hợp cho một đối tượng vật nuôi cụ thể tại gia đình hoặc địa phương.</a:t>
            </a:r>
          </a:p>
        </p:txBody>
      </p:sp>
      <p:grpSp>
        <p:nvGrpSpPr>
          <p:cNvPr id="14" name="Group 13">
            <a:extLst>
              <a:ext uri="{FF2B5EF4-FFF2-40B4-BE49-F238E27FC236}">
                <a16:creationId xmlns:a16="http://schemas.microsoft.com/office/drawing/2014/main" id="{B928CCA1-D9DD-76A9-8D02-8CFCB118D8EE}"/>
              </a:ext>
            </a:extLst>
          </p:cNvPr>
          <p:cNvGrpSpPr/>
          <p:nvPr/>
        </p:nvGrpSpPr>
        <p:grpSpPr>
          <a:xfrm>
            <a:off x="6151748" y="1848552"/>
            <a:ext cx="2843091" cy="2446537"/>
            <a:chOff x="5918196" y="1896864"/>
            <a:chExt cx="2843091" cy="2446537"/>
          </a:xfrm>
        </p:grpSpPr>
        <p:sp>
          <p:nvSpPr>
            <p:cNvPr id="15" name="Rectangle: Rounded Corners 14">
              <a:extLst>
                <a:ext uri="{FF2B5EF4-FFF2-40B4-BE49-F238E27FC236}">
                  <a16:creationId xmlns:a16="http://schemas.microsoft.com/office/drawing/2014/main" id="{B5986568-3E70-512A-B989-6F403A35D141}"/>
                </a:ext>
              </a:extLst>
            </p:cNvPr>
            <p:cNvSpPr/>
            <p:nvPr/>
          </p:nvSpPr>
          <p:spPr>
            <a:xfrm>
              <a:off x="5918196" y="2709333"/>
              <a:ext cx="2188106" cy="1634068"/>
            </a:xfrm>
            <a:prstGeom prst="roundRect">
              <a:avLst>
                <a:gd name="adj" fmla="val 11404"/>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Nộp sản phẩm báo cáo vào tiết học hôm sau.</a:t>
              </a:r>
            </a:p>
          </p:txBody>
        </p:sp>
        <p:pic>
          <p:nvPicPr>
            <p:cNvPr id="16" name="Picture 25">
              <a:extLst>
                <a:ext uri="{FF2B5EF4-FFF2-40B4-BE49-F238E27FC236}">
                  <a16:creationId xmlns:a16="http://schemas.microsoft.com/office/drawing/2014/main" id="{20C1B226-DEB5-8047-0E34-5DF60CBD82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81280" y="1896864"/>
              <a:ext cx="1080007" cy="10746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 name="TextBox 19">
            <a:extLst>
              <a:ext uri="{FF2B5EF4-FFF2-40B4-BE49-F238E27FC236}">
                <a16:creationId xmlns:a16="http://schemas.microsoft.com/office/drawing/2014/main" id="{A4346030-6772-11D9-70B4-151452DD0D13}"/>
              </a:ext>
            </a:extLst>
          </p:cNvPr>
          <p:cNvSpPr txBox="1"/>
          <p:nvPr/>
        </p:nvSpPr>
        <p:spPr>
          <a:xfrm>
            <a:off x="2052401" y="588272"/>
            <a:ext cx="5039197" cy="646331"/>
          </a:xfrm>
          <a:prstGeom prst="rect">
            <a:avLst/>
          </a:prstGeom>
          <a:noFill/>
        </p:spPr>
        <p:txBody>
          <a:bodyPr wrap="square">
            <a:spAutoFit/>
          </a:bodyPr>
          <a:lstStyle/>
          <a:p>
            <a:pPr algn="ctr"/>
            <a:r>
              <a:rPr lang="en" sz="3600" b="1">
                <a:solidFill>
                  <a:schemeClr val="accent6">
                    <a:lumMod val="75000"/>
                  </a:schemeClr>
                </a:solidFill>
                <a:latin typeface="+mj-lt"/>
              </a:rPr>
              <a:t>HƯỚNG DẪN VỀ NHÀ</a:t>
            </a:r>
            <a:endParaRPr lang="en-US" sz="3600" b="1">
              <a:solidFill>
                <a:schemeClr val="accent6">
                  <a:lumMod val="75000"/>
                </a:schemeClr>
              </a:solidFill>
              <a:latin typeface="+mj-lt"/>
            </a:endParaRPr>
          </a:p>
        </p:txBody>
      </p:sp>
      <p:grpSp>
        <p:nvGrpSpPr>
          <p:cNvPr id="2180" name="Group 2179">
            <a:extLst>
              <a:ext uri="{FF2B5EF4-FFF2-40B4-BE49-F238E27FC236}">
                <a16:creationId xmlns:a16="http://schemas.microsoft.com/office/drawing/2014/main" id="{8B862E9D-399F-A56C-3F94-6774AC6B459F}"/>
              </a:ext>
            </a:extLst>
          </p:cNvPr>
          <p:cNvGrpSpPr/>
          <p:nvPr/>
        </p:nvGrpSpPr>
        <p:grpSpPr>
          <a:xfrm>
            <a:off x="933086" y="1524003"/>
            <a:ext cx="3154039" cy="1015663"/>
            <a:chOff x="933086" y="1524003"/>
            <a:chExt cx="3154039" cy="1015663"/>
          </a:xfrm>
        </p:grpSpPr>
        <p:sp>
          <p:nvSpPr>
            <p:cNvPr id="21" name="TextBox 20">
              <a:extLst>
                <a:ext uri="{FF2B5EF4-FFF2-40B4-BE49-F238E27FC236}">
                  <a16:creationId xmlns:a16="http://schemas.microsoft.com/office/drawing/2014/main" id="{38592DBE-434E-9C3A-EDED-F1C9E1357323}"/>
                </a:ext>
              </a:extLst>
            </p:cNvPr>
            <p:cNvSpPr txBox="1"/>
            <p:nvPr/>
          </p:nvSpPr>
          <p:spPr>
            <a:xfrm>
              <a:off x="2181171" y="1602739"/>
              <a:ext cx="1905954" cy="872034"/>
            </a:xfrm>
            <a:prstGeom prst="rect">
              <a:avLst/>
            </a:prstGeom>
            <a:noFill/>
          </p:spPr>
          <p:txBody>
            <a:bodyPr wrap="square">
              <a:spAutoFit/>
            </a:bodyPr>
            <a:lstStyle/>
            <a:p>
              <a:pPr algn="ctr">
                <a:lnSpc>
                  <a:spcPct val="150000"/>
                </a:lnSpc>
              </a:pPr>
              <a:r>
                <a:rPr lang="en-US" sz="1800"/>
                <a:t>Ôn lại kiến thức đã học</a:t>
              </a:r>
            </a:p>
          </p:txBody>
        </p:sp>
        <p:grpSp>
          <p:nvGrpSpPr>
            <p:cNvPr id="2176" name="Group 2175">
              <a:extLst>
                <a:ext uri="{FF2B5EF4-FFF2-40B4-BE49-F238E27FC236}">
                  <a16:creationId xmlns:a16="http://schemas.microsoft.com/office/drawing/2014/main" id="{3D08050F-AB68-C4C9-9E96-E7F12E4A1FD9}"/>
                </a:ext>
              </a:extLst>
            </p:cNvPr>
            <p:cNvGrpSpPr/>
            <p:nvPr/>
          </p:nvGrpSpPr>
          <p:grpSpPr>
            <a:xfrm>
              <a:off x="933086" y="1524003"/>
              <a:ext cx="1148661" cy="1015663"/>
              <a:chOff x="933086" y="1524003"/>
              <a:chExt cx="1148661" cy="1015663"/>
            </a:xfrm>
          </p:grpSpPr>
          <p:sp>
            <p:nvSpPr>
              <p:cNvPr id="2058" name="Google Shape;2526;p67">
                <a:extLst>
                  <a:ext uri="{FF2B5EF4-FFF2-40B4-BE49-F238E27FC236}">
                    <a16:creationId xmlns:a16="http://schemas.microsoft.com/office/drawing/2014/main" id="{0CB128A4-F11C-435B-2B2E-8F6E893E1D08}"/>
                  </a:ext>
                </a:extLst>
              </p:cNvPr>
              <p:cNvSpPr/>
              <p:nvPr/>
            </p:nvSpPr>
            <p:spPr>
              <a:xfrm>
                <a:off x="933086"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TextBox 2174">
                <a:extLst>
                  <a:ext uri="{FF2B5EF4-FFF2-40B4-BE49-F238E27FC236}">
                    <a16:creationId xmlns:a16="http://schemas.microsoft.com/office/drawing/2014/main" id="{C778337A-79D0-7772-C3F5-64381D24BAE2}"/>
                  </a:ext>
                </a:extLst>
              </p:cNvPr>
              <p:cNvSpPr txBox="1"/>
              <p:nvPr/>
            </p:nvSpPr>
            <p:spPr>
              <a:xfrm>
                <a:off x="1142728"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1</a:t>
                </a:r>
                <a:endParaRPr lang="en-US" sz="6000">
                  <a:solidFill>
                    <a:schemeClr val="tx2"/>
                  </a:solidFill>
                  <a:latin typeface="Gochi Hand" panose="020B0604020202020204" charset="0"/>
                </a:endParaRPr>
              </a:p>
            </p:txBody>
          </p:sp>
        </p:grpSp>
      </p:grpSp>
      <p:grpSp>
        <p:nvGrpSpPr>
          <p:cNvPr id="2181" name="Group 2180">
            <a:extLst>
              <a:ext uri="{FF2B5EF4-FFF2-40B4-BE49-F238E27FC236}">
                <a16:creationId xmlns:a16="http://schemas.microsoft.com/office/drawing/2014/main" id="{4DE5EF4F-C8B2-FED6-7A2F-13D2DC3F038A}"/>
              </a:ext>
            </a:extLst>
          </p:cNvPr>
          <p:cNvGrpSpPr/>
          <p:nvPr/>
        </p:nvGrpSpPr>
        <p:grpSpPr>
          <a:xfrm>
            <a:off x="930117" y="3254201"/>
            <a:ext cx="3262878" cy="1287532"/>
            <a:chOff x="930117" y="3254201"/>
            <a:chExt cx="3262878" cy="1287532"/>
          </a:xfrm>
        </p:grpSpPr>
        <p:sp>
          <p:nvSpPr>
            <p:cNvPr id="23" name="TextBox 22">
              <a:extLst>
                <a:ext uri="{FF2B5EF4-FFF2-40B4-BE49-F238E27FC236}">
                  <a16:creationId xmlns:a16="http://schemas.microsoft.com/office/drawing/2014/main" id="{76E7A97F-0007-4BF6-2F86-CA79FC841499}"/>
                </a:ext>
              </a:extLst>
            </p:cNvPr>
            <p:cNvSpPr txBox="1"/>
            <p:nvPr/>
          </p:nvSpPr>
          <p:spPr>
            <a:xfrm>
              <a:off x="2081747" y="3254201"/>
              <a:ext cx="2111248" cy="1287532"/>
            </a:xfrm>
            <a:prstGeom prst="rect">
              <a:avLst/>
            </a:prstGeom>
            <a:noFill/>
          </p:spPr>
          <p:txBody>
            <a:bodyPr wrap="square">
              <a:spAutoFit/>
            </a:bodyPr>
            <a:lstStyle/>
            <a:p>
              <a:pPr algn="ctr">
                <a:lnSpc>
                  <a:spcPct val="150000"/>
                </a:lnSpc>
              </a:pPr>
              <a:r>
                <a:rPr lang="en-US" sz="1800"/>
                <a:t>Hoàn thành nhiệm vụ phần Vận dụng SHS tr.27. </a:t>
              </a:r>
            </a:p>
          </p:txBody>
        </p:sp>
        <p:grpSp>
          <p:nvGrpSpPr>
            <p:cNvPr id="2177" name="Group 2176">
              <a:extLst>
                <a:ext uri="{FF2B5EF4-FFF2-40B4-BE49-F238E27FC236}">
                  <a16:creationId xmlns:a16="http://schemas.microsoft.com/office/drawing/2014/main" id="{79FD010D-D1B2-54B1-F4F2-9015D2E1BDB8}"/>
                </a:ext>
              </a:extLst>
            </p:cNvPr>
            <p:cNvGrpSpPr/>
            <p:nvPr/>
          </p:nvGrpSpPr>
          <p:grpSpPr>
            <a:xfrm>
              <a:off x="930117" y="3411415"/>
              <a:ext cx="1148661" cy="1015663"/>
              <a:chOff x="933086" y="1524003"/>
              <a:chExt cx="1148661" cy="1015663"/>
            </a:xfrm>
          </p:grpSpPr>
          <p:sp>
            <p:nvSpPr>
              <p:cNvPr id="2178" name="Google Shape;2526;p67">
                <a:extLst>
                  <a:ext uri="{FF2B5EF4-FFF2-40B4-BE49-F238E27FC236}">
                    <a16:creationId xmlns:a16="http://schemas.microsoft.com/office/drawing/2014/main" id="{07833E2C-A665-BEFC-F65E-E56EFBF639CF}"/>
                  </a:ext>
                </a:extLst>
              </p:cNvPr>
              <p:cNvSpPr/>
              <p:nvPr/>
            </p:nvSpPr>
            <p:spPr>
              <a:xfrm>
                <a:off x="933086"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5C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TextBox 2178">
                <a:extLst>
                  <a:ext uri="{FF2B5EF4-FFF2-40B4-BE49-F238E27FC236}">
                    <a16:creationId xmlns:a16="http://schemas.microsoft.com/office/drawing/2014/main" id="{431B4A7B-39B3-F2FE-DEB6-328B2B0999C4}"/>
                  </a:ext>
                </a:extLst>
              </p:cNvPr>
              <p:cNvSpPr txBox="1"/>
              <p:nvPr/>
            </p:nvSpPr>
            <p:spPr>
              <a:xfrm>
                <a:off x="1142728"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2</a:t>
                </a:r>
                <a:endParaRPr lang="en-US" sz="6000">
                  <a:solidFill>
                    <a:schemeClr val="tx2"/>
                  </a:solidFill>
                  <a:latin typeface="Gochi Hand" panose="020B0604020202020204" charset="0"/>
                </a:endParaRPr>
              </a:p>
            </p:txBody>
          </p:sp>
        </p:grpSp>
      </p:grpSp>
      <p:grpSp>
        <p:nvGrpSpPr>
          <p:cNvPr id="2189" name="Group 2188">
            <a:extLst>
              <a:ext uri="{FF2B5EF4-FFF2-40B4-BE49-F238E27FC236}">
                <a16:creationId xmlns:a16="http://schemas.microsoft.com/office/drawing/2014/main" id="{9B30D5BC-381E-AB62-5597-C06E8EACE26F}"/>
              </a:ext>
            </a:extLst>
          </p:cNvPr>
          <p:cNvGrpSpPr/>
          <p:nvPr/>
        </p:nvGrpSpPr>
        <p:grpSpPr>
          <a:xfrm>
            <a:off x="4671619" y="1444215"/>
            <a:ext cx="3534999" cy="1287532"/>
            <a:chOff x="4671619" y="1388068"/>
            <a:chExt cx="3534999" cy="1287532"/>
          </a:xfrm>
        </p:grpSpPr>
        <p:sp>
          <p:nvSpPr>
            <p:cNvPr id="2054" name="TextBox 2053">
              <a:extLst>
                <a:ext uri="{FF2B5EF4-FFF2-40B4-BE49-F238E27FC236}">
                  <a16:creationId xmlns:a16="http://schemas.microsoft.com/office/drawing/2014/main" id="{823955A9-3424-1363-7EC1-FD9724DB9FC6}"/>
                </a:ext>
              </a:extLst>
            </p:cNvPr>
            <p:cNvSpPr txBox="1"/>
            <p:nvPr/>
          </p:nvSpPr>
          <p:spPr>
            <a:xfrm>
              <a:off x="6035857" y="1388068"/>
              <a:ext cx="2170761" cy="1287532"/>
            </a:xfrm>
            <a:prstGeom prst="rect">
              <a:avLst/>
            </a:prstGeom>
            <a:noFill/>
          </p:spPr>
          <p:txBody>
            <a:bodyPr wrap="square">
              <a:spAutoFit/>
            </a:bodyPr>
            <a:lstStyle/>
            <a:p>
              <a:pPr algn="ctr">
                <a:lnSpc>
                  <a:spcPct val="150000"/>
                </a:lnSpc>
              </a:pPr>
              <a:r>
                <a:rPr lang="en-US" sz="1800"/>
                <a:t>Làm bài tập Bài 4 – SBT Công nghệ chăn nuôi 11. </a:t>
              </a:r>
            </a:p>
          </p:txBody>
        </p:sp>
        <p:grpSp>
          <p:nvGrpSpPr>
            <p:cNvPr id="2184" name="Group 2183">
              <a:extLst>
                <a:ext uri="{FF2B5EF4-FFF2-40B4-BE49-F238E27FC236}">
                  <a16:creationId xmlns:a16="http://schemas.microsoft.com/office/drawing/2014/main" id="{C500EAF9-BA0C-6219-7808-F7CB13CC77DD}"/>
                </a:ext>
              </a:extLst>
            </p:cNvPr>
            <p:cNvGrpSpPr/>
            <p:nvPr/>
          </p:nvGrpSpPr>
          <p:grpSpPr>
            <a:xfrm>
              <a:off x="4671619" y="1524003"/>
              <a:ext cx="1148661" cy="1015663"/>
              <a:chOff x="4671619" y="1524003"/>
              <a:chExt cx="1148661" cy="1015663"/>
            </a:xfrm>
          </p:grpSpPr>
          <p:sp>
            <p:nvSpPr>
              <p:cNvPr id="2182" name="Google Shape;2526;p67">
                <a:extLst>
                  <a:ext uri="{FF2B5EF4-FFF2-40B4-BE49-F238E27FC236}">
                    <a16:creationId xmlns:a16="http://schemas.microsoft.com/office/drawing/2014/main" id="{74C43DBF-1CA3-5A5C-BB76-44E83133C547}"/>
                  </a:ext>
                </a:extLst>
              </p:cNvPr>
              <p:cNvSpPr/>
              <p:nvPr/>
            </p:nvSpPr>
            <p:spPr>
              <a:xfrm>
                <a:off x="4671619"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D9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TextBox 2182">
                <a:extLst>
                  <a:ext uri="{FF2B5EF4-FFF2-40B4-BE49-F238E27FC236}">
                    <a16:creationId xmlns:a16="http://schemas.microsoft.com/office/drawing/2014/main" id="{39B659E6-1DF9-912F-6879-1FA8252A498C}"/>
                  </a:ext>
                </a:extLst>
              </p:cNvPr>
              <p:cNvSpPr txBox="1"/>
              <p:nvPr/>
            </p:nvSpPr>
            <p:spPr>
              <a:xfrm>
                <a:off x="4881261"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3</a:t>
                </a:r>
                <a:endParaRPr lang="en-US" sz="6000">
                  <a:solidFill>
                    <a:schemeClr val="tx2"/>
                  </a:solidFill>
                  <a:latin typeface="Gochi Hand" panose="020B0604020202020204" charset="0"/>
                </a:endParaRPr>
              </a:p>
            </p:txBody>
          </p:sp>
        </p:grpSp>
      </p:grpSp>
      <p:grpSp>
        <p:nvGrpSpPr>
          <p:cNvPr id="2188" name="Group 2187">
            <a:extLst>
              <a:ext uri="{FF2B5EF4-FFF2-40B4-BE49-F238E27FC236}">
                <a16:creationId xmlns:a16="http://schemas.microsoft.com/office/drawing/2014/main" id="{1C6B0613-16C3-3565-E280-397596628C3D}"/>
              </a:ext>
            </a:extLst>
          </p:cNvPr>
          <p:cNvGrpSpPr/>
          <p:nvPr/>
        </p:nvGrpSpPr>
        <p:grpSpPr>
          <a:xfrm>
            <a:off x="4671619" y="3252141"/>
            <a:ext cx="3645865" cy="1287532"/>
            <a:chOff x="4671619" y="3308288"/>
            <a:chExt cx="3645865" cy="1287532"/>
          </a:xfrm>
        </p:grpSpPr>
        <p:sp>
          <p:nvSpPr>
            <p:cNvPr id="2055" name="TextBox 2054">
              <a:extLst>
                <a:ext uri="{FF2B5EF4-FFF2-40B4-BE49-F238E27FC236}">
                  <a16:creationId xmlns:a16="http://schemas.microsoft.com/office/drawing/2014/main" id="{E5D2F5B5-D72C-ACB6-0321-3C2AD378260B}"/>
                </a:ext>
              </a:extLst>
            </p:cNvPr>
            <p:cNvSpPr txBox="1"/>
            <p:nvPr/>
          </p:nvSpPr>
          <p:spPr>
            <a:xfrm>
              <a:off x="5924993" y="3308288"/>
              <a:ext cx="2392491" cy="1287532"/>
            </a:xfrm>
            <a:prstGeom prst="rect">
              <a:avLst/>
            </a:prstGeom>
            <a:noFill/>
          </p:spPr>
          <p:txBody>
            <a:bodyPr wrap="square">
              <a:spAutoFit/>
            </a:bodyPr>
            <a:lstStyle/>
            <a:p>
              <a:pPr algn="ctr">
                <a:lnSpc>
                  <a:spcPct val="150000"/>
                </a:lnSpc>
              </a:pPr>
              <a:r>
                <a:rPr lang="vi-VN" sz="1800"/>
                <a:t>Đọc và tìm hiểu trước </a:t>
              </a:r>
              <a:r>
                <a:rPr lang="vi-VN" sz="1800" b="1" i="1"/>
                <a:t>Bài 5</a:t>
              </a:r>
              <a:r>
                <a:rPr lang="en-US" sz="1800" b="1" i="1"/>
                <a:t>:</a:t>
              </a:r>
              <a:r>
                <a:rPr lang="vi-VN" sz="1800" b="1" i="1"/>
                <a:t> Nhân giống vật nuôi.</a:t>
              </a:r>
              <a:endParaRPr lang="en-US" sz="1800" b="1" i="1"/>
            </a:p>
          </p:txBody>
        </p:sp>
        <p:grpSp>
          <p:nvGrpSpPr>
            <p:cNvPr id="2185" name="Group 2184">
              <a:extLst>
                <a:ext uri="{FF2B5EF4-FFF2-40B4-BE49-F238E27FC236}">
                  <a16:creationId xmlns:a16="http://schemas.microsoft.com/office/drawing/2014/main" id="{BA9766CC-0174-4443-9853-0CE4D578E438}"/>
                </a:ext>
              </a:extLst>
            </p:cNvPr>
            <p:cNvGrpSpPr/>
            <p:nvPr/>
          </p:nvGrpSpPr>
          <p:grpSpPr>
            <a:xfrm>
              <a:off x="4671619" y="3526070"/>
              <a:ext cx="1148661" cy="1015663"/>
              <a:chOff x="4671619" y="1524003"/>
              <a:chExt cx="1148661" cy="1015663"/>
            </a:xfrm>
          </p:grpSpPr>
          <p:sp>
            <p:nvSpPr>
              <p:cNvPr id="2186" name="Google Shape;2526;p67">
                <a:extLst>
                  <a:ext uri="{FF2B5EF4-FFF2-40B4-BE49-F238E27FC236}">
                    <a16:creationId xmlns:a16="http://schemas.microsoft.com/office/drawing/2014/main" id="{45FDB7C8-69B6-4172-2B01-41D43C0F4419}"/>
                  </a:ext>
                </a:extLst>
              </p:cNvPr>
              <p:cNvSpPr/>
              <p:nvPr/>
            </p:nvSpPr>
            <p:spPr>
              <a:xfrm>
                <a:off x="4671619"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TextBox 2186">
                <a:extLst>
                  <a:ext uri="{FF2B5EF4-FFF2-40B4-BE49-F238E27FC236}">
                    <a16:creationId xmlns:a16="http://schemas.microsoft.com/office/drawing/2014/main" id="{D6245383-36D3-0CCC-B448-71FC598AF759}"/>
                  </a:ext>
                </a:extLst>
              </p:cNvPr>
              <p:cNvSpPr txBox="1"/>
              <p:nvPr/>
            </p:nvSpPr>
            <p:spPr>
              <a:xfrm>
                <a:off x="4881261"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4</a:t>
                </a:r>
                <a:endParaRPr lang="en-US" sz="6000">
                  <a:solidFill>
                    <a:schemeClr val="tx2"/>
                  </a:solidFill>
                  <a:latin typeface="Gochi Hand" panose="020B060402020202020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180"/>
                                        </p:tgtEl>
                                        <p:attrNameLst>
                                          <p:attrName>style.visibility</p:attrName>
                                        </p:attrNameLst>
                                      </p:cBhvr>
                                      <p:to>
                                        <p:strVal val="visible"/>
                                      </p:to>
                                    </p:set>
                                    <p:anim calcmode="lin" valueType="num">
                                      <p:cBhvr>
                                        <p:cTn id="7" dur="500" fill="hold"/>
                                        <p:tgtEl>
                                          <p:spTgt spid="2180"/>
                                        </p:tgtEl>
                                        <p:attrNameLst>
                                          <p:attrName>ppt_w</p:attrName>
                                        </p:attrNameLst>
                                      </p:cBhvr>
                                      <p:tavLst>
                                        <p:tav tm="0">
                                          <p:val>
                                            <p:fltVal val="0"/>
                                          </p:val>
                                        </p:tav>
                                        <p:tav tm="100000">
                                          <p:val>
                                            <p:strVal val="#ppt_w"/>
                                          </p:val>
                                        </p:tav>
                                      </p:tavLst>
                                    </p:anim>
                                    <p:anim calcmode="lin" valueType="num">
                                      <p:cBhvr>
                                        <p:cTn id="8" dur="500" fill="hold"/>
                                        <p:tgtEl>
                                          <p:spTgt spid="2180"/>
                                        </p:tgtEl>
                                        <p:attrNameLst>
                                          <p:attrName>ppt_h</p:attrName>
                                        </p:attrNameLst>
                                      </p:cBhvr>
                                      <p:tavLst>
                                        <p:tav tm="0">
                                          <p:val>
                                            <p:fltVal val="0"/>
                                          </p:val>
                                        </p:tav>
                                        <p:tav tm="100000">
                                          <p:val>
                                            <p:strVal val="#ppt_h"/>
                                          </p:val>
                                        </p:tav>
                                      </p:tavLst>
                                    </p:anim>
                                    <p:animEffect transition="in" filter="fade">
                                      <p:cBhvr>
                                        <p:cTn id="9" dur="500"/>
                                        <p:tgtEl>
                                          <p:spTgt spid="2180"/>
                                        </p:tgtEl>
                                      </p:cBhvr>
                                    </p:animEffect>
                                    <p:anim calcmode="lin" valueType="num">
                                      <p:cBhvr>
                                        <p:cTn id="10" dur="500" fill="hold"/>
                                        <p:tgtEl>
                                          <p:spTgt spid="2180"/>
                                        </p:tgtEl>
                                        <p:attrNameLst>
                                          <p:attrName>ppt_x</p:attrName>
                                        </p:attrNameLst>
                                      </p:cBhvr>
                                      <p:tavLst>
                                        <p:tav tm="0">
                                          <p:val>
                                            <p:fltVal val="0.5"/>
                                          </p:val>
                                        </p:tav>
                                        <p:tav tm="100000">
                                          <p:val>
                                            <p:strVal val="#ppt_x"/>
                                          </p:val>
                                        </p:tav>
                                      </p:tavLst>
                                    </p:anim>
                                    <p:anim calcmode="lin" valueType="num">
                                      <p:cBhvr>
                                        <p:cTn id="11" dur="500" fill="hold"/>
                                        <p:tgtEl>
                                          <p:spTgt spid="218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181"/>
                                        </p:tgtEl>
                                        <p:attrNameLst>
                                          <p:attrName>style.visibility</p:attrName>
                                        </p:attrNameLst>
                                      </p:cBhvr>
                                      <p:to>
                                        <p:strVal val="visible"/>
                                      </p:to>
                                    </p:set>
                                    <p:anim calcmode="lin" valueType="num">
                                      <p:cBhvr>
                                        <p:cTn id="15" dur="500" fill="hold"/>
                                        <p:tgtEl>
                                          <p:spTgt spid="2181"/>
                                        </p:tgtEl>
                                        <p:attrNameLst>
                                          <p:attrName>ppt_w</p:attrName>
                                        </p:attrNameLst>
                                      </p:cBhvr>
                                      <p:tavLst>
                                        <p:tav tm="0">
                                          <p:val>
                                            <p:fltVal val="0"/>
                                          </p:val>
                                        </p:tav>
                                        <p:tav tm="100000">
                                          <p:val>
                                            <p:strVal val="#ppt_w"/>
                                          </p:val>
                                        </p:tav>
                                      </p:tavLst>
                                    </p:anim>
                                    <p:anim calcmode="lin" valueType="num">
                                      <p:cBhvr>
                                        <p:cTn id="16" dur="500" fill="hold"/>
                                        <p:tgtEl>
                                          <p:spTgt spid="2181"/>
                                        </p:tgtEl>
                                        <p:attrNameLst>
                                          <p:attrName>ppt_h</p:attrName>
                                        </p:attrNameLst>
                                      </p:cBhvr>
                                      <p:tavLst>
                                        <p:tav tm="0">
                                          <p:val>
                                            <p:fltVal val="0"/>
                                          </p:val>
                                        </p:tav>
                                        <p:tav tm="100000">
                                          <p:val>
                                            <p:strVal val="#ppt_h"/>
                                          </p:val>
                                        </p:tav>
                                      </p:tavLst>
                                    </p:anim>
                                    <p:animEffect transition="in" filter="fade">
                                      <p:cBhvr>
                                        <p:cTn id="17" dur="500"/>
                                        <p:tgtEl>
                                          <p:spTgt spid="2181"/>
                                        </p:tgtEl>
                                      </p:cBhvr>
                                    </p:animEffect>
                                    <p:anim calcmode="lin" valueType="num">
                                      <p:cBhvr>
                                        <p:cTn id="18" dur="500" fill="hold"/>
                                        <p:tgtEl>
                                          <p:spTgt spid="2181"/>
                                        </p:tgtEl>
                                        <p:attrNameLst>
                                          <p:attrName>ppt_x</p:attrName>
                                        </p:attrNameLst>
                                      </p:cBhvr>
                                      <p:tavLst>
                                        <p:tav tm="0">
                                          <p:val>
                                            <p:fltVal val="0.5"/>
                                          </p:val>
                                        </p:tav>
                                        <p:tav tm="100000">
                                          <p:val>
                                            <p:strVal val="#ppt_x"/>
                                          </p:val>
                                        </p:tav>
                                      </p:tavLst>
                                    </p:anim>
                                    <p:anim calcmode="lin" valueType="num">
                                      <p:cBhvr>
                                        <p:cTn id="19" dur="500" fill="hold"/>
                                        <p:tgtEl>
                                          <p:spTgt spid="2181"/>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189"/>
                                        </p:tgtEl>
                                        <p:attrNameLst>
                                          <p:attrName>style.visibility</p:attrName>
                                        </p:attrNameLst>
                                      </p:cBhvr>
                                      <p:to>
                                        <p:strVal val="visible"/>
                                      </p:to>
                                    </p:set>
                                    <p:anim calcmode="lin" valueType="num">
                                      <p:cBhvr>
                                        <p:cTn id="23" dur="500" fill="hold"/>
                                        <p:tgtEl>
                                          <p:spTgt spid="2189"/>
                                        </p:tgtEl>
                                        <p:attrNameLst>
                                          <p:attrName>ppt_w</p:attrName>
                                        </p:attrNameLst>
                                      </p:cBhvr>
                                      <p:tavLst>
                                        <p:tav tm="0">
                                          <p:val>
                                            <p:fltVal val="0"/>
                                          </p:val>
                                        </p:tav>
                                        <p:tav tm="100000">
                                          <p:val>
                                            <p:strVal val="#ppt_w"/>
                                          </p:val>
                                        </p:tav>
                                      </p:tavLst>
                                    </p:anim>
                                    <p:anim calcmode="lin" valueType="num">
                                      <p:cBhvr>
                                        <p:cTn id="24" dur="500" fill="hold"/>
                                        <p:tgtEl>
                                          <p:spTgt spid="2189"/>
                                        </p:tgtEl>
                                        <p:attrNameLst>
                                          <p:attrName>ppt_h</p:attrName>
                                        </p:attrNameLst>
                                      </p:cBhvr>
                                      <p:tavLst>
                                        <p:tav tm="0">
                                          <p:val>
                                            <p:fltVal val="0"/>
                                          </p:val>
                                        </p:tav>
                                        <p:tav tm="100000">
                                          <p:val>
                                            <p:strVal val="#ppt_h"/>
                                          </p:val>
                                        </p:tav>
                                      </p:tavLst>
                                    </p:anim>
                                    <p:animEffect transition="in" filter="fade">
                                      <p:cBhvr>
                                        <p:cTn id="25" dur="500"/>
                                        <p:tgtEl>
                                          <p:spTgt spid="2189"/>
                                        </p:tgtEl>
                                      </p:cBhvr>
                                    </p:animEffect>
                                    <p:anim calcmode="lin" valueType="num">
                                      <p:cBhvr>
                                        <p:cTn id="26" dur="500" fill="hold"/>
                                        <p:tgtEl>
                                          <p:spTgt spid="2189"/>
                                        </p:tgtEl>
                                        <p:attrNameLst>
                                          <p:attrName>ppt_x</p:attrName>
                                        </p:attrNameLst>
                                      </p:cBhvr>
                                      <p:tavLst>
                                        <p:tav tm="0">
                                          <p:val>
                                            <p:fltVal val="0.5"/>
                                          </p:val>
                                        </p:tav>
                                        <p:tav tm="100000">
                                          <p:val>
                                            <p:strVal val="#ppt_x"/>
                                          </p:val>
                                        </p:tav>
                                      </p:tavLst>
                                    </p:anim>
                                    <p:anim calcmode="lin" valueType="num">
                                      <p:cBhvr>
                                        <p:cTn id="27" dur="500" fill="hold"/>
                                        <p:tgtEl>
                                          <p:spTgt spid="218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188"/>
                                        </p:tgtEl>
                                        <p:attrNameLst>
                                          <p:attrName>style.visibility</p:attrName>
                                        </p:attrNameLst>
                                      </p:cBhvr>
                                      <p:to>
                                        <p:strVal val="visible"/>
                                      </p:to>
                                    </p:set>
                                    <p:anim calcmode="lin" valueType="num">
                                      <p:cBhvr>
                                        <p:cTn id="31" dur="500" fill="hold"/>
                                        <p:tgtEl>
                                          <p:spTgt spid="2188"/>
                                        </p:tgtEl>
                                        <p:attrNameLst>
                                          <p:attrName>ppt_w</p:attrName>
                                        </p:attrNameLst>
                                      </p:cBhvr>
                                      <p:tavLst>
                                        <p:tav tm="0">
                                          <p:val>
                                            <p:fltVal val="0"/>
                                          </p:val>
                                        </p:tav>
                                        <p:tav tm="100000">
                                          <p:val>
                                            <p:strVal val="#ppt_w"/>
                                          </p:val>
                                        </p:tav>
                                      </p:tavLst>
                                    </p:anim>
                                    <p:anim calcmode="lin" valueType="num">
                                      <p:cBhvr>
                                        <p:cTn id="32" dur="500" fill="hold"/>
                                        <p:tgtEl>
                                          <p:spTgt spid="2188"/>
                                        </p:tgtEl>
                                        <p:attrNameLst>
                                          <p:attrName>ppt_h</p:attrName>
                                        </p:attrNameLst>
                                      </p:cBhvr>
                                      <p:tavLst>
                                        <p:tav tm="0">
                                          <p:val>
                                            <p:fltVal val="0"/>
                                          </p:val>
                                        </p:tav>
                                        <p:tav tm="100000">
                                          <p:val>
                                            <p:strVal val="#ppt_h"/>
                                          </p:val>
                                        </p:tav>
                                      </p:tavLst>
                                    </p:anim>
                                    <p:animEffect transition="in" filter="fade">
                                      <p:cBhvr>
                                        <p:cTn id="33" dur="500"/>
                                        <p:tgtEl>
                                          <p:spTgt spid="2188"/>
                                        </p:tgtEl>
                                      </p:cBhvr>
                                    </p:animEffect>
                                    <p:anim calcmode="lin" valueType="num">
                                      <p:cBhvr>
                                        <p:cTn id="34" dur="500" fill="hold"/>
                                        <p:tgtEl>
                                          <p:spTgt spid="2188"/>
                                        </p:tgtEl>
                                        <p:attrNameLst>
                                          <p:attrName>ppt_x</p:attrName>
                                        </p:attrNameLst>
                                      </p:cBhvr>
                                      <p:tavLst>
                                        <p:tav tm="0">
                                          <p:val>
                                            <p:fltVal val="0.5"/>
                                          </p:val>
                                        </p:tav>
                                        <p:tav tm="100000">
                                          <p:val>
                                            <p:strVal val="#ppt_x"/>
                                          </p:val>
                                        </p:tav>
                                      </p:tavLst>
                                    </p:anim>
                                    <p:anim calcmode="lin" valueType="num">
                                      <p:cBhvr>
                                        <p:cTn id="35" dur="500" fill="hold"/>
                                        <p:tgtEl>
                                          <p:spTgt spid="21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4" name="TextBox 3">
            <a:extLst>
              <a:ext uri="{FF2B5EF4-FFF2-40B4-BE49-F238E27FC236}">
                <a16:creationId xmlns:a16="http://schemas.microsoft.com/office/drawing/2014/main" id="{0722A1C0-022E-A022-73BA-A3FCDA122D42}"/>
              </a:ext>
            </a:extLst>
          </p:cNvPr>
          <p:cNvSpPr txBox="1"/>
          <p:nvPr/>
        </p:nvSpPr>
        <p:spPr>
          <a:xfrm>
            <a:off x="1676400" y="1992027"/>
            <a:ext cx="5791200" cy="1824923"/>
          </a:xfrm>
          <a:prstGeom prst="rect">
            <a:avLst/>
          </a:prstGeom>
          <a:noFill/>
        </p:spPr>
        <p:txBody>
          <a:bodyPr wrap="square">
            <a:spAutoFit/>
          </a:bodyPr>
          <a:lstStyle/>
          <a:p>
            <a:pPr lvl="0" algn="ctr">
              <a:lnSpc>
                <a:spcPct val="150000"/>
              </a:lnSpc>
              <a:spcAft>
                <a:spcPts val="1000"/>
              </a:spcAft>
            </a:pPr>
            <a:r>
              <a:rPr lang="en-US" sz="4000" b="1">
                <a:solidFill>
                  <a:srgbClr val="8D9D43"/>
                </a:solidFill>
                <a:latin typeface="+mj-lt"/>
                <a:ea typeface="Calibri" panose="020F0502020204030204" pitchFamily="34" charset="0"/>
                <a:cs typeface="Times New Roman" panose="02020603050405020304" pitchFamily="18" charset="0"/>
              </a:rPr>
              <a:t>C</a:t>
            </a:r>
            <a:r>
              <a:rPr lang="en-US" sz="4000" b="1">
                <a:solidFill>
                  <a:srgbClr val="8D9D43"/>
                </a:solidFill>
                <a:effectLst/>
                <a:latin typeface="+mj-lt"/>
                <a:ea typeface="Calibri" panose="020F0502020204030204" pitchFamily="34" charset="0"/>
                <a:cs typeface="Times New Roman" panose="02020603050405020304" pitchFamily="18" charset="0"/>
              </a:rPr>
              <a:t>ẢM ƠN CÁC EM ĐÃ LẮNG NGHE!</a:t>
            </a:r>
          </a:p>
        </p:txBody>
      </p:sp>
      <p:grpSp>
        <p:nvGrpSpPr>
          <p:cNvPr id="8" name="Group 7">
            <a:extLst>
              <a:ext uri="{FF2B5EF4-FFF2-40B4-BE49-F238E27FC236}">
                <a16:creationId xmlns:a16="http://schemas.microsoft.com/office/drawing/2014/main" id="{9D10E8E1-8EE6-562B-DC4E-D8A27C6025D4}"/>
              </a:ext>
            </a:extLst>
          </p:cNvPr>
          <p:cNvGrpSpPr/>
          <p:nvPr/>
        </p:nvGrpSpPr>
        <p:grpSpPr>
          <a:xfrm>
            <a:off x="1759593" y="993439"/>
            <a:ext cx="5624814" cy="1219412"/>
            <a:chOff x="1759593" y="993439"/>
            <a:chExt cx="5624814" cy="1219412"/>
          </a:xfrm>
        </p:grpSpPr>
        <p:pic>
          <p:nvPicPr>
            <p:cNvPr id="7" name="Picture 6">
              <a:extLst>
                <a:ext uri="{FF2B5EF4-FFF2-40B4-BE49-F238E27FC236}">
                  <a16:creationId xmlns:a16="http://schemas.microsoft.com/office/drawing/2014/main" id="{150A58F6-46DF-202D-973B-9392E5C627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986">
              <a:off x="1799749" y="993439"/>
              <a:ext cx="5356253" cy="1219412"/>
            </a:xfrm>
            <a:prstGeom prst="rect">
              <a:avLst/>
            </a:prstGeom>
          </p:spPr>
        </p:pic>
        <p:sp>
          <p:nvSpPr>
            <p:cNvPr id="6" name="TextBox 5">
              <a:extLst>
                <a:ext uri="{FF2B5EF4-FFF2-40B4-BE49-F238E27FC236}">
                  <a16:creationId xmlns:a16="http://schemas.microsoft.com/office/drawing/2014/main" id="{425B6519-56B5-C6D3-9DC7-79BA96E8BEDB}"/>
                </a:ext>
              </a:extLst>
            </p:cNvPr>
            <p:cNvSpPr txBox="1"/>
            <p:nvPr/>
          </p:nvSpPr>
          <p:spPr>
            <a:xfrm>
              <a:off x="1759593" y="1284141"/>
              <a:ext cx="5624814" cy="707886"/>
            </a:xfrm>
            <a:prstGeom prst="rect">
              <a:avLst/>
            </a:prstGeom>
            <a:noFill/>
          </p:spPr>
          <p:txBody>
            <a:bodyPr wrap="square">
              <a:spAutoFit/>
            </a:bodyPr>
            <a:lstStyle/>
            <a:p>
              <a:pPr algn="ctr"/>
              <a:r>
                <a:rPr lang="en-US" sz="4000" b="1">
                  <a:solidFill>
                    <a:srgbClr val="F7AC08"/>
                  </a:solidFill>
                  <a:effectLst/>
                  <a:latin typeface="+mj-lt"/>
                  <a:ea typeface="Calibri" panose="020F0502020204030204" pitchFamily="34" charset="0"/>
                  <a:cs typeface="Times New Roman" panose="02020603050405020304" pitchFamily="18" charset="0"/>
                </a:rPr>
                <a:t>BÀI HỌC KẾT THÚC</a:t>
              </a:r>
              <a:endParaRPr lang="en-US" sz="4000" b="1">
                <a:solidFill>
                  <a:srgbClr val="F7AC08"/>
                </a:solidFill>
                <a:latin typeface="+mj-lt"/>
              </a:endParaRPr>
            </a:p>
          </p:txBody>
        </p:sp>
      </p:grpSp>
    </p:spTree>
    <p:extLst>
      <p:ext uri="{BB962C8B-B14F-4D97-AF65-F5344CB8AC3E}">
        <p14:creationId xmlns:p14="http://schemas.microsoft.com/office/powerpoint/2010/main" val="2361866391"/>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grpSp>
        <p:nvGrpSpPr>
          <p:cNvPr id="15" name="Group 14">
            <a:extLst>
              <a:ext uri="{FF2B5EF4-FFF2-40B4-BE49-F238E27FC236}">
                <a16:creationId xmlns:a16="http://schemas.microsoft.com/office/drawing/2014/main" id="{FE7D0CFB-F037-9DF1-25B4-CC9E8B5E827B}"/>
              </a:ext>
            </a:extLst>
          </p:cNvPr>
          <p:cNvGrpSpPr/>
          <p:nvPr/>
        </p:nvGrpSpPr>
        <p:grpSpPr>
          <a:xfrm>
            <a:off x="296782" y="600181"/>
            <a:ext cx="3545305" cy="3943137"/>
            <a:chOff x="697832" y="-173912"/>
            <a:chExt cx="3545305" cy="3943137"/>
          </a:xfrm>
        </p:grpSpPr>
        <p:sp>
          <p:nvSpPr>
            <p:cNvPr id="13" name="TextBox 12">
              <a:extLst>
                <a:ext uri="{FF2B5EF4-FFF2-40B4-BE49-F238E27FC236}">
                  <a16:creationId xmlns:a16="http://schemas.microsoft.com/office/drawing/2014/main" id="{A465F279-6769-DFE3-AC3A-9146034CDA1D}"/>
                </a:ext>
              </a:extLst>
            </p:cNvPr>
            <p:cNvSpPr txBox="1"/>
            <p:nvPr/>
          </p:nvSpPr>
          <p:spPr>
            <a:xfrm>
              <a:off x="697832" y="1374274"/>
              <a:ext cx="3545305" cy="2394951"/>
            </a:xfrm>
            <a:prstGeom prst="rect">
              <a:avLst/>
            </a:prstGeom>
            <a:noFill/>
          </p:spPr>
          <p:txBody>
            <a:bodyPr wrap="square">
              <a:spAutoFit/>
            </a:bodyPr>
            <a:lstStyle/>
            <a:p>
              <a:pPr algn="just">
                <a:lnSpc>
                  <a:spcPct val="150000"/>
                </a:lnSpc>
                <a:spcBef>
                  <a:spcPts val="100"/>
                </a:spcBef>
                <a:spcAft>
                  <a:spcPts val="100"/>
                </a:spcAft>
              </a:pPr>
              <a:r>
                <a:rPr lang="nl-NL" sz="2000" b="1" i="1">
                  <a:solidFill>
                    <a:srgbClr val="FF0000"/>
                  </a:solidFill>
                  <a:effectLst/>
                  <a:latin typeface="+mj-lt"/>
                  <a:ea typeface="Times New Roman" panose="02020603050405020304" pitchFamily="18" charset="0"/>
                </a:rPr>
                <a:t>Em hãy đọc mục I SHS tr.23 và cho biết: </a:t>
              </a:r>
            </a:p>
            <a:p>
              <a:pPr marL="285750" indent="-285750" algn="just">
                <a:lnSpc>
                  <a:spcPct val="150000"/>
                </a:lnSpc>
                <a:spcBef>
                  <a:spcPts val="100"/>
                </a:spcBef>
                <a:spcAft>
                  <a:spcPts val="100"/>
                </a:spcAft>
                <a:buFont typeface="Arial" panose="020B0604020202020204" pitchFamily="34" charset="0"/>
                <a:buChar char="•"/>
              </a:pPr>
              <a:r>
                <a:rPr lang="nl-NL" sz="2000">
                  <a:solidFill>
                    <a:srgbClr val="000000"/>
                  </a:solidFill>
                  <a:effectLst/>
                  <a:latin typeface="+mj-lt"/>
                  <a:ea typeface="Times New Roman" panose="02020603050405020304" pitchFamily="18" charset="0"/>
                </a:rPr>
                <a:t>Chọn giống vật nuôi là gì? </a:t>
              </a:r>
            </a:p>
            <a:p>
              <a:pPr marL="285750" indent="-285750" algn="just">
                <a:lnSpc>
                  <a:spcPct val="150000"/>
                </a:lnSpc>
                <a:spcBef>
                  <a:spcPts val="100"/>
                </a:spcBef>
                <a:spcAft>
                  <a:spcPts val="100"/>
                </a:spcAft>
                <a:buFont typeface="Arial" panose="020B0604020202020204" pitchFamily="34" charset="0"/>
                <a:buChar char="•"/>
              </a:pPr>
              <a:r>
                <a:rPr lang="nl-NL" sz="2000">
                  <a:solidFill>
                    <a:srgbClr val="000000"/>
                  </a:solidFill>
                  <a:effectLst/>
                  <a:latin typeface="+mj-lt"/>
                  <a:ea typeface="Times New Roman" panose="02020603050405020304" pitchFamily="18" charset="0"/>
                </a:rPr>
                <a:t>Mục đích của chọn giống vật nuôi?</a:t>
              </a:r>
              <a:endParaRPr lang="en-US" sz="1800">
                <a:effectLst/>
                <a:latin typeface="+mj-lt"/>
                <a:ea typeface="Calibri" panose="020F0502020204030204" pitchFamily="34" charset="0"/>
              </a:endParaRPr>
            </a:p>
          </p:txBody>
        </p:sp>
        <p:pic>
          <p:nvPicPr>
            <p:cNvPr id="14" name="Picture 23">
              <a:extLst>
                <a:ext uri="{FF2B5EF4-FFF2-40B4-BE49-F238E27FC236}">
                  <a16:creationId xmlns:a16="http://schemas.microsoft.com/office/drawing/2014/main" id="{EF761810-ABD2-A1CF-763F-D23F2006A07F}"/>
                </a:ext>
              </a:extLst>
            </p:cNvPr>
            <p:cNvPicPr>
              <a:picLocks noChangeAspect="1"/>
            </p:cNvPicPr>
            <p:nvPr/>
          </p:nvPicPr>
          <p:blipFill>
            <a:blip r:embed="rId3"/>
            <a:srcRect/>
            <a:stretch>
              <a:fillRect/>
            </a:stretch>
          </p:blipFill>
          <p:spPr>
            <a:xfrm>
              <a:off x="1696713" y="-173912"/>
              <a:ext cx="1547541" cy="1548186"/>
            </a:xfrm>
            <a:prstGeom prst="rect">
              <a:avLst/>
            </a:prstGeom>
          </p:spPr>
        </p:pic>
      </p:grpSp>
      <p:cxnSp>
        <p:nvCxnSpPr>
          <p:cNvPr id="17" name="Straight Connector 16">
            <a:extLst>
              <a:ext uri="{FF2B5EF4-FFF2-40B4-BE49-F238E27FC236}">
                <a16:creationId xmlns:a16="http://schemas.microsoft.com/office/drawing/2014/main" id="{E7075103-E5D9-6190-C5F5-A14DAF42A26C}"/>
              </a:ext>
            </a:extLst>
          </p:cNvPr>
          <p:cNvCxnSpPr/>
          <p:nvPr/>
        </p:nvCxnSpPr>
        <p:spPr>
          <a:xfrm>
            <a:off x="4186992" y="296779"/>
            <a:ext cx="0" cy="4379495"/>
          </a:xfrm>
          <a:prstGeom prst="line">
            <a:avLst/>
          </a:prstGeom>
          <a:ln w="38100">
            <a:solidFill>
              <a:srgbClr val="EE532A"/>
            </a:solidFill>
          </a:ln>
        </p:spPr>
        <p:style>
          <a:lnRef idx="1">
            <a:schemeClr val="accent1"/>
          </a:lnRef>
          <a:fillRef idx="0">
            <a:schemeClr val="accent1"/>
          </a:fillRef>
          <a:effectRef idx="0">
            <a:schemeClr val="accent1"/>
          </a:effectRef>
          <a:fontRef idx="minor">
            <a:schemeClr val="tx1"/>
          </a:fontRef>
        </p:style>
      </p:cxnSp>
      <p:sp>
        <p:nvSpPr>
          <p:cNvPr id="18" name="Arrow: Pentagon 17">
            <a:extLst>
              <a:ext uri="{FF2B5EF4-FFF2-40B4-BE49-F238E27FC236}">
                <a16:creationId xmlns:a16="http://schemas.microsoft.com/office/drawing/2014/main" id="{52D48444-D53C-5C27-E269-797B8049E0A1}"/>
              </a:ext>
            </a:extLst>
          </p:cNvPr>
          <p:cNvSpPr/>
          <p:nvPr/>
        </p:nvSpPr>
        <p:spPr>
          <a:xfrm>
            <a:off x="4178970" y="303404"/>
            <a:ext cx="1981200" cy="619019"/>
          </a:xfrm>
          <a:prstGeom prst="homePlate">
            <a:avLst/>
          </a:prstGeom>
          <a:solidFill>
            <a:srgbClr val="EE532A"/>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Khái niệm</a:t>
            </a:r>
          </a:p>
        </p:txBody>
      </p:sp>
      <p:sp>
        <p:nvSpPr>
          <p:cNvPr id="20" name="TextBox 19">
            <a:extLst>
              <a:ext uri="{FF2B5EF4-FFF2-40B4-BE49-F238E27FC236}">
                <a16:creationId xmlns:a16="http://schemas.microsoft.com/office/drawing/2014/main" id="{68E886AF-74E2-38C1-8ADB-F8646D57FB2E}"/>
              </a:ext>
            </a:extLst>
          </p:cNvPr>
          <p:cNvSpPr txBox="1"/>
          <p:nvPr/>
        </p:nvSpPr>
        <p:spPr>
          <a:xfrm>
            <a:off x="4299285" y="994455"/>
            <a:ext cx="4443661" cy="2144177"/>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Times New Roman" panose="02020603050405020304" pitchFamily="18" charset="0"/>
              </a:rPr>
              <a:t>Là lựa chọn và giữ lại làm giống những cá thể mang đặc tính tốt, phù hợp với mục đích của chăn nuôi và mong muốn của người chọn giống.</a:t>
            </a:r>
            <a:endParaRPr lang="en-US" sz="1800">
              <a:effectLst/>
              <a:latin typeface="+mj-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Times New Roman" panose="02020603050405020304" pitchFamily="18" charset="0"/>
              </a:rPr>
              <a:t>Thải loại các cá thể không đạt yêu cầu.</a:t>
            </a:r>
            <a:endParaRPr lang="en-US" sz="1800">
              <a:effectLst/>
              <a:latin typeface="+mj-lt"/>
              <a:ea typeface="Calibri" panose="020F0502020204030204" pitchFamily="34" charset="0"/>
            </a:endParaRPr>
          </a:p>
        </p:txBody>
      </p:sp>
      <p:sp>
        <p:nvSpPr>
          <p:cNvPr id="21" name="Arrow: Pentagon 20">
            <a:extLst>
              <a:ext uri="{FF2B5EF4-FFF2-40B4-BE49-F238E27FC236}">
                <a16:creationId xmlns:a16="http://schemas.microsoft.com/office/drawing/2014/main" id="{04F83188-67AC-020C-DDC1-3D2BC7B009CC}"/>
              </a:ext>
            </a:extLst>
          </p:cNvPr>
          <p:cNvSpPr/>
          <p:nvPr/>
        </p:nvSpPr>
        <p:spPr>
          <a:xfrm>
            <a:off x="4195275" y="3218685"/>
            <a:ext cx="1981200" cy="619019"/>
          </a:xfrm>
          <a:prstGeom prst="homePlate">
            <a:avLst/>
          </a:prstGeom>
          <a:solidFill>
            <a:srgbClr val="EE532A"/>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Mục đích</a:t>
            </a:r>
          </a:p>
        </p:txBody>
      </p:sp>
      <p:sp>
        <p:nvSpPr>
          <p:cNvPr id="23" name="TextBox 22">
            <a:extLst>
              <a:ext uri="{FF2B5EF4-FFF2-40B4-BE49-F238E27FC236}">
                <a16:creationId xmlns:a16="http://schemas.microsoft.com/office/drawing/2014/main" id="{DAB419E0-B2C1-8BE9-916A-E3A7E4E8A7FC}"/>
              </a:ext>
            </a:extLst>
          </p:cNvPr>
          <p:cNvSpPr txBox="1"/>
          <p:nvPr/>
        </p:nvSpPr>
        <p:spPr>
          <a:xfrm>
            <a:off x="4299285" y="3917757"/>
            <a:ext cx="4443659" cy="872034"/>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a:solidFill>
                  <a:srgbClr val="000000"/>
                </a:solidFill>
                <a:effectLst/>
                <a:latin typeface="+mj-lt"/>
                <a:ea typeface="Times New Roman" panose="02020603050405020304" pitchFamily="18" charset="0"/>
              </a:rPr>
              <a:t>Duy trì và nâng cao những đặc điểm tốt của giống vật nuôi qua mỗi thế hệ.</a:t>
            </a:r>
            <a:endParaRPr lang="en-US" sz="1600">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grpSp>
        <p:nvGrpSpPr>
          <p:cNvPr id="10" name="Group 9">
            <a:extLst>
              <a:ext uri="{FF2B5EF4-FFF2-40B4-BE49-F238E27FC236}">
                <a16:creationId xmlns:a16="http://schemas.microsoft.com/office/drawing/2014/main" id="{5AB0F52A-DEA7-9F61-BB2C-F72F24A48CF9}"/>
              </a:ext>
            </a:extLst>
          </p:cNvPr>
          <p:cNvGrpSpPr/>
          <p:nvPr/>
        </p:nvGrpSpPr>
        <p:grpSpPr>
          <a:xfrm>
            <a:off x="1508723" y="168319"/>
            <a:ext cx="6126553" cy="958660"/>
            <a:chOff x="843742" y="2053266"/>
            <a:chExt cx="6126553" cy="958660"/>
          </a:xfrm>
        </p:grpSpPr>
        <p:sp>
          <p:nvSpPr>
            <p:cNvPr id="8" name="TextBox 7">
              <a:extLst>
                <a:ext uri="{FF2B5EF4-FFF2-40B4-BE49-F238E27FC236}">
                  <a16:creationId xmlns:a16="http://schemas.microsoft.com/office/drawing/2014/main" id="{8CC61FAB-13F3-4A2E-CCC3-14F61CA18F22}"/>
                </a:ext>
              </a:extLst>
            </p:cNvPr>
            <p:cNvSpPr txBox="1"/>
            <p:nvPr/>
          </p:nvSpPr>
          <p:spPr>
            <a:xfrm>
              <a:off x="1852864" y="2053266"/>
              <a:ext cx="5117431" cy="958660"/>
            </a:xfrm>
            <a:prstGeom prst="rect">
              <a:avLst/>
            </a:prstGeom>
            <a:noFill/>
          </p:spPr>
          <p:txBody>
            <a:bodyPr wrap="square">
              <a:spAutoFit/>
            </a:bodyPr>
            <a:lstStyle/>
            <a:p>
              <a:pPr algn="just">
                <a:lnSpc>
                  <a:spcPct val="150000"/>
                </a:lnSpc>
              </a:pPr>
              <a:r>
                <a:rPr lang="vi-VN" sz="2000"/>
                <a:t>Em hãy nêu thêm ví dụ về chọn giống một loại vật nuôi ở gia đình, địa phương em.</a:t>
              </a:r>
              <a:endParaRPr lang="en-US" sz="2000"/>
            </a:p>
          </p:txBody>
        </p:sp>
        <p:pic>
          <p:nvPicPr>
            <p:cNvPr id="9" name="Picture 40">
              <a:extLst>
                <a:ext uri="{FF2B5EF4-FFF2-40B4-BE49-F238E27FC236}">
                  <a16:creationId xmlns:a16="http://schemas.microsoft.com/office/drawing/2014/main" id="{9B7502EF-83BA-CFEA-E388-8CFB74425B3F}"/>
                </a:ext>
              </a:extLst>
            </p:cNvPr>
            <p:cNvPicPr>
              <a:picLocks noChangeAspect="1"/>
            </p:cNvPicPr>
            <p:nvPr/>
          </p:nvPicPr>
          <p:blipFill>
            <a:blip r:embed="rId3"/>
            <a:srcRect/>
            <a:stretch>
              <a:fillRect/>
            </a:stretch>
          </p:blipFill>
          <p:spPr>
            <a:xfrm>
              <a:off x="843742" y="2170994"/>
              <a:ext cx="1009122" cy="723204"/>
            </a:xfrm>
            <a:prstGeom prst="rect">
              <a:avLst/>
            </a:prstGeom>
          </p:spPr>
        </p:pic>
      </p:grpSp>
      <p:sp>
        <p:nvSpPr>
          <p:cNvPr id="16" name="Arrow: Pentagon 15">
            <a:extLst>
              <a:ext uri="{FF2B5EF4-FFF2-40B4-BE49-F238E27FC236}">
                <a16:creationId xmlns:a16="http://schemas.microsoft.com/office/drawing/2014/main" id="{0A11304B-4622-80DE-E11C-FAFC36C8C062}"/>
              </a:ext>
            </a:extLst>
          </p:cNvPr>
          <p:cNvSpPr/>
          <p:nvPr/>
        </p:nvSpPr>
        <p:spPr>
          <a:xfrm>
            <a:off x="1" y="1386247"/>
            <a:ext cx="2671009"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lợn giống</a:t>
            </a:r>
          </a:p>
        </p:txBody>
      </p:sp>
      <p:sp>
        <p:nvSpPr>
          <p:cNvPr id="18" name="TextBox 17">
            <a:extLst>
              <a:ext uri="{FF2B5EF4-FFF2-40B4-BE49-F238E27FC236}">
                <a16:creationId xmlns:a16="http://schemas.microsoft.com/office/drawing/2014/main" id="{1638B567-7B0D-335A-62CE-F9DA1A033DB4}"/>
              </a:ext>
            </a:extLst>
          </p:cNvPr>
          <p:cNvSpPr txBox="1"/>
          <p:nvPr/>
        </p:nvSpPr>
        <p:spPr>
          <a:xfrm>
            <a:off x="307623" y="2104599"/>
            <a:ext cx="3382126"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M</a:t>
            </a:r>
            <a:r>
              <a:rPr lang="vi-VN" sz="1800"/>
              <a:t>ình trong, lưng thẳng, bụng không sệ, mông nở</a:t>
            </a:r>
            <a:r>
              <a:rPr lang="en-US" sz="1800"/>
              <a:t>.</a:t>
            </a:r>
          </a:p>
          <a:p>
            <a:pPr marL="285750" indent="-285750" algn="just">
              <a:lnSpc>
                <a:spcPct val="150000"/>
              </a:lnSpc>
              <a:buFont typeface="Arial" panose="020B0604020202020204" pitchFamily="34" charset="0"/>
              <a:buChar char="•"/>
            </a:pPr>
            <a:r>
              <a:rPr lang="en-US" sz="1800"/>
              <a:t>B</a:t>
            </a:r>
            <a:r>
              <a:rPr lang="vi-VN" sz="1800"/>
              <a:t>ốn chân cứng cáp, móng chân gọn</a:t>
            </a:r>
            <a:r>
              <a:rPr lang="en-US" sz="1800"/>
              <a:t>.</a:t>
            </a:r>
          </a:p>
          <a:p>
            <a:pPr marL="285750" indent="-285750" algn="just">
              <a:lnSpc>
                <a:spcPct val="150000"/>
              </a:lnSpc>
              <a:buFont typeface="Arial" panose="020B0604020202020204" pitchFamily="34" charset="0"/>
              <a:buChar char="•"/>
            </a:pPr>
            <a:r>
              <a:rPr lang="en-US" sz="1800"/>
              <a:t>D</a:t>
            </a:r>
            <a:r>
              <a:rPr lang="vi-VN" sz="1800"/>
              <a:t>a mỏng, lông mịn</a:t>
            </a:r>
            <a:r>
              <a:rPr lang="en-US" sz="1800"/>
              <a:t>.</a:t>
            </a:r>
          </a:p>
          <a:p>
            <a:pPr marL="285750" indent="-285750" algn="just">
              <a:lnSpc>
                <a:spcPct val="150000"/>
              </a:lnSpc>
              <a:buFont typeface="Arial" panose="020B0604020202020204" pitchFamily="34" charset="0"/>
              <a:buChar char="•"/>
            </a:pPr>
            <a:r>
              <a:rPr lang="en-US" sz="1800"/>
              <a:t>C</a:t>
            </a:r>
            <a:r>
              <a:rPr lang="vi-VN" sz="1800"/>
              <a:t>ó 10-12 vú, vú đều và nở.</a:t>
            </a:r>
            <a:endParaRPr lang="en-US" sz="1800"/>
          </a:p>
        </p:txBody>
      </p:sp>
      <p:sp>
        <p:nvSpPr>
          <p:cNvPr id="19" name="Arrow: Pentagon 18">
            <a:extLst>
              <a:ext uri="{FF2B5EF4-FFF2-40B4-BE49-F238E27FC236}">
                <a16:creationId xmlns:a16="http://schemas.microsoft.com/office/drawing/2014/main" id="{77165E01-B1E0-CA2B-9BE2-0B10C7215175}"/>
              </a:ext>
            </a:extLst>
          </p:cNvPr>
          <p:cNvSpPr/>
          <p:nvPr/>
        </p:nvSpPr>
        <p:spPr>
          <a:xfrm flipH="1">
            <a:off x="6472990" y="1386246"/>
            <a:ext cx="2671009"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giống vịt cỏ</a:t>
            </a:r>
          </a:p>
        </p:txBody>
      </p:sp>
      <p:sp>
        <p:nvSpPr>
          <p:cNvPr id="20" name="TextBox 19">
            <a:extLst>
              <a:ext uri="{FF2B5EF4-FFF2-40B4-BE49-F238E27FC236}">
                <a16:creationId xmlns:a16="http://schemas.microsoft.com/office/drawing/2014/main" id="{C969BCB9-65CB-5327-9F73-65D1302D3285}"/>
              </a:ext>
            </a:extLst>
          </p:cNvPr>
          <p:cNvSpPr txBox="1"/>
          <p:nvPr/>
        </p:nvSpPr>
        <p:spPr>
          <a:xfrm>
            <a:off x="5925500" y="2104599"/>
            <a:ext cx="291087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Tầm vóc nhỏ bé, nhanh nhẹn, dễ nuôi.</a:t>
            </a:r>
          </a:p>
          <a:p>
            <a:pPr marL="285750" indent="-285750" algn="just">
              <a:lnSpc>
                <a:spcPct val="150000"/>
              </a:lnSpc>
              <a:buFont typeface="Arial" panose="020B0604020202020204" pitchFamily="34" charset="0"/>
              <a:buChar char="•"/>
            </a:pPr>
            <a:r>
              <a:rPr lang="en-US" sz="1800"/>
              <a:t>Lông có nhiều màu khác nhau.</a:t>
            </a:r>
          </a:p>
        </p:txBody>
      </p:sp>
      <p:pic>
        <p:nvPicPr>
          <p:cNvPr id="24" name="Picture 23" descr="A pig standing on concrete&#10;&#10;Description automatically generated">
            <a:extLst>
              <a:ext uri="{FF2B5EF4-FFF2-40B4-BE49-F238E27FC236}">
                <a16:creationId xmlns:a16="http://schemas.microsoft.com/office/drawing/2014/main" id="{71995189-EDA7-D899-4587-360562E00D6C}"/>
              </a:ext>
            </a:extLst>
          </p:cNvPr>
          <p:cNvPicPr>
            <a:picLocks noChangeAspect="1"/>
          </p:cNvPicPr>
          <p:nvPr/>
        </p:nvPicPr>
        <p:blipFill>
          <a:blip r:embed="rId4"/>
          <a:stretch>
            <a:fillRect/>
          </a:stretch>
        </p:blipFill>
        <p:spPr>
          <a:xfrm>
            <a:off x="3556887" y="3427956"/>
            <a:ext cx="2147991" cy="1547225"/>
          </a:xfrm>
          <a:prstGeom prst="ellipse">
            <a:avLst/>
          </a:prstGeom>
        </p:spPr>
      </p:pic>
      <p:pic>
        <p:nvPicPr>
          <p:cNvPr id="26" name="Picture 25" descr="A duck swimming in water&#10;&#10;Description automatically generated">
            <a:extLst>
              <a:ext uri="{FF2B5EF4-FFF2-40B4-BE49-F238E27FC236}">
                <a16:creationId xmlns:a16="http://schemas.microsoft.com/office/drawing/2014/main" id="{7C4DCE9D-16E4-247F-113E-1AC54ECCBB3F}"/>
              </a:ext>
            </a:extLst>
          </p:cNvPr>
          <p:cNvPicPr>
            <a:picLocks noChangeAspect="1"/>
          </p:cNvPicPr>
          <p:nvPr/>
        </p:nvPicPr>
        <p:blipFill>
          <a:blip r:embed="rId5"/>
          <a:stretch>
            <a:fillRect/>
          </a:stretch>
        </p:blipFill>
        <p:spPr>
          <a:xfrm>
            <a:off x="7072333" y="3652147"/>
            <a:ext cx="1764044" cy="132303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10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71" name="Google Shape;2171;p57"/>
          <p:cNvSpPr/>
          <p:nvPr/>
        </p:nvSpPr>
        <p:spPr>
          <a:xfrm flipH="1">
            <a:off x="965516" y="4130695"/>
            <a:ext cx="2287908" cy="475718"/>
          </a:xfrm>
          <a:custGeom>
            <a:avLst/>
            <a:gdLst/>
            <a:ahLst/>
            <a:cxnLst/>
            <a:rect l="l" t="t" r="r" b="b"/>
            <a:pathLst>
              <a:path w="36872" h="7667" extrusionOk="0">
                <a:moveTo>
                  <a:pt x="18436" y="1"/>
                </a:moveTo>
                <a:lnTo>
                  <a:pt x="16555" y="48"/>
                </a:lnTo>
                <a:lnTo>
                  <a:pt x="14721" y="95"/>
                </a:lnTo>
                <a:lnTo>
                  <a:pt x="12981" y="189"/>
                </a:lnTo>
                <a:lnTo>
                  <a:pt x="11287" y="330"/>
                </a:lnTo>
                <a:lnTo>
                  <a:pt x="9688" y="471"/>
                </a:lnTo>
                <a:lnTo>
                  <a:pt x="8137" y="659"/>
                </a:lnTo>
                <a:lnTo>
                  <a:pt x="6726" y="894"/>
                </a:lnTo>
                <a:lnTo>
                  <a:pt x="5409" y="1129"/>
                </a:lnTo>
                <a:lnTo>
                  <a:pt x="4233" y="1412"/>
                </a:lnTo>
                <a:lnTo>
                  <a:pt x="3151" y="1694"/>
                </a:lnTo>
                <a:lnTo>
                  <a:pt x="2258" y="2023"/>
                </a:lnTo>
                <a:lnTo>
                  <a:pt x="1458" y="2352"/>
                </a:lnTo>
                <a:lnTo>
                  <a:pt x="847" y="2728"/>
                </a:lnTo>
                <a:lnTo>
                  <a:pt x="612" y="2870"/>
                </a:lnTo>
                <a:lnTo>
                  <a:pt x="377" y="3058"/>
                </a:lnTo>
                <a:lnTo>
                  <a:pt x="236" y="3246"/>
                </a:lnTo>
                <a:lnTo>
                  <a:pt x="142" y="3434"/>
                </a:lnTo>
                <a:lnTo>
                  <a:pt x="47" y="3669"/>
                </a:lnTo>
                <a:lnTo>
                  <a:pt x="0" y="3857"/>
                </a:lnTo>
                <a:lnTo>
                  <a:pt x="47" y="4045"/>
                </a:lnTo>
                <a:lnTo>
                  <a:pt x="142" y="4233"/>
                </a:lnTo>
                <a:lnTo>
                  <a:pt x="236" y="4421"/>
                </a:lnTo>
                <a:lnTo>
                  <a:pt x="377" y="4610"/>
                </a:lnTo>
                <a:lnTo>
                  <a:pt x="612" y="4798"/>
                </a:lnTo>
                <a:lnTo>
                  <a:pt x="847" y="4986"/>
                </a:lnTo>
                <a:lnTo>
                  <a:pt x="1458" y="5315"/>
                </a:lnTo>
                <a:lnTo>
                  <a:pt x="2258" y="5691"/>
                </a:lnTo>
                <a:lnTo>
                  <a:pt x="3151" y="5973"/>
                </a:lnTo>
                <a:lnTo>
                  <a:pt x="4233" y="6303"/>
                </a:lnTo>
                <a:lnTo>
                  <a:pt x="5409" y="6538"/>
                </a:lnTo>
                <a:lnTo>
                  <a:pt x="6726" y="6820"/>
                </a:lnTo>
                <a:lnTo>
                  <a:pt x="8137" y="7008"/>
                </a:lnTo>
                <a:lnTo>
                  <a:pt x="9688" y="7196"/>
                </a:lnTo>
                <a:lnTo>
                  <a:pt x="11287" y="7384"/>
                </a:lnTo>
                <a:lnTo>
                  <a:pt x="12981" y="7478"/>
                </a:lnTo>
                <a:lnTo>
                  <a:pt x="14721" y="7572"/>
                </a:lnTo>
                <a:lnTo>
                  <a:pt x="16555" y="7666"/>
                </a:lnTo>
                <a:lnTo>
                  <a:pt x="20317" y="7666"/>
                </a:lnTo>
                <a:lnTo>
                  <a:pt x="22151" y="7572"/>
                </a:lnTo>
                <a:lnTo>
                  <a:pt x="23938" y="7478"/>
                </a:lnTo>
                <a:lnTo>
                  <a:pt x="25631" y="7384"/>
                </a:lnTo>
                <a:lnTo>
                  <a:pt x="27230" y="7196"/>
                </a:lnTo>
                <a:lnTo>
                  <a:pt x="28735" y="7008"/>
                </a:lnTo>
                <a:lnTo>
                  <a:pt x="30146" y="6820"/>
                </a:lnTo>
                <a:lnTo>
                  <a:pt x="31463" y="6538"/>
                </a:lnTo>
                <a:lnTo>
                  <a:pt x="32686" y="6303"/>
                </a:lnTo>
                <a:lnTo>
                  <a:pt x="33720" y="5973"/>
                </a:lnTo>
                <a:lnTo>
                  <a:pt x="34661" y="5691"/>
                </a:lnTo>
                <a:lnTo>
                  <a:pt x="35413" y="5315"/>
                </a:lnTo>
                <a:lnTo>
                  <a:pt x="36025" y="4986"/>
                </a:lnTo>
                <a:lnTo>
                  <a:pt x="36307" y="4798"/>
                </a:lnTo>
                <a:lnTo>
                  <a:pt x="36495" y="4610"/>
                </a:lnTo>
                <a:lnTo>
                  <a:pt x="36683" y="4421"/>
                </a:lnTo>
                <a:lnTo>
                  <a:pt x="36777" y="4233"/>
                </a:lnTo>
                <a:lnTo>
                  <a:pt x="36871" y="4045"/>
                </a:lnTo>
                <a:lnTo>
                  <a:pt x="36871" y="3857"/>
                </a:lnTo>
                <a:lnTo>
                  <a:pt x="36871" y="3669"/>
                </a:lnTo>
                <a:lnTo>
                  <a:pt x="36777" y="3434"/>
                </a:lnTo>
                <a:lnTo>
                  <a:pt x="36683" y="3246"/>
                </a:lnTo>
                <a:lnTo>
                  <a:pt x="36495" y="3058"/>
                </a:lnTo>
                <a:lnTo>
                  <a:pt x="36307" y="2870"/>
                </a:lnTo>
                <a:lnTo>
                  <a:pt x="36025" y="2728"/>
                </a:lnTo>
                <a:lnTo>
                  <a:pt x="35413" y="2352"/>
                </a:lnTo>
                <a:lnTo>
                  <a:pt x="34661" y="2023"/>
                </a:lnTo>
                <a:lnTo>
                  <a:pt x="33720" y="1694"/>
                </a:lnTo>
                <a:lnTo>
                  <a:pt x="32686" y="1412"/>
                </a:lnTo>
                <a:lnTo>
                  <a:pt x="31463" y="1129"/>
                </a:lnTo>
                <a:lnTo>
                  <a:pt x="30146" y="894"/>
                </a:lnTo>
                <a:lnTo>
                  <a:pt x="28735" y="659"/>
                </a:lnTo>
                <a:lnTo>
                  <a:pt x="27230" y="471"/>
                </a:lnTo>
                <a:lnTo>
                  <a:pt x="25631" y="330"/>
                </a:lnTo>
                <a:lnTo>
                  <a:pt x="23938" y="189"/>
                </a:lnTo>
                <a:lnTo>
                  <a:pt x="22151" y="95"/>
                </a:lnTo>
                <a:lnTo>
                  <a:pt x="20317" y="48"/>
                </a:lnTo>
                <a:lnTo>
                  <a:pt x="1843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2" name="Google Shape;2172;p57"/>
          <p:cNvGrpSpPr/>
          <p:nvPr/>
        </p:nvGrpSpPr>
        <p:grpSpPr>
          <a:xfrm flipH="1">
            <a:off x="1052877" y="780621"/>
            <a:ext cx="2141966" cy="3775963"/>
            <a:chOff x="5456025" y="2629400"/>
            <a:chExt cx="863000" cy="1521400"/>
          </a:xfrm>
        </p:grpSpPr>
        <p:sp>
          <p:nvSpPr>
            <p:cNvPr id="2173" name="Google Shape;2173;p57"/>
            <p:cNvSpPr/>
            <p:nvPr/>
          </p:nvSpPr>
          <p:spPr>
            <a:xfrm>
              <a:off x="5456025" y="2710525"/>
              <a:ext cx="125825" cy="90550"/>
            </a:xfrm>
            <a:custGeom>
              <a:avLst/>
              <a:gdLst/>
              <a:ahLst/>
              <a:cxnLst/>
              <a:rect l="l" t="t" r="r" b="b"/>
              <a:pathLst>
                <a:path w="5033" h="3622" extrusionOk="0">
                  <a:moveTo>
                    <a:pt x="3903" y="0"/>
                  </a:moveTo>
                  <a:lnTo>
                    <a:pt x="0" y="2775"/>
                  </a:lnTo>
                  <a:lnTo>
                    <a:pt x="611" y="3057"/>
                  </a:lnTo>
                  <a:lnTo>
                    <a:pt x="1176" y="3245"/>
                  </a:lnTo>
                  <a:lnTo>
                    <a:pt x="1881" y="3433"/>
                  </a:lnTo>
                  <a:lnTo>
                    <a:pt x="2634" y="3575"/>
                  </a:lnTo>
                  <a:lnTo>
                    <a:pt x="3057" y="3622"/>
                  </a:lnTo>
                  <a:lnTo>
                    <a:pt x="3433" y="3622"/>
                  </a:lnTo>
                  <a:lnTo>
                    <a:pt x="3856" y="3575"/>
                  </a:lnTo>
                  <a:lnTo>
                    <a:pt x="4280" y="3481"/>
                  </a:lnTo>
                  <a:lnTo>
                    <a:pt x="4656" y="3339"/>
                  </a:lnTo>
                  <a:lnTo>
                    <a:pt x="5032" y="3151"/>
                  </a:lnTo>
                  <a:lnTo>
                    <a:pt x="4656" y="2164"/>
                  </a:lnTo>
                  <a:lnTo>
                    <a:pt x="390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7"/>
            <p:cNvSpPr/>
            <p:nvPr/>
          </p:nvSpPr>
          <p:spPr>
            <a:xfrm>
              <a:off x="5782875" y="3840400"/>
              <a:ext cx="103475" cy="285725"/>
            </a:xfrm>
            <a:custGeom>
              <a:avLst/>
              <a:gdLst/>
              <a:ahLst/>
              <a:cxnLst/>
              <a:rect l="l" t="t" r="r" b="b"/>
              <a:pathLst>
                <a:path w="4139" h="11429" extrusionOk="0">
                  <a:moveTo>
                    <a:pt x="3010" y="0"/>
                  </a:moveTo>
                  <a:lnTo>
                    <a:pt x="3433" y="8277"/>
                  </a:lnTo>
                  <a:lnTo>
                    <a:pt x="0" y="9030"/>
                  </a:lnTo>
                  <a:lnTo>
                    <a:pt x="2540" y="8936"/>
                  </a:lnTo>
                  <a:lnTo>
                    <a:pt x="0" y="10206"/>
                  </a:lnTo>
                  <a:lnTo>
                    <a:pt x="0" y="10206"/>
                  </a:lnTo>
                  <a:lnTo>
                    <a:pt x="2916" y="9453"/>
                  </a:lnTo>
                  <a:lnTo>
                    <a:pt x="1364" y="11428"/>
                  </a:lnTo>
                  <a:lnTo>
                    <a:pt x="4092" y="9124"/>
                  </a:lnTo>
                  <a:lnTo>
                    <a:pt x="4139" y="235"/>
                  </a:lnTo>
                  <a:lnTo>
                    <a:pt x="3010"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7"/>
            <p:cNvSpPr/>
            <p:nvPr/>
          </p:nvSpPr>
          <p:spPr>
            <a:xfrm>
              <a:off x="5786400" y="3706350"/>
              <a:ext cx="174025" cy="177575"/>
            </a:xfrm>
            <a:custGeom>
              <a:avLst/>
              <a:gdLst/>
              <a:ahLst/>
              <a:cxnLst/>
              <a:rect l="l" t="t" r="r" b="b"/>
              <a:pathLst>
                <a:path w="6961" h="7103" extrusionOk="0">
                  <a:moveTo>
                    <a:pt x="0" y="1"/>
                  </a:moveTo>
                  <a:lnTo>
                    <a:pt x="0" y="753"/>
                  </a:lnTo>
                  <a:lnTo>
                    <a:pt x="94" y="1459"/>
                  </a:lnTo>
                  <a:lnTo>
                    <a:pt x="188" y="2117"/>
                  </a:lnTo>
                  <a:lnTo>
                    <a:pt x="282" y="2776"/>
                  </a:lnTo>
                  <a:lnTo>
                    <a:pt x="424" y="3387"/>
                  </a:lnTo>
                  <a:lnTo>
                    <a:pt x="612" y="3998"/>
                  </a:lnTo>
                  <a:lnTo>
                    <a:pt x="800" y="4516"/>
                  </a:lnTo>
                  <a:lnTo>
                    <a:pt x="1035" y="5033"/>
                  </a:lnTo>
                  <a:lnTo>
                    <a:pt x="1270" y="5456"/>
                  </a:lnTo>
                  <a:lnTo>
                    <a:pt x="1552" y="5880"/>
                  </a:lnTo>
                  <a:lnTo>
                    <a:pt x="1834" y="6256"/>
                  </a:lnTo>
                  <a:lnTo>
                    <a:pt x="2117" y="6538"/>
                  </a:lnTo>
                  <a:lnTo>
                    <a:pt x="2446" y="6773"/>
                  </a:lnTo>
                  <a:lnTo>
                    <a:pt x="2775" y="6961"/>
                  </a:lnTo>
                  <a:lnTo>
                    <a:pt x="3104" y="7055"/>
                  </a:lnTo>
                  <a:lnTo>
                    <a:pt x="3480" y="7102"/>
                  </a:lnTo>
                  <a:lnTo>
                    <a:pt x="3810" y="7055"/>
                  </a:lnTo>
                  <a:lnTo>
                    <a:pt x="4186" y="6961"/>
                  </a:lnTo>
                  <a:lnTo>
                    <a:pt x="4515" y="6773"/>
                  </a:lnTo>
                  <a:lnTo>
                    <a:pt x="4844" y="6538"/>
                  </a:lnTo>
                  <a:lnTo>
                    <a:pt x="5126" y="6256"/>
                  </a:lnTo>
                  <a:lnTo>
                    <a:pt x="5409" y="5880"/>
                  </a:lnTo>
                  <a:lnTo>
                    <a:pt x="5691" y="5456"/>
                  </a:lnTo>
                  <a:lnTo>
                    <a:pt x="5926" y="5033"/>
                  </a:lnTo>
                  <a:lnTo>
                    <a:pt x="6161" y="4516"/>
                  </a:lnTo>
                  <a:lnTo>
                    <a:pt x="6349" y="3998"/>
                  </a:lnTo>
                  <a:lnTo>
                    <a:pt x="6537" y="3387"/>
                  </a:lnTo>
                  <a:lnTo>
                    <a:pt x="6678" y="2776"/>
                  </a:lnTo>
                  <a:lnTo>
                    <a:pt x="6772" y="2117"/>
                  </a:lnTo>
                  <a:lnTo>
                    <a:pt x="6867" y="1459"/>
                  </a:lnTo>
                  <a:lnTo>
                    <a:pt x="6961" y="753"/>
                  </a:lnTo>
                  <a:lnTo>
                    <a:pt x="696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7"/>
            <p:cNvSpPr/>
            <p:nvPr/>
          </p:nvSpPr>
          <p:spPr>
            <a:xfrm>
              <a:off x="5553600" y="2629400"/>
              <a:ext cx="765425" cy="1266275"/>
            </a:xfrm>
            <a:custGeom>
              <a:avLst/>
              <a:gdLst/>
              <a:ahLst/>
              <a:cxnLst/>
              <a:rect l="l" t="t" r="r" b="b"/>
              <a:pathLst>
                <a:path w="30617" h="5065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349" y="6961"/>
                  </a:lnTo>
                  <a:lnTo>
                    <a:pt x="4939" y="16461"/>
                  </a:lnTo>
                  <a:lnTo>
                    <a:pt x="3998" y="22856"/>
                  </a:lnTo>
                  <a:lnTo>
                    <a:pt x="3857" y="23656"/>
                  </a:lnTo>
                  <a:lnTo>
                    <a:pt x="3763" y="24503"/>
                  </a:lnTo>
                  <a:lnTo>
                    <a:pt x="3669" y="25537"/>
                  </a:lnTo>
                  <a:lnTo>
                    <a:pt x="3622" y="26807"/>
                  </a:lnTo>
                  <a:lnTo>
                    <a:pt x="3622" y="28218"/>
                  </a:lnTo>
                  <a:lnTo>
                    <a:pt x="3669" y="29817"/>
                  </a:lnTo>
                  <a:lnTo>
                    <a:pt x="3810" y="31510"/>
                  </a:lnTo>
                  <a:lnTo>
                    <a:pt x="3951" y="32403"/>
                  </a:lnTo>
                  <a:lnTo>
                    <a:pt x="4092" y="33344"/>
                  </a:lnTo>
                  <a:lnTo>
                    <a:pt x="4280" y="34238"/>
                  </a:lnTo>
                  <a:lnTo>
                    <a:pt x="4515" y="35178"/>
                  </a:lnTo>
                  <a:lnTo>
                    <a:pt x="4797" y="36166"/>
                  </a:lnTo>
                  <a:lnTo>
                    <a:pt x="5127" y="37106"/>
                  </a:lnTo>
                  <a:lnTo>
                    <a:pt x="5456" y="38047"/>
                  </a:lnTo>
                  <a:lnTo>
                    <a:pt x="5879" y="39034"/>
                  </a:lnTo>
                  <a:lnTo>
                    <a:pt x="6349" y="39975"/>
                  </a:lnTo>
                  <a:lnTo>
                    <a:pt x="6820" y="40916"/>
                  </a:lnTo>
                  <a:lnTo>
                    <a:pt x="7431" y="41809"/>
                  </a:lnTo>
                  <a:lnTo>
                    <a:pt x="8042" y="42750"/>
                  </a:lnTo>
                  <a:lnTo>
                    <a:pt x="8748" y="43596"/>
                  </a:lnTo>
                  <a:lnTo>
                    <a:pt x="9500" y="44490"/>
                  </a:lnTo>
                  <a:lnTo>
                    <a:pt x="10300" y="45336"/>
                  </a:lnTo>
                  <a:lnTo>
                    <a:pt x="11240" y="46136"/>
                  </a:lnTo>
                  <a:lnTo>
                    <a:pt x="12181" y="46888"/>
                  </a:lnTo>
                  <a:lnTo>
                    <a:pt x="13263" y="47641"/>
                  </a:lnTo>
                  <a:lnTo>
                    <a:pt x="14391" y="48299"/>
                  </a:lnTo>
                  <a:lnTo>
                    <a:pt x="15567" y="48958"/>
                  </a:lnTo>
                  <a:lnTo>
                    <a:pt x="15943" y="49099"/>
                  </a:lnTo>
                  <a:lnTo>
                    <a:pt x="16884" y="49428"/>
                  </a:lnTo>
                  <a:lnTo>
                    <a:pt x="18389" y="49851"/>
                  </a:lnTo>
                  <a:lnTo>
                    <a:pt x="19329" y="50086"/>
                  </a:lnTo>
                  <a:lnTo>
                    <a:pt x="20317" y="50274"/>
                  </a:lnTo>
                  <a:lnTo>
                    <a:pt x="21446" y="50463"/>
                  </a:lnTo>
                  <a:lnTo>
                    <a:pt x="22622" y="50604"/>
                  </a:lnTo>
                  <a:lnTo>
                    <a:pt x="23844" y="50651"/>
                  </a:lnTo>
                  <a:lnTo>
                    <a:pt x="25161" y="50651"/>
                  </a:lnTo>
                  <a:lnTo>
                    <a:pt x="26478" y="50557"/>
                  </a:lnTo>
                  <a:lnTo>
                    <a:pt x="27842" y="50368"/>
                  </a:lnTo>
                  <a:lnTo>
                    <a:pt x="28547" y="50227"/>
                  </a:lnTo>
                  <a:lnTo>
                    <a:pt x="29206" y="50086"/>
                  </a:lnTo>
                  <a:lnTo>
                    <a:pt x="29911" y="49898"/>
                  </a:lnTo>
                  <a:lnTo>
                    <a:pt x="30617" y="49663"/>
                  </a:lnTo>
                  <a:lnTo>
                    <a:pt x="26243" y="42844"/>
                  </a:lnTo>
                  <a:lnTo>
                    <a:pt x="19612" y="32403"/>
                  </a:lnTo>
                  <a:lnTo>
                    <a:pt x="18953" y="31416"/>
                  </a:lnTo>
                  <a:lnTo>
                    <a:pt x="13404" y="23045"/>
                  </a:lnTo>
                  <a:lnTo>
                    <a:pt x="10488" y="18671"/>
                  </a:lnTo>
                  <a:lnTo>
                    <a:pt x="10488" y="17730"/>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7"/>
            <p:cNvSpPr/>
            <p:nvPr/>
          </p:nvSpPr>
          <p:spPr>
            <a:xfrm>
              <a:off x="5834600" y="3238425"/>
              <a:ext cx="375075" cy="467950"/>
            </a:xfrm>
            <a:custGeom>
              <a:avLst/>
              <a:gdLst/>
              <a:ahLst/>
              <a:cxnLst/>
              <a:rect l="l" t="t" r="r" b="b"/>
              <a:pathLst>
                <a:path w="15003" h="18718" extrusionOk="0">
                  <a:moveTo>
                    <a:pt x="2305" y="0"/>
                  </a:moveTo>
                  <a:lnTo>
                    <a:pt x="1176" y="2258"/>
                  </a:lnTo>
                  <a:lnTo>
                    <a:pt x="847" y="2869"/>
                  </a:lnTo>
                  <a:lnTo>
                    <a:pt x="612" y="3528"/>
                  </a:lnTo>
                  <a:lnTo>
                    <a:pt x="377" y="4233"/>
                  </a:lnTo>
                  <a:lnTo>
                    <a:pt x="236" y="4891"/>
                  </a:lnTo>
                  <a:lnTo>
                    <a:pt x="95" y="5597"/>
                  </a:lnTo>
                  <a:lnTo>
                    <a:pt x="0" y="6302"/>
                  </a:lnTo>
                  <a:lnTo>
                    <a:pt x="0" y="7008"/>
                  </a:lnTo>
                  <a:lnTo>
                    <a:pt x="0" y="7713"/>
                  </a:lnTo>
                  <a:lnTo>
                    <a:pt x="47" y="8372"/>
                  </a:lnTo>
                  <a:lnTo>
                    <a:pt x="142" y="8889"/>
                  </a:lnTo>
                  <a:lnTo>
                    <a:pt x="283" y="9265"/>
                  </a:lnTo>
                  <a:lnTo>
                    <a:pt x="471" y="9547"/>
                  </a:lnTo>
                  <a:lnTo>
                    <a:pt x="612" y="9735"/>
                  </a:lnTo>
                  <a:lnTo>
                    <a:pt x="847" y="9829"/>
                  </a:lnTo>
                  <a:lnTo>
                    <a:pt x="1035" y="9829"/>
                  </a:lnTo>
                  <a:lnTo>
                    <a:pt x="1223" y="9782"/>
                  </a:lnTo>
                  <a:lnTo>
                    <a:pt x="1458" y="9735"/>
                  </a:lnTo>
                  <a:lnTo>
                    <a:pt x="1646" y="9594"/>
                  </a:lnTo>
                  <a:lnTo>
                    <a:pt x="1976" y="9359"/>
                  </a:lnTo>
                  <a:lnTo>
                    <a:pt x="2305" y="9030"/>
                  </a:lnTo>
                  <a:lnTo>
                    <a:pt x="2775" y="10300"/>
                  </a:lnTo>
                  <a:lnTo>
                    <a:pt x="3245" y="11334"/>
                  </a:lnTo>
                  <a:lnTo>
                    <a:pt x="3669" y="12134"/>
                  </a:lnTo>
                  <a:lnTo>
                    <a:pt x="4045" y="12698"/>
                  </a:lnTo>
                  <a:lnTo>
                    <a:pt x="4374" y="13122"/>
                  </a:lnTo>
                  <a:lnTo>
                    <a:pt x="4703" y="13357"/>
                  </a:lnTo>
                  <a:lnTo>
                    <a:pt x="4939" y="13451"/>
                  </a:lnTo>
                  <a:lnTo>
                    <a:pt x="5174" y="13404"/>
                  </a:lnTo>
                  <a:lnTo>
                    <a:pt x="5362" y="13310"/>
                  </a:lnTo>
                  <a:lnTo>
                    <a:pt x="5550" y="13122"/>
                  </a:lnTo>
                  <a:lnTo>
                    <a:pt x="5691" y="12933"/>
                  </a:lnTo>
                  <a:lnTo>
                    <a:pt x="5785" y="12698"/>
                  </a:lnTo>
                  <a:lnTo>
                    <a:pt x="5926" y="12275"/>
                  </a:lnTo>
                  <a:lnTo>
                    <a:pt x="5973" y="12087"/>
                  </a:lnTo>
                  <a:lnTo>
                    <a:pt x="6302" y="13122"/>
                  </a:lnTo>
                  <a:lnTo>
                    <a:pt x="6679" y="13968"/>
                  </a:lnTo>
                  <a:lnTo>
                    <a:pt x="7008" y="14626"/>
                  </a:lnTo>
                  <a:lnTo>
                    <a:pt x="7337" y="15191"/>
                  </a:lnTo>
                  <a:lnTo>
                    <a:pt x="7666" y="15567"/>
                  </a:lnTo>
                  <a:lnTo>
                    <a:pt x="7948" y="15849"/>
                  </a:lnTo>
                  <a:lnTo>
                    <a:pt x="8231" y="16037"/>
                  </a:lnTo>
                  <a:lnTo>
                    <a:pt x="8513" y="16131"/>
                  </a:lnTo>
                  <a:lnTo>
                    <a:pt x="8748" y="16178"/>
                  </a:lnTo>
                  <a:lnTo>
                    <a:pt x="8983" y="16131"/>
                  </a:lnTo>
                  <a:lnTo>
                    <a:pt x="9171" y="16084"/>
                  </a:lnTo>
                  <a:lnTo>
                    <a:pt x="9312" y="15990"/>
                  </a:lnTo>
                  <a:lnTo>
                    <a:pt x="9547" y="15802"/>
                  </a:lnTo>
                  <a:lnTo>
                    <a:pt x="9641" y="15708"/>
                  </a:lnTo>
                  <a:lnTo>
                    <a:pt x="9924" y="16320"/>
                  </a:lnTo>
                  <a:lnTo>
                    <a:pt x="10253" y="16790"/>
                  </a:lnTo>
                  <a:lnTo>
                    <a:pt x="10582" y="17260"/>
                  </a:lnTo>
                  <a:lnTo>
                    <a:pt x="10958" y="17589"/>
                  </a:lnTo>
                  <a:lnTo>
                    <a:pt x="11287" y="17918"/>
                  </a:lnTo>
                  <a:lnTo>
                    <a:pt x="11664" y="18154"/>
                  </a:lnTo>
                  <a:lnTo>
                    <a:pt x="12040" y="18342"/>
                  </a:lnTo>
                  <a:lnTo>
                    <a:pt x="12369" y="18530"/>
                  </a:lnTo>
                  <a:lnTo>
                    <a:pt x="12745" y="18624"/>
                  </a:lnTo>
                  <a:lnTo>
                    <a:pt x="13122" y="18671"/>
                  </a:lnTo>
                  <a:lnTo>
                    <a:pt x="13451" y="18718"/>
                  </a:lnTo>
                  <a:lnTo>
                    <a:pt x="13827" y="18718"/>
                  </a:lnTo>
                  <a:lnTo>
                    <a:pt x="14438" y="18624"/>
                  </a:lnTo>
                  <a:lnTo>
                    <a:pt x="15003" y="18483"/>
                  </a:lnTo>
                  <a:lnTo>
                    <a:pt x="8372" y="8042"/>
                  </a:lnTo>
                  <a:lnTo>
                    <a:pt x="7713" y="7055"/>
                  </a:lnTo>
                  <a:lnTo>
                    <a:pt x="2305"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7"/>
            <p:cNvSpPr/>
            <p:nvPr/>
          </p:nvSpPr>
          <p:spPr>
            <a:xfrm>
              <a:off x="5644125" y="3220775"/>
              <a:ext cx="674900" cy="674900"/>
            </a:xfrm>
            <a:custGeom>
              <a:avLst/>
              <a:gdLst/>
              <a:ahLst/>
              <a:cxnLst/>
              <a:rect l="l" t="t" r="r" b="b"/>
              <a:pathLst>
                <a:path w="26996" h="26996" extrusionOk="0">
                  <a:moveTo>
                    <a:pt x="236" y="1"/>
                  </a:moveTo>
                  <a:lnTo>
                    <a:pt x="142" y="848"/>
                  </a:lnTo>
                  <a:lnTo>
                    <a:pt x="48" y="1882"/>
                  </a:lnTo>
                  <a:lnTo>
                    <a:pt x="1" y="3152"/>
                  </a:lnTo>
                  <a:lnTo>
                    <a:pt x="1" y="4563"/>
                  </a:lnTo>
                  <a:lnTo>
                    <a:pt x="48" y="6162"/>
                  </a:lnTo>
                  <a:lnTo>
                    <a:pt x="189" y="7855"/>
                  </a:lnTo>
                  <a:lnTo>
                    <a:pt x="330" y="8748"/>
                  </a:lnTo>
                  <a:lnTo>
                    <a:pt x="471" y="9689"/>
                  </a:lnTo>
                  <a:lnTo>
                    <a:pt x="659" y="10583"/>
                  </a:lnTo>
                  <a:lnTo>
                    <a:pt x="894" y="11523"/>
                  </a:lnTo>
                  <a:lnTo>
                    <a:pt x="1176" y="12511"/>
                  </a:lnTo>
                  <a:lnTo>
                    <a:pt x="1506" y="13451"/>
                  </a:lnTo>
                  <a:lnTo>
                    <a:pt x="1835" y="14392"/>
                  </a:lnTo>
                  <a:lnTo>
                    <a:pt x="2258" y="15379"/>
                  </a:lnTo>
                  <a:lnTo>
                    <a:pt x="2728" y="16320"/>
                  </a:lnTo>
                  <a:lnTo>
                    <a:pt x="3199" y="17261"/>
                  </a:lnTo>
                  <a:lnTo>
                    <a:pt x="3810" y="18154"/>
                  </a:lnTo>
                  <a:lnTo>
                    <a:pt x="4421" y="19095"/>
                  </a:lnTo>
                  <a:lnTo>
                    <a:pt x="5127" y="19941"/>
                  </a:lnTo>
                  <a:lnTo>
                    <a:pt x="5879" y="20835"/>
                  </a:lnTo>
                  <a:lnTo>
                    <a:pt x="6679" y="21681"/>
                  </a:lnTo>
                  <a:lnTo>
                    <a:pt x="7619" y="22481"/>
                  </a:lnTo>
                  <a:lnTo>
                    <a:pt x="8560" y="23233"/>
                  </a:lnTo>
                  <a:lnTo>
                    <a:pt x="9642" y="23986"/>
                  </a:lnTo>
                  <a:lnTo>
                    <a:pt x="10770" y="24644"/>
                  </a:lnTo>
                  <a:lnTo>
                    <a:pt x="11946" y="25303"/>
                  </a:lnTo>
                  <a:lnTo>
                    <a:pt x="12322" y="25444"/>
                  </a:lnTo>
                  <a:lnTo>
                    <a:pt x="13263" y="25773"/>
                  </a:lnTo>
                  <a:lnTo>
                    <a:pt x="14768" y="26196"/>
                  </a:lnTo>
                  <a:lnTo>
                    <a:pt x="15708" y="26431"/>
                  </a:lnTo>
                  <a:lnTo>
                    <a:pt x="16696" y="26619"/>
                  </a:lnTo>
                  <a:lnTo>
                    <a:pt x="17825" y="26808"/>
                  </a:lnTo>
                  <a:lnTo>
                    <a:pt x="19001" y="26949"/>
                  </a:lnTo>
                  <a:lnTo>
                    <a:pt x="20223" y="26996"/>
                  </a:lnTo>
                  <a:lnTo>
                    <a:pt x="21540" y="26996"/>
                  </a:lnTo>
                  <a:lnTo>
                    <a:pt x="22857" y="26902"/>
                  </a:lnTo>
                  <a:lnTo>
                    <a:pt x="24221" y="26713"/>
                  </a:lnTo>
                  <a:lnTo>
                    <a:pt x="24926" y="26572"/>
                  </a:lnTo>
                  <a:lnTo>
                    <a:pt x="25585" y="26431"/>
                  </a:lnTo>
                  <a:lnTo>
                    <a:pt x="26290" y="26243"/>
                  </a:lnTo>
                  <a:lnTo>
                    <a:pt x="26996" y="26008"/>
                  </a:lnTo>
                  <a:lnTo>
                    <a:pt x="26996" y="26008"/>
                  </a:lnTo>
                  <a:lnTo>
                    <a:pt x="25820" y="26102"/>
                  </a:lnTo>
                  <a:lnTo>
                    <a:pt x="24691" y="26149"/>
                  </a:lnTo>
                  <a:lnTo>
                    <a:pt x="23609" y="26196"/>
                  </a:lnTo>
                  <a:lnTo>
                    <a:pt x="22622" y="26149"/>
                  </a:lnTo>
                  <a:lnTo>
                    <a:pt x="21634" y="26102"/>
                  </a:lnTo>
                  <a:lnTo>
                    <a:pt x="20694" y="26008"/>
                  </a:lnTo>
                  <a:lnTo>
                    <a:pt x="19800" y="25867"/>
                  </a:lnTo>
                  <a:lnTo>
                    <a:pt x="18954" y="25726"/>
                  </a:lnTo>
                  <a:lnTo>
                    <a:pt x="18154" y="25538"/>
                  </a:lnTo>
                  <a:lnTo>
                    <a:pt x="17355" y="25350"/>
                  </a:lnTo>
                  <a:lnTo>
                    <a:pt x="16649" y="25115"/>
                  </a:lnTo>
                  <a:lnTo>
                    <a:pt x="15944" y="24879"/>
                  </a:lnTo>
                  <a:lnTo>
                    <a:pt x="14721" y="24315"/>
                  </a:lnTo>
                  <a:lnTo>
                    <a:pt x="13592" y="23751"/>
                  </a:lnTo>
                  <a:lnTo>
                    <a:pt x="12652" y="23186"/>
                  </a:lnTo>
                  <a:lnTo>
                    <a:pt x="11852" y="22575"/>
                  </a:lnTo>
                  <a:lnTo>
                    <a:pt x="11194" y="22011"/>
                  </a:lnTo>
                  <a:lnTo>
                    <a:pt x="10676" y="21540"/>
                  </a:lnTo>
                  <a:lnTo>
                    <a:pt x="10253" y="21070"/>
                  </a:lnTo>
                  <a:lnTo>
                    <a:pt x="9971" y="20741"/>
                  </a:lnTo>
                  <a:lnTo>
                    <a:pt x="9783" y="20459"/>
                  </a:lnTo>
                  <a:lnTo>
                    <a:pt x="8936" y="22199"/>
                  </a:lnTo>
                  <a:lnTo>
                    <a:pt x="8043" y="21540"/>
                  </a:lnTo>
                  <a:lnTo>
                    <a:pt x="7196" y="20882"/>
                  </a:lnTo>
                  <a:lnTo>
                    <a:pt x="6444" y="20176"/>
                  </a:lnTo>
                  <a:lnTo>
                    <a:pt x="5738" y="19424"/>
                  </a:lnTo>
                  <a:lnTo>
                    <a:pt x="5080" y="18624"/>
                  </a:lnTo>
                  <a:lnTo>
                    <a:pt x="4516" y="17778"/>
                  </a:lnTo>
                  <a:lnTo>
                    <a:pt x="3951" y="16931"/>
                  </a:lnTo>
                  <a:lnTo>
                    <a:pt x="3434" y="16038"/>
                  </a:lnTo>
                  <a:lnTo>
                    <a:pt x="3011" y="15144"/>
                  </a:lnTo>
                  <a:lnTo>
                    <a:pt x="2587" y="14204"/>
                  </a:lnTo>
                  <a:lnTo>
                    <a:pt x="2211" y="13310"/>
                  </a:lnTo>
                  <a:lnTo>
                    <a:pt x="1882" y="12370"/>
                  </a:lnTo>
                  <a:lnTo>
                    <a:pt x="1600" y="11429"/>
                  </a:lnTo>
                  <a:lnTo>
                    <a:pt x="1365" y="10535"/>
                  </a:lnTo>
                  <a:lnTo>
                    <a:pt x="941" y="8701"/>
                  </a:lnTo>
                  <a:lnTo>
                    <a:pt x="612" y="6961"/>
                  </a:lnTo>
                  <a:lnTo>
                    <a:pt x="424" y="5362"/>
                  </a:lnTo>
                  <a:lnTo>
                    <a:pt x="283" y="3857"/>
                  </a:lnTo>
                  <a:lnTo>
                    <a:pt x="236" y="2588"/>
                  </a:lnTo>
                  <a:lnTo>
                    <a:pt x="236" y="1506"/>
                  </a:lnTo>
                  <a:lnTo>
                    <a:pt x="236" y="706"/>
                  </a:lnTo>
                  <a:lnTo>
                    <a:pt x="236"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7"/>
            <p:cNvSpPr/>
            <p:nvPr/>
          </p:nvSpPr>
          <p:spPr>
            <a:xfrm>
              <a:off x="5829900" y="3205500"/>
              <a:ext cx="403300" cy="467975"/>
            </a:xfrm>
            <a:custGeom>
              <a:avLst/>
              <a:gdLst/>
              <a:ahLst/>
              <a:cxnLst/>
              <a:rect l="l" t="t" r="r" b="b"/>
              <a:pathLst>
                <a:path w="16132" h="18719" extrusionOk="0">
                  <a:moveTo>
                    <a:pt x="2352" y="1"/>
                  </a:moveTo>
                  <a:lnTo>
                    <a:pt x="1223" y="2211"/>
                  </a:lnTo>
                  <a:lnTo>
                    <a:pt x="894" y="2869"/>
                  </a:lnTo>
                  <a:lnTo>
                    <a:pt x="659" y="3528"/>
                  </a:lnTo>
                  <a:lnTo>
                    <a:pt x="424" y="4233"/>
                  </a:lnTo>
                  <a:lnTo>
                    <a:pt x="235" y="4892"/>
                  </a:lnTo>
                  <a:lnTo>
                    <a:pt x="141" y="5597"/>
                  </a:lnTo>
                  <a:lnTo>
                    <a:pt x="47" y="6303"/>
                  </a:lnTo>
                  <a:lnTo>
                    <a:pt x="0" y="7008"/>
                  </a:lnTo>
                  <a:lnTo>
                    <a:pt x="47" y="7713"/>
                  </a:lnTo>
                  <a:lnTo>
                    <a:pt x="94" y="8372"/>
                  </a:lnTo>
                  <a:lnTo>
                    <a:pt x="188" y="8842"/>
                  </a:lnTo>
                  <a:lnTo>
                    <a:pt x="330" y="9265"/>
                  </a:lnTo>
                  <a:lnTo>
                    <a:pt x="471" y="9500"/>
                  </a:lnTo>
                  <a:lnTo>
                    <a:pt x="659" y="9689"/>
                  </a:lnTo>
                  <a:lnTo>
                    <a:pt x="847" y="9783"/>
                  </a:lnTo>
                  <a:lnTo>
                    <a:pt x="1082" y="9830"/>
                  </a:lnTo>
                  <a:lnTo>
                    <a:pt x="1270" y="9783"/>
                  </a:lnTo>
                  <a:lnTo>
                    <a:pt x="1458" y="9736"/>
                  </a:lnTo>
                  <a:lnTo>
                    <a:pt x="1646" y="9595"/>
                  </a:lnTo>
                  <a:lnTo>
                    <a:pt x="2023" y="9359"/>
                  </a:lnTo>
                  <a:lnTo>
                    <a:pt x="2352" y="9030"/>
                  </a:lnTo>
                  <a:lnTo>
                    <a:pt x="2822" y="10300"/>
                  </a:lnTo>
                  <a:lnTo>
                    <a:pt x="3292" y="11335"/>
                  </a:lnTo>
                  <a:lnTo>
                    <a:pt x="3716" y="12134"/>
                  </a:lnTo>
                  <a:lnTo>
                    <a:pt x="4092" y="12698"/>
                  </a:lnTo>
                  <a:lnTo>
                    <a:pt x="4421" y="13122"/>
                  </a:lnTo>
                  <a:lnTo>
                    <a:pt x="4703" y="13357"/>
                  </a:lnTo>
                  <a:lnTo>
                    <a:pt x="4985" y="13451"/>
                  </a:lnTo>
                  <a:lnTo>
                    <a:pt x="5221" y="13404"/>
                  </a:lnTo>
                  <a:lnTo>
                    <a:pt x="5409" y="13310"/>
                  </a:lnTo>
                  <a:lnTo>
                    <a:pt x="5597" y="13122"/>
                  </a:lnTo>
                  <a:lnTo>
                    <a:pt x="5738" y="12934"/>
                  </a:lnTo>
                  <a:lnTo>
                    <a:pt x="5832" y="12698"/>
                  </a:lnTo>
                  <a:lnTo>
                    <a:pt x="5973" y="12275"/>
                  </a:lnTo>
                  <a:lnTo>
                    <a:pt x="6020" y="12087"/>
                  </a:lnTo>
                  <a:lnTo>
                    <a:pt x="6349" y="13122"/>
                  </a:lnTo>
                  <a:lnTo>
                    <a:pt x="6726" y="13968"/>
                  </a:lnTo>
                  <a:lnTo>
                    <a:pt x="7055" y="14627"/>
                  </a:lnTo>
                  <a:lnTo>
                    <a:pt x="7384" y="15144"/>
                  </a:lnTo>
                  <a:lnTo>
                    <a:pt x="7666" y="15567"/>
                  </a:lnTo>
                  <a:lnTo>
                    <a:pt x="7995" y="15849"/>
                  </a:lnTo>
                  <a:lnTo>
                    <a:pt x="8277" y="16038"/>
                  </a:lnTo>
                  <a:lnTo>
                    <a:pt x="8560" y="16132"/>
                  </a:lnTo>
                  <a:lnTo>
                    <a:pt x="9030" y="16132"/>
                  </a:lnTo>
                  <a:lnTo>
                    <a:pt x="9218" y="16038"/>
                  </a:lnTo>
                  <a:lnTo>
                    <a:pt x="9359" y="15990"/>
                  </a:lnTo>
                  <a:lnTo>
                    <a:pt x="9594" y="15802"/>
                  </a:lnTo>
                  <a:lnTo>
                    <a:pt x="9688" y="15708"/>
                  </a:lnTo>
                  <a:lnTo>
                    <a:pt x="9876" y="16132"/>
                  </a:lnTo>
                  <a:lnTo>
                    <a:pt x="10112" y="16555"/>
                  </a:lnTo>
                  <a:lnTo>
                    <a:pt x="10347" y="16884"/>
                  </a:lnTo>
                  <a:lnTo>
                    <a:pt x="10582" y="17213"/>
                  </a:lnTo>
                  <a:lnTo>
                    <a:pt x="10864" y="17495"/>
                  </a:lnTo>
                  <a:lnTo>
                    <a:pt x="11099" y="17731"/>
                  </a:lnTo>
                  <a:lnTo>
                    <a:pt x="11664" y="18107"/>
                  </a:lnTo>
                  <a:lnTo>
                    <a:pt x="12181" y="18389"/>
                  </a:lnTo>
                  <a:lnTo>
                    <a:pt x="12698" y="18577"/>
                  </a:lnTo>
                  <a:lnTo>
                    <a:pt x="13263" y="18671"/>
                  </a:lnTo>
                  <a:lnTo>
                    <a:pt x="13733" y="18718"/>
                  </a:lnTo>
                  <a:lnTo>
                    <a:pt x="14250" y="18671"/>
                  </a:lnTo>
                  <a:lnTo>
                    <a:pt x="14673" y="18577"/>
                  </a:lnTo>
                  <a:lnTo>
                    <a:pt x="15097" y="18483"/>
                  </a:lnTo>
                  <a:lnTo>
                    <a:pt x="15426" y="18342"/>
                  </a:lnTo>
                  <a:lnTo>
                    <a:pt x="15943" y="18107"/>
                  </a:lnTo>
                  <a:lnTo>
                    <a:pt x="16131" y="18013"/>
                  </a:lnTo>
                  <a:lnTo>
                    <a:pt x="23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7"/>
            <p:cNvSpPr/>
            <p:nvPr/>
          </p:nvSpPr>
          <p:spPr>
            <a:xfrm>
              <a:off x="5553600" y="2629400"/>
              <a:ext cx="263375" cy="411525"/>
            </a:xfrm>
            <a:custGeom>
              <a:avLst/>
              <a:gdLst/>
              <a:ahLst/>
              <a:cxnLst/>
              <a:rect l="l" t="t" r="r" b="b"/>
              <a:pathLst>
                <a:path w="10535" h="1646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538" y="6820"/>
                  </a:lnTo>
                  <a:lnTo>
                    <a:pt x="6726" y="6678"/>
                  </a:lnTo>
                  <a:lnTo>
                    <a:pt x="6961" y="6584"/>
                  </a:lnTo>
                  <a:lnTo>
                    <a:pt x="7243" y="6537"/>
                  </a:lnTo>
                  <a:lnTo>
                    <a:pt x="7525" y="6537"/>
                  </a:lnTo>
                  <a:lnTo>
                    <a:pt x="7666" y="6584"/>
                  </a:lnTo>
                  <a:lnTo>
                    <a:pt x="7807" y="6678"/>
                  </a:lnTo>
                  <a:lnTo>
                    <a:pt x="7901" y="6773"/>
                  </a:lnTo>
                  <a:lnTo>
                    <a:pt x="7995" y="6961"/>
                  </a:lnTo>
                  <a:lnTo>
                    <a:pt x="8042" y="7102"/>
                  </a:lnTo>
                  <a:lnTo>
                    <a:pt x="8089" y="7290"/>
                  </a:lnTo>
                  <a:lnTo>
                    <a:pt x="8137" y="7854"/>
                  </a:lnTo>
                  <a:lnTo>
                    <a:pt x="8089" y="8560"/>
                  </a:lnTo>
                  <a:lnTo>
                    <a:pt x="8042" y="9406"/>
                  </a:lnTo>
                  <a:lnTo>
                    <a:pt x="7807" y="11240"/>
                  </a:lnTo>
                  <a:lnTo>
                    <a:pt x="7572" y="13074"/>
                  </a:lnTo>
                  <a:lnTo>
                    <a:pt x="7525" y="13545"/>
                  </a:lnTo>
                  <a:lnTo>
                    <a:pt x="7572" y="14015"/>
                  </a:lnTo>
                  <a:lnTo>
                    <a:pt x="7713" y="14438"/>
                  </a:lnTo>
                  <a:lnTo>
                    <a:pt x="7901" y="14862"/>
                  </a:lnTo>
                  <a:lnTo>
                    <a:pt x="8184" y="15238"/>
                  </a:lnTo>
                  <a:lnTo>
                    <a:pt x="8513" y="15567"/>
                  </a:lnTo>
                  <a:lnTo>
                    <a:pt x="8889" y="15849"/>
                  </a:lnTo>
                  <a:lnTo>
                    <a:pt x="9312" y="16037"/>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7"/>
            <p:cNvSpPr/>
            <p:nvPr/>
          </p:nvSpPr>
          <p:spPr>
            <a:xfrm>
              <a:off x="5650000" y="3040900"/>
              <a:ext cx="238700" cy="197550"/>
            </a:xfrm>
            <a:custGeom>
              <a:avLst/>
              <a:gdLst/>
              <a:ahLst/>
              <a:cxnLst/>
              <a:rect l="l" t="t" r="r" b="b"/>
              <a:pathLst>
                <a:path w="9548" h="7902" extrusionOk="0">
                  <a:moveTo>
                    <a:pt x="1083" y="1"/>
                  </a:moveTo>
                  <a:lnTo>
                    <a:pt x="142" y="6396"/>
                  </a:lnTo>
                  <a:lnTo>
                    <a:pt x="1" y="7196"/>
                  </a:lnTo>
                  <a:lnTo>
                    <a:pt x="189" y="7525"/>
                  </a:lnTo>
                  <a:lnTo>
                    <a:pt x="377" y="7713"/>
                  </a:lnTo>
                  <a:lnTo>
                    <a:pt x="612" y="7854"/>
                  </a:lnTo>
                  <a:lnTo>
                    <a:pt x="800" y="7901"/>
                  </a:lnTo>
                  <a:lnTo>
                    <a:pt x="988" y="7901"/>
                  </a:lnTo>
                  <a:lnTo>
                    <a:pt x="1224" y="7854"/>
                  </a:lnTo>
                  <a:lnTo>
                    <a:pt x="1412" y="7760"/>
                  </a:lnTo>
                  <a:lnTo>
                    <a:pt x="1600" y="7619"/>
                  </a:lnTo>
                  <a:lnTo>
                    <a:pt x="1976" y="7290"/>
                  </a:lnTo>
                  <a:lnTo>
                    <a:pt x="2258" y="6961"/>
                  </a:lnTo>
                  <a:lnTo>
                    <a:pt x="2493" y="6632"/>
                  </a:lnTo>
                  <a:lnTo>
                    <a:pt x="2729" y="7008"/>
                  </a:lnTo>
                  <a:lnTo>
                    <a:pt x="2917" y="7337"/>
                  </a:lnTo>
                  <a:lnTo>
                    <a:pt x="3105" y="7525"/>
                  </a:lnTo>
                  <a:lnTo>
                    <a:pt x="3293" y="7666"/>
                  </a:lnTo>
                  <a:lnTo>
                    <a:pt x="3434" y="7713"/>
                  </a:lnTo>
                  <a:lnTo>
                    <a:pt x="3622" y="7760"/>
                  </a:lnTo>
                  <a:lnTo>
                    <a:pt x="3763" y="7713"/>
                  </a:lnTo>
                  <a:lnTo>
                    <a:pt x="3904" y="7619"/>
                  </a:lnTo>
                  <a:lnTo>
                    <a:pt x="4092" y="7384"/>
                  </a:lnTo>
                  <a:lnTo>
                    <a:pt x="4281" y="7149"/>
                  </a:lnTo>
                  <a:lnTo>
                    <a:pt x="4422" y="6867"/>
                  </a:lnTo>
                  <a:lnTo>
                    <a:pt x="4657" y="7149"/>
                  </a:lnTo>
                  <a:lnTo>
                    <a:pt x="4892" y="7384"/>
                  </a:lnTo>
                  <a:lnTo>
                    <a:pt x="5080" y="7525"/>
                  </a:lnTo>
                  <a:lnTo>
                    <a:pt x="5268" y="7619"/>
                  </a:lnTo>
                  <a:lnTo>
                    <a:pt x="5409" y="7666"/>
                  </a:lnTo>
                  <a:lnTo>
                    <a:pt x="5550" y="7666"/>
                  </a:lnTo>
                  <a:lnTo>
                    <a:pt x="5691" y="7572"/>
                  </a:lnTo>
                  <a:lnTo>
                    <a:pt x="5785" y="7525"/>
                  </a:lnTo>
                  <a:lnTo>
                    <a:pt x="5974" y="7290"/>
                  </a:lnTo>
                  <a:lnTo>
                    <a:pt x="6115" y="7008"/>
                  </a:lnTo>
                  <a:lnTo>
                    <a:pt x="6209" y="6726"/>
                  </a:lnTo>
                  <a:lnTo>
                    <a:pt x="6444" y="7055"/>
                  </a:lnTo>
                  <a:lnTo>
                    <a:pt x="6679" y="7290"/>
                  </a:lnTo>
                  <a:lnTo>
                    <a:pt x="6914" y="7431"/>
                  </a:lnTo>
                  <a:lnTo>
                    <a:pt x="7102" y="7525"/>
                  </a:lnTo>
                  <a:lnTo>
                    <a:pt x="7243" y="7572"/>
                  </a:lnTo>
                  <a:lnTo>
                    <a:pt x="7384" y="7572"/>
                  </a:lnTo>
                  <a:lnTo>
                    <a:pt x="7526" y="7525"/>
                  </a:lnTo>
                  <a:lnTo>
                    <a:pt x="7620" y="7431"/>
                  </a:lnTo>
                  <a:lnTo>
                    <a:pt x="7761" y="7196"/>
                  </a:lnTo>
                  <a:lnTo>
                    <a:pt x="7855" y="6961"/>
                  </a:lnTo>
                  <a:lnTo>
                    <a:pt x="7902" y="6679"/>
                  </a:lnTo>
                  <a:lnTo>
                    <a:pt x="8278" y="6914"/>
                  </a:lnTo>
                  <a:lnTo>
                    <a:pt x="8560" y="7008"/>
                  </a:lnTo>
                  <a:lnTo>
                    <a:pt x="8795" y="7102"/>
                  </a:lnTo>
                  <a:lnTo>
                    <a:pt x="9030" y="7102"/>
                  </a:lnTo>
                  <a:lnTo>
                    <a:pt x="9172" y="7055"/>
                  </a:lnTo>
                  <a:lnTo>
                    <a:pt x="9313" y="6914"/>
                  </a:lnTo>
                  <a:lnTo>
                    <a:pt x="9454" y="6773"/>
                  </a:lnTo>
                  <a:lnTo>
                    <a:pt x="9548" y="6585"/>
                  </a:lnTo>
                  <a:lnTo>
                    <a:pt x="6632" y="2211"/>
                  </a:lnTo>
                  <a:lnTo>
                    <a:pt x="6632" y="1270"/>
                  </a:lnTo>
                  <a:lnTo>
                    <a:pt x="1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7"/>
            <p:cNvSpPr/>
            <p:nvPr/>
          </p:nvSpPr>
          <p:spPr>
            <a:xfrm>
              <a:off x="5883975" y="3866250"/>
              <a:ext cx="103500" cy="284550"/>
            </a:xfrm>
            <a:custGeom>
              <a:avLst/>
              <a:gdLst/>
              <a:ahLst/>
              <a:cxnLst/>
              <a:rect l="l" t="t" r="r" b="b"/>
              <a:pathLst>
                <a:path w="4140" h="11382" extrusionOk="0">
                  <a:moveTo>
                    <a:pt x="3011" y="1"/>
                  </a:moveTo>
                  <a:lnTo>
                    <a:pt x="3434" y="8231"/>
                  </a:lnTo>
                  <a:lnTo>
                    <a:pt x="1" y="8983"/>
                  </a:lnTo>
                  <a:lnTo>
                    <a:pt x="1" y="8983"/>
                  </a:lnTo>
                  <a:lnTo>
                    <a:pt x="2587" y="8889"/>
                  </a:lnTo>
                  <a:lnTo>
                    <a:pt x="2587" y="8889"/>
                  </a:lnTo>
                  <a:lnTo>
                    <a:pt x="1" y="10159"/>
                  </a:lnTo>
                  <a:lnTo>
                    <a:pt x="2917" y="9454"/>
                  </a:lnTo>
                  <a:lnTo>
                    <a:pt x="1412" y="11382"/>
                  </a:lnTo>
                  <a:lnTo>
                    <a:pt x="4139" y="9125"/>
                  </a:lnTo>
                  <a:lnTo>
                    <a:pt x="4139" y="236"/>
                  </a:lnTo>
                  <a:lnTo>
                    <a:pt x="301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7"/>
            <p:cNvSpPr/>
            <p:nvPr/>
          </p:nvSpPr>
          <p:spPr>
            <a:xfrm>
              <a:off x="5888675" y="3732225"/>
              <a:ext cx="174050" cy="176375"/>
            </a:xfrm>
            <a:custGeom>
              <a:avLst/>
              <a:gdLst/>
              <a:ahLst/>
              <a:cxnLst/>
              <a:rect l="l" t="t" r="r" b="b"/>
              <a:pathLst>
                <a:path w="6962" h="7055" extrusionOk="0">
                  <a:moveTo>
                    <a:pt x="1" y="1"/>
                  </a:moveTo>
                  <a:lnTo>
                    <a:pt x="1" y="706"/>
                  </a:lnTo>
                  <a:lnTo>
                    <a:pt x="48" y="1412"/>
                  </a:lnTo>
                  <a:lnTo>
                    <a:pt x="142" y="2117"/>
                  </a:lnTo>
                  <a:lnTo>
                    <a:pt x="283" y="2775"/>
                  </a:lnTo>
                  <a:lnTo>
                    <a:pt x="424" y="3387"/>
                  </a:lnTo>
                  <a:lnTo>
                    <a:pt x="612" y="3951"/>
                  </a:lnTo>
                  <a:lnTo>
                    <a:pt x="800" y="4515"/>
                  </a:lnTo>
                  <a:lnTo>
                    <a:pt x="1035" y="4986"/>
                  </a:lnTo>
                  <a:lnTo>
                    <a:pt x="1271" y="5456"/>
                  </a:lnTo>
                  <a:lnTo>
                    <a:pt x="1553" y="5879"/>
                  </a:lnTo>
                  <a:lnTo>
                    <a:pt x="1835" y="6208"/>
                  </a:lnTo>
                  <a:lnTo>
                    <a:pt x="2117" y="6538"/>
                  </a:lnTo>
                  <a:lnTo>
                    <a:pt x="2446" y="6773"/>
                  </a:lnTo>
                  <a:lnTo>
                    <a:pt x="2776" y="6914"/>
                  </a:lnTo>
                  <a:lnTo>
                    <a:pt x="3105" y="7055"/>
                  </a:lnTo>
                  <a:lnTo>
                    <a:pt x="3810" y="7055"/>
                  </a:lnTo>
                  <a:lnTo>
                    <a:pt x="4139" y="6914"/>
                  </a:lnTo>
                  <a:lnTo>
                    <a:pt x="4469" y="6773"/>
                  </a:lnTo>
                  <a:lnTo>
                    <a:pt x="4798" y="6538"/>
                  </a:lnTo>
                  <a:lnTo>
                    <a:pt x="5127" y="6208"/>
                  </a:lnTo>
                  <a:lnTo>
                    <a:pt x="5409" y="5879"/>
                  </a:lnTo>
                  <a:lnTo>
                    <a:pt x="5644" y="5456"/>
                  </a:lnTo>
                  <a:lnTo>
                    <a:pt x="5926" y="4986"/>
                  </a:lnTo>
                  <a:lnTo>
                    <a:pt x="6115" y="4515"/>
                  </a:lnTo>
                  <a:lnTo>
                    <a:pt x="6350" y="3951"/>
                  </a:lnTo>
                  <a:lnTo>
                    <a:pt x="6491" y="3387"/>
                  </a:lnTo>
                  <a:lnTo>
                    <a:pt x="6679" y="2775"/>
                  </a:lnTo>
                  <a:lnTo>
                    <a:pt x="6773" y="2117"/>
                  </a:lnTo>
                  <a:lnTo>
                    <a:pt x="6867" y="1412"/>
                  </a:lnTo>
                  <a:lnTo>
                    <a:pt x="6914" y="706"/>
                  </a:lnTo>
                  <a:lnTo>
                    <a:pt x="6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7"/>
            <p:cNvSpPr/>
            <p:nvPr/>
          </p:nvSpPr>
          <p:spPr>
            <a:xfrm>
              <a:off x="5625325" y="2679950"/>
              <a:ext cx="29400" cy="28250"/>
            </a:xfrm>
            <a:custGeom>
              <a:avLst/>
              <a:gdLst/>
              <a:ahLst/>
              <a:cxnLst/>
              <a:rect l="l" t="t" r="r" b="b"/>
              <a:pathLst>
                <a:path w="1176" h="1130" extrusionOk="0">
                  <a:moveTo>
                    <a:pt x="565" y="1"/>
                  </a:moveTo>
                  <a:lnTo>
                    <a:pt x="376" y="48"/>
                  </a:lnTo>
                  <a:lnTo>
                    <a:pt x="188" y="189"/>
                  </a:lnTo>
                  <a:lnTo>
                    <a:pt x="47" y="377"/>
                  </a:lnTo>
                  <a:lnTo>
                    <a:pt x="0" y="565"/>
                  </a:lnTo>
                  <a:lnTo>
                    <a:pt x="47" y="800"/>
                  </a:lnTo>
                  <a:lnTo>
                    <a:pt x="188" y="988"/>
                  </a:lnTo>
                  <a:lnTo>
                    <a:pt x="376" y="1082"/>
                  </a:lnTo>
                  <a:lnTo>
                    <a:pt x="565" y="1129"/>
                  </a:lnTo>
                  <a:lnTo>
                    <a:pt x="800" y="1082"/>
                  </a:lnTo>
                  <a:lnTo>
                    <a:pt x="988" y="988"/>
                  </a:lnTo>
                  <a:lnTo>
                    <a:pt x="1129" y="800"/>
                  </a:lnTo>
                  <a:lnTo>
                    <a:pt x="1176" y="565"/>
                  </a:lnTo>
                  <a:lnTo>
                    <a:pt x="1129" y="377"/>
                  </a:lnTo>
                  <a:lnTo>
                    <a:pt x="988" y="189"/>
                  </a:lnTo>
                  <a:lnTo>
                    <a:pt x="800" y="48"/>
                  </a:lnTo>
                  <a:lnTo>
                    <a:pt x="5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7"/>
            <p:cNvSpPr/>
            <p:nvPr/>
          </p:nvSpPr>
          <p:spPr>
            <a:xfrm>
              <a:off x="5893375" y="3334825"/>
              <a:ext cx="98800" cy="119950"/>
            </a:xfrm>
            <a:custGeom>
              <a:avLst/>
              <a:gdLst/>
              <a:ahLst/>
              <a:cxnLst/>
              <a:rect l="l" t="t" r="r" b="b"/>
              <a:pathLst>
                <a:path w="3952" h="4798" extrusionOk="0">
                  <a:moveTo>
                    <a:pt x="142" y="1"/>
                  </a:moveTo>
                  <a:lnTo>
                    <a:pt x="48" y="612"/>
                  </a:lnTo>
                  <a:lnTo>
                    <a:pt x="1" y="1224"/>
                  </a:lnTo>
                  <a:lnTo>
                    <a:pt x="48" y="1835"/>
                  </a:lnTo>
                  <a:lnTo>
                    <a:pt x="189" y="2446"/>
                  </a:lnTo>
                  <a:lnTo>
                    <a:pt x="377" y="2917"/>
                  </a:lnTo>
                  <a:lnTo>
                    <a:pt x="471" y="3152"/>
                  </a:lnTo>
                  <a:lnTo>
                    <a:pt x="612" y="3340"/>
                  </a:lnTo>
                  <a:lnTo>
                    <a:pt x="800" y="3481"/>
                  </a:lnTo>
                  <a:lnTo>
                    <a:pt x="1036" y="3575"/>
                  </a:lnTo>
                  <a:lnTo>
                    <a:pt x="1271" y="3622"/>
                  </a:lnTo>
                  <a:lnTo>
                    <a:pt x="1506" y="3622"/>
                  </a:lnTo>
                  <a:lnTo>
                    <a:pt x="1694" y="3528"/>
                  </a:lnTo>
                  <a:lnTo>
                    <a:pt x="1835" y="3387"/>
                  </a:lnTo>
                  <a:lnTo>
                    <a:pt x="1929" y="3199"/>
                  </a:lnTo>
                  <a:lnTo>
                    <a:pt x="1929" y="2964"/>
                  </a:lnTo>
                  <a:lnTo>
                    <a:pt x="2070" y="3340"/>
                  </a:lnTo>
                  <a:lnTo>
                    <a:pt x="2211" y="3716"/>
                  </a:lnTo>
                  <a:lnTo>
                    <a:pt x="2399" y="4092"/>
                  </a:lnTo>
                  <a:lnTo>
                    <a:pt x="2588" y="4422"/>
                  </a:lnTo>
                  <a:lnTo>
                    <a:pt x="2776" y="4657"/>
                  </a:lnTo>
                  <a:lnTo>
                    <a:pt x="2917" y="4751"/>
                  </a:lnTo>
                  <a:lnTo>
                    <a:pt x="3058" y="4798"/>
                  </a:lnTo>
                  <a:lnTo>
                    <a:pt x="3340" y="4798"/>
                  </a:lnTo>
                  <a:lnTo>
                    <a:pt x="3575" y="4704"/>
                  </a:lnTo>
                  <a:lnTo>
                    <a:pt x="3763" y="4469"/>
                  </a:lnTo>
                  <a:lnTo>
                    <a:pt x="3904" y="4233"/>
                  </a:lnTo>
                  <a:lnTo>
                    <a:pt x="3951" y="3857"/>
                  </a:lnTo>
                  <a:lnTo>
                    <a:pt x="3904" y="3528"/>
                  </a:lnTo>
                  <a:lnTo>
                    <a:pt x="3857" y="3669"/>
                  </a:lnTo>
                  <a:lnTo>
                    <a:pt x="3810" y="3810"/>
                  </a:lnTo>
                  <a:lnTo>
                    <a:pt x="3669" y="3904"/>
                  </a:lnTo>
                  <a:lnTo>
                    <a:pt x="3481" y="3998"/>
                  </a:lnTo>
                  <a:lnTo>
                    <a:pt x="3340" y="3998"/>
                  </a:lnTo>
                  <a:lnTo>
                    <a:pt x="3152" y="3951"/>
                  </a:lnTo>
                  <a:lnTo>
                    <a:pt x="2964" y="3857"/>
                  </a:lnTo>
                  <a:lnTo>
                    <a:pt x="2823" y="3716"/>
                  </a:lnTo>
                  <a:lnTo>
                    <a:pt x="2635" y="3387"/>
                  </a:lnTo>
                  <a:lnTo>
                    <a:pt x="2258" y="2446"/>
                  </a:lnTo>
                  <a:lnTo>
                    <a:pt x="1929" y="1506"/>
                  </a:lnTo>
                  <a:lnTo>
                    <a:pt x="1976" y="1835"/>
                  </a:lnTo>
                  <a:lnTo>
                    <a:pt x="1882" y="2211"/>
                  </a:lnTo>
                  <a:lnTo>
                    <a:pt x="1835" y="2399"/>
                  </a:lnTo>
                  <a:lnTo>
                    <a:pt x="1741" y="2540"/>
                  </a:lnTo>
                  <a:lnTo>
                    <a:pt x="1600" y="2681"/>
                  </a:lnTo>
                  <a:lnTo>
                    <a:pt x="1412" y="2728"/>
                  </a:lnTo>
                  <a:lnTo>
                    <a:pt x="1130" y="2728"/>
                  </a:lnTo>
                  <a:lnTo>
                    <a:pt x="894" y="2587"/>
                  </a:lnTo>
                  <a:lnTo>
                    <a:pt x="706" y="2399"/>
                  </a:lnTo>
                  <a:lnTo>
                    <a:pt x="518" y="2117"/>
                  </a:lnTo>
                  <a:lnTo>
                    <a:pt x="283" y="1647"/>
                  </a:lnTo>
                  <a:lnTo>
                    <a:pt x="142" y="1082"/>
                  </a:lnTo>
                  <a:lnTo>
                    <a:pt x="95" y="518"/>
                  </a:lnTo>
                  <a:lnTo>
                    <a:pt x="14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7"/>
            <p:cNvSpPr/>
            <p:nvPr/>
          </p:nvSpPr>
          <p:spPr>
            <a:xfrm>
              <a:off x="6021550" y="3486500"/>
              <a:ext cx="115225" cy="97600"/>
            </a:xfrm>
            <a:custGeom>
              <a:avLst/>
              <a:gdLst/>
              <a:ahLst/>
              <a:cxnLst/>
              <a:rect l="l" t="t" r="r" b="b"/>
              <a:pathLst>
                <a:path w="4609" h="3904" extrusionOk="0">
                  <a:moveTo>
                    <a:pt x="47" y="1"/>
                  </a:moveTo>
                  <a:lnTo>
                    <a:pt x="47" y="377"/>
                  </a:lnTo>
                  <a:lnTo>
                    <a:pt x="0" y="753"/>
                  </a:lnTo>
                  <a:lnTo>
                    <a:pt x="47" y="1082"/>
                  </a:lnTo>
                  <a:lnTo>
                    <a:pt x="94" y="1458"/>
                  </a:lnTo>
                  <a:lnTo>
                    <a:pt x="188" y="1835"/>
                  </a:lnTo>
                  <a:lnTo>
                    <a:pt x="282" y="2164"/>
                  </a:lnTo>
                  <a:lnTo>
                    <a:pt x="423" y="2540"/>
                  </a:lnTo>
                  <a:lnTo>
                    <a:pt x="611" y="2822"/>
                  </a:lnTo>
                  <a:lnTo>
                    <a:pt x="800" y="3104"/>
                  </a:lnTo>
                  <a:lnTo>
                    <a:pt x="1035" y="3340"/>
                  </a:lnTo>
                  <a:lnTo>
                    <a:pt x="1270" y="3528"/>
                  </a:lnTo>
                  <a:lnTo>
                    <a:pt x="1552" y="3669"/>
                  </a:lnTo>
                  <a:lnTo>
                    <a:pt x="1975" y="3669"/>
                  </a:lnTo>
                  <a:lnTo>
                    <a:pt x="2163" y="3575"/>
                  </a:lnTo>
                  <a:lnTo>
                    <a:pt x="2305" y="3481"/>
                  </a:lnTo>
                  <a:lnTo>
                    <a:pt x="2446" y="3340"/>
                  </a:lnTo>
                  <a:lnTo>
                    <a:pt x="2587" y="3199"/>
                  </a:lnTo>
                  <a:lnTo>
                    <a:pt x="2681" y="3010"/>
                  </a:lnTo>
                  <a:lnTo>
                    <a:pt x="2681" y="2822"/>
                  </a:lnTo>
                  <a:lnTo>
                    <a:pt x="2916" y="3246"/>
                  </a:lnTo>
                  <a:lnTo>
                    <a:pt x="3057" y="3434"/>
                  </a:lnTo>
                  <a:lnTo>
                    <a:pt x="3245" y="3575"/>
                  </a:lnTo>
                  <a:lnTo>
                    <a:pt x="3433" y="3763"/>
                  </a:lnTo>
                  <a:lnTo>
                    <a:pt x="3621" y="3857"/>
                  </a:lnTo>
                  <a:lnTo>
                    <a:pt x="3857" y="3904"/>
                  </a:lnTo>
                  <a:lnTo>
                    <a:pt x="4092" y="3904"/>
                  </a:lnTo>
                  <a:lnTo>
                    <a:pt x="4327" y="3810"/>
                  </a:lnTo>
                  <a:lnTo>
                    <a:pt x="4515" y="3669"/>
                  </a:lnTo>
                  <a:lnTo>
                    <a:pt x="4609" y="3434"/>
                  </a:lnTo>
                  <a:lnTo>
                    <a:pt x="4609" y="3340"/>
                  </a:lnTo>
                  <a:lnTo>
                    <a:pt x="4515" y="3387"/>
                  </a:lnTo>
                  <a:lnTo>
                    <a:pt x="4421" y="3434"/>
                  </a:lnTo>
                  <a:lnTo>
                    <a:pt x="4327" y="3434"/>
                  </a:lnTo>
                  <a:lnTo>
                    <a:pt x="4092" y="3387"/>
                  </a:lnTo>
                  <a:lnTo>
                    <a:pt x="3904" y="3246"/>
                  </a:lnTo>
                  <a:lnTo>
                    <a:pt x="3480" y="2869"/>
                  </a:lnTo>
                  <a:lnTo>
                    <a:pt x="3151" y="2352"/>
                  </a:lnTo>
                  <a:lnTo>
                    <a:pt x="2869" y="1835"/>
                  </a:lnTo>
                  <a:lnTo>
                    <a:pt x="2681" y="1270"/>
                  </a:lnTo>
                  <a:lnTo>
                    <a:pt x="2634" y="1505"/>
                  </a:lnTo>
                  <a:lnTo>
                    <a:pt x="2587" y="1741"/>
                  </a:lnTo>
                  <a:lnTo>
                    <a:pt x="2399" y="1976"/>
                  </a:lnTo>
                  <a:lnTo>
                    <a:pt x="2210" y="2117"/>
                  </a:lnTo>
                  <a:lnTo>
                    <a:pt x="2022" y="2211"/>
                  </a:lnTo>
                  <a:lnTo>
                    <a:pt x="1787" y="2258"/>
                  </a:lnTo>
                  <a:lnTo>
                    <a:pt x="1599" y="2258"/>
                  </a:lnTo>
                  <a:lnTo>
                    <a:pt x="1364" y="2211"/>
                  </a:lnTo>
                  <a:lnTo>
                    <a:pt x="1176" y="2117"/>
                  </a:lnTo>
                  <a:lnTo>
                    <a:pt x="988" y="1976"/>
                  </a:lnTo>
                  <a:lnTo>
                    <a:pt x="800" y="1835"/>
                  </a:lnTo>
                  <a:lnTo>
                    <a:pt x="659" y="1694"/>
                  </a:lnTo>
                  <a:lnTo>
                    <a:pt x="423" y="1317"/>
                  </a:lnTo>
                  <a:lnTo>
                    <a:pt x="235" y="894"/>
                  </a:lnTo>
                  <a:lnTo>
                    <a:pt x="141" y="424"/>
                  </a:lnTo>
                  <a:lnTo>
                    <a:pt x="4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7"/>
            <p:cNvSpPr/>
            <p:nvPr/>
          </p:nvSpPr>
          <p:spPr>
            <a:xfrm>
              <a:off x="5456025" y="2764600"/>
              <a:ext cx="125825" cy="36475"/>
            </a:xfrm>
            <a:custGeom>
              <a:avLst/>
              <a:gdLst/>
              <a:ahLst/>
              <a:cxnLst/>
              <a:rect l="l" t="t" r="r" b="b"/>
              <a:pathLst>
                <a:path w="5033" h="1459" extrusionOk="0">
                  <a:moveTo>
                    <a:pt x="4656" y="1"/>
                  </a:moveTo>
                  <a:lnTo>
                    <a:pt x="4327" y="236"/>
                  </a:lnTo>
                  <a:lnTo>
                    <a:pt x="3950" y="471"/>
                  </a:lnTo>
                  <a:lnTo>
                    <a:pt x="3574" y="612"/>
                  </a:lnTo>
                  <a:lnTo>
                    <a:pt x="3198" y="753"/>
                  </a:lnTo>
                  <a:lnTo>
                    <a:pt x="2822" y="800"/>
                  </a:lnTo>
                  <a:lnTo>
                    <a:pt x="2446" y="894"/>
                  </a:lnTo>
                  <a:lnTo>
                    <a:pt x="1693" y="894"/>
                  </a:lnTo>
                  <a:lnTo>
                    <a:pt x="1082" y="847"/>
                  </a:lnTo>
                  <a:lnTo>
                    <a:pt x="564" y="753"/>
                  </a:lnTo>
                  <a:lnTo>
                    <a:pt x="0" y="612"/>
                  </a:lnTo>
                  <a:lnTo>
                    <a:pt x="0" y="612"/>
                  </a:lnTo>
                  <a:lnTo>
                    <a:pt x="611" y="894"/>
                  </a:lnTo>
                  <a:lnTo>
                    <a:pt x="1176" y="1082"/>
                  </a:lnTo>
                  <a:lnTo>
                    <a:pt x="1881" y="1270"/>
                  </a:lnTo>
                  <a:lnTo>
                    <a:pt x="2634" y="1412"/>
                  </a:lnTo>
                  <a:lnTo>
                    <a:pt x="3057" y="1459"/>
                  </a:lnTo>
                  <a:lnTo>
                    <a:pt x="3433" y="1459"/>
                  </a:lnTo>
                  <a:lnTo>
                    <a:pt x="3856" y="1412"/>
                  </a:lnTo>
                  <a:lnTo>
                    <a:pt x="4280" y="1318"/>
                  </a:lnTo>
                  <a:lnTo>
                    <a:pt x="4656" y="1176"/>
                  </a:lnTo>
                  <a:lnTo>
                    <a:pt x="5032" y="988"/>
                  </a:lnTo>
                  <a:lnTo>
                    <a:pt x="465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EC231024-2F5C-48C6-B461-1FF56C3D8FB6}"/>
              </a:ext>
            </a:extLst>
          </p:cNvPr>
          <p:cNvGrpSpPr/>
          <p:nvPr/>
        </p:nvGrpSpPr>
        <p:grpSpPr>
          <a:xfrm>
            <a:off x="5224186" y="780621"/>
            <a:ext cx="1610211" cy="1200329"/>
            <a:chOff x="981675" y="738906"/>
            <a:chExt cx="1610211" cy="1200329"/>
          </a:xfrm>
        </p:grpSpPr>
        <p:sp>
          <p:nvSpPr>
            <p:cNvPr id="9" name="Google Shape;1636;p45">
              <a:extLst>
                <a:ext uri="{FF2B5EF4-FFF2-40B4-BE49-F238E27FC236}">
                  <a16:creationId xmlns:a16="http://schemas.microsoft.com/office/drawing/2014/main" id="{1AE760C7-12FF-2928-DC02-FA45C1CA6010}"/>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id="{8E0E3C5E-84B4-8CA1-A12B-AAEAADA55603}"/>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II</a:t>
              </a:r>
              <a:endParaRPr lang="en-US" sz="7200">
                <a:solidFill>
                  <a:schemeClr val="tx2"/>
                </a:solidFill>
                <a:latin typeface="Gochi Hand" panose="020B0604020202020204" charset="0"/>
              </a:endParaRPr>
            </a:p>
          </p:txBody>
        </p:sp>
      </p:grpSp>
      <p:sp>
        <p:nvSpPr>
          <p:cNvPr id="11" name="TextBox 10">
            <a:extLst>
              <a:ext uri="{FF2B5EF4-FFF2-40B4-BE49-F238E27FC236}">
                <a16:creationId xmlns:a16="http://schemas.microsoft.com/office/drawing/2014/main" id="{65144949-5AFD-2C67-21B0-1E6F3E9CD4DE}"/>
              </a:ext>
            </a:extLst>
          </p:cNvPr>
          <p:cNvSpPr txBox="1"/>
          <p:nvPr/>
        </p:nvSpPr>
        <p:spPr>
          <a:xfrm>
            <a:off x="3510057" y="1859473"/>
            <a:ext cx="5123271" cy="2508315"/>
          </a:xfrm>
          <a:prstGeom prst="rect">
            <a:avLst/>
          </a:prstGeom>
          <a:noFill/>
        </p:spPr>
        <p:txBody>
          <a:bodyPr wrap="square">
            <a:spAutoFit/>
          </a:bodyPr>
          <a:lstStyle/>
          <a:p>
            <a:pPr algn="ctr">
              <a:lnSpc>
                <a:spcPct val="150000"/>
              </a:lnSpc>
              <a:spcBef>
                <a:spcPts val="100"/>
              </a:spcBef>
              <a:spcAft>
                <a:spcPts val="100"/>
              </a:spcAft>
            </a:pPr>
            <a:r>
              <a:rPr lang="vi-VN" sz="3600" b="1">
                <a:latin typeface="+mn-lt"/>
                <a:ea typeface="Times New Roman" panose="02020603050405020304" pitchFamily="18" charset="0"/>
              </a:rPr>
              <a:t>CÁC CHỈ TIÊU </a:t>
            </a:r>
          </a:p>
          <a:p>
            <a:pPr algn="ctr">
              <a:lnSpc>
                <a:spcPct val="150000"/>
              </a:lnSpc>
              <a:spcBef>
                <a:spcPts val="100"/>
              </a:spcBef>
              <a:spcAft>
                <a:spcPts val="100"/>
              </a:spcAft>
            </a:pPr>
            <a:r>
              <a:rPr lang="vi-VN" sz="3600" b="1">
                <a:latin typeface="+mn-lt"/>
                <a:ea typeface="Times New Roman" panose="02020603050405020304" pitchFamily="18" charset="0"/>
              </a:rPr>
              <a:t>CƠ BẢN ĐỂ CHỌN GIỐNG VẬT NUÔI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0" name="TextBox 9">
            <a:extLst>
              <a:ext uri="{FF2B5EF4-FFF2-40B4-BE49-F238E27FC236}">
                <a16:creationId xmlns:a16="http://schemas.microsoft.com/office/drawing/2014/main" id="{7A8B7085-2F20-B3E4-1F14-D918AE11A28B}"/>
              </a:ext>
            </a:extLst>
          </p:cNvPr>
          <p:cNvSpPr txBox="1"/>
          <p:nvPr/>
        </p:nvSpPr>
        <p:spPr>
          <a:xfrm>
            <a:off x="639832" y="1989844"/>
            <a:ext cx="3609473" cy="2118529"/>
          </a:xfrm>
          <a:prstGeom prst="rect">
            <a:avLst/>
          </a:prstGeom>
          <a:noFill/>
        </p:spPr>
        <p:txBody>
          <a:bodyPr wrap="square">
            <a:spAutoFit/>
          </a:bodyPr>
          <a:lstStyle/>
          <a:p>
            <a:pPr algn="just">
              <a:lnSpc>
                <a:spcPct val="150000"/>
              </a:lnSpc>
            </a:pPr>
            <a:r>
              <a:rPr lang="en-US" sz="1800" b="1" i="1">
                <a:solidFill>
                  <a:srgbClr val="FF0000"/>
                </a:solidFill>
              </a:rPr>
              <a:t>Em hãy đọc thông tin mục II.1 - SHS tr.24 và trả lời câu hỏi:</a:t>
            </a:r>
          </a:p>
          <a:p>
            <a:pPr marL="285750" indent="-285750" algn="just">
              <a:lnSpc>
                <a:spcPct val="150000"/>
              </a:lnSpc>
              <a:buFont typeface="Arial" panose="020B0604020202020204" pitchFamily="34" charset="0"/>
              <a:buChar char="•"/>
            </a:pPr>
            <a:r>
              <a:rPr lang="en-US" sz="1800"/>
              <a:t>Nêu khái niệm ngoại hình.</a:t>
            </a:r>
          </a:p>
          <a:p>
            <a:pPr marL="285750" indent="-285750" algn="just">
              <a:lnSpc>
                <a:spcPct val="150000"/>
              </a:lnSpc>
              <a:buFont typeface="Arial" panose="020B0604020202020204" pitchFamily="34" charset="0"/>
              <a:buChar char="•"/>
            </a:pPr>
            <a:r>
              <a:rPr lang="en-US" sz="1800"/>
              <a:t>Một số chỉ tiêu ngoại hình trong chọn giống là gì?</a:t>
            </a:r>
          </a:p>
        </p:txBody>
      </p:sp>
      <p:sp>
        <p:nvSpPr>
          <p:cNvPr id="11" name="Rectangle: Rounded Corners 10">
            <a:extLst>
              <a:ext uri="{FF2B5EF4-FFF2-40B4-BE49-F238E27FC236}">
                <a16:creationId xmlns:a16="http://schemas.microsoft.com/office/drawing/2014/main" id="{86320904-05AA-FCE9-710E-69886FEF0B53}"/>
              </a:ext>
            </a:extLst>
          </p:cNvPr>
          <p:cNvSpPr/>
          <p:nvPr/>
        </p:nvSpPr>
        <p:spPr>
          <a:xfrm>
            <a:off x="729916" y="1210130"/>
            <a:ext cx="3313723"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THẢO LUẬN NHÓM ĐÔI</a:t>
            </a:r>
          </a:p>
        </p:txBody>
      </p:sp>
      <p:pic>
        <p:nvPicPr>
          <p:cNvPr id="13" name="Picture 12" descr="A cow standing in a field&#10;&#10;Description automatically generated">
            <a:extLst>
              <a:ext uri="{FF2B5EF4-FFF2-40B4-BE49-F238E27FC236}">
                <a16:creationId xmlns:a16="http://schemas.microsoft.com/office/drawing/2014/main" id="{CE694657-73ED-DEAB-BAAB-6F3559CF79E6}"/>
              </a:ext>
            </a:extLst>
          </p:cNvPr>
          <p:cNvPicPr>
            <a:picLocks noChangeAspect="1"/>
          </p:cNvPicPr>
          <p:nvPr/>
        </p:nvPicPr>
        <p:blipFill rotWithShape="1">
          <a:blip r:embed="rId3"/>
          <a:srcRect b="7339"/>
          <a:stretch/>
        </p:blipFill>
        <p:spPr>
          <a:xfrm>
            <a:off x="4572000" y="2409028"/>
            <a:ext cx="3842083" cy="2565170"/>
          </a:xfrm>
          <a:prstGeom prst="rect">
            <a:avLst/>
          </a:prstGeom>
        </p:spPr>
      </p:pic>
      <p:pic>
        <p:nvPicPr>
          <p:cNvPr id="15" name="Picture 14" descr="A large white bull with large udders&#10;&#10;Description automatically generated">
            <a:extLst>
              <a:ext uri="{FF2B5EF4-FFF2-40B4-BE49-F238E27FC236}">
                <a16:creationId xmlns:a16="http://schemas.microsoft.com/office/drawing/2014/main" id="{80FAEB24-6675-D0C5-D20E-23C310090840}"/>
              </a:ext>
            </a:extLst>
          </p:cNvPr>
          <p:cNvPicPr>
            <a:picLocks noChangeAspect="1"/>
          </p:cNvPicPr>
          <p:nvPr/>
        </p:nvPicPr>
        <p:blipFill>
          <a:blip r:embed="rId4"/>
          <a:stretch>
            <a:fillRect/>
          </a:stretch>
        </p:blipFill>
        <p:spPr>
          <a:xfrm>
            <a:off x="4572001" y="162389"/>
            <a:ext cx="3842083" cy="2159238"/>
          </a:xfrm>
          <a:prstGeom prst="rect">
            <a:avLst/>
          </a:prstGeom>
        </p:spPr>
      </p:pic>
      <p:sp>
        <p:nvSpPr>
          <p:cNvPr id="16" name="TextBox 15">
            <a:extLst>
              <a:ext uri="{FF2B5EF4-FFF2-40B4-BE49-F238E27FC236}">
                <a16:creationId xmlns:a16="http://schemas.microsoft.com/office/drawing/2014/main" id="{B4D8811B-4B03-4D45-66CB-273A64A97DD2}"/>
              </a:ext>
            </a:extLst>
          </p:cNvPr>
          <p:cNvSpPr txBox="1"/>
          <p:nvPr/>
        </p:nvSpPr>
        <p:spPr>
          <a:xfrm>
            <a:off x="1121388" y="444296"/>
            <a:ext cx="2530778"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mj-lt"/>
                <a:ea typeface="Times New Roman" panose="02020603050405020304" pitchFamily="18" charset="0"/>
              </a:rPr>
              <a:t>1. Ngoại hình</a:t>
            </a:r>
            <a:endParaRPr lang="en-US" sz="2000">
              <a:solidFill>
                <a:srgbClr val="EE532A"/>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5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3144</Words>
  <PresentationFormat>On-screen Show (16:9)</PresentationFormat>
  <Paragraphs>311</Paragraphs>
  <Slides>52</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Nunito SemiBold</vt:lpstr>
      <vt:lpstr>Arial</vt:lpstr>
      <vt:lpstr>Nunito</vt:lpstr>
      <vt:lpstr>Gochi Hand</vt:lpstr>
      <vt:lpstr>Farm Animals Day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modified xsi:type="dcterms:W3CDTF">2023-09-03T04:55:39Z</dcterms:modified>
</cp:coreProperties>
</file>